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3" r:id="rId9"/>
    <p:sldId id="268" r:id="rId10"/>
    <p:sldId id="269" r:id="rId11"/>
    <p:sldId id="282" r:id="rId12"/>
    <p:sldId id="270" r:id="rId13"/>
    <p:sldId id="266" r:id="rId14"/>
    <p:sldId id="281" r:id="rId15"/>
    <p:sldId id="271" r:id="rId16"/>
    <p:sldId id="276" r:id="rId17"/>
    <p:sldId id="277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79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6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9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74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4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6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0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4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6E2C9B-5FA2-460D-9BE7-B0812FC2A6FF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5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11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61B2-45D4-4674-9DB9-3B810D00C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932" y="145888"/>
            <a:ext cx="10636135" cy="1329621"/>
          </a:xfrm>
        </p:spPr>
        <p:txBody>
          <a:bodyPr>
            <a:normAutofit fontScale="90000"/>
          </a:bodyPr>
          <a:lstStyle/>
          <a:p>
            <a:r>
              <a:rPr lang="en-US" sz="9600" b="1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9600" b="1" kern="0" spc="-2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CA879-78B0-45B4-A2D9-8A5AC7F41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73" y="1028700"/>
            <a:ext cx="11010207" cy="5185064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                                                                                         </a:t>
            </a:r>
          </a:p>
          <a:p>
            <a:endParaRPr lang="en-IN" sz="6400" dirty="0"/>
          </a:p>
          <a:p>
            <a:endParaRPr lang="en-IN" sz="6400" dirty="0"/>
          </a:p>
          <a:p>
            <a:r>
              <a:rPr lang="en-IN" sz="2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USING ARDUINO</a:t>
            </a:r>
            <a:endParaRPr lang="en-IN" sz="1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BY</a:t>
            </a:r>
          </a:p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RENANGI VENKATA NIVAS		SANAMPUDI SIVA SAI</a:t>
            </a:r>
          </a:p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(192U1A04D2)			            (192U1A04D4)</a:t>
            </a:r>
          </a:p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SHAIK ABDUL HAMEED	           SHAIK ANWAR BABU</a:t>
            </a:r>
          </a:p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(192U1A04D6)			            (192U1A04D7)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27F17-894D-4445-871E-287CEDB4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681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5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1373-B08B-4267-93DF-1617BEF7B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165" y="770467"/>
            <a:ext cx="10919639" cy="1183839"/>
          </a:xfrm>
        </p:spPr>
        <p:txBody>
          <a:bodyPr>
            <a:normAutofit fontScale="90000"/>
          </a:bodyPr>
          <a:lstStyle/>
          <a:p>
            <a:r>
              <a:rPr lang="en-IN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CHANNEL RELAY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8C9AF-7ED9-401B-AD12-73C6CA6AB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" y="2528047"/>
            <a:ext cx="9825317" cy="378310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Relays : 2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Signal : TTL level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Rated load : 7A/240VAC 10A/125VAC 10A/28VDC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Action Time : 10ms/5</a:t>
            </a:r>
          </a:p>
        </p:txBody>
      </p:sp>
    </p:spTree>
    <p:extLst>
      <p:ext uri="{BB962C8B-B14F-4D97-AF65-F5344CB8AC3E}">
        <p14:creationId xmlns:p14="http://schemas.microsoft.com/office/powerpoint/2010/main" val="284419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E35B-9FA1-41AF-99B3-56D659F4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1FFEA6-91CC-4BE5-9393-FDCF598FA86C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2926" y="1845735"/>
            <a:ext cx="4937760" cy="412644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D34163-FC99-4968-9AF9-BBC5E2FD55B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12428" y="2005445"/>
            <a:ext cx="5736646" cy="39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5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7A7B-ECF1-49E7-B2C4-185DC8A1A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854" y="519455"/>
            <a:ext cx="10718292" cy="923862"/>
          </a:xfrm>
        </p:spPr>
        <p:txBody>
          <a:bodyPr/>
          <a:lstStyle/>
          <a:p>
            <a:r>
              <a:rPr lang="en-IN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HC05 BLUETOOTH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84383-34B8-4A41-A0D6-0F6F956EA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622611"/>
            <a:ext cx="10718292" cy="499334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HC05 is a Bluetooth Smart module targeted for low power sensors and accessories.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It integrates all features required for a Bluetooth Smart application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Using Bluetooth has many of its own advantages:</a:t>
            </a:r>
          </a:p>
          <a:p>
            <a:r>
              <a:rPr lang="en-IN" dirty="0"/>
              <a:t>       1. it’s secure.</a:t>
            </a:r>
          </a:p>
          <a:p>
            <a:r>
              <a:rPr lang="en-IN" dirty="0"/>
              <a:t>       2. easy to use.</a:t>
            </a:r>
          </a:p>
          <a:p>
            <a:r>
              <a:rPr lang="en-IN" dirty="0"/>
              <a:t>       3. it works in short distance range.</a:t>
            </a:r>
          </a:p>
          <a:p>
            <a:r>
              <a:rPr lang="en-IN" dirty="0"/>
              <a:t>       4. any one can find free Bluetooth apps on android and       	 many 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14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4C3D-F21B-41EC-9868-CF8E319CE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112" y="-153546"/>
            <a:ext cx="10718292" cy="1443815"/>
          </a:xfrm>
        </p:spPr>
        <p:txBody>
          <a:bodyPr/>
          <a:lstStyle/>
          <a:p>
            <a:r>
              <a:rPr lang="en-IN" sz="7200" b="1" dirty="0"/>
              <a:t>       </a:t>
            </a:r>
            <a:r>
              <a:rPr lang="en-IN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31C2D-11E9-4048-9DB9-6AF307693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111" y="1174376"/>
            <a:ext cx="10906029" cy="494599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</a:t>
            </a:r>
            <a:endParaRPr lang="en-IN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343E6F8-D7BC-43B1-9E4E-7C5BE31CABEC}"/>
              </a:ext>
            </a:extLst>
          </p:cNvPr>
          <p:cNvGrpSpPr/>
          <p:nvPr/>
        </p:nvGrpSpPr>
        <p:grpSpPr>
          <a:xfrm>
            <a:off x="1308847" y="1398494"/>
            <a:ext cx="8408894" cy="5056094"/>
            <a:chOff x="0" y="0"/>
            <a:chExt cx="6781800" cy="27761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28F4D96-036D-4893-8E7F-0C3973F37B5F}"/>
                </a:ext>
              </a:extLst>
            </p:cNvPr>
            <p:cNvSpPr/>
            <p:nvPr/>
          </p:nvSpPr>
          <p:spPr>
            <a:xfrm>
              <a:off x="514655" y="0"/>
              <a:ext cx="46619" cy="19230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354660F-5593-450A-9119-E51223AEF649}"/>
                </a:ext>
              </a:extLst>
            </p:cNvPr>
            <p:cNvSpPr/>
            <p:nvPr/>
          </p:nvSpPr>
          <p:spPr>
            <a:xfrm>
              <a:off x="514655" y="344805"/>
              <a:ext cx="46619" cy="19230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A6D9FAA-D8D0-4C32-BDCA-AB51C2E00BCD}"/>
                </a:ext>
              </a:extLst>
            </p:cNvPr>
            <p:cNvSpPr/>
            <p:nvPr/>
          </p:nvSpPr>
          <p:spPr>
            <a:xfrm>
              <a:off x="514655" y="687705"/>
              <a:ext cx="46619" cy="19230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7ED0134-ACC6-430E-81FF-16657205F99B}"/>
                </a:ext>
              </a:extLst>
            </p:cNvPr>
            <p:cNvSpPr/>
            <p:nvPr/>
          </p:nvSpPr>
          <p:spPr>
            <a:xfrm>
              <a:off x="514655" y="1032130"/>
              <a:ext cx="46619" cy="19230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907933C-1FE0-4B8B-8081-A671C8C7AD1F}"/>
                </a:ext>
              </a:extLst>
            </p:cNvPr>
            <p:cNvSpPr/>
            <p:nvPr/>
          </p:nvSpPr>
          <p:spPr>
            <a:xfrm>
              <a:off x="514655" y="1375030"/>
              <a:ext cx="46619" cy="19230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8A93974-A8CF-4B2B-9C46-EEA39FBB01A9}"/>
                </a:ext>
              </a:extLst>
            </p:cNvPr>
            <p:cNvSpPr/>
            <p:nvPr/>
          </p:nvSpPr>
          <p:spPr>
            <a:xfrm>
              <a:off x="514655" y="1719454"/>
              <a:ext cx="46619" cy="19230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FB0490E-310E-4C96-B36B-78779848BD02}"/>
                </a:ext>
              </a:extLst>
            </p:cNvPr>
            <p:cNvSpPr/>
            <p:nvPr/>
          </p:nvSpPr>
          <p:spPr>
            <a:xfrm>
              <a:off x="514655" y="2062354"/>
              <a:ext cx="46619" cy="19230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C477EE8-BFF3-4B47-9690-BA46833BC337}"/>
                </a:ext>
              </a:extLst>
            </p:cNvPr>
            <p:cNvSpPr/>
            <p:nvPr/>
          </p:nvSpPr>
          <p:spPr>
            <a:xfrm>
              <a:off x="514655" y="2407032"/>
              <a:ext cx="46619" cy="19230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9" name="Shape 7524">
              <a:extLst>
                <a:ext uri="{FF2B5EF4-FFF2-40B4-BE49-F238E27FC236}">
                  <a16:creationId xmlns:a16="http://schemas.microsoft.com/office/drawing/2014/main" id="{1A2A98D4-48DC-4089-8F71-4EA18271BA02}"/>
                </a:ext>
              </a:extLst>
            </p:cNvPr>
            <p:cNvSpPr/>
            <p:nvPr/>
          </p:nvSpPr>
          <p:spPr>
            <a:xfrm>
              <a:off x="0" y="51950"/>
              <a:ext cx="1066800" cy="914400"/>
            </a:xfrm>
            <a:custGeom>
              <a:avLst/>
              <a:gdLst/>
              <a:ahLst/>
              <a:cxnLst/>
              <a:rect l="0" t="0" r="0" b="0"/>
              <a:pathLst>
                <a:path w="1066800" h="914400">
                  <a:moveTo>
                    <a:pt x="0" y="914400"/>
                  </a:moveTo>
                  <a:lnTo>
                    <a:pt x="1066800" y="914400"/>
                  </a:lnTo>
                  <a:lnTo>
                    <a:pt x="1066800" y="0"/>
                  </a:lnTo>
                  <a:lnTo>
                    <a:pt x="0" y="0"/>
                  </a:ln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C6A143E-1DA1-4F94-88BF-940C7870D8B3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954" y="109989"/>
              <a:ext cx="1040892" cy="798576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2177B5F-7D18-47E9-AF39-253655C85DAC}"/>
                </a:ext>
              </a:extLst>
            </p:cNvPr>
            <p:cNvSpPr/>
            <p:nvPr/>
          </p:nvSpPr>
          <p:spPr>
            <a:xfrm>
              <a:off x="37327" y="126911"/>
              <a:ext cx="978637" cy="7392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BLUETOOTH MODULE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458D811-67DF-47DC-B027-9E8B8A1325CC}"/>
                </a:ext>
              </a:extLst>
            </p:cNvPr>
            <p:cNvSpPr/>
            <p:nvPr/>
          </p:nvSpPr>
          <p:spPr>
            <a:xfrm>
              <a:off x="955040" y="301506"/>
              <a:ext cx="60925" cy="2745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2EC0A6A-8B88-4C73-8F4D-946DAA473A82}"/>
                </a:ext>
              </a:extLst>
            </p:cNvPr>
            <p:cNvSpPr/>
            <p:nvPr/>
          </p:nvSpPr>
          <p:spPr>
            <a:xfrm>
              <a:off x="761543" y="551442"/>
              <a:ext cx="60925" cy="2745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4" name="Shape 7531">
              <a:extLst>
                <a:ext uri="{FF2B5EF4-FFF2-40B4-BE49-F238E27FC236}">
                  <a16:creationId xmlns:a16="http://schemas.microsoft.com/office/drawing/2014/main" id="{B7208A8A-B1CC-4A06-A5E5-39C53638BC75}"/>
                </a:ext>
              </a:extLst>
            </p:cNvPr>
            <p:cNvSpPr/>
            <p:nvPr/>
          </p:nvSpPr>
          <p:spPr>
            <a:xfrm>
              <a:off x="1066800" y="463431"/>
              <a:ext cx="266700" cy="45085"/>
            </a:xfrm>
            <a:custGeom>
              <a:avLst/>
              <a:gdLst/>
              <a:ahLst/>
              <a:cxnLst/>
              <a:rect l="0" t="0" r="0" b="0"/>
              <a:pathLst>
                <a:path w="266700" h="45085">
                  <a:moveTo>
                    <a:pt x="244221" y="0"/>
                  </a:moveTo>
                  <a:lnTo>
                    <a:pt x="266700" y="22606"/>
                  </a:lnTo>
                  <a:lnTo>
                    <a:pt x="244221" y="45085"/>
                  </a:lnTo>
                  <a:lnTo>
                    <a:pt x="244221" y="33909"/>
                  </a:lnTo>
                  <a:lnTo>
                    <a:pt x="0" y="33909"/>
                  </a:lnTo>
                  <a:lnTo>
                    <a:pt x="0" y="11303"/>
                  </a:lnTo>
                  <a:lnTo>
                    <a:pt x="244221" y="11303"/>
                  </a:lnTo>
                  <a:lnTo>
                    <a:pt x="244221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5" name="Shape 7532">
              <a:extLst>
                <a:ext uri="{FF2B5EF4-FFF2-40B4-BE49-F238E27FC236}">
                  <a16:creationId xmlns:a16="http://schemas.microsoft.com/office/drawing/2014/main" id="{2638B9C0-3C5E-417C-B5ED-11A00B0D1995}"/>
                </a:ext>
              </a:extLst>
            </p:cNvPr>
            <p:cNvSpPr/>
            <p:nvPr/>
          </p:nvSpPr>
          <p:spPr>
            <a:xfrm>
              <a:off x="1066800" y="463431"/>
              <a:ext cx="266700" cy="45085"/>
            </a:xfrm>
            <a:custGeom>
              <a:avLst/>
              <a:gdLst/>
              <a:ahLst/>
              <a:cxnLst/>
              <a:rect l="0" t="0" r="0" b="0"/>
              <a:pathLst>
                <a:path w="266700" h="45085">
                  <a:moveTo>
                    <a:pt x="0" y="11303"/>
                  </a:moveTo>
                  <a:lnTo>
                    <a:pt x="244221" y="11303"/>
                  </a:lnTo>
                  <a:lnTo>
                    <a:pt x="244221" y="0"/>
                  </a:lnTo>
                  <a:lnTo>
                    <a:pt x="266700" y="22606"/>
                  </a:lnTo>
                  <a:lnTo>
                    <a:pt x="244221" y="45085"/>
                  </a:lnTo>
                  <a:lnTo>
                    <a:pt x="244221" y="33909"/>
                  </a:lnTo>
                  <a:lnTo>
                    <a:pt x="0" y="33909"/>
                  </a:lnTo>
                  <a:close/>
                </a:path>
              </a:pathLst>
            </a:custGeom>
            <a:ln w="25400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6" name="Shape 44741">
              <a:extLst>
                <a:ext uri="{FF2B5EF4-FFF2-40B4-BE49-F238E27FC236}">
                  <a16:creationId xmlns:a16="http://schemas.microsoft.com/office/drawing/2014/main" id="{5AF9490F-7409-452B-9EC0-07044A0E1124}"/>
                </a:ext>
              </a:extLst>
            </p:cNvPr>
            <p:cNvSpPr/>
            <p:nvPr/>
          </p:nvSpPr>
          <p:spPr>
            <a:xfrm>
              <a:off x="1333500" y="51950"/>
              <a:ext cx="1504950" cy="914400"/>
            </a:xfrm>
            <a:custGeom>
              <a:avLst/>
              <a:gdLst/>
              <a:ahLst/>
              <a:cxnLst/>
              <a:rect l="0" t="0" r="0" b="0"/>
              <a:pathLst>
                <a:path w="1504950" h="914400">
                  <a:moveTo>
                    <a:pt x="0" y="0"/>
                  </a:moveTo>
                  <a:lnTo>
                    <a:pt x="1504950" y="0"/>
                  </a:lnTo>
                  <a:lnTo>
                    <a:pt x="1504950" y="914400"/>
                  </a:lnTo>
                  <a:lnTo>
                    <a:pt x="0" y="914400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7" name="Shape 7534">
              <a:extLst>
                <a:ext uri="{FF2B5EF4-FFF2-40B4-BE49-F238E27FC236}">
                  <a16:creationId xmlns:a16="http://schemas.microsoft.com/office/drawing/2014/main" id="{7C03512B-95C7-4E9A-8595-049445E8E863}"/>
                </a:ext>
              </a:extLst>
            </p:cNvPr>
            <p:cNvSpPr/>
            <p:nvPr/>
          </p:nvSpPr>
          <p:spPr>
            <a:xfrm>
              <a:off x="1333500" y="51950"/>
              <a:ext cx="1504950" cy="914400"/>
            </a:xfrm>
            <a:custGeom>
              <a:avLst/>
              <a:gdLst/>
              <a:ahLst/>
              <a:cxnLst/>
              <a:rect l="0" t="0" r="0" b="0"/>
              <a:pathLst>
                <a:path w="1504950" h="914400">
                  <a:moveTo>
                    <a:pt x="0" y="914400"/>
                  </a:moveTo>
                  <a:lnTo>
                    <a:pt x="1504950" y="914400"/>
                  </a:lnTo>
                  <a:lnTo>
                    <a:pt x="1504950" y="0"/>
                  </a:lnTo>
                  <a:lnTo>
                    <a:pt x="0" y="0"/>
                  </a:ln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DDF40F3-B509-4926-8A9F-663092081B3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346454" y="109989"/>
              <a:ext cx="1479804" cy="798576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F4CFA8-9AF6-4EE8-B682-146C6563A1F8}"/>
                </a:ext>
              </a:extLst>
            </p:cNvPr>
            <p:cNvSpPr/>
            <p:nvPr/>
          </p:nvSpPr>
          <p:spPr>
            <a:xfrm>
              <a:off x="1396052" y="211269"/>
              <a:ext cx="1356535" cy="6685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ARDUINO UNO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    R3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63105C7-77CD-4042-8150-0833DC5B1E64}"/>
                </a:ext>
              </a:extLst>
            </p:cNvPr>
            <p:cNvSpPr/>
            <p:nvPr/>
          </p:nvSpPr>
          <p:spPr>
            <a:xfrm>
              <a:off x="2499233" y="150630"/>
              <a:ext cx="60925" cy="2745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E2320F-9F4A-4D66-BDF1-2DC0BC036AE7}"/>
                </a:ext>
              </a:extLst>
            </p:cNvPr>
            <p:cNvSpPr/>
            <p:nvPr/>
          </p:nvSpPr>
          <p:spPr>
            <a:xfrm>
              <a:off x="1752092" y="400565"/>
              <a:ext cx="886111" cy="2745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9DE672C-80AC-4682-A564-56979A90C724}"/>
                </a:ext>
              </a:extLst>
            </p:cNvPr>
            <p:cNvSpPr/>
            <p:nvPr/>
          </p:nvSpPr>
          <p:spPr>
            <a:xfrm>
              <a:off x="2419985" y="400565"/>
              <a:ext cx="60925" cy="2745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3" name="Shape 7542">
              <a:extLst>
                <a:ext uri="{FF2B5EF4-FFF2-40B4-BE49-F238E27FC236}">
                  <a16:creationId xmlns:a16="http://schemas.microsoft.com/office/drawing/2014/main" id="{06FBB1AE-CF58-464E-9842-8EC0D024CD5B}"/>
                </a:ext>
              </a:extLst>
            </p:cNvPr>
            <p:cNvSpPr/>
            <p:nvPr/>
          </p:nvSpPr>
          <p:spPr>
            <a:xfrm>
              <a:off x="3429000" y="51950"/>
              <a:ext cx="1390650" cy="914400"/>
            </a:xfrm>
            <a:custGeom>
              <a:avLst/>
              <a:gdLst/>
              <a:ahLst/>
              <a:cxnLst/>
              <a:rect l="0" t="0" r="0" b="0"/>
              <a:pathLst>
                <a:path w="1390650" h="914400">
                  <a:moveTo>
                    <a:pt x="0" y="914400"/>
                  </a:moveTo>
                  <a:lnTo>
                    <a:pt x="1390650" y="914400"/>
                  </a:lnTo>
                  <a:lnTo>
                    <a:pt x="1390650" y="0"/>
                  </a:lnTo>
                  <a:lnTo>
                    <a:pt x="0" y="0"/>
                  </a:ln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29BA062-D077-4329-9BE8-3E95511DC0E3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441954" y="109989"/>
              <a:ext cx="1365504" cy="798576"/>
            </a:xfrm>
            <a:prstGeom prst="rect">
              <a:avLst/>
            </a:prstGeom>
          </p:spPr>
        </p:pic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ABE1C84-03FD-4756-AC8C-8EF6D48E2A81}"/>
                </a:ext>
              </a:extLst>
            </p:cNvPr>
            <p:cNvSpPr/>
            <p:nvPr/>
          </p:nvSpPr>
          <p:spPr>
            <a:xfrm>
              <a:off x="3861943" y="202446"/>
              <a:ext cx="761834" cy="2745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83338CD-1AFF-464B-94D7-893EE520B3C1}"/>
                </a:ext>
              </a:extLst>
            </p:cNvPr>
            <p:cNvSpPr/>
            <p:nvPr/>
          </p:nvSpPr>
          <p:spPr>
            <a:xfrm>
              <a:off x="3505200" y="171740"/>
              <a:ext cx="1248704" cy="588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RELAY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MODULE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5AEA751-D287-43A4-95B3-56997231F24F}"/>
                </a:ext>
              </a:extLst>
            </p:cNvPr>
            <p:cNvSpPr/>
            <p:nvPr/>
          </p:nvSpPr>
          <p:spPr>
            <a:xfrm>
              <a:off x="4505071" y="485910"/>
              <a:ext cx="60925" cy="2745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8" name="Shape 7549">
              <a:extLst>
                <a:ext uri="{FF2B5EF4-FFF2-40B4-BE49-F238E27FC236}">
                  <a16:creationId xmlns:a16="http://schemas.microsoft.com/office/drawing/2014/main" id="{77734628-1701-4C3E-BA68-0841E6D5C8C2}"/>
                </a:ext>
              </a:extLst>
            </p:cNvPr>
            <p:cNvSpPr/>
            <p:nvPr/>
          </p:nvSpPr>
          <p:spPr>
            <a:xfrm>
              <a:off x="3505200" y="1775975"/>
              <a:ext cx="1466850" cy="942975"/>
            </a:xfrm>
            <a:custGeom>
              <a:avLst/>
              <a:gdLst/>
              <a:ahLst/>
              <a:cxnLst/>
              <a:rect l="0" t="0" r="0" b="0"/>
              <a:pathLst>
                <a:path w="1466850" h="942975">
                  <a:moveTo>
                    <a:pt x="0" y="942975"/>
                  </a:moveTo>
                  <a:lnTo>
                    <a:pt x="1466850" y="942975"/>
                  </a:lnTo>
                  <a:lnTo>
                    <a:pt x="1466850" y="0"/>
                  </a:lnTo>
                  <a:lnTo>
                    <a:pt x="0" y="0"/>
                  </a:ln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ADFEB26-2E28-47A1-8382-DE56CA0A6EEE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518154" y="1835157"/>
              <a:ext cx="1441704" cy="826008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E336CD4-EC17-45C8-AB20-21FCF71C1B16}"/>
                </a:ext>
              </a:extLst>
            </p:cNvPr>
            <p:cNvSpPr/>
            <p:nvPr/>
          </p:nvSpPr>
          <p:spPr>
            <a:xfrm>
              <a:off x="3546122" y="1821924"/>
              <a:ext cx="1403516" cy="8938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US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MAIN POWER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US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SOURCE(220V)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1BAC316-7561-4193-A456-1A0B713E417E}"/>
                </a:ext>
              </a:extLst>
            </p:cNvPr>
            <p:cNvSpPr/>
            <p:nvPr/>
          </p:nvSpPr>
          <p:spPr>
            <a:xfrm>
              <a:off x="3618103" y="2226089"/>
              <a:ext cx="1652313" cy="2749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5C10F5E-3788-4C5F-B698-81ADCE67CF3F}"/>
                </a:ext>
              </a:extLst>
            </p:cNvPr>
            <p:cNvSpPr/>
            <p:nvPr/>
          </p:nvSpPr>
          <p:spPr>
            <a:xfrm>
              <a:off x="4861687" y="2226089"/>
              <a:ext cx="61017" cy="2749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3" name="Shape 7556">
              <a:extLst>
                <a:ext uri="{FF2B5EF4-FFF2-40B4-BE49-F238E27FC236}">
                  <a16:creationId xmlns:a16="http://schemas.microsoft.com/office/drawing/2014/main" id="{2EDE3978-AED9-4B04-8824-35BF0FF0717C}"/>
                </a:ext>
              </a:extLst>
            </p:cNvPr>
            <p:cNvSpPr/>
            <p:nvPr/>
          </p:nvSpPr>
          <p:spPr>
            <a:xfrm>
              <a:off x="657225" y="1775975"/>
              <a:ext cx="1638300" cy="1000125"/>
            </a:xfrm>
            <a:custGeom>
              <a:avLst/>
              <a:gdLst/>
              <a:ahLst/>
              <a:cxnLst/>
              <a:rect l="0" t="0" r="0" b="0"/>
              <a:pathLst>
                <a:path w="1638300" h="1000125">
                  <a:moveTo>
                    <a:pt x="0" y="1000125"/>
                  </a:moveTo>
                  <a:lnTo>
                    <a:pt x="1638300" y="1000125"/>
                  </a:lnTo>
                  <a:lnTo>
                    <a:pt x="1638300" y="0"/>
                  </a:lnTo>
                  <a:lnTo>
                    <a:pt x="0" y="0"/>
                  </a:ln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D09B602-DAE0-4E98-893C-98361C040CD7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69798" y="1835157"/>
              <a:ext cx="1612392" cy="88239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2E372C0-5051-44E9-890F-939317FB7183}"/>
                </a:ext>
              </a:extLst>
            </p:cNvPr>
            <p:cNvSpPr/>
            <p:nvPr/>
          </p:nvSpPr>
          <p:spPr>
            <a:xfrm>
              <a:off x="701760" y="1799140"/>
              <a:ext cx="1537896" cy="9763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9v POWER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SOURCE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7C7A9A3-8847-487D-8764-0D343E82FA48}"/>
                </a:ext>
              </a:extLst>
            </p:cNvPr>
            <p:cNvSpPr/>
            <p:nvPr/>
          </p:nvSpPr>
          <p:spPr>
            <a:xfrm>
              <a:off x="834695" y="2067822"/>
              <a:ext cx="136677" cy="2745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6308095-5A61-4164-9612-B352071EBE7F}"/>
                </a:ext>
              </a:extLst>
            </p:cNvPr>
            <p:cNvSpPr/>
            <p:nvPr/>
          </p:nvSpPr>
          <p:spPr>
            <a:xfrm>
              <a:off x="2162429" y="2067822"/>
              <a:ext cx="182775" cy="2745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US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  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F0F0F2E-7772-49E0-8460-EF2F868E417D}"/>
                </a:ext>
              </a:extLst>
            </p:cNvPr>
            <p:cNvSpPr/>
            <p:nvPr/>
          </p:nvSpPr>
          <p:spPr>
            <a:xfrm>
              <a:off x="1131824" y="2318012"/>
              <a:ext cx="912260" cy="2745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B87DC08-3306-49D6-8D05-191D0CACB326}"/>
                </a:ext>
              </a:extLst>
            </p:cNvPr>
            <p:cNvSpPr/>
            <p:nvPr/>
          </p:nvSpPr>
          <p:spPr>
            <a:xfrm>
              <a:off x="1819148" y="2318012"/>
              <a:ext cx="60925" cy="2745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0" name="Shape 7564">
              <a:extLst>
                <a:ext uri="{FF2B5EF4-FFF2-40B4-BE49-F238E27FC236}">
                  <a16:creationId xmlns:a16="http://schemas.microsoft.com/office/drawing/2014/main" id="{18241264-4A6A-4A7E-8A9F-E0F09821C624}"/>
                </a:ext>
              </a:extLst>
            </p:cNvPr>
            <p:cNvSpPr/>
            <p:nvPr/>
          </p:nvSpPr>
          <p:spPr>
            <a:xfrm>
              <a:off x="2838450" y="461525"/>
              <a:ext cx="590550" cy="104775"/>
            </a:xfrm>
            <a:custGeom>
              <a:avLst/>
              <a:gdLst/>
              <a:ahLst/>
              <a:cxnLst/>
              <a:rect l="0" t="0" r="0" b="0"/>
              <a:pathLst>
                <a:path w="590550" h="104775">
                  <a:moveTo>
                    <a:pt x="538226" y="0"/>
                  </a:moveTo>
                  <a:lnTo>
                    <a:pt x="590550" y="52451"/>
                  </a:lnTo>
                  <a:lnTo>
                    <a:pt x="538226" y="104775"/>
                  </a:lnTo>
                  <a:lnTo>
                    <a:pt x="538226" y="78613"/>
                  </a:lnTo>
                  <a:lnTo>
                    <a:pt x="0" y="78613"/>
                  </a:lnTo>
                  <a:lnTo>
                    <a:pt x="0" y="26289"/>
                  </a:lnTo>
                  <a:lnTo>
                    <a:pt x="538226" y="26289"/>
                  </a:lnTo>
                  <a:lnTo>
                    <a:pt x="538226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1" name="Shape 7565">
              <a:extLst>
                <a:ext uri="{FF2B5EF4-FFF2-40B4-BE49-F238E27FC236}">
                  <a16:creationId xmlns:a16="http://schemas.microsoft.com/office/drawing/2014/main" id="{9FE123AE-775E-463B-896E-7969BAB65886}"/>
                </a:ext>
              </a:extLst>
            </p:cNvPr>
            <p:cNvSpPr/>
            <p:nvPr/>
          </p:nvSpPr>
          <p:spPr>
            <a:xfrm>
              <a:off x="2838450" y="461525"/>
              <a:ext cx="590550" cy="104775"/>
            </a:xfrm>
            <a:custGeom>
              <a:avLst/>
              <a:gdLst/>
              <a:ahLst/>
              <a:cxnLst/>
              <a:rect l="0" t="0" r="0" b="0"/>
              <a:pathLst>
                <a:path w="590550" h="104775">
                  <a:moveTo>
                    <a:pt x="0" y="26289"/>
                  </a:moveTo>
                  <a:lnTo>
                    <a:pt x="538226" y="26289"/>
                  </a:lnTo>
                  <a:lnTo>
                    <a:pt x="538226" y="0"/>
                  </a:lnTo>
                  <a:lnTo>
                    <a:pt x="590550" y="52451"/>
                  </a:lnTo>
                  <a:lnTo>
                    <a:pt x="538226" y="104775"/>
                  </a:lnTo>
                  <a:lnTo>
                    <a:pt x="538226" y="78613"/>
                  </a:lnTo>
                  <a:lnTo>
                    <a:pt x="0" y="78613"/>
                  </a:lnTo>
                  <a:close/>
                </a:path>
              </a:pathLst>
            </a:custGeom>
            <a:ln w="25400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2" name="Shape 7567">
              <a:extLst>
                <a:ext uri="{FF2B5EF4-FFF2-40B4-BE49-F238E27FC236}">
                  <a16:creationId xmlns:a16="http://schemas.microsoft.com/office/drawing/2014/main" id="{BA116C5F-A1C1-43FE-BB7F-626906F5CD3D}"/>
                </a:ext>
              </a:extLst>
            </p:cNvPr>
            <p:cNvSpPr/>
            <p:nvPr/>
          </p:nvSpPr>
          <p:spPr>
            <a:xfrm>
              <a:off x="5448300" y="461525"/>
              <a:ext cx="1333500" cy="2257425"/>
            </a:xfrm>
            <a:custGeom>
              <a:avLst/>
              <a:gdLst/>
              <a:ahLst/>
              <a:cxnLst/>
              <a:rect l="0" t="0" r="0" b="0"/>
              <a:pathLst>
                <a:path w="1333500" h="2257425">
                  <a:moveTo>
                    <a:pt x="0" y="2257425"/>
                  </a:moveTo>
                  <a:lnTo>
                    <a:pt x="1333500" y="2257425"/>
                  </a:lnTo>
                  <a:lnTo>
                    <a:pt x="1333500" y="0"/>
                  </a:lnTo>
                  <a:lnTo>
                    <a:pt x="0" y="0"/>
                  </a:ln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2C57F1E1-182A-42DB-9908-EEFAA9E1DB4C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5461254" y="519945"/>
              <a:ext cx="1307592" cy="2141220"/>
            </a:xfrm>
            <a:prstGeom prst="rect">
              <a:avLst/>
            </a:prstGeom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42C755A-0FC6-4D46-845E-F994ADF0F6A4}"/>
                </a:ext>
              </a:extLst>
            </p:cNvPr>
            <p:cNvSpPr/>
            <p:nvPr/>
          </p:nvSpPr>
          <p:spPr>
            <a:xfrm>
              <a:off x="5849620" y="1412882"/>
              <a:ext cx="709016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LOAD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E9908D2-FD1A-4F37-B17A-FC85E9B96E35}"/>
                </a:ext>
              </a:extLst>
            </p:cNvPr>
            <p:cNvSpPr/>
            <p:nvPr/>
          </p:nvSpPr>
          <p:spPr>
            <a:xfrm>
              <a:off x="6383020" y="1412882"/>
              <a:ext cx="68712" cy="3096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07950" algn="just">
                <a:lnSpc>
                  <a:spcPct val="107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IN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endParaRPr lang="en-IN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6" name="Shape 7572">
              <a:extLst>
                <a:ext uri="{FF2B5EF4-FFF2-40B4-BE49-F238E27FC236}">
                  <a16:creationId xmlns:a16="http://schemas.microsoft.com/office/drawing/2014/main" id="{85531A9B-4246-42E6-BAE3-3E9D9DE3A428}"/>
                </a:ext>
              </a:extLst>
            </p:cNvPr>
            <p:cNvSpPr/>
            <p:nvPr/>
          </p:nvSpPr>
          <p:spPr>
            <a:xfrm>
              <a:off x="4972050" y="2080775"/>
              <a:ext cx="476250" cy="104775"/>
            </a:xfrm>
            <a:custGeom>
              <a:avLst/>
              <a:gdLst/>
              <a:ahLst/>
              <a:cxnLst/>
              <a:rect l="0" t="0" r="0" b="0"/>
              <a:pathLst>
                <a:path w="476250" h="104775">
                  <a:moveTo>
                    <a:pt x="423926" y="0"/>
                  </a:moveTo>
                  <a:lnTo>
                    <a:pt x="476250" y="52451"/>
                  </a:lnTo>
                  <a:lnTo>
                    <a:pt x="423926" y="104775"/>
                  </a:lnTo>
                  <a:lnTo>
                    <a:pt x="423926" y="78613"/>
                  </a:lnTo>
                  <a:lnTo>
                    <a:pt x="0" y="78613"/>
                  </a:lnTo>
                  <a:lnTo>
                    <a:pt x="0" y="26289"/>
                  </a:lnTo>
                  <a:lnTo>
                    <a:pt x="423926" y="26289"/>
                  </a:lnTo>
                  <a:lnTo>
                    <a:pt x="423926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7" name="Shape 7573">
              <a:extLst>
                <a:ext uri="{FF2B5EF4-FFF2-40B4-BE49-F238E27FC236}">
                  <a16:creationId xmlns:a16="http://schemas.microsoft.com/office/drawing/2014/main" id="{9D93A3DD-FBA2-4090-AEC4-CAED5954D346}"/>
                </a:ext>
              </a:extLst>
            </p:cNvPr>
            <p:cNvSpPr/>
            <p:nvPr/>
          </p:nvSpPr>
          <p:spPr>
            <a:xfrm>
              <a:off x="4972050" y="2080775"/>
              <a:ext cx="476250" cy="104775"/>
            </a:xfrm>
            <a:custGeom>
              <a:avLst/>
              <a:gdLst/>
              <a:ahLst/>
              <a:cxnLst/>
              <a:rect l="0" t="0" r="0" b="0"/>
              <a:pathLst>
                <a:path w="476250" h="104775">
                  <a:moveTo>
                    <a:pt x="0" y="26289"/>
                  </a:moveTo>
                  <a:lnTo>
                    <a:pt x="423926" y="26289"/>
                  </a:lnTo>
                  <a:lnTo>
                    <a:pt x="423926" y="0"/>
                  </a:lnTo>
                  <a:lnTo>
                    <a:pt x="476250" y="52451"/>
                  </a:lnTo>
                  <a:lnTo>
                    <a:pt x="423926" y="104775"/>
                  </a:lnTo>
                  <a:lnTo>
                    <a:pt x="423926" y="78613"/>
                  </a:lnTo>
                  <a:lnTo>
                    <a:pt x="0" y="78613"/>
                  </a:lnTo>
                  <a:close/>
                </a:path>
              </a:pathLst>
            </a:custGeom>
            <a:ln w="25400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8" name="Shape 7574">
              <a:extLst>
                <a:ext uri="{FF2B5EF4-FFF2-40B4-BE49-F238E27FC236}">
                  <a16:creationId xmlns:a16="http://schemas.microsoft.com/office/drawing/2014/main" id="{62019753-7168-4D86-A7AA-989F6BC71E21}"/>
                </a:ext>
              </a:extLst>
            </p:cNvPr>
            <p:cNvSpPr/>
            <p:nvPr/>
          </p:nvSpPr>
          <p:spPr>
            <a:xfrm>
              <a:off x="4819650" y="699650"/>
              <a:ext cx="628650" cy="140335"/>
            </a:xfrm>
            <a:custGeom>
              <a:avLst/>
              <a:gdLst/>
              <a:ahLst/>
              <a:cxnLst/>
              <a:rect l="0" t="0" r="0" b="0"/>
              <a:pathLst>
                <a:path w="628650" h="140335">
                  <a:moveTo>
                    <a:pt x="558546" y="0"/>
                  </a:moveTo>
                  <a:lnTo>
                    <a:pt x="628650" y="70231"/>
                  </a:lnTo>
                  <a:lnTo>
                    <a:pt x="558546" y="140335"/>
                  </a:lnTo>
                  <a:lnTo>
                    <a:pt x="558546" y="105283"/>
                  </a:lnTo>
                  <a:lnTo>
                    <a:pt x="0" y="105283"/>
                  </a:lnTo>
                  <a:lnTo>
                    <a:pt x="0" y="35179"/>
                  </a:lnTo>
                  <a:lnTo>
                    <a:pt x="558546" y="35179"/>
                  </a:lnTo>
                  <a:lnTo>
                    <a:pt x="558546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9" name="Shape 7575">
              <a:extLst>
                <a:ext uri="{FF2B5EF4-FFF2-40B4-BE49-F238E27FC236}">
                  <a16:creationId xmlns:a16="http://schemas.microsoft.com/office/drawing/2014/main" id="{8B103C57-D553-491B-955D-55A4A1B87753}"/>
                </a:ext>
              </a:extLst>
            </p:cNvPr>
            <p:cNvSpPr/>
            <p:nvPr/>
          </p:nvSpPr>
          <p:spPr>
            <a:xfrm>
              <a:off x="4819650" y="699650"/>
              <a:ext cx="628650" cy="140335"/>
            </a:xfrm>
            <a:custGeom>
              <a:avLst/>
              <a:gdLst/>
              <a:ahLst/>
              <a:cxnLst/>
              <a:rect l="0" t="0" r="0" b="0"/>
              <a:pathLst>
                <a:path w="628650" h="140335">
                  <a:moveTo>
                    <a:pt x="0" y="35179"/>
                  </a:moveTo>
                  <a:lnTo>
                    <a:pt x="558546" y="35179"/>
                  </a:lnTo>
                  <a:lnTo>
                    <a:pt x="558546" y="0"/>
                  </a:lnTo>
                  <a:lnTo>
                    <a:pt x="628650" y="70231"/>
                  </a:lnTo>
                  <a:lnTo>
                    <a:pt x="558546" y="140335"/>
                  </a:lnTo>
                  <a:lnTo>
                    <a:pt x="558546" y="105283"/>
                  </a:lnTo>
                  <a:lnTo>
                    <a:pt x="0" y="105283"/>
                  </a:lnTo>
                  <a:close/>
                </a:path>
              </a:pathLst>
            </a:custGeom>
            <a:ln w="25400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0" name="Shape 7576">
              <a:extLst>
                <a:ext uri="{FF2B5EF4-FFF2-40B4-BE49-F238E27FC236}">
                  <a16:creationId xmlns:a16="http://schemas.microsoft.com/office/drawing/2014/main" id="{4FE47AE4-D269-4AD7-8524-50CDF4273E79}"/>
                </a:ext>
              </a:extLst>
            </p:cNvPr>
            <p:cNvSpPr/>
            <p:nvPr/>
          </p:nvSpPr>
          <p:spPr>
            <a:xfrm>
              <a:off x="4210050" y="966350"/>
              <a:ext cx="114300" cy="809625"/>
            </a:xfrm>
            <a:custGeom>
              <a:avLst/>
              <a:gdLst/>
              <a:ahLst/>
              <a:cxnLst/>
              <a:rect l="0" t="0" r="0" b="0"/>
              <a:pathLst>
                <a:path w="114300" h="809625">
                  <a:moveTo>
                    <a:pt x="57150" y="0"/>
                  </a:moveTo>
                  <a:lnTo>
                    <a:pt x="114300" y="57150"/>
                  </a:lnTo>
                  <a:lnTo>
                    <a:pt x="85725" y="57150"/>
                  </a:lnTo>
                  <a:lnTo>
                    <a:pt x="85725" y="809625"/>
                  </a:lnTo>
                  <a:lnTo>
                    <a:pt x="28575" y="809625"/>
                  </a:lnTo>
                  <a:lnTo>
                    <a:pt x="28575" y="57150"/>
                  </a:lnTo>
                  <a:lnTo>
                    <a:pt x="0" y="57150"/>
                  </a:lnTo>
                  <a:lnTo>
                    <a:pt x="57150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1" name="Shape 7577">
              <a:extLst>
                <a:ext uri="{FF2B5EF4-FFF2-40B4-BE49-F238E27FC236}">
                  <a16:creationId xmlns:a16="http://schemas.microsoft.com/office/drawing/2014/main" id="{22D97983-FD46-4B43-8E8B-4F60A9E8E642}"/>
                </a:ext>
              </a:extLst>
            </p:cNvPr>
            <p:cNvSpPr/>
            <p:nvPr/>
          </p:nvSpPr>
          <p:spPr>
            <a:xfrm>
              <a:off x="4210050" y="966350"/>
              <a:ext cx="114300" cy="809625"/>
            </a:xfrm>
            <a:custGeom>
              <a:avLst/>
              <a:gdLst/>
              <a:ahLst/>
              <a:cxnLst/>
              <a:rect l="0" t="0" r="0" b="0"/>
              <a:pathLst>
                <a:path w="114300" h="809625">
                  <a:moveTo>
                    <a:pt x="0" y="57150"/>
                  </a:moveTo>
                  <a:lnTo>
                    <a:pt x="57150" y="0"/>
                  </a:lnTo>
                  <a:lnTo>
                    <a:pt x="114300" y="57150"/>
                  </a:lnTo>
                  <a:lnTo>
                    <a:pt x="85725" y="57150"/>
                  </a:lnTo>
                  <a:lnTo>
                    <a:pt x="85725" y="809625"/>
                  </a:lnTo>
                  <a:lnTo>
                    <a:pt x="28575" y="809625"/>
                  </a:lnTo>
                  <a:lnTo>
                    <a:pt x="28575" y="57150"/>
                  </a:lnTo>
                  <a:close/>
                </a:path>
              </a:pathLst>
            </a:custGeom>
            <a:ln w="25400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2" name="Shape 7578">
              <a:extLst>
                <a:ext uri="{FF2B5EF4-FFF2-40B4-BE49-F238E27FC236}">
                  <a16:creationId xmlns:a16="http://schemas.microsoft.com/office/drawing/2014/main" id="{6C7300AC-2014-4614-8855-2248B1A9E357}"/>
                </a:ext>
              </a:extLst>
            </p:cNvPr>
            <p:cNvSpPr/>
            <p:nvPr/>
          </p:nvSpPr>
          <p:spPr>
            <a:xfrm>
              <a:off x="809625" y="966350"/>
              <a:ext cx="95250" cy="809625"/>
            </a:xfrm>
            <a:custGeom>
              <a:avLst/>
              <a:gdLst/>
              <a:ahLst/>
              <a:cxnLst/>
              <a:rect l="0" t="0" r="0" b="0"/>
              <a:pathLst>
                <a:path w="95250" h="809625">
                  <a:moveTo>
                    <a:pt x="47625" y="0"/>
                  </a:moveTo>
                  <a:lnTo>
                    <a:pt x="95250" y="47625"/>
                  </a:lnTo>
                  <a:lnTo>
                    <a:pt x="71501" y="47625"/>
                  </a:lnTo>
                  <a:lnTo>
                    <a:pt x="71501" y="809625"/>
                  </a:lnTo>
                  <a:lnTo>
                    <a:pt x="23813" y="809625"/>
                  </a:lnTo>
                  <a:lnTo>
                    <a:pt x="23813" y="47625"/>
                  </a:lnTo>
                  <a:lnTo>
                    <a:pt x="0" y="47625"/>
                  </a:lnTo>
                  <a:lnTo>
                    <a:pt x="47625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3" name="Shape 7579">
              <a:extLst>
                <a:ext uri="{FF2B5EF4-FFF2-40B4-BE49-F238E27FC236}">
                  <a16:creationId xmlns:a16="http://schemas.microsoft.com/office/drawing/2014/main" id="{437D7267-5B6B-4B8A-97DB-A87C3683216D}"/>
                </a:ext>
              </a:extLst>
            </p:cNvPr>
            <p:cNvSpPr/>
            <p:nvPr/>
          </p:nvSpPr>
          <p:spPr>
            <a:xfrm>
              <a:off x="809625" y="966350"/>
              <a:ext cx="95250" cy="809625"/>
            </a:xfrm>
            <a:custGeom>
              <a:avLst/>
              <a:gdLst/>
              <a:ahLst/>
              <a:cxnLst/>
              <a:rect l="0" t="0" r="0" b="0"/>
              <a:pathLst>
                <a:path w="95250" h="809625">
                  <a:moveTo>
                    <a:pt x="0" y="47625"/>
                  </a:moveTo>
                  <a:lnTo>
                    <a:pt x="47625" y="0"/>
                  </a:lnTo>
                  <a:lnTo>
                    <a:pt x="95250" y="47625"/>
                  </a:lnTo>
                  <a:lnTo>
                    <a:pt x="71501" y="47625"/>
                  </a:lnTo>
                  <a:lnTo>
                    <a:pt x="71501" y="809625"/>
                  </a:lnTo>
                  <a:lnTo>
                    <a:pt x="23813" y="809625"/>
                  </a:lnTo>
                  <a:lnTo>
                    <a:pt x="23813" y="47625"/>
                  </a:lnTo>
                  <a:close/>
                </a:path>
              </a:pathLst>
            </a:custGeom>
            <a:ln w="25400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4" name="Shape 7580">
              <a:extLst>
                <a:ext uri="{FF2B5EF4-FFF2-40B4-BE49-F238E27FC236}">
                  <a16:creationId xmlns:a16="http://schemas.microsoft.com/office/drawing/2014/main" id="{49ACFA7D-DF80-4F7E-8BB2-1F5A5DDEE6B3}"/>
                </a:ext>
              </a:extLst>
            </p:cNvPr>
            <p:cNvSpPr/>
            <p:nvPr/>
          </p:nvSpPr>
          <p:spPr>
            <a:xfrm>
              <a:off x="1943100" y="966350"/>
              <a:ext cx="104775" cy="809625"/>
            </a:xfrm>
            <a:custGeom>
              <a:avLst/>
              <a:gdLst/>
              <a:ahLst/>
              <a:cxnLst/>
              <a:rect l="0" t="0" r="0" b="0"/>
              <a:pathLst>
                <a:path w="104775" h="809625">
                  <a:moveTo>
                    <a:pt x="52451" y="0"/>
                  </a:moveTo>
                  <a:lnTo>
                    <a:pt x="104775" y="52451"/>
                  </a:lnTo>
                  <a:lnTo>
                    <a:pt x="78613" y="52451"/>
                  </a:lnTo>
                  <a:lnTo>
                    <a:pt x="78613" y="809625"/>
                  </a:lnTo>
                  <a:lnTo>
                    <a:pt x="26162" y="809625"/>
                  </a:lnTo>
                  <a:lnTo>
                    <a:pt x="26162" y="52451"/>
                  </a:lnTo>
                  <a:lnTo>
                    <a:pt x="0" y="52451"/>
                  </a:lnTo>
                  <a:lnTo>
                    <a:pt x="5245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5" name="Shape 7581">
              <a:extLst>
                <a:ext uri="{FF2B5EF4-FFF2-40B4-BE49-F238E27FC236}">
                  <a16:creationId xmlns:a16="http://schemas.microsoft.com/office/drawing/2014/main" id="{59B61E1E-A3BE-4433-9F2F-C3789E47C97D}"/>
                </a:ext>
              </a:extLst>
            </p:cNvPr>
            <p:cNvSpPr/>
            <p:nvPr/>
          </p:nvSpPr>
          <p:spPr>
            <a:xfrm>
              <a:off x="1943100" y="966350"/>
              <a:ext cx="104775" cy="809625"/>
            </a:xfrm>
            <a:custGeom>
              <a:avLst/>
              <a:gdLst/>
              <a:ahLst/>
              <a:cxnLst/>
              <a:rect l="0" t="0" r="0" b="0"/>
              <a:pathLst>
                <a:path w="104775" h="809625">
                  <a:moveTo>
                    <a:pt x="0" y="52451"/>
                  </a:moveTo>
                  <a:lnTo>
                    <a:pt x="52451" y="0"/>
                  </a:lnTo>
                  <a:lnTo>
                    <a:pt x="104775" y="52451"/>
                  </a:lnTo>
                  <a:lnTo>
                    <a:pt x="78613" y="52451"/>
                  </a:lnTo>
                  <a:lnTo>
                    <a:pt x="78613" y="809625"/>
                  </a:lnTo>
                  <a:lnTo>
                    <a:pt x="26162" y="809625"/>
                  </a:lnTo>
                  <a:lnTo>
                    <a:pt x="26162" y="52451"/>
                  </a:lnTo>
                  <a:close/>
                </a:path>
              </a:pathLst>
            </a:custGeom>
            <a:ln w="25400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73538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1A84-9E08-4C8E-A3F9-1F09E9FAD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635" y="187452"/>
            <a:ext cx="10187492" cy="1143000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AEBBB-8840-4E4F-9D88-52927CACC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8" y="1183340"/>
            <a:ext cx="12120282" cy="5100919"/>
          </a:xfrm>
        </p:spPr>
        <p:txBody>
          <a:bodyPr>
            <a:normAutofit fontScale="925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BASED HOME AUTOMATION USING BLUETOOTH PROJECT HELPS THE USER TO CONTROL ANY ELECTRONIC DEVCE USING DEVICE CONTROL APP ON THEIR ANDROID PHONE.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ANDROID APP SENDS COMMAND TO THE CONTROLLER – ARDUINO THROUGH WIRELESS COMMUNICATION, NAMELY, BLUETOOTH.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ARDUINO IS CONNECTED TO THE MAIN PCB WHICH HAS RELAYS  AS SHOWN IN BLOCK DIAGRAM. THESE RELAYS CAN BE CONNECTED TO DIFFERENT ELECTRONIC DEVICES LIKE LIGHTS,FANS ETC.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PRESSES THE ‘ON’ BUTTON DISPLAYED ON THE APP, THE BUZZER IS SWITCHED ON.THIS BUZZER CAN BE SWITCHED OFF BY CLICKING THE SAME BUTTON AGAIN.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OF HOME AUTOMATION USING BLUETOOTH AND ARDUINO CAN BE USED FOR CONTROLLING ANY AC OR DC DEVICES. </a:t>
            </a:r>
          </a:p>
        </p:txBody>
      </p:sp>
    </p:spTree>
    <p:extLst>
      <p:ext uri="{BB962C8B-B14F-4D97-AF65-F5344CB8AC3E}">
        <p14:creationId xmlns:p14="http://schemas.microsoft.com/office/powerpoint/2010/main" val="2849022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0EBE-0484-40FF-8F28-B45CE0EFA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706" y="0"/>
            <a:ext cx="10596910" cy="1318309"/>
          </a:xfrm>
        </p:spPr>
        <p:txBody>
          <a:bodyPr/>
          <a:lstStyle/>
          <a:p>
            <a:r>
              <a:rPr lang="en-IN" sz="7200" dirty="0"/>
              <a:t>      </a:t>
            </a:r>
            <a:r>
              <a:rPr lang="en-IN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986FA-6B67-452C-9A70-AF5526B06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76" y="1219199"/>
            <a:ext cx="10685930" cy="542364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AFEA8-9BEA-4705-BE57-CC0BB45C41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2384" y="1219200"/>
            <a:ext cx="9072911" cy="49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3302-A188-47C6-9286-5E877C65F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770467"/>
            <a:ext cx="10718292" cy="843180"/>
          </a:xfrm>
        </p:spPr>
        <p:txBody>
          <a:bodyPr>
            <a:normAutofit fontScale="90000"/>
          </a:bodyPr>
          <a:lstStyle/>
          <a:p>
            <a:r>
              <a:rPr lang="en-IN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39A11-49B0-47B1-AF33-8E8672E09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613647"/>
            <a:ext cx="10344609" cy="46963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3200" dirty="0">
                <a:latin typeface="Arial" charset="0"/>
                <a:cs typeface="Arial" charset="0"/>
              </a:rPr>
              <a:t>Home automation – This project can be used to  control various Home Appliances</a:t>
            </a:r>
          </a:p>
          <a:p>
            <a:pPr marL="457200" indent="-457200">
              <a:defRPr/>
            </a:pPr>
            <a:r>
              <a:rPr lang="en-US" sz="3200" dirty="0">
                <a:latin typeface="Arial" charset="0"/>
                <a:cs typeface="Arial" charset="0"/>
              </a:rPr>
              <a:t>2.  We can control device from a long distance, thus it gives ease of access.</a:t>
            </a:r>
          </a:p>
          <a:p>
            <a:pPr>
              <a:defRPr/>
            </a:pPr>
            <a:r>
              <a:rPr lang="en-US" sz="3200" dirty="0">
                <a:latin typeface="Arial" charset="0"/>
                <a:cs typeface="Arial" charset="0"/>
              </a:rPr>
              <a:t>3.  Faster operation and efficient.</a:t>
            </a:r>
          </a:p>
          <a:p>
            <a:pPr marL="457200" indent="-457200">
              <a:defRPr/>
            </a:pPr>
            <a:r>
              <a:rPr lang="en-US" sz="3200" dirty="0">
                <a:latin typeface="Arial" charset="0"/>
                <a:cs typeface="Arial" charset="0"/>
              </a:rPr>
              <a:t>4.  No need to </a:t>
            </a:r>
            <a:r>
              <a:rPr lang="en-US" sz="3200" dirty="0" err="1">
                <a:latin typeface="Arial" charset="0"/>
                <a:cs typeface="Arial" charset="0"/>
              </a:rPr>
              <a:t>arry</a:t>
            </a:r>
            <a:r>
              <a:rPr lang="en-US" sz="3200" dirty="0">
                <a:latin typeface="Arial" charset="0"/>
                <a:cs typeface="Arial" charset="0"/>
              </a:rPr>
              <a:t> separate remote or any other  controlling unit.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224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E51B-E7C7-41FB-8164-BE30B3B75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17" y="474632"/>
            <a:ext cx="10982392" cy="1004545"/>
          </a:xfrm>
        </p:spPr>
        <p:txBody>
          <a:bodyPr/>
          <a:lstStyle/>
          <a:p>
            <a:r>
              <a:rPr lang="en-US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endParaRPr lang="en-IN" sz="6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5E4E7-77B3-4874-890C-A032DF04D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260" y="1712259"/>
            <a:ext cx="10784540" cy="4607859"/>
          </a:xfrm>
        </p:spPr>
        <p:txBody>
          <a:bodyPr/>
          <a:lstStyle/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main advantage of “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through Android    Mobile”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that the “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Challenged and Disabled People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.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television, air conditioner etc., remotes for sleep mode.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043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60C0-A50A-406A-9943-A54DE7846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106" y="770467"/>
            <a:ext cx="10650698" cy="914898"/>
          </a:xfrm>
        </p:spPr>
        <p:txBody>
          <a:bodyPr>
            <a:normAutofit fontScale="90000"/>
          </a:bodyPr>
          <a:lstStyle/>
          <a:p>
            <a:r>
              <a:rPr lang="en-IN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1331D-4F6A-4CFD-A087-83A4182F8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776" y="1586753"/>
            <a:ext cx="10821028" cy="5100918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is undeniably a resource which can make a home environment automated. People can control their electrical devices via these Home Automation devices and set up controlling actions through Mobile. </a:t>
            </a:r>
          </a:p>
          <a:p>
            <a:pPr marL="457200" indent="-457200" eaLnBrk="1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 this product may have high potential for marketing.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12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B35B-EDD6-4374-835F-E7233DC9D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    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B9689-BEB8-46D7-BC26-215E26D9B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259" y="6341794"/>
            <a:ext cx="9087604" cy="45719"/>
          </a:xfrm>
        </p:spPr>
        <p:txBody>
          <a:bodyPr>
            <a:noAutofit/>
          </a:bodyPr>
          <a:lstStyle/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76086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CDFE-D2E8-400B-9171-7DE752134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774" y="-121921"/>
            <a:ext cx="10782300" cy="2599267"/>
          </a:xfrm>
        </p:spPr>
        <p:txBody>
          <a:bodyPr/>
          <a:lstStyle/>
          <a:p>
            <a:r>
              <a:rPr lang="en-IN" i="1" dirty="0"/>
              <a:t>           </a:t>
            </a:r>
            <a:r>
              <a:rPr lang="en-IN" b="1" i="1" dirty="0"/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1DD4E-B72C-47A4-820E-E6C9C138D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312" y="3023535"/>
            <a:ext cx="9740512" cy="309039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dirty="0"/>
              <a:t>INTRODUCTION			6. CIRCUIT DIAGRAM</a:t>
            </a:r>
          </a:p>
          <a:p>
            <a:pPr marL="514350" indent="-514350">
              <a:buAutoNum type="arabicPeriod"/>
            </a:pPr>
            <a:r>
              <a:rPr lang="en-IN" dirty="0"/>
              <a:t>COMPONENTS REQUIRED		7.BLOCK DIAGRAM</a:t>
            </a:r>
          </a:p>
          <a:p>
            <a:pPr marL="514350" indent="-514350">
              <a:buAutoNum type="arabicPeriod"/>
            </a:pPr>
            <a:r>
              <a:rPr lang="en-IN" dirty="0"/>
              <a:t>ARDUINO UNO R3			8.WORKING</a:t>
            </a:r>
          </a:p>
          <a:p>
            <a:pPr marL="514350" indent="-514350">
              <a:buAutoNum type="arabicPeriod"/>
            </a:pPr>
            <a:r>
              <a:rPr lang="en-IN" dirty="0"/>
              <a:t>BLUETOOTH MODULE			9.PROS</a:t>
            </a:r>
          </a:p>
          <a:p>
            <a:pPr marL="514350" indent="-514350">
              <a:buAutoNum type="arabicPeriod"/>
            </a:pPr>
            <a:r>
              <a:rPr lang="en-IN" dirty="0"/>
              <a:t>RELAY			                   10.APPLICATIONS</a:t>
            </a:r>
          </a:p>
          <a:p>
            <a:r>
              <a:rPr lang="en-IN" dirty="0"/>
              <a:t>                                                          11.CONCLUSION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71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A25C-DBE5-4847-820E-A4E957E12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152400"/>
            <a:ext cx="10782300" cy="1524000"/>
          </a:xfrm>
        </p:spPr>
        <p:txBody>
          <a:bodyPr/>
          <a:lstStyle/>
          <a:p>
            <a:r>
              <a:rPr lang="en-IN" dirty="0"/>
              <a:t>     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7D738-E646-495C-A2DE-513E604EB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2306358"/>
            <a:ext cx="9866017" cy="3180041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/>
              <a:t>There is an increasing demand for smart homes where appliances react automatically to changing environmental conditions and can be easily controlled through one common device.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/>
              <a:t>This project presents a possible solution where the user controls the device by using their existing mobile phone.</a:t>
            </a:r>
          </a:p>
        </p:txBody>
      </p:sp>
    </p:spTree>
    <p:extLst>
      <p:ext uri="{BB962C8B-B14F-4D97-AF65-F5344CB8AC3E}">
        <p14:creationId xmlns:p14="http://schemas.microsoft.com/office/powerpoint/2010/main" val="227804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B779-9E2E-4FB9-AFD4-E418BFDD1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376" y="304800"/>
            <a:ext cx="11447929" cy="1369669"/>
          </a:xfrm>
        </p:spPr>
        <p:txBody>
          <a:bodyPr/>
          <a:lstStyle/>
          <a:p>
            <a:r>
              <a:rPr lang="en-IN" sz="8000" b="1" i="1" dirty="0"/>
              <a:t>What is Home Automation</a:t>
            </a:r>
            <a:r>
              <a:rPr lang="en-IN" sz="8000" b="1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B15CC-F4F6-4032-A933-F901CD79C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407" y="1965202"/>
            <a:ext cx="10206675" cy="4336986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/>
              <a:t>Home Automation involves introducing a degree of computerized or automatic control to certain electrical electronics system in a building.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/>
              <a:t>These lighting, temperature control etc … this paper demonstrate a simple home automation system which contains a remote mobile host controller and several client module (home appliances).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/>
              <a:t>The client modules communicate with host controllers through a wireless device such as Bluetooth enabled mobile phone.</a:t>
            </a:r>
          </a:p>
        </p:txBody>
      </p:sp>
    </p:spTree>
    <p:extLst>
      <p:ext uri="{BB962C8B-B14F-4D97-AF65-F5344CB8AC3E}">
        <p14:creationId xmlns:p14="http://schemas.microsoft.com/office/powerpoint/2010/main" val="164918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0FB0-0E75-44CC-AD6F-A8AD8155F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01" y="-188259"/>
            <a:ext cx="9887455" cy="1891553"/>
          </a:xfrm>
        </p:spPr>
        <p:txBody>
          <a:bodyPr>
            <a:normAutofit/>
          </a:bodyPr>
          <a:lstStyle/>
          <a:p>
            <a:r>
              <a:rPr lang="en-IN" sz="7200" b="1" dirty="0"/>
              <a:t>   </a:t>
            </a:r>
            <a:r>
              <a:rPr lang="en-IN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REQUIRED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4BFEE-3D9D-4618-A758-F8C6AD37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7416" y="2279463"/>
            <a:ext cx="9887455" cy="4309595"/>
          </a:xfrm>
        </p:spPr>
        <p:txBody>
          <a:bodyPr/>
          <a:lstStyle/>
          <a:p>
            <a:pPr marL="342900" marR="822325" lvl="0" indent="-342900" algn="just">
              <a:lnSpc>
                <a:spcPct val="115000"/>
              </a:lnSpc>
              <a:spcBef>
                <a:spcPts val="45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 UNO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22325" lvl="0" indent="-342900" algn="just">
              <a:lnSpc>
                <a:spcPct val="115000"/>
              </a:lnSpc>
              <a:spcBef>
                <a:spcPts val="45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CHANNEL RELAY (5V)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22325" lvl="0" indent="-342900" algn="just">
              <a:lnSpc>
                <a:spcPct val="115000"/>
              </a:lnSpc>
              <a:spcBef>
                <a:spcPts val="45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BLUETOOTH MODULE HCO5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22325" lvl="0" indent="-342900" algn="just">
              <a:lnSpc>
                <a:spcPct val="115000"/>
              </a:lnSpc>
              <a:spcBef>
                <a:spcPts val="45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 SUPPLY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22325" lvl="0" indent="-342900" algn="just">
              <a:lnSpc>
                <a:spcPct val="115000"/>
              </a:lnSpc>
              <a:spcBef>
                <a:spcPts val="45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LOAD (BULB 220V)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22325" lvl="0" indent="-342900" algn="just">
              <a:lnSpc>
                <a:spcPct val="115000"/>
              </a:lnSpc>
              <a:spcBef>
                <a:spcPts val="45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CONNECTING WIRES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22325" lvl="0" indent="-342900" algn="just">
              <a:lnSpc>
                <a:spcPct val="115000"/>
              </a:lnSpc>
              <a:spcBef>
                <a:spcPts val="45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VERO BOARD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22325" lvl="0" indent="-342900" algn="just">
              <a:lnSpc>
                <a:spcPct val="115000"/>
              </a:lnSpc>
              <a:spcBef>
                <a:spcPts val="45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SMARTPHONE (BLUETOOTH ENABLED)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43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8AFF-499C-464F-B440-E335D6669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651" y="483596"/>
            <a:ext cx="9888698" cy="1228662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b="1" i="1" dirty="0"/>
              <a:t>ARDUINO UNO R3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570E6-823E-418A-A741-9DF201607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33301" y="2285439"/>
            <a:ext cx="11575793" cy="394503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			      A</a:t>
            </a:r>
          </a:p>
        </p:txBody>
      </p:sp>
      <p:pic>
        <p:nvPicPr>
          <p:cNvPr id="1028" name="Picture 4" descr="Handy Arduino Uno R3 Pinout Diagram | Arduino Blog">
            <a:extLst>
              <a:ext uri="{FF2B5EF4-FFF2-40B4-BE49-F238E27FC236}">
                <a16:creationId xmlns:a16="http://schemas.microsoft.com/office/drawing/2014/main" id="{A1235694-08B9-4FF6-9F03-4C6ACF53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553" y="1712257"/>
            <a:ext cx="7082118" cy="440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8054-D6CB-4B26-855E-E32A192A2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281" y="196726"/>
            <a:ext cx="10023169" cy="995580"/>
          </a:xfrm>
        </p:spPr>
        <p:txBody>
          <a:bodyPr/>
          <a:lstStyle/>
          <a:p>
            <a:r>
              <a:rPr lang="en-IN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EDFEA-3960-449C-A52A-37349C18D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741" y="1192306"/>
            <a:ext cx="10139709" cy="5333999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OPEN SOURCE HARDWARE AND SOFTWARE COMPANY, PROJECT AND USER COMMUNITY THAT DESIGNS AND MANUFACTURES SINGLE MICROCONTROLLERS AND MICROCONTROLLER KITS FOR BUILDING DIGITAL DEVICES.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UNO is based on an ATmega328P microcontroller . It is easy to use compared to other boards, such as the Arduino Mega board, etc. The board consists of digital and analog Input/Output pins (I/O), shields, and other circuits.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Arduino UNO includes 6 analog pin inputs, 14 digital pins, a 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connector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power jack, and an ICSP (In-Circuit Serial Programming) header. It is programmed based on IDE, which stands for Integrated Development Environment. It can run on both online and offline platforms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25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C49D-6FA2-46E1-A187-9B11AD9A1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234" y="429808"/>
            <a:ext cx="10327969" cy="1390027"/>
          </a:xfrm>
        </p:spPr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RELAY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ABBDF-73B5-4DD4-9AE8-E62B9F136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635" y="1819835"/>
            <a:ext cx="10175568" cy="4231341"/>
          </a:xfrm>
        </p:spPr>
        <p:txBody>
          <a:bodyPr/>
          <a:lstStyle/>
          <a:p>
            <a:r>
              <a:rPr lang="en-US" dirty="0"/>
              <a:t>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1F0ED-B8AA-4FC3-9E2E-E33024F494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2682" y="1721224"/>
            <a:ext cx="9933521" cy="45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3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9B35-B509-46D1-BB73-2EDC6C1A0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770467"/>
            <a:ext cx="10718292" cy="1031439"/>
          </a:xfrm>
        </p:spPr>
        <p:txBody>
          <a:bodyPr/>
          <a:lstStyle/>
          <a:p>
            <a:r>
              <a:rPr lang="en-IN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RELAY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6B13E-B248-4F70-BC99-A4A80CE43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812" y="1965700"/>
            <a:ext cx="9942576" cy="44799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relay is an electrically operated switch.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Relays are used where it is necessary to control a circuit by a low power signal.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Relays protect electrical circuits from overload or faults.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675068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</TotalTime>
  <Words>857</Words>
  <Application>Microsoft Office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Retrospect</vt:lpstr>
      <vt:lpstr>        </vt:lpstr>
      <vt:lpstr>           CONTENT</vt:lpstr>
      <vt:lpstr>      INTRODUCTION</vt:lpstr>
      <vt:lpstr>What is Home Automation?</vt:lpstr>
      <vt:lpstr>   COMPONENTS REQUIRED</vt:lpstr>
      <vt:lpstr> ARDUINO UNO R3</vt:lpstr>
      <vt:lpstr>ARDUINO UNO</vt:lpstr>
      <vt:lpstr>CHANNEL RELAY</vt:lpstr>
      <vt:lpstr>CHANNEL RELAY</vt:lpstr>
      <vt:lpstr>2 CHANNEL RELAY FEATURES</vt:lpstr>
      <vt:lpstr>BLUETOOTH MODULE</vt:lpstr>
      <vt:lpstr>HC05 BLUETOOTH MODULE</vt:lpstr>
      <vt:lpstr>       BLOCK DIAGRAM</vt:lpstr>
      <vt:lpstr>WORKING</vt:lpstr>
      <vt:lpstr>      CIRCUIT DIAGRAM</vt:lpstr>
      <vt:lpstr>APPLICATIONS</vt:lpstr>
      <vt:lpstr>PROS</vt:lpstr>
      <vt:lpstr>CONCLUSION</vt:lpstr>
      <vt:lpstr>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          USING  ARDUINO</dc:title>
  <dc:creator>Hameed Shaik</dc:creator>
  <cp:lastModifiedBy>Hameed Shaik</cp:lastModifiedBy>
  <cp:revision>15</cp:revision>
  <dcterms:created xsi:type="dcterms:W3CDTF">2022-03-28T16:42:26Z</dcterms:created>
  <dcterms:modified xsi:type="dcterms:W3CDTF">2022-03-31T01:43:14Z</dcterms:modified>
</cp:coreProperties>
</file>