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65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56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9EFF29"/>
    <a:srgbClr val="C80064"/>
    <a:srgbClr val="C33A1F"/>
    <a:srgbClr val="0000CC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490" y="-2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5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703" y="1784556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328" y="3694468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2433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555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279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555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279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9393" y="1895168"/>
            <a:ext cx="4743039" cy="144533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Graph-Based vs. Vector-Based Classification: A Comparative Study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3324" y="3713987"/>
            <a:ext cx="4703674" cy="730043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dirty="0"/>
              <a:t>Exploring Classification Performance Using Graph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227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9393" y="1895168"/>
            <a:ext cx="4743039" cy="1445337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Thank You!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5810" y="198023"/>
            <a:ext cx="2573646" cy="763526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Introduction to classification in machine learning.</a:t>
            </a:r>
          </a:p>
          <a:p>
            <a:r>
              <a:rPr lang="en-US" sz="2400" dirty="0"/>
              <a:t>Purpose of the project: To compare the performance of graph-based and vector-based classification methods.</a:t>
            </a:r>
          </a:p>
          <a:p>
            <a:r>
              <a:rPr lang="en-US" sz="2400" dirty="0"/>
              <a:t>Importance of understanding different classification approaches for various data types and domains.</a:t>
            </a:r>
          </a:p>
          <a:p>
            <a:r>
              <a:rPr lang="en-US" sz="2400" dirty="0"/>
              <a:t>Preview of key sections: Background, Methodology, Results, Conclusion.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Overview of graph-based classification: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Ability to model complex relationships and dependencies.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Examples of applications in social networks, bioinformatics, etc.</a:t>
            </a:r>
          </a:p>
          <a:p>
            <a:r>
              <a:rPr lang="en-US" dirty="0"/>
              <a:t>Explanation of vector-based classification methods: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Reliance on feature vectors and mathematical algorithms.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Examples of applications in image recognition, NLP, etc.</a:t>
            </a:r>
          </a:p>
          <a:p>
            <a:r>
              <a:rPr lang="en-US" dirty="0"/>
              <a:t>Definition and significance of evaluation metrics: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Precision, Recall, F1 Score, Support, Confusion Matrix.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22131" y="1611215"/>
            <a:ext cx="4786652" cy="479822"/>
          </a:xfrm>
        </p:spPr>
        <p:txBody>
          <a:bodyPr>
            <a:noAutofit/>
          </a:bodyPr>
          <a:lstStyle/>
          <a:p>
            <a:pPr algn="l"/>
            <a:r>
              <a:rPr lang="en-US" sz="2000" b="0" dirty="0"/>
              <a:t>Graph-based classification </a:t>
            </a:r>
            <a:r>
              <a:rPr lang="en-US" sz="2000" b="0" dirty="0" smtClean="0"/>
              <a:t>approach</a:t>
            </a:r>
            <a:endParaRPr lang="en-US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dirty="0"/>
              <a:t>Process of constructing graphs from the dataset.</a:t>
            </a:r>
          </a:p>
          <a:p>
            <a:pPr algn="l"/>
            <a:r>
              <a:rPr lang="en-US" sz="1800" dirty="0"/>
              <a:t>Feature extraction techniques.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715930" y="1574338"/>
            <a:ext cx="4041775" cy="479822"/>
          </a:xfrm>
        </p:spPr>
        <p:txBody>
          <a:bodyPr>
            <a:normAutofit fontScale="85000" lnSpcReduction="10000"/>
          </a:bodyPr>
          <a:lstStyle/>
          <a:p>
            <a:r>
              <a:rPr lang="en-US" b="0" dirty="0"/>
              <a:t>Vector-based classification approach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859859" y="2091037"/>
            <a:ext cx="4041775" cy="2276294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Extraction of feature vectors from raw data.</a:t>
            </a:r>
          </a:p>
          <a:p>
            <a:pPr algn="l"/>
            <a:r>
              <a:rPr lang="en-US" sz="1800" dirty="0"/>
              <a:t>Algorithms used (e.g., SVM, KNN) and their working principles.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99476" y="235235"/>
            <a:ext cx="356847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KNN Classification</a:t>
            </a:r>
            <a:endParaRPr 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383983" y="1680581"/>
            <a:ext cx="6957529" cy="22762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</a:rPr>
              <a:t>Utilized KNN (K-Nearest Neighbors) algorithm for classification.</a:t>
            </a:r>
          </a:p>
          <a:p>
            <a:r>
              <a:rPr lang="en-US" sz="1800" dirty="0">
                <a:solidFill>
                  <a:schemeClr val="bg1"/>
                </a:solidFill>
              </a:rPr>
              <a:t>KNN is a simple, intuitive algorithm that classifies data points based on the majority class among their k nearest neighbors.</a:t>
            </a:r>
          </a:p>
          <a:p>
            <a:r>
              <a:rPr lang="en-US" sz="1800" dirty="0">
                <a:solidFill>
                  <a:schemeClr val="bg1"/>
                </a:solidFill>
              </a:rPr>
              <a:t>We extracted features from graphs and represented them as vectors for KNN classification.</a:t>
            </a:r>
          </a:p>
          <a:p>
            <a:r>
              <a:rPr lang="en-US" sz="1800" dirty="0">
                <a:solidFill>
                  <a:schemeClr val="bg1"/>
                </a:solidFill>
              </a:rPr>
              <a:t>Split data into training and testing sets, then trained the KNN model on the training set</a:t>
            </a:r>
            <a:r>
              <a:rPr lang="en-US" sz="1800" dirty="0" smtClean="0">
                <a:solidFill>
                  <a:schemeClr val="bg1"/>
                </a:solidFill>
              </a:rPr>
              <a:t>.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99476" y="235235"/>
            <a:ext cx="356847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KNN Classification</a:t>
            </a:r>
            <a:endParaRPr 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416874" y="1542435"/>
            <a:ext cx="8128489" cy="300983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</a:rPr>
              <a:t>Evaluated the KNN model's performance using metrics such as precision, recall, F1 score, and confusion matrix.</a:t>
            </a:r>
          </a:p>
          <a:p>
            <a:r>
              <a:rPr lang="en-US" sz="1800" dirty="0">
                <a:solidFill>
                  <a:schemeClr val="bg1"/>
                </a:solidFill>
              </a:rPr>
              <a:t>Precision measures the ratio of correctly predicted positive observations to the total predicted positives.</a:t>
            </a:r>
          </a:p>
          <a:p>
            <a:r>
              <a:rPr lang="en-US" sz="1800" dirty="0">
                <a:solidFill>
                  <a:schemeClr val="bg1"/>
                </a:solidFill>
              </a:rPr>
              <a:t>Recall (sensitivity) measures the ratio of correctly predicted positive observations to the all observations in actual class.</a:t>
            </a:r>
          </a:p>
          <a:p>
            <a:r>
              <a:rPr lang="en-US" sz="1800" dirty="0">
                <a:solidFill>
                  <a:schemeClr val="bg1"/>
                </a:solidFill>
              </a:rPr>
              <a:t>F1 score is the weighted average of precision and recall.</a:t>
            </a:r>
          </a:p>
          <a:p>
            <a:r>
              <a:rPr lang="en-US" sz="1800" dirty="0">
                <a:solidFill>
                  <a:schemeClr val="bg1"/>
                </a:solidFill>
              </a:rPr>
              <a:t>Confusion matrix provides a detailed breakdown of the model's performance across different classes.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465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87927" y="225599"/>
            <a:ext cx="8093365" cy="763525"/>
          </a:xfrm>
        </p:spPr>
        <p:txBody>
          <a:bodyPr>
            <a:normAutofit/>
          </a:bodyPr>
          <a:lstStyle/>
          <a:p>
            <a:r>
              <a:rPr lang="en-US" dirty="0" smtClean="0"/>
              <a:t>Vector-Based Classification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45741" y="1604234"/>
            <a:ext cx="7961476" cy="2750678"/>
          </a:xfrm>
        </p:spPr>
        <p:txBody>
          <a:bodyPr>
            <a:noAutofit/>
          </a:bodyPr>
          <a:lstStyle/>
          <a:p>
            <a:pPr algn="l"/>
            <a:r>
              <a:rPr lang="en-US" sz="1800" dirty="0"/>
              <a:t>Employed SVM (Support Vector Machine) for vector-based classification.</a:t>
            </a:r>
          </a:p>
          <a:p>
            <a:pPr algn="l"/>
            <a:r>
              <a:rPr lang="en-US" sz="1800" dirty="0"/>
              <a:t>SVM is a powerful algorithm used for classification and regression tasks, known for its ability to handle high-dimensional feature spaces and non-linear decision boundaries.</a:t>
            </a:r>
          </a:p>
          <a:p>
            <a:pPr algn="l"/>
            <a:r>
              <a:rPr lang="en-US" sz="1800" dirty="0"/>
              <a:t>Represented graph features as vectors and trained the SVM model on the </a:t>
            </a:r>
            <a:r>
              <a:rPr lang="en-US" sz="1800" dirty="0" err="1"/>
              <a:t>vectorized</a:t>
            </a:r>
            <a:r>
              <a:rPr lang="en-US" sz="1800" dirty="0"/>
              <a:t> data.</a:t>
            </a:r>
          </a:p>
          <a:p>
            <a:pPr algn="l"/>
            <a:r>
              <a:rPr lang="en-US" sz="1800" dirty="0"/>
              <a:t>Split the data into training and testing sets, then evaluated the SVM model's performance using various metrics.</a:t>
            </a:r>
          </a:p>
        </p:txBody>
      </p:sp>
    </p:spTree>
    <p:extLst>
      <p:ext uri="{BB962C8B-B14F-4D97-AF65-F5344CB8AC3E}">
        <p14:creationId xmlns:p14="http://schemas.microsoft.com/office/powerpoint/2010/main" val="1180897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87927" y="225599"/>
            <a:ext cx="8093365" cy="763525"/>
          </a:xfrm>
        </p:spPr>
        <p:txBody>
          <a:bodyPr>
            <a:normAutofit/>
          </a:bodyPr>
          <a:lstStyle/>
          <a:p>
            <a:r>
              <a:rPr lang="en-US" dirty="0" smtClean="0"/>
              <a:t>Vector-Based Classification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366800" y="1788430"/>
            <a:ext cx="7961476" cy="2750678"/>
          </a:xfrm>
        </p:spPr>
        <p:txBody>
          <a:bodyPr>
            <a:noAutofit/>
          </a:bodyPr>
          <a:lstStyle/>
          <a:p>
            <a:pPr algn="l"/>
            <a:r>
              <a:rPr lang="en-US" sz="1800" dirty="0"/>
              <a:t>Compared the results of SVM with those of KNN to assess the effectiveness of SVM in our classification task.</a:t>
            </a:r>
          </a:p>
          <a:p>
            <a:pPr algn="l"/>
            <a:r>
              <a:rPr lang="en-US" sz="1800" dirty="0"/>
              <a:t>Analyzed precision, recall, F1 score, and confusion matrix to understand how well the SVM model performed in classifying the graphs.</a:t>
            </a:r>
          </a:p>
          <a:p>
            <a:pPr algn="l"/>
            <a:r>
              <a:rPr lang="en-US" sz="1800" dirty="0"/>
              <a:t>Discussed the advantages and limitations of SVM in comparison to KNN and highlighted the significance of choosing the right classification algorithm for the task at hand.</a:t>
            </a:r>
          </a:p>
        </p:txBody>
      </p:sp>
    </p:spTree>
    <p:extLst>
      <p:ext uri="{BB962C8B-B14F-4D97-AF65-F5344CB8AC3E}">
        <p14:creationId xmlns:p14="http://schemas.microsoft.com/office/powerpoint/2010/main" val="3208462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5" y="406537"/>
            <a:ext cx="6554541" cy="72534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effectLst/>
              </a:rPr>
              <a:t>Comparison of KNN and Vector-Based Classification (SVM)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Evaluated the performance of KNN and SVM (Vector-Based Classification) algorithms for graph classification.</a:t>
            </a:r>
          </a:p>
          <a:p>
            <a:r>
              <a:rPr lang="en-US" dirty="0"/>
              <a:t>Compared the results obtained from both classification approaches to understand their relative strengths and weaknesses.</a:t>
            </a:r>
          </a:p>
          <a:p>
            <a:r>
              <a:rPr lang="en-US" dirty="0"/>
              <a:t>Analyzed the precision, recall, and F1 score metrics to assess the classification accuracy of both algorithms.</a:t>
            </a:r>
          </a:p>
          <a:p>
            <a:r>
              <a:rPr lang="en-US" dirty="0"/>
              <a:t>Explored the confusion matrices generated by each algorithm to gain insights into the types of classification errors made.</a:t>
            </a:r>
          </a:p>
          <a:p>
            <a:r>
              <a:rPr lang="en-US" dirty="0"/>
              <a:t>Highlighted the advantages and limitations of each approach based on the experimental results.</a:t>
            </a:r>
          </a:p>
        </p:txBody>
      </p:sp>
    </p:spTree>
    <p:extLst>
      <p:ext uri="{BB962C8B-B14F-4D97-AF65-F5344CB8AC3E}">
        <p14:creationId xmlns:p14="http://schemas.microsoft.com/office/powerpoint/2010/main" val="3757791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567</Words>
  <Application>Microsoft Office PowerPoint</Application>
  <PresentationFormat>On-screen Show (16:9)</PresentationFormat>
  <Paragraphs>52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Graph-Based vs. Vector-Based Classification: A Comparative Study</vt:lpstr>
      <vt:lpstr>Introduction</vt:lpstr>
      <vt:lpstr>Background</vt:lpstr>
      <vt:lpstr>Methodology</vt:lpstr>
      <vt:lpstr>PowerPoint Presentation</vt:lpstr>
      <vt:lpstr>PowerPoint Presentation</vt:lpstr>
      <vt:lpstr>Vector-Based Classification</vt:lpstr>
      <vt:lpstr>Vector-Based Classification</vt:lpstr>
      <vt:lpstr>Comparison of KNN and Vector-Based Classification (SVM)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2024-05-02T02:34:11Z</dcterms:modified>
</cp:coreProperties>
</file>