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61FA9B-C86C-D705-F32B-17055D9330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BB90C-D6E8-3E39-309B-923FBC7A54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20C5E-FDEC-405A-9B5B-50F325C20D0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BB937-F177-490F-6122-B7CD15748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E638B-C074-A86A-9A90-F51C14D495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2B2B-A6FF-4FAF-874F-24FCAECFC3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907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54BF9-5F8E-47EC-8405-49E00358F65D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8AB0C-E162-40FF-9FEA-877E18D5E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2816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4C8D-C847-4C32-997C-759646BBA9F1}" type="datetime1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D952A-21B1-4723-B03A-63934E69D8DE}" type="datetime1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3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A2113-4351-4A53-A110-A7A13F842385}" type="datetime1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1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F544-B003-4DCF-A0F4-9565106BD7DF}" type="datetime1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21C27-5595-46B7-8E42-135BB35DA6DC}" type="datetime1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6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62B0-24E4-4BF6-BE06-E4780438FC10}" type="datetime1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20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15416-5F8C-4817-87C4-54976998A24B}" type="datetime1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6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C36B-266B-4EDC-8960-457187122796}" type="datetime1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75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8139-2EB7-4EE7-ADA3-4F3B09F8286D}" type="datetime1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8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455C4-347D-4524-AA69-48074C5736E6}" type="datetime1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9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4CEC-F723-43D3-B8BE-D135F2420E6D}" type="datetime1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3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710589-7EAA-4FE3-9107-69558FA65787}" type="datetime1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C0031B-844B-4544-9625-FD3288DC12C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0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9B94-3099-04C2-3C51-21872B4D9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140991" cy="369666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Malicious URLS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77469-02D0-A9B7-57A0-7384A03AF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Malicious URLs Using Machine Learning Techniques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3E313-8DBA-BBBD-7447-4C8BAD4B453C}"/>
              </a:ext>
            </a:extLst>
          </p:cNvPr>
          <p:cNvSpPr txBox="1"/>
          <p:nvPr/>
        </p:nvSpPr>
        <p:spPr>
          <a:xfrm>
            <a:off x="1484671" y="192580"/>
            <a:ext cx="93504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RAJEEV GANDHI MEMORIAL COLLEGE OF ENGINEERING &amp; TECHNOLOGY</a:t>
            </a:r>
            <a:endParaRPr lang="en-IN" sz="16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 by AICTE - New Delhi Affiliated to JNTU </a:t>
            </a:r>
            <a:r>
              <a:rPr lang="en-IN" sz="16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Anantapuramu</a:t>
            </a:r>
            <a:endParaRPr lang="en-IN" sz="16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nandyal</a:t>
            </a:r>
            <a:r>
              <a:rPr lang="en-IN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- 518501, </a:t>
            </a:r>
            <a:r>
              <a:rPr lang="en-IN" sz="16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andhra</a:t>
            </a:r>
            <a:r>
              <a:rPr lang="en-IN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cap="al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pradesh</a:t>
            </a:r>
            <a:endParaRPr lang="en-IN" sz="16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6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endParaRPr lang="en-IN" sz="16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3AD37-EF18-447D-C21B-8F0EC70FD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08" y="192580"/>
            <a:ext cx="1071563" cy="10668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8C07AC0-08C0-08D0-F605-10AFFFCA07BF}"/>
              </a:ext>
            </a:extLst>
          </p:cNvPr>
          <p:cNvSpPr txBox="1">
            <a:spLocks/>
          </p:cNvSpPr>
          <p:nvPr/>
        </p:nvSpPr>
        <p:spPr>
          <a:xfrm>
            <a:off x="1097279" y="5279922"/>
            <a:ext cx="3067843" cy="9733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by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Abdul Hameed – 22091A3201</a:t>
            </a:r>
          </a:p>
          <a:p>
            <a:pPr>
              <a:lnSpc>
                <a:spcPct val="170000"/>
              </a:lnSpc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Arshiya Parveen – 22091A3210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F4FF90-6752-DEC1-769A-760491DE9DF9}"/>
              </a:ext>
            </a:extLst>
          </p:cNvPr>
          <p:cNvSpPr txBox="1">
            <a:spLocks/>
          </p:cNvSpPr>
          <p:nvPr/>
        </p:nvSpPr>
        <p:spPr>
          <a:xfrm>
            <a:off x="9624529" y="5279922"/>
            <a:ext cx="3067843" cy="9733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Mentorship of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B. Bhaskara Rao</a:t>
            </a:r>
          </a:p>
        </p:txBody>
      </p:sp>
    </p:spTree>
    <p:extLst>
      <p:ext uri="{BB962C8B-B14F-4D97-AF65-F5344CB8AC3E}">
        <p14:creationId xmlns:p14="http://schemas.microsoft.com/office/powerpoint/2010/main" val="285470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5CEB-8705-899B-A2A3-E4288539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B377F-280C-9649-5A5A-76851CCED95F}"/>
              </a:ext>
            </a:extLst>
          </p:cNvPr>
          <p:cNvSpPr txBox="1"/>
          <p:nvPr/>
        </p:nvSpPr>
        <p:spPr>
          <a:xfrm>
            <a:off x="1140542" y="2251587"/>
            <a:ext cx="99797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features are frequently used in both Arabic and English content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Content-based features are more common in Arabic studies.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Network-based features are not used in Arabic content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accuracy in English studies was 99.98% (CNN).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accuracy in Arabic studies was 99.521% (DT).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network-based features include domain country code, domain update time, and contract expiration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1F0C-BCBF-B1B2-60CE-B1F6A53D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335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B342-ED56-37FC-01D7-5FE82168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 Our Extensions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642532-ECCE-B4F8-FD7C-027187D20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79762"/>
              </p:ext>
            </p:extLst>
          </p:nvPr>
        </p:nvGraphicFramePr>
        <p:xfrm>
          <a:off x="1538092" y="2384657"/>
          <a:ext cx="9176776" cy="3170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388">
                  <a:extLst>
                    <a:ext uri="{9D8B030D-6E8A-4147-A177-3AD203B41FA5}">
                      <a16:colId xmlns:a16="http://schemas.microsoft.com/office/drawing/2014/main" val="452597719"/>
                    </a:ext>
                  </a:extLst>
                </a:gridCol>
                <a:gridCol w="4588388">
                  <a:extLst>
                    <a:ext uri="{9D8B030D-6E8A-4147-A177-3AD203B41FA5}">
                      <a16:colId xmlns:a16="http://schemas.microsoft.com/office/drawing/2014/main" val="1594159857"/>
                    </a:ext>
                  </a:extLst>
                </a:gridCol>
              </a:tblGrid>
              <a:tr h="33420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182442"/>
                  </a:ext>
                </a:extLst>
              </a:tr>
              <a:tr h="584862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Should manually enter the URL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Creating a chrome extension that automatically detects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75868"/>
                  </a:ext>
                </a:extLst>
              </a:tr>
              <a:tr h="584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to Binary Classification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Extension to Multi class Classification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68872"/>
                  </a:ext>
                </a:extLst>
              </a:tr>
              <a:tr h="688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Imbalanced Datasets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 Augmentation for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imbalanced</a:t>
                      </a:r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Datasets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167820"/>
                  </a:ext>
                </a:extLst>
              </a:tr>
              <a:tr h="8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Single Model usage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Using Hybrid Models (ML+ Rule based)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3525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2289C-E4CA-F48C-EC63-EA927DD5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6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1363-52F3-9E2A-07F3-A95ABF03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C3899-AFA3-7A82-E893-09A695A20BBE}"/>
              </a:ext>
            </a:extLst>
          </p:cNvPr>
          <p:cNvSpPr txBox="1"/>
          <p:nvPr/>
        </p:nvSpPr>
        <p:spPr>
          <a:xfrm>
            <a:off x="1179871" y="2438400"/>
            <a:ext cx="100780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features are frequently used, and SVM, RF, CNN,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effective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should focus on addressing challenges like dataset size and feature selection and detector sustainability.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is needed to enhance the accuracy and robustness of malicious URL detection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37DFD-CCBC-3803-ABA4-18075C5C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759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AF4A-32EF-5BDF-072A-4D24BAB9CA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565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881-9E47-67C8-0B5B-8D45F8307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72F0B0-5B7F-0F9D-7FE9-8206B5C3F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39329"/>
              </p:ext>
            </p:extLst>
          </p:nvPr>
        </p:nvGraphicFramePr>
        <p:xfrm>
          <a:off x="1845187" y="2006053"/>
          <a:ext cx="8128000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677">
                  <a:extLst>
                    <a:ext uri="{9D8B030D-6E8A-4147-A177-3AD203B41FA5}">
                      <a16:colId xmlns:a16="http://schemas.microsoft.com/office/drawing/2014/main" val="1447536248"/>
                    </a:ext>
                  </a:extLst>
                </a:gridCol>
                <a:gridCol w="1114323">
                  <a:extLst>
                    <a:ext uri="{9D8B030D-6E8A-4147-A177-3AD203B41FA5}">
                      <a16:colId xmlns:a16="http://schemas.microsoft.com/office/drawing/2014/main" val="2061630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4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69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 it is Important?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12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20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1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9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and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2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72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 and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67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and Future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10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43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54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66EE-E895-BF04-6268-749487B2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C12F4-AED8-A50E-7657-F2769F394FC0}"/>
              </a:ext>
            </a:extLst>
          </p:cNvPr>
          <p:cNvSpPr txBox="1"/>
          <p:nvPr/>
        </p:nvSpPr>
        <p:spPr>
          <a:xfrm>
            <a:off x="1238864" y="2418736"/>
            <a:ext cx="9916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world is advancing rapidly, with increased online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Cyberattack risks are rising due to attackers' inventive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URLs are a critical attack vector, used to extract information and trick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review examines machine learning (ML) techniques for detecting malicious URLs.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the lack of research on detecting malicious Arabic websites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A3A3A-71A6-914A-ED6F-AD5216D9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38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E189-3883-67EE-1B0F-98ED07D8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is Important?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B1B6E-A35D-82DB-54B1-806ADAC91F37}"/>
              </a:ext>
            </a:extLst>
          </p:cNvPr>
          <p:cNvSpPr txBox="1"/>
          <p:nvPr/>
        </p:nvSpPr>
        <p:spPr>
          <a:xfrm>
            <a:off x="1199535" y="2025445"/>
            <a:ext cx="99561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URLs can lead to system hacks and sensitive data breaches.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cause billions of dollars in losses each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blacklisting methods have limitations and can be bypassed.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offers a promising solution by learning from experience and improving self-learning without human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Securing websites is crucial for online activities like e-commerce, business, social networking, and banking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615D8D-EAC1-55F7-EA0F-E81C7DAD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58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4E7B3-DF83-8DC7-7862-D88C36DE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C1DF30-FCCC-5096-29F0-48AE1760E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58237"/>
              </p:ext>
            </p:extLst>
          </p:nvPr>
        </p:nvGraphicFramePr>
        <p:xfrm>
          <a:off x="1815691" y="2231268"/>
          <a:ext cx="8128000" cy="2667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426377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599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663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common dataset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PhishTank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4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most common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Datasets built by study authors.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79975"/>
                  </a:ext>
                </a:extLst>
              </a:tr>
              <a:tr h="12699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 most common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8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datasets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 Domain List, UCI Machine Learning Repository, Kaggle,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OpenPhish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DMOZ,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CommonCrawl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3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6F3B58-4EA3-DF70-AE1E-AADB2A6708FC}"/>
              </a:ext>
            </a:extLst>
          </p:cNvPr>
          <p:cNvSpPr txBox="1"/>
          <p:nvPr/>
        </p:nvSpPr>
        <p:spPr>
          <a:xfrm>
            <a:off x="1097279" y="5181600"/>
            <a:ext cx="10058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Arabic studies rely on custom-built datasets due to the lack of public Arabic datasets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AF1C-087F-AC5B-0A0C-394C0D2E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7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058D-6CA6-E382-6344-AF858956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9A69EF-B041-9429-B7A6-C555B2465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211135"/>
              </p:ext>
            </p:extLst>
          </p:nvPr>
        </p:nvGraphicFramePr>
        <p:xfrm>
          <a:off x="1176594" y="2125678"/>
          <a:ext cx="9979086" cy="3577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9543">
                  <a:extLst>
                    <a:ext uri="{9D8B030D-6E8A-4147-A177-3AD203B41FA5}">
                      <a16:colId xmlns:a16="http://schemas.microsoft.com/office/drawing/2014/main" val="3289305705"/>
                    </a:ext>
                  </a:extLst>
                </a:gridCol>
                <a:gridCol w="4989543">
                  <a:extLst>
                    <a:ext uri="{9D8B030D-6E8A-4147-A177-3AD203B41FA5}">
                      <a16:colId xmlns:a16="http://schemas.microsoft.com/office/drawing/2014/main" val="2049605770"/>
                    </a:ext>
                  </a:extLst>
                </a:gridCol>
              </a:tblGrid>
              <a:tr h="43070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of Extraction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78992"/>
                  </a:ext>
                </a:extLst>
              </a:tr>
              <a:tr h="409022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Lexical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Elements of the URL string (length, special characters, digits).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31508"/>
                  </a:ext>
                </a:extLst>
              </a:tr>
              <a:tr h="94389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Content-Based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Actual content on the page (HTML tags, scripts).HTML tag count,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Iframe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count, hyperlink count, number of scripts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330693"/>
                  </a:ext>
                </a:extLst>
              </a:tr>
              <a:tr h="1288026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Network Features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DNS, network, and host information (IP count, latency, redirection).Resolved IP count, latency, redirection count, domain lookup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642789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5709-4D67-F6EF-C0C3-0DDC1E03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88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995F-7D21-27ED-3CA3-1C57F70F3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F14C2-0A3C-5650-2774-11C15ADAD37F}"/>
              </a:ext>
            </a:extLst>
          </p:cNvPr>
          <p:cNvSpPr txBox="1"/>
          <p:nvPr/>
        </p:nvSpPr>
        <p:spPr>
          <a:xfrm>
            <a:off x="1160207" y="2133600"/>
            <a:ext cx="88981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achieving high accuracy (&gt;=99%): CNN,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LSTM, SVM, CW, Majority Voting Classifier, RF, K-means, Ara-means, DT, NB.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 used algorithms with good performance: SVM, RF, DT, NB, and LR.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techniques often provide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with lower performance: BN, NN, DBN.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B329C-6259-8F6A-8538-559304C4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9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A4D3-FC6F-47E9-2693-C21C304B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9E337-3DF0-4917-3B4D-2B914C90534E}"/>
              </a:ext>
            </a:extLst>
          </p:cNvPr>
          <p:cNvSpPr txBox="1"/>
          <p:nvPr/>
        </p:nvSpPr>
        <p:spPr>
          <a:xfrm>
            <a:off x="1179871" y="2143432"/>
            <a:ext cx="95471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reviewed used supervised, unsupervised, and semi-supervised learning.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studies used binary classification (malicious or benign).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varied across studies, but accuracy, precision, and recall were common.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K-fold cross-validation was used in some studies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scores varied from model to model by achieving 90-99.7%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48930-711E-B181-6380-05A8E713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23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EE29-A10F-B267-076F-C98987B8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0396D-EF36-D5C5-9137-D86AE7348275}"/>
              </a:ext>
            </a:extLst>
          </p:cNvPr>
          <p:cNvSpPr txBox="1"/>
          <p:nvPr/>
        </p:nvSpPr>
        <p:spPr>
          <a:xfrm>
            <a:off x="1150374" y="2074606"/>
            <a:ext cx="99994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 URL detection is crucial for various applications: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security.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security.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online transactions and user data.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Combating phishing, spam, and malware attacks.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FF642-75DB-F638-0724-DE648091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0031B-844B-4544-9625-FD3288DC12C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328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</TotalTime>
  <Words>723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Retrospect</vt:lpstr>
      <vt:lpstr>Detecting Malicious URLS</vt:lpstr>
      <vt:lpstr>Overview</vt:lpstr>
      <vt:lpstr>Introduction</vt:lpstr>
      <vt:lpstr>Why it is Important?</vt:lpstr>
      <vt:lpstr>Datasets used</vt:lpstr>
      <vt:lpstr>Feature Extraction</vt:lpstr>
      <vt:lpstr>Machine Learning Models Used</vt:lpstr>
      <vt:lpstr>Model Training and Evaluation</vt:lpstr>
      <vt:lpstr>Applications</vt:lpstr>
      <vt:lpstr>Findings and Results</vt:lpstr>
      <vt:lpstr>Challenges and  Our Extensions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Abdul Hameed</dc:creator>
  <cp:lastModifiedBy>Syed Abdul Hameed</cp:lastModifiedBy>
  <cp:revision>4</cp:revision>
  <dcterms:created xsi:type="dcterms:W3CDTF">2025-08-05T16:13:12Z</dcterms:created>
  <dcterms:modified xsi:type="dcterms:W3CDTF">2025-08-06T08:27:25Z</dcterms:modified>
</cp:coreProperties>
</file>