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3399750" cy="35999738"/>
  <p:notesSz cx="6858000" cy="9144000"/>
  <p:defaultTextStyle>
    <a:defPPr>
      <a:defRPr lang="ko-KR"/>
    </a:defPPr>
    <a:lvl1pPr marL="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56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8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93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63" autoAdjust="0"/>
    <p:restoredTop sz="94660"/>
  </p:normalViewPr>
  <p:slideViewPr>
    <p:cSldViewPr snapToGrid="0">
      <p:cViewPr>
        <p:scale>
          <a:sx n="125" d="100"/>
          <a:sy n="125" d="100"/>
        </p:scale>
        <p:origin x="-8898" y="-23202"/>
      </p:cViewPr>
      <p:guideLst>
        <p:guide orient="horz" pos="11338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0E6A0-B41B-4C7A-8B28-1684B5719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3043C-66D3-4DFE-A353-0BE6E7259A4D}" type="datetimeFigureOut">
              <a:rPr lang="ko-KR" altLang="en-US" smtClean="0"/>
              <a:t>2019-06-14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D0C0BE-6CCB-41F5-A76A-2CB3D9D3EB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97D46-9008-4ECD-95D3-99A8AA3CEE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26A50-15BC-4F83-9E68-32544ED7E1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머리글 개체 틀 5">
            <a:extLst>
              <a:ext uri="{FF2B5EF4-FFF2-40B4-BE49-F238E27FC236}">
                <a16:creationId xmlns:a16="http://schemas.microsoft.com/office/drawing/2014/main" id="{98822568-C184-4A6C-A020-0420E2B2A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53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1pPr>
    <a:lvl2pPr marL="1425550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2pPr>
    <a:lvl3pPr marL="285109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3pPr>
    <a:lvl4pPr marL="4276649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4pPr>
    <a:lvl5pPr marL="57021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5pPr>
    <a:lvl6pPr marL="712774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6pPr>
    <a:lvl7pPr marL="8553298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7pPr>
    <a:lvl8pPr marL="997884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8pPr>
    <a:lvl9pPr marL="11404397" algn="l" defTabSz="2851099" rtl="0" eaLnBrk="1" latinLnBrk="1" hangingPunct="1">
      <a:defRPr sz="37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1661382" y="33695755"/>
            <a:ext cx="20076986" cy="191998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22182963" y="33695755"/>
            <a:ext cx="1216787" cy="1919986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93599" y="191999"/>
            <a:ext cx="4750149" cy="1919986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18" name="Oval 17"/>
          <p:cNvSpPr/>
          <p:nvPr/>
        </p:nvSpPr>
        <p:spPr bwMode="gray">
          <a:xfrm>
            <a:off x="19421793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Oval 18"/>
          <p:cNvSpPr/>
          <p:nvPr/>
        </p:nvSpPr>
        <p:spPr bwMode="gray">
          <a:xfrm>
            <a:off x="20591780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Oval 19"/>
          <p:cNvSpPr/>
          <p:nvPr/>
        </p:nvSpPr>
        <p:spPr bwMode="gray">
          <a:xfrm>
            <a:off x="21761768" y="1487989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731581" y="9215933"/>
            <a:ext cx="19889788" cy="561595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1582" y="14879892"/>
            <a:ext cx="16473424" cy="3119977"/>
          </a:xfrm>
        </p:spPr>
        <p:txBody>
          <a:bodyPr>
            <a:normAutofit/>
          </a:bodyPr>
          <a:lstStyle>
            <a:lvl1pPr marL="0" indent="0" algn="l">
              <a:buNone/>
              <a:defRPr sz="5118">
                <a:solidFill>
                  <a:schemeClr val="tx1"/>
                </a:solidFill>
              </a:defRPr>
            </a:lvl1pPr>
            <a:lvl2pPr marL="116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39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09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7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84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019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189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35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2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671995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9988" y="8015942"/>
            <a:ext cx="21059775" cy="241438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59908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17323014" y="32568246"/>
            <a:ext cx="2182390" cy="3431492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18967209" y="29519785"/>
            <a:ext cx="4445953" cy="6479953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17924209" y="1441661"/>
            <a:ext cx="4305554" cy="307164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1169988" y="1441661"/>
            <a:ext cx="16379825" cy="307164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1169987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6832727" y="34559749"/>
            <a:ext cx="10529888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17947608" y="34559749"/>
            <a:ext cx="1169988" cy="1199991"/>
          </a:xfrm>
        </p:spPr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9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21867624" y="30830886"/>
            <a:ext cx="1532126" cy="5182718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6" name="Freeform 15"/>
          <p:cNvSpPr/>
          <p:nvPr/>
        </p:nvSpPr>
        <p:spPr bwMode="gray">
          <a:xfrm>
            <a:off x="19973359" y="14057045"/>
            <a:ext cx="3435513" cy="17314157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Freeform 14"/>
          <p:cNvSpPr/>
          <p:nvPr/>
        </p:nvSpPr>
        <p:spPr bwMode="gray">
          <a:xfrm>
            <a:off x="-27858" y="15314175"/>
            <a:ext cx="22090480" cy="20685566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Freeform 8"/>
          <p:cNvSpPr/>
          <p:nvPr/>
        </p:nvSpPr>
        <p:spPr bwMode="gray">
          <a:xfrm>
            <a:off x="4536068" y="3"/>
            <a:ext cx="3354722" cy="585626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Freeform 7"/>
          <p:cNvSpPr/>
          <p:nvPr/>
        </p:nvSpPr>
        <p:spPr bwMode="gray">
          <a:xfrm>
            <a:off x="-15143" y="3"/>
            <a:ext cx="5168660" cy="7627131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Freeform 10"/>
          <p:cNvSpPr/>
          <p:nvPr/>
        </p:nvSpPr>
        <p:spPr bwMode="gray">
          <a:xfrm>
            <a:off x="-8014" y="4701336"/>
            <a:ext cx="5518710" cy="734789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3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3053798" y="35361714"/>
            <a:ext cx="17176762" cy="576469"/>
          </a:xfrm>
          <a:prstGeom prst="rect">
            <a:avLst/>
          </a:prstGeom>
        </p:spPr>
        <p:txBody>
          <a:bodyPr wrap="none" tIns="72087" rIns="360434" bIns="72087">
            <a:spAutoFit/>
          </a:bodyPr>
          <a:lstStyle/>
          <a:p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2019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학년도 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1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학기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, SW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경진대회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[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컴퓨터공학부 종합프로젝트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(Capstone Design)</a:t>
            </a:r>
            <a:r>
              <a:rPr lang="ko-KR" altLang="en-US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 최종 결과물</a:t>
            </a:r>
            <a:r>
              <a:rPr lang="en-US" altLang="ko-KR" sz="2800" b="0" spc="401">
                <a:solidFill>
                  <a:schemeClr val="tx1">
                    <a:lumMod val="50000"/>
                    <a:lumOff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Times New Roman" pitchFamily="18" charset="0"/>
              </a:rPr>
              <a:t>]</a:t>
            </a:r>
          </a:p>
        </p:txBody>
      </p:sp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" y="35447927"/>
            <a:ext cx="1719533" cy="45521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0264" y="178613"/>
            <a:ext cx="2227339" cy="584176"/>
          </a:xfrm>
          <a:prstGeom prst="rect">
            <a:avLst/>
          </a:prstGeom>
        </p:spPr>
      </p:pic>
      <p:pic>
        <p:nvPicPr>
          <p:cNvPr id="32" name="Picture 8" descr="ê´ë ¨ ì´ë¯¸ì§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60" y="35151481"/>
            <a:ext cx="860960" cy="81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105"/>
          <p:cNvSpPr>
            <a:spLocks noChangeArrowheads="1"/>
          </p:cNvSpPr>
          <p:nvPr userDrawn="1"/>
        </p:nvSpPr>
        <p:spPr bwMode="auto">
          <a:xfrm>
            <a:off x="445632" y="5487712"/>
            <a:ext cx="22562400" cy="2179891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6156038" y="28833325"/>
            <a:ext cx="2670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Conclusion</a:t>
            </a:r>
            <a:endParaRPr lang="ko-KR" altLang="en-US" sz="16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 userDrawn="1"/>
        </p:nvSpPr>
        <p:spPr>
          <a:xfrm>
            <a:off x="12735695" y="22029784"/>
            <a:ext cx="9549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Back End - Operation structure diagram </a:t>
            </a:r>
          </a:p>
        </p:txBody>
      </p:sp>
      <p:sp>
        <p:nvSpPr>
          <p:cNvPr id="37" name="직사각형 36"/>
          <p:cNvSpPr/>
          <p:nvPr userDrawn="1"/>
        </p:nvSpPr>
        <p:spPr>
          <a:xfrm>
            <a:off x="15554583" y="15163113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Database Model 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14116989" y="8327566"/>
            <a:ext cx="6766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Implementation Environment</a:t>
            </a:r>
            <a:endParaRPr lang="ko-KR" altLang="en-US" sz="1600" b="0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 userDrawn="1"/>
        </p:nvSpPr>
        <p:spPr>
          <a:xfrm>
            <a:off x="4391617" y="8289815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0" name="직사각형 39"/>
          <p:cNvSpPr/>
          <p:nvPr userDrawn="1"/>
        </p:nvSpPr>
        <p:spPr>
          <a:xfrm>
            <a:off x="3903504" y="28871468"/>
            <a:ext cx="4019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Execution</a:t>
            </a:r>
            <a:r>
              <a:rPr lang="ko-KR" altLang="en-US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 </a:t>
            </a: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Result</a:t>
            </a:r>
          </a:p>
        </p:txBody>
      </p:sp>
      <p:sp>
        <p:nvSpPr>
          <p:cNvPr id="42" name="직사각형 41"/>
          <p:cNvSpPr/>
          <p:nvPr userDrawn="1"/>
        </p:nvSpPr>
        <p:spPr>
          <a:xfrm>
            <a:off x="4042155" y="15180865"/>
            <a:ext cx="3764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65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Proposed</a:t>
            </a:r>
            <a:r>
              <a:rPr lang="en-US" altLang="ko-KR" sz="2800" b="1" kern="0" spc="600" baseline="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Model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 userDrawn="1"/>
        </p:nvSpPr>
        <p:spPr>
          <a:xfrm>
            <a:off x="2063376" y="22029784"/>
            <a:ext cx="7654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7365388" latinLnBrk="0">
              <a:defRPr/>
            </a:pPr>
            <a:r>
              <a:rPr lang="en-US" altLang="ko-KR" sz="2800" b="1" kern="0" spc="600" dirty="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itchFamily="18" charset="0"/>
                <a:ea typeface="궁서" pitchFamily="18" charset="-127"/>
                <a:cs typeface="Times New Roman" pitchFamily="18" charset="0"/>
              </a:rPr>
              <a:t>Front End – Page and component</a:t>
            </a:r>
            <a:endParaRPr lang="ko-KR" altLang="en-US" sz="2800" b="1" kern="0" spc="600" dirty="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Times New Roman" pitchFamily="18" charset="0"/>
              <a:ea typeface="궁서" pitchFamily="18" charset="-127"/>
              <a:cs typeface="Times New Roman" pitchFamily="18" charset="0"/>
            </a:endParaRPr>
          </a:p>
        </p:txBody>
      </p:sp>
      <p:sp>
        <p:nvSpPr>
          <p:cNvPr id="44" name="타원 43"/>
          <p:cNvSpPr/>
          <p:nvPr userDrawn="1"/>
        </p:nvSpPr>
        <p:spPr>
          <a:xfrm>
            <a:off x="113286" y="788494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타원 44"/>
          <p:cNvSpPr/>
          <p:nvPr userDrawn="1"/>
        </p:nvSpPr>
        <p:spPr>
          <a:xfrm>
            <a:off x="11695686" y="787934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타원 45"/>
          <p:cNvSpPr/>
          <p:nvPr userDrawn="1"/>
        </p:nvSpPr>
        <p:spPr>
          <a:xfrm>
            <a:off x="112983" y="14742951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타원 46"/>
          <p:cNvSpPr/>
          <p:nvPr userDrawn="1"/>
        </p:nvSpPr>
        <p:spPr>
          <a:xfrm>
            <a:off x="11695383" y="14737356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타원 47"/>
          <p:cNvSpPr/>
          <p:nvPr userDrawn="1"/>
        </p:nvSpPr>
        <p:spPr>
          <a:xfrm>
            <a:off x="112983" y="21600955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타원 48"/>
          <p:cNvSpPr/>
          <p:nvPr userDrawn="1"/>
        </p:nvSpPr>
        <p:spPr>
          <a:xfrm>
            <a:off x="11695383" y="21595360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타원 49"/>
          <p:cNvSpPr/>
          <p:nvPr userDrawn="1"/>
        </p:nvSpPr>
        <p:spPr>
          <a:xfrm>
            <a:off x="109786" y="28448602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타원 50"/>
          <p:cNvSpPr/>
          <p:nvPr userDrawn="1"/>
        </p:nvSpPr>
        <p:spPr>
          <a:xfrm>
            <a:off x="11692186" y="28443007"/>
            <a:ext cx="611627" cy="6116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ko-KR" altLang="en-US" sz="2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105"/>
          <p:cNvSpPr>
            <a:spLocks noChangeArrowheads="1"/>
          </p:cNvSpPr>
          <p:nvPr userDrawn="1"/>
        </p:nvSpPr>
        <p:spPr bwMode="auto">
          <a:xfrm>
            <a:off x="429414" y="2521184"/>
            <a:ext cx="1105988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2" name="Rectangle 105"/>
          <p:cNvSpPr>
            <a:spLocks noChangeArrowheads="1"/>
          </p:cNvSpPr>
          <p:nvPr userDrawn="1"/>
        </p:nvSpPr>
        <p:spPr bwMode="auto">
          <a:xfrm>
            <a:off x="11815652" y="2521184"/>
            <a:ext cx="11165848" cy="2619677"/>
          </a:xfrm>
          <a:prstGeom prst="rect">
            <a:avLst/>
          </a:prstGeom>
          <a:solidFill>
            <a:srgbClr val="FFFFFF">
              <a:alpha val="61961"/>
            </a:srgbClr>
          </a:solidFill>
          <a:ln w="12700" cap="flat" cmpd="sng" algn="ctr">
            <a:noFill/>
            <a:prstDash val="solid"/>
            <a:headEnd/>
            <a:tailEnd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4" name="TextBox 53"/>
          <p:cNvSpPr txBox="1"/>
          <p:nvPr userDrawn="1"/>
        </p:nvSpPr>
        <p:spPr>
          <a:xfrm>
            <a:off x="465435" y="2536494"/>
            <a:ext cx="202811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목적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1888169" y="2612694"/>
            <a:ext cx="4160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연구의 필요성 및 기대효과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 </a:t>
            </a:r>
            <a:endParaRPr lang="ko-KR" altLang="en-US" sz="2800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56" name="TextBox 55"/>
          <p:cNvSpPr txBox="1"/>
          <p:nvPr userDrawn="1"/>
        </p:nvSpPr>
        <p:spPr>
          <a:xfrm>
            <a:off x="391718" y="5459675"/>
            <a:ext cx="43284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주요 연구 내용 </a:t>
            </a:r>
            <a:r>
              <a:rPr lang="en-US" altLang="ko-KR" sz="2800" b="1" u="sng" dirty="0">
                <a:latin typeface="휴먼모음T" panose="02030504000101010101" pitchFamily="18" charset="-127"/>
                <a:ea typeface="휴먼모음T" panose="02030504000101010101" pitchFamily="18" charset="-127"/>
                <a:cs typeface="Arial Unicode MS" pitchFamily="50" charset="-127"/>
              </a:rPr>
              <a:t>(Highlights)</a:t>
            </a:r>
            <a:endParaRPr lang="ko-KR" altLang="en-US" sz="2800" u="sng" dirty="0">
              <a:latin typeface="휴먼모음T" panose="02030504000101010101" pitchFamily="18" charset="-127"/>
              <a:ea typeface="휴먼모음T" panose="02030504000101010101" pitchFamily="18" charset="-127"/>
              <a:cs typeface="Arial Unicode MS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35642" y="64384"/>
            <a:ext cx="34427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SW</a:t>
            </a:r>
            <a:r>
              <a:rPr lang="ko-KR" altLang="en-US" sz="4000" b="0" spc="40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imes New Roman" pitchFamily="18" charset="0"/>
              </a:rPr>
              <a:t>경진대회</a:t>
            </a:r>
            <a:endParaRPr lang="ko-KR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6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956" y="575996"/>
            <a:ext cx="15209838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88" y="8015942"/>
            <a:ext cx="21059775" cy="241438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17398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80" y="18047871"/>
            <a:ext cx="19796189" cy="7101948"/>
          </a:xfrm>
        </p:spPr>
        <p:txBody>
          <a:bodyPr anchor="t"/>
          <a:lstStyle>
            <a:lvl1pPr algn="l">
              <a:defRPr sz="10236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194744" y="10127926"/>
            <a:ext cx="16426625" cy="7871943"/>
          </a:xfrm>
        </p:spPr>
        <p:txBody>
          <a:bodyPr anchor="b"/>
          <a:lstStyle>
            <a:lvl1pPr marL="0" indent="0">
              <a:buNone/>
              <a:defRPr sz="5118" b="1">
                <a:solidFill>
                  <a:schemeClr val="tx1">
                    <a:tint val="75000"/>
                  </a:schemeClr>
                </a:solidFill>
              </a:defRPr>
            </a:lvl1pPr>
            <a:lvl2pPr marL="1169975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3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1942179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3112167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4282154" y="16271882"/>
            <a:ext cx="725392" cy="1487989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45887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7559" y="383997"/>
            <a:ext cx="15724632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9987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873" y="8399942"/>
            <a:ext cx="10334890" cy="23758163"/>
          </a:xfrm>
        </p:spPr>
        <p:txBody>
          <a:bodyPr/>
          <a:lstStyle>
            <a:lvl1pPr>
              <a:defRPr sz="7165"/>
            </a:lvl1pPr>
            <a:lvl2pPr>
              <a:defRPr sz="6142"/>
            </a:lvl2pPr>
            <a:lvl3pPr>
              <a:defRPr sz="5118"/>
            </a:lvl3pPr>
            <a:lvl4pPr>
              <a:defRPr sz="4606"/>
            </a:lvl4pPr>
            <a:lvl5pPr>
              <a:defRPr sz="4606"/>
            </a:lvl5pPr>
            <a:lvl6pPr>
              <a:defRPr sz="4606"/>
            </a:lvl6pPr>
            <a:lvl7pPr>
              <a:defRPr sz="4606"/>
            </a:lvl7pPr>
            <a:lvl8pPr>
              <a:defRPr sz="4606"/>
            </a:lvl8pPr>
            <a:lvl9pPr>
              <a:defRPr sz="460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0" name="Oval 9"/>
          <p:cNvSpPr/>
          <p:nvPr/>
        </p:nvSpPr>
        <p:spPr bwMode="gray">
          <a:xfrm>
            <a:off x="3112167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538791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392159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46588" y="7487945"/>
            <a:ext cx="10342690" cy="4127970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6142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6588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1770074" y="7487945"/>
            <a:ext cx="10342690" cy="4127970"/>
          </a:xfrm>
        </p:spPr>
        <p:txBody>
          <a:bodyPr anchor="b"/>
          <a:lstStyle>
            <a:lvl1pPr marL="0" indent="0">
              <a:buNone/>
              <a:defRPr sz="6142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770074" y="11759914"/>
            <a:ext cx="10366089" cy="19823856"/>
          </a:xfrm>
        </p:spPr>
        <p:txBody>
          <a:bodyPr/>
          <a:lstStyle>
            <a:lvl1pPr>
              <a:defRPr sz="6142"/>
            </a:lvl1pPr>
            <a:lvl2pPr>
              <a:defRPr sz="5118"/>
            </a:lvl2pPr>
            <a:lvl3pPr>
              <a:defRPr sz="4606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1" name="Oval 10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4" name="Oval 13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5" name="Oval 14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383997"/>
            <a:ext cx="17924209" cy="599995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6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7771" y="575996"/>
            <a:ext cx="17924209" cy="59999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gray">
          <a:xfrm>
            <a:off x="772192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7" name="Oval 6"/>
          <p:cNvSpPr/>
          <p:nvPr/>
        </p:nvSpPr>
        <p:spPr bwMode="gray">
          <a:xfrm>
            <a:off x="19421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8" name="Oval 7"/>
          <p:cNvSpPr/>
          <p:nvPr/>
        </p:nvSpPr>
        <p:spPr bwMode="gray">
          <a:xfrm>
            <a:off x="20708779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21878766" y="2783980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1557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15144" y="0"/>
            <a:ext cx="6154134" cy="9359932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361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149300" y="2159984"/>
            <a:ext cx="13174059" cy="6099956"/>
          </a:xfrm>
        </p:spPr>
        <p:txBody>
          <a:bodyPr anchor="b">
            <a:normAutofit/>
          </a:bodyPr>
          <a:lstStyle>
            <a:lvl1pPr algn="l">
              <a:defRPr sz="8189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8652" y="8735937"/>
            <a:ext cx="13081110" cy="24671820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637982" y="8735936"/>
            <a:ext cx="7230523" cy="24623821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3553" y="34559749"/>
            <a:ext cx="5459942" cy="1199991"/>
          </a:xfrm>
        </p:spPr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14923" y="34559749"/>
            <a:ext cx="12869863" cy="119999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5779738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2" name="Oval 11"/>
          <p:cNvSpPr/>
          <p:nvPr/>
        </p:nvSpPr>
        <p:spPr bwMode="gray">
          <a:xfrm>
            <a:off x="6949726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3" name="Oval 12"/>
          <p:cNvSpPr/>
          <p:nvPr/>
        </p:nvSpPr>
        <p:spPr bwMode="gray">
          <a:xfrm>
            <a:off x="8119713" y="6095956"/>
            <a:ext cx="725392" cy="1487989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919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2199576" y="2639981"/>
            <a:ext cx="19585591" cy="2975978"/>
          </a:xfrm>
        </p:spPr>
        <p:txBody>
          <a:bodyPr anchor="ctr">
            <a:normAutofit/>
          </a:bodyPr>
          <a:lstStyle>
            <a:lvl1pPr algn="l">
              <a:defRPr sz="7165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99577" y="6143955"/>
            <a:ext cx="19562191" cy="21599843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2199576" y="28271794"/>
            <a:ext cx="19585591" cy="4127970"/>
          </a:xfrm>
        </p:spPr>
        <p:txBody>
          <a:bodyPr/>
          <a:lstStyle>
            <a:lvl1pPr marL="0" indent="0">
              <a:buNone/>
              <a:defRPr sz="3583"/>
            </a:lvl1pPr>
            <a:lvl2pPr marL="1169975" indent="0">
              <a:buNone/>
              <a:defRPr sz="3071"/>
            </a:lvl2pPr>
            <a:lvl3pPr marL="2339950" indent="0">
              <a:buNone/>
              <a:defRPr sz="2559"/>
            </a:lvl3pPr>
            <a:lvl4pPr marL="3509924" indent="0">
              <a:buNone/>
              <a:defRPr sz="2303"/>
            </a:lvl4pPr>
            <a:lvl5pPr marL="4679899" indent="0">
              <a:buNone/>
              <a:defRPr sz="2303"/>
            </a:lvl5pPr>
            <a:lvl6pPr marL="5849874" indent="0">
              <a:buNone/>
              <a:defRPr sz="2303"/>
            </a:lvl6pPr>
            <a:lvl7pPr marL="7019849" indent="0">
              <a:buNone/>
              <a:defRPr sz="2303"/>
            </a:lvl7pPr>
            <a:lvl8pPr marL="8189824" indent="0">
              <a:buNone/>
              <a:defRPr sz="2303"/>
            </a:lvl8pPr>
            <a:lvl9pPr marL="9359798" indent="0">
              <a:buNone/>
              <a:defRPr sz="23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1193387" y="3455975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9" name="Oval 8"/>
          <p:cNvSpPr/>
          <p:nvPr/>
        </p:nvSpPr>
        <p:spPr bwMode="gray">
          <a:xfrm>
            <a:off x="1193387" y="28559792"/>
            <a:ext cx="725392" cy="1487989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</p:spTree>
    <p:extLst>
      <p:ext uri="{BB962C8B-B14F-4D97-AF65-F5344CB8AC3E}">
        <p14:creationId xmlns:p14="http://schemas.microsoft.com/office/powerpoint/2010/main" val="260872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69988" y="1441659"/>
            <a:ext cx="21059775" cy="5999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169988" y="8399942"/>
            <a:ext cx="21059775" cy="2375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32700187"/>
            <a:ext cx="3498378" cy="11015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7" name="Freeform 16"/>
          <p:cNvSpPr/>
          <p:nvPr/>
        </p:nvSpPr>
        <p:spPr bwMode="gray">
          <a:xfrm>
            <a:off x="1437" y="33960506"/>
            <a:ext cx="2786728" cy="2039235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8" name="Freeform 17"/>
          <p:cNvSpPr/>
          <p:nvPr/>
        </p:nvSpPr>
        <p:spPr bwMode="gray">
          <a:xfrm>
            <a:off x="1283762" y="33538874"/>
            <a:ext cx="11608651" cy="84347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19" name="Freeform 18"/>
          <p:cNvSpPr/>
          <p:nvPr/>
        </p:nvSpPr>
        <p:spPr bwMode="gray">
          <a:xfrm>
            <a:off x="2708784" y="34384989"/>
            <a:ext cx="18270215" cy="167189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0" name="Freeform 19"/>
          <p:cNvSpPr/>
          <p:nvPr/>
        </p:nvSpPr>
        <p:spPr bwMode="gray">
          <a:xfrm>
            <a:off x="12808928" y="33200183"/>
            <a:ext cx="3011518" cy="10499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1" name="Freeform 20"/>
          <p:cNvSpPr/>
          <p:nvPr/>
        </p:nvSpPr>
        <p:spPr bwMode="gray">
          <a:xfrm>
            <a:off x="15784411" y="33350180"/>
            <a:ext cx="6314672" cy="875002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2" name="Freeform 21"/>
          <p:cNvSpPr/>
          <p:nvPr/>
        </p:nvSpPr>
        <p:spPr bwMode="gray">
          <a:xfrm>
            <a:off x="21540132" y="33387681"/>
            <a:ext cx="1518374" cy="78515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23" name="Freeform 22"/>
          <p:cNvSpPr/>
          <p:nvPr/>
        </p:nvSpPr>
        <p:spPr bwMode="gray">
          <a:xfrm>
            <a:off x="20888112" y="33400179"/>
            <a:ext cx="2509631" cy="259955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36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187198" y="34559749"/>
            <a:ext cx="5459942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/>
                </a:solidFill>
              </a:defRPr>
            </a:lvl1pPr>
          </a:lstStyle>
          <a:p>
            <a:fld id="{4C59879D-C025-4C40-8D20-6B2005A41D4D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6832727" y="34559749"/>
            <a:ext cx="12869863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21246973" y="34559749"/>
            <a:ext cx="1169988" cy="119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/>
                </a:solidFill>
              </a:defRPr>
            </a:lvl1pPr>
          </a:lstStyle>
          <a:p>
            <a:fld id="{3F3BBF41-8CCE-4738-9EBA-EB32408ABD7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05"/>
          <p:cNvSpPr>
            <a:spLocks noChangeArrowheads="1"/>
          </p:cNvSpPr>
          <p:nvPr userDrawn="1"/>
        </p:nvSpPr>
        <p:spPr bwMode="auto">
          <a:xfrm>
            <a:off x="4191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4" name="Rectangle 105"/>
          <p:cNvSpPr>
            <a:spLocks noChangeArrowheads="1"/>
          </p:cNvSpPr>
          <p:nvPr userDrawn="1"/>
        </p:nvSpPr>
        <p:spPr bwMode="auto">
          <a:xfrm>
            <a:off x="12001500" y="8183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5" name="Rectangle 105"/>
          <p:cNvSpPr>
            <a:spLocks noChangeArrowheads="1"/>
          </p:cNvSpPr>
          <p:nvPr userDrawn="1"/>
        </p:nvSpPr>
        <p:spPr bwMode="auto">
          <a:xfrm>
            <a:off x="4191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6" name="Rectangle 105"/>
          <p:cNvSpPr>
            <a:spLocks noChangeArrowheads="1"/>
          </p:cNvSpPr>
          <p:nvPr userDrawn="1"/>
        </p:nvSpPr>
        <p:spPr bwMode="auto">
          <a:xfrm>
            <a:off x="12001500" y="15041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7" name="Rectangle 105"/>
          <p:cNvSpPr>
            <a:spLocks noChangeArrowheads="1"/>
          </p:cNvSpPr>
          <p:nvPr userDrawn="1"/>
        </p:nvSpPr>
        <p:spPr bwMode="auto">
          <a:xfrm>
            <a:off x="4191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8" name="Rectangle 105"/>
          <p:cNvSpPr>
            <a:spLocks noChangeArrowheads="1"/>
          </p:cNvSpPr>
          <p:nvPr userDrawn="1"/>
        </p:nvSpPr>
        <p:spPr bwMode="auto">
          <a:xfrm>
            <a:off x="12001500" y="21899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9" name="Rectangle 105"/>
          <p:cNvSpPr>
            <a:spLocks noChangeArrowheads="1"/>
          </p:cNvSpPr>
          <p:nvPr userDrawn="1"/>
        </p:nvSpPr>
        <p:spPr bwMode="auto">
          <a:xfrm>
            <a:off x="4191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Rectangle 105"/>
          <p:cNvSpPr>
            <a:spLocks noChangeArrowheads="1"/>
          </p:cNvSpPr>
          <p:nvPr userDrawn="1"/>
        </p:nvSpPr>
        <p:spPr bwMode="auto">
          <a:xfrm>
            <a:off x="12001500" y="28757233"/>
            <a:ext cx="10980000" cy="6300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DADADA">
                <a:lumMod val="50000"/>
              </a:srgbClr>
            </a:solidFill>
            <a:prstDash val="solid"/>
            <a:headEnd/>
            <a:tailEnd/>
          </a:ln>
          <a:effectLst>
            <a:outerShdw blurRad="50800" dist="889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txBody>
          <a:bodyPr wrap="none" anchor="t" anchorCtr="0"/>
          <a:lstStyle/>
          <a:p>
            <a:pPr algn="ctr" defTabSz="7365388" latinLnBrk="0">
              <a:defRPr/>
            </a:pPr>
            <a:endParaRPr lang="en-US" altLang="ko-KR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 defTabSz="7365388" latinLnBrk="0">
              <a:defRPr/>
            </a:pPr>
            <a:r>
              <a:rPr lang="en-US" altLang="ko-KR" sz="2800" b="0" kern="0" spc="600">
                <a:ln>
                  <a:solidFill>
                    <a:schemeClr val="tx1"/>
                  </a:solidFill>
                </a:ln>
                <a:solidFill>
                  <a:srgbClr val="000514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Abstract</a:t>
            </a:r>
            <a:endParaRPr lang="ko-KR" altLang="en-US" sz="2800" b="0" kern="0" spc="600">
              <a:ln>
                <a:solidFill>
                  <a:schemeClr val="tx1"/>
                </a:solidFill>
              </a:ln>
              <a:solidFill>
                <a:srgbClr val="000514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p:txStyles>
    <p:titleStyle>
      <a:lvl1pPr algn="ctr" defTabSz="2339950" rtl="0" eaLnBrk="1" latinLnBrk="1" hangingPunct="1"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877481" indent="-877481" algn="l" defTabSz="233995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8189" kern="1200">
          <a:solidFill>
            <a:schemeClr val="tx1"/>
          </a:solidFill>
          <a:latin typeface="+mn-lt"/>
          <a:ea typeface="+mn-ea"/>
          <a:cs typeface="+mn-cs"/>
        </a:defRPr>
      </a:lvl1pPr>
      <a:lvl2pPr marL="1901209" indent="-731234" algn="l" defTabSz="233995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7165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6142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5118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1" hangingPunct="1">
        <a:spcBef>
          <a:spcPct val="20000"/>
        </a:spcBef>
        <a:buFont typeface="Arial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1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98902" y="1066202"/>
            <a:ext cx="132551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Designing and Implementing Schedule and Collaboration Management System based on Calendar</a:t>
            </a:r>
            <a:endParaRPr lang="ko-KR" altLang="en-US" sz="4000" b="1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054704" y="12874595"/>
            <a:ext cx="42180137" cy="8402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 양식을 기본 양식으로 사용하되 필요한 경우 수정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양식의 슬라이드 크기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가로</a:t>
            </a:r>
            <a:r>
              <a:rPr lang="en-US" altLang="ko-KR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65Cm*</a:t>
            </a:r>
            <a:r>
              <a:rPr lang="ko-KR" altLang="en-US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세로</a:t>
            </a:r>
            <a:r>
              <a:rPr lang="en-US" altLang="ko-KR" sz="600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100Cm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절대불가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내용 국문 작성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그림을 추가할 경우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그림명을 받듯이 기입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[ex)                     ]</a:t>
            </a: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폰트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한글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“HY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중고딕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또는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“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휴먼모음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T”</a:t>
            </a: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   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영문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“Times New Roman”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기본 언어로 사용하며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필요에 따라 변경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각각의 소제목은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슬라이드마스터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변경 가능하며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각각의 팀에서 제안한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개발한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내용으로 변경해서 사용 가능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결과물의 화면 캡처 및 기타 사진 추가시 해상도가 높은 이미지 사용을 권장</a:t>
            </a:r>
            <a:endParaRPr lang="en-US" altLang="ko-KR" sz="6000" b="1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기타 문의사항은 담당교수님께 문의 </a:t>
            </a:r>
            <a:r>
              <a:rPr lang="en-US" altLang="ko-KR" sz="60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36667" y="9028455"/>
            <a:ext cx="10550004" cy="539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현대 사회에서 가장 많이 발생하는 업무의 유형은 소수 혹은 다수의 팀으로 구성된 협업 형식이다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협업을 원활하게 하기 위해 </a:t>
            </a:r>
            <a:r>
              <a:rPr lang="ko-KR" altLang="en-US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워크웨어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소프트웨어가 개발이 되기 시작함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프로젝트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Section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관리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팀원이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에 가입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Section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중간 내용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관리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(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세부 사항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 원간 업무 관련 코멘트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일정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파일 공유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 개인에게 할당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24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521125" y="15874879"/>
            <a:ext cx="5501068" cy="500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로그인을 통해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Session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을 생성하고 개인 작업 공간에 진입 할 수 있음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개인 작업 공간에서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생성 및 할당된 작업의 확인이 가능함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내부에서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Section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및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 가능하고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팀원 초대가 가능함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내부에서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Comment, Check-List, File. Calendar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 및 관리 할 수 있음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 bwMode="auto">
          <a:xfrm>
            <a:off x="5899196" y="22665990"/>
            <a:ext cx="5371065" cy="585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spcBef>
                <a:spcPts val="0"/>
              </a:spcBef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최초 화면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(home)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회원가입 및 로그인을 통해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이동할 수 있으며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Assigned 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접근 할 수 있으며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Title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페이지로 이동할 수 있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Title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페이지에서는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Section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거쳐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접근 할 수 있는데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작업의 최소 단위로서 실질적인 모든 작업은 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내부에서 이뤄지게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됨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내부에는 작업 할당 및 코멘트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일정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체크리스트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 관리가 이루어지며 누군가에게 작업이 할당되게 되면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그 사람의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할당된 작업을 확인 할 수 있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spcBef>
                <a:spcPts val="0"/>
              </a:spcBef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할당된 작업에 대해 일정 정보가 추가 및 갱신되면 그 내용은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표시되어 지게 되며 반대로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추가된 일정 정보를 바탕으로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Content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접근 가능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6" name="내용 개체 틀 2"/>
          <p:cNvSpPr txBox="1">
            <a:spLocks/>
          </p:cNvSpPr>
          <p:nvPr/>
        </p:nvSpPr>
        <p:spPr bwMode="auto">
          <a:xfrm>
            <a:off x="12199841" y="29811460"/>
            <a:ext cx="10536463" cy="493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캘린더를 기반으로 각 인원의 일정을 관리하며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컨텐트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 화면에서 협업간 생기는 문서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피드백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체크 리스트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등의 정보를 관리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협업 간 발생하는 불편함을 해소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웹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서비스로서 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사용자에게 프로젝트의 생성과 팀원의 모집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작업의 할당과 할당된 작업에 대한 일정의 관리가 서버와의 연동을 통해 이루어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짐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개인이 본인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에게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할당 받은 작업에만 집중 할 수 있는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Workspace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업무 효율을 향상 시키고 업무에 책임감을 </a:t>
            </a:r>
            <a:r>
              <a:rPr lang="ko-KR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기르는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데에도 </a:t>
            </a:r>
            <a:r>
              <a:rPr lang="ko-KR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도움이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 총괄 디렉터가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구상한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내용들을 팀원들 개인별로 알맞게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할당을 시키는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것으로 업무의 효율성을 올려 생산성 증대 효과를 얻을 수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있음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향후 지속적인 사용자와 인프라가 확보된다면 사용자의 업무 패턴에 대한 누적 데이터를 통해 다양한 분야에서 이를 활용 가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능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웹 플랫폼 뿐만 아니라 모바일 플랫폼으로 확장하여 장소에 </a:t>
            </a:r>
            <a:r>
              <a:rPr lang="ko-KR" altLang="en-US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구애받지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않고 회의 내용 및 일정 확인에 접근이 가능함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defRPr/>
            </a:pP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852226" y="29518800"/>
            <a:ext cx="8817849" cy="11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en-US" sz="2400">
                <a:latin typeface="Times New Roman" pitchFamily="18" charset="0"/>
                <a:cs typeface="Times New Roman" pitchFamily="18" charset="0"/>
              </a:rPr>
              <a:t>프로젝트 동작 화면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60"/>
          <p:cNvSpPr txBox="1"/>
          <p:nvPr/>
        </p:nvSpPr>
        <p:spPr>
          <a:xfrm>
            <a:off x="3124623" y="30110650"/>
            <a:ext cx="156925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Workspace 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내부 화면 </a:t>
            </a:r>
          </a:p>
        </p:txBody>
      </p:sp>
      <p:sp>
        <p:nvSpPr>
          <p:cNvPr id="65" name="TextBox 60"/>
          <p:cNvSpPr txBox="1"/>
          <p:nvPr/>
        </p:nvSpPr>
        <p:spPr>
          <a:xfrm>
            <a:off x="3230956" y="32637185"/>
            <a:ext cx="135658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내부 화면</a:t>
            </a:r>
          </a:p>
        </p:txBody>
      </p:sp>
      <p:sp>
        <p:nvSpPr>
          <p:cNvPr id="66" name="TextBox 60"/>
          <p:cNvSpPr txBox="1"/>
          <p:nvPr/>
        </p:nvSpPr>
        <p:spPr>
          <a:xfrm>
            <a:off x="7457384" y="32647549"/>
            <a:ext cx="1433367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ko-KR" altLang="en-US" sz="1200" dirty="0">
                <a:latin typeface="Times New Roman" pitchFamily="18" charset="0"/>
                <a:cs typeface="Times New Roman" pitchFamily="18" charset="0"/>
              </a:rPr>
              <a:t> 추가 화면</a:t>
            </a:r>
          </a:p>
        </p:txBody>
      </p:sp>
      <p:sp>
        <p:nvSpPr>
          <p:cNvPr id="67" name="TextBox 60"/>
          <p:cNvSpPr txBox="1"/>
          <p:nvPr/>
        </p:nvSpPr>
        <p:spPr>
          <a:xfrm>
            <a:off x="7562731" y="30124277"/>
            <a:ext cx="1222674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 </a:t>
            </a:r>
            <a:r>
              <a:rPr lang="ko-KR" altLang="en-US" sz="1200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 화면</a:t>
            </a:r>
          </a:p>
        </p:txBody>
      </p:sp>
      <p:sp>
        <p:nvSpPr>
          <p:cNvPr id="70" name="내용 개체 틀 2"/>
          <p:cNvSpPr txBox="1">
            <a:spLocks/>
          </p:cNvSpPr>
          <p:nvPr/>
        </p:nvSpPr>
        <p:spPr bwMode="auto">
          <a:xfrm>
            <a:off x="18232146" y="22729415"/>
            <a:ext cx="4349689" cy="529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일단 데이터베이스의 각 테이블마다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CRUD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설계하여 각각의 객체로 선언한 후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이들을 서로 다른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바인딩 시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킴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결정된 </a:t>
            </a:r>
            <a:r>
              <a:rPr lang="en-US" altLang="ko-KR" spc="-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url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통해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데이터가 수신되어지면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 Parser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해당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필요한 정보를 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추출하게 되고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이렇게 얻은 정보를 가공하여 데이터 베이스에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ORM(Object-relation mapping)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형식으로 접근하여 데이터 베이스의 값을 반환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받</a:t>
            </a:r>
            <a:r>
              <a:rPr lang="ko-KR" altLang="en-US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음</a:t>
            </a:r>
            <a:endParaRPr lang="en-US" altLang="ko-KR" spc="-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just" defTabSz="1831015">
              <a:defRPr/>
            </a:pP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반환 받은 값을 정규표현식을 통해 다시 한번 필요한 데이터만 추출하는 과정을 거치게 되며 다시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JSON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변환하는 과정을 거쳐 </a:t>
            </a:r>
            <a:r>
              <a:rPr lang="en-US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Front-End</a:t>
            </a:r>
            <a:r>
              <a:rPr lang="ko-KR" altLang="ko-KR" spc="-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전송</a:t>
            </a:r>
            <a:endParaRPr lang="en-US" altLang="ko-KR" sz="1800" spc="-100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sp>
        <p:nvSpPr>
          <p:cNvPr id="74" name="내용 개체 틀 2"/>
          <p:cNvSpPr txBox="1">
            <a:spLocks/>
          </p:cNvSpPr>
          <p:nvPr/>
        </p:nvSpPr>
        <p:spPr bwMode="auto">
          <a:xfrm>
            <a:off x="17724561" y="15847392"/>
            <a:ext cx="5206193" cy="518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회원 가입할 시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Member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Data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Insert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Member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저장된 정보로 사용자가 로그인하면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Session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테이블에 사용자 정보가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사용자가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Title, Section, Content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를 생성할 시 해당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id, name, info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정보를 각테이블에 값이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내부에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Comment, Check-List, File,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Calender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값을 입력 시 각 테이블에 해당되는 값이 저장됨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  <a:p>
            <a:pPr algn="just" defTabSz="1831015">
              <a:buSzPct val="76000"/>
              <a:defRPr/>
            </a:pP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ContentState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, </a:t>
            </a:r>
            <a:r>
              <a:rPr lang="en-US" altLang="ko-KR" dirty="0" err="1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PermissionState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테이블에 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Content, Permission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의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상태를 알려주는 값을 사전에 저장해 놓음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.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13287619" y="19372270"/>
            <a:ext cx="395813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2.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데이터베이스 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E-R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모델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77" name="내용 개체 틀 2"/>
          <p:cNvSpPr txBox="1">
            <a:spLocks/>
          </p:cNvSpPr>
          <p:nvPr/>
        </p:nvSpPr>
        <p:spPr bwMode="auto">
          <a:xfrm>
            <a:off x="12315660" y="8959699"/>
            <a:ext cx="10445576" cy="51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1831015">
              <a:lnSpc>
                <a:spcPct val="150000"/>
              </a:lnSpc>
              <a:buNone/>
              <a:defRPr/>
            </a:pP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표 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1. 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개발 환경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78" name="내용 개체 틀 2"/>
          <p:cNvSpPr txBox="1">
            <a:spLocks/>
          </p:cNvSpPr>
          <p:nvPr/>
        </p:nvSpPr>
        <p:spPr bwMode="auto">
          <a:xfrm>
            <a:off x="24352944" y="23867616"/>
            <a:ext cx="10323287" cy="1826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1831015">
              <a:lnSpc>
                <a:spcPct val="150000"/>
              </a:lnSpc>
              <a:defRPr/>
            </a:pPr>
            <a:r>
              <a:rPr lang="en-US" altLang="ko-KR">
                <a:latin typeface="Times New Roman" pitchFamily="18" charset="0"/>
                <a:cs typeface="Times New Roman" pitchFamily="18" charset="0"/>
              </a:rPr>
              <a:t>This paper presents an efficient RFID  //</a:t>
            </a:r>
            <a:r>
              <a:rPr lang="ko-KR" altLang="en-US">
                <a:latin typeface="Times New Roman" pitchFamily="18" charset="0"/>
                <a:cs typeface="Times New Roman" pitchFamily="18" charset="0"/>
              </a:rPr>
              <a:t>폰트 사이즈</a:t>
            </a:r>
            <a:r>
              <a:rPr lang="en-US" altLang="ko-KR">
                <a:latin typeface="Times New Roman" pitchFamily="18" charset="0"/>
                <a:cs typeface="Times New Roman" pitchFamily="18" charset="0"/>
              </a:rPr>
              <a:t>: 20</a:t>
            </a:r>
          </a:p>
          <a:p>
            <a:pPr lvl="1" algn="just" defTabSz="1831015">
              <a:lnSpc>
                <a:spcPct val="150000"/>
              </a:lnSpc>
              <a:defRPr/>
            </a:pP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service framework for supporting semantic consistency //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: 18</a:t>
            </a:r>
          </a:p>
          <a:p>
            <a:pPr marL="1000125" lvl="1" algn="just" defTabSz="1831015">
              <a:lnSpc>
                <a:spcPct val="150000"/>
              </a:lnSpc>
              <a:buFont typeface="맑은 고딕" panose="020B0503020000020004" pitchFamily="50" charset="-127"/>
              <a:buChar char="–"/>
              <a:defRPr/>
            </a:pP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The chief objective of our proposal is to let RFID applications exchange //</a:t>
            </a:r>
            <a:r>
              <a:rPr lang="ko-KR" altLang="en-US" sz="1800">
                <a:latin typeface="Times New Roman" pitchFamily="18" charset="0"/>
                <a:cs typeface="Times New Roman" pitchFamily="18" charset="0"/>
              </a:rPr>
              <a:t> 폰트 사이즈</a:t>
            </a:r>
            <a:r>
              <a:rPr lang="en-US" altLang="ko-KR" sz="1800">
                <a:latin typeface="Times New Roman" pitchFamily="18" charset="0"/>
                <a:cs typeface="Times New Roman" pitchFamily="18" charset="0"/>
              </a:rPr>
              <a:t>: 18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4054704" y="22946667"/>
            <a:ext cx="91486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본문의 머리 기호 사용 방법</a:t>
            </a:r>
            <a:endParaRPr lang="ko-KR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>
            <a:off x="40718962" y="16154114"/>
            <a:ext cx="393838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ko-KR" sz="1600" dirty="0">
                <a:latin typeface="Times New Roman" pitchFamily="18" charset="0"/>
                <a:cs typeface="Times New Roman" pitchFamily="18" charset="0"/>
              </a:rPr>
              <a:t>. Conceptual model for our framework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45632" y="3085554"/>
            <a:ext cx="11043670" cy="1972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최근 학교나 회사에서 팀프로젝트나 협업이 활발히 진행되고 있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어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도와 주기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위한 </a:t>
            </a:r>
            <a:r>
              <a:rPr lang="ko-KR" altLang="ko-KR" sz="2400" b="1" u="sng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워크웨어</a:t>
            </a:r>
            <a:r>
              <a:rPr lang="en-US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400" b="1" u="sng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Workware</a:t>
            </a:r>
            <a:r>
              <a:rPr lang="en-US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ko-KR" altLang="en-US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개발</a:t>
            </a:r>
            <a:endParaRPr lang="en-US" altLang="ko-KR" sz="2400" b="1" u="sng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사용자들로 하여금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복수의 </a:t>
            </a:r>
            <a:r>
              <a:rPr lang="ko-KR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일정</a:t>
            </a:r>
            <a:r>
              <a:rPr lang="en-US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회의 내용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</a:t>
            </a:r>
            <a:r>
              <a:rPr lang="ko-KR" altLang="en-US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손</a:t>
            </a:r>
            <a:r>
              <a:rPr lang="ko-KR" altLang="ko-KR" sz="2400" dirty="0">
                <a:latin typeface="HY중고딕" panose="02030600000101010101" pitchFamily="18" charset="-127"/>
                <a:ea typeface="HY중고딕" panose="02030600000101010101" pitchFamily="18" charset="-127"/>
              </a:rPr>
              <a:t>쉽게 </a:t>
            </a:r>
            <a:r>
              <a:rPr lang="ko-KR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보존 및 관리</a:t>
            </a:r>
            <a:r>
              <a:rPr lang="en-US" altLang="ko-KR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b="1" u="sng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지원</a:t>
            </a:r>
            <a:endParaRPr lang="en-US" altLang="ko-KR" sz="2400" b="1" u="sng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6700" indent="-266700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일정 및 내역 관리를 통한 </a:t>
            </a:r>
            <a:r>
              <a:rPr lang="ko-KR" altLang="en-US" sz="2400" b="1" u="sng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인력자원의 효율적인 운용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및 사용자에 따른 개별 할당을 통해 </a:t>
            </a:r>
            <a:r>
              <a:rPr lang="ko-KR" altLang="en-US" sz="2400" b="1" u="sng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분업의 효과 상승</a:t>
            </a:r>
            <a:endParaRPr lang="ko-KR" altLang="en-US" sz="2400" b="1" u="sng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98902" y="5933811"/>
            <a:ext cx="11281626" cy="177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세부사항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Content)</a:t>
            </a: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의</a:t>
            </a: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세부내용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(Comment, Check-List, File, </a:t>
            </a:r>
            <a:r>
              <a:rPr lang="en-US" altLang="ko-KR" sz="2400" u="none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Calender</a:t>
            </a:r>
            <a:r>
              <a:rPr lang="en-US" altLang="ko-KR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관리</a:t>
            </a:r>
            <a:endParaRPr lang="en-US" altLang="ko-KR" sz="2400" kern="0" dirty="0">
              <a:solidFill>
                <a:srgbClr val="00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Client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데이터를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Django REST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framewor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APIView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파싱</a:t>
            </a:r>
            <a:r>
              <a:rPr lang="ko-KR" altLang="en-US" sz="2400" kern="0" spc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ko-KR" altLang="en-US" sz="2400" kern="1200" dirty="0">
              <a:solidFill>
                <a:schemeClr val="tx1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파싱한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데이터로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ORM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을 사용해서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MySQL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데이터베이스 검색 </a:t>
            </a:r>
          </a:p>
          <a:p>
            <a:pPr marL="247650" marR="0" indent="-247650" algn="just" fontAlgn="base" latinLnBrk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 ◦ 검색한 결과를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formattin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해서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Client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에게 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HTTPResponse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821958" y="5836980"/>
            <a:ext cx="11240884" cy="1747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ts val="3200"/>
              </a:lnSpc>
            </a:pP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□ </a:t>
            </a:r>
            <a:r>
              <a:rPr lang="en-US" altLang="ko-KR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ko-KR" altLang="en-US" sz="2400" b="1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별 일정 관리 개발</a:t>
            </a:r>
            <a:endParaRPr lang="en-US" altLang="ko-KR" sz="2400" b="1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ts val="3200"/>
              </a:lnSpc>
            </a:pPr>
            <a:r>
              <a:rPr lang="en-US" altLang="ko-KR" sz="2400" b="1" spc="0" dirty="0"/>
              <a:t> 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Vue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2-event-calender(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오픈소스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사용</a:t>
            </a:r>
            <a:endParaRPr lang="ko-KR" altLang="en-US" sz="2400" kern="0" spc="-10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  <a:cs typeface="+mn-cs"/>
            </a:endParaRPr>
          </a:p>
          <a:p>
            <a:pPr marL="247650" marR="0" indent="-247650" algn="just" defTabSz="2851099" rtl="0" eaLnBrk="1" fontAlgn="base" latinLnBrk="1" hangingPunct="1">
              <a:lnSpc>
                <a:spcPts val="32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kern="0" spc="0" baseline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Vue-</a:t>
            </a:r>
            <a:r>
              <a:rPr lang="en-US" altLang="ko-KR" sz="2400" kern="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ctk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-date-time-picker(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오픈소스</a:t>
            </a: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사용</a:t>
            </a:r>
            <a:endParaRPr lang="en-US" altLang="ko-KR" sz="2400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47650" indent="-247650" algn="just" fontAlgn="base">
              <a:lnSpc>
                <a:spcPts val="3200"/>
              </a:lnSpc>
              <a:spcAft>
                <a:spcPts val="50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 </a:t>
            </a: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HttpResponse</a:t>
            </a:r>
            <a:r>
              <a:rPr lang="en-US" altLang="ko-KR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받은 </a:t>
            </a:r>
            <a:r>
              <a:rPr lang="en-US" altLang="ko-KR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JSON 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데이터를 위 두 오픈소스를 사용하여 </a:t>
            </a:r>
            <a:r>
              <a:rPr lang="en-US" altLang="ko-KR" sz="2400" kern="0" spc="-10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Calender</a:t>
            </a:r>
            <a:r>
              <a:rPr lang="ko-KR" altLang="en-US" sz="2400" kern="0" spc="-1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에 저장</a:t>
            </a:r>
            <a:endParaRPr lang="en-US" altLang="ko-KR" sz="2400" kern="0" spc="-10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1821958" y="3079612"/>
            <a:ext cx="11159542" cy="1985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  <a:cs typeface="+mn-cs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팀 작업 간 발생하는 모든 메시지의 이력이 보존 및 관리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</a:t>
            </a:r>
            <a:r>
              <a:rPr lang="en-US" altLang="ko-KR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해당 팀 작업에서 사용된 파일 또한 동시에 관리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◦ </a:t>
            </a:r>
            <a:r>
              <a:rPr lang="ko-KR" altLang="en-US" sz="2400" kern="0" spc="-5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팀 작업 진행 일정을 쉽게 확인</a:t>
            </a:r>
            <a:endParaRPr lang="en-US" altLang="ko-KR" sz="2400" kern="0" spc="-5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팀 작업 도중 발생하는 시간 낭비의 감소 </a:t>
            </a:r>
            <a:endParaRPr lang="en-US" altLang="ko-KR" sz="2400" kern="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61938" indent="-261938" algn="just" fontAlgn="base">
              <a:lnSpc>
                <a:spcPts val="3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◦ 개인별로 본인의 업무에 집중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4352944" y="829048"/>
            <a:ext cx="3500189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제목명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변경 및 폰트 크기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40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이상으로 작성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//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죄측 내용의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목적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연구의 필요성 및 기대효과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’,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그리고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‘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주요 연구 내용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Highights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)’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제목은 변경 불가 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내용은 자유롭게 작성하되 개조식으로 기술</a:t>
            </a:r>
            <a:endParaRPr lang="en-US" altLang="ko-KR" sz="54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요약의 머리 기호는 아래 </a:t>
            </a:r>
            <a:r>
              <a:rPr lang="ko-KR" altLang="en-US" sz="5400" b="1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내래와</a:t>
            </a:r>
            <a:r>
              <a:rPr lang="ko-KR" altLang="en-US" sz="5400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같이 사용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26265862" y="4430551"/>
            <a:ext cx="112816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□ </a:t>
            </a:r>
            <a:r>
              <a:rPr lang="ko-KR" altLang="en-US" sz="2400" u="none" kern="0" spc="0" dirty="0" err="1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첫번재</a:t>
            </a:r>
            <a:r>
              <a:rPr lang="ko-KR" altLang="en-US" sz="2400" u="none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 레벨 </a:t>
            </a:r>
            <a:endParaRPr lang="en-US" altLang="ko-KR" sz="2400" u="none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◦ 두번째 레벨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71780" marR="0" indent="-271780" algn="just" fontAlgn="base" latinLnBrk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  - </a:t>
            </a:r>
            <a:r>
              <a:rPr lang="ko-KR" altLang="en-US" sz="2400" kern="0" dirty="0">
                <a:solidFill>
                  <a:srgbClr val="00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세번째 레벨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9707"/>
              </p:ext>
            </p:extLst>
          </p:nvPr>
        </p:nvGraphicFramePr>
        <p:xfrm>
          <a:off x="16741510" y="902001"/>
          <a:ext cx="6917106" cy="1618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15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명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팀명뭐조</a:t>
                      </a:r>
                      <a:endParaRPr lang="en-US" alt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 원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백승한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(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팀장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), </a:t>
                      </a:r>
                      <a:r>
                        <a:rPr lang="ko-KR" altLang="en-US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박주호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서준덕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, </a:t>
                      </a:r>
                      <a:r>
                        <a:rPr lang="ko-KR" altLang="en-US" sz="2400" b="0" i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지주환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ko-KR" altLang="en-US" sz="25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소 속 </a:t>
                      </a:r>
                      <a:r>
                        <a:rPr lang="en-US" altLang="ko-KR" sz="2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:</a:t>
                      </a:r>
                      <a:r>
                        <a:rPr lang="en-US" altLang="ko-KR" sz="24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 </a:t>
                      </a:r>
                      <a:r>
                        <a:rPr lang="ko-KR" altLang="en-US" sz="2400" b="0" i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휴먼모음T" panose="02030504000101010101" pitchFamily="18" charset="-127"/>
                          <a:ea typeface="휴먼모음T" panose="02030504000101010101" pitchFamily="18" charset="-127"/>
                          <a:cs typeface="Arial Unicode MS" pitchFamily="50" charset="-127"/>
                        </a:rPr>
                        <a:t>컴퓨터공학부</a:t>
                      </a:r>
                      <a:endParaRPr lang="ko-KR" sz="24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휴먼모음T" panose="02030504000101010101" pitchFamily="18" charset="-127"/>
                        <a:ea typeface="휴먼모음T" panose="02030504000101010101" pitchFamily="18" charset="-127"/>
                        <a:cs typeface="Arial Unicode MS" pitchFamily="50" charset="-127"/>
                      </a:endParaRPr>
                    </a:p>
                  </a:txBody>
                  <a:tcPr marL="237776" marR="237776" marT="237776" marB="2377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5BC556-4D2F-4E3B-A210-3E4C806C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78775"/>
              </p:ext>
            </p:extLst>
          </p:nvPr>
        </p:nvGraphicFramePr>
        <p:xfrm>
          <a:off x="12771120" y="9528381"/>
          <a:ext cx="953148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2807908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3305261916"/>
                    </a:ext>
                  </a:extLst>
                </a:gridCol>
                <a:gridCol w="4746126">
                  <a:extLst>
                    <a:ext uri="{9D8B030D-6E8A-4147-A177-3AD203B41FA5}">
                      <a16:colId xmlns:a16="http://schemas.microsoft.com/office/drawing/2014/main" val="4290321009"/>
                    </a:ext>
                  </a:extLst>
                </a:gridCol>
              </a:tblGrid>
              <a:tr h="2637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환경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7149"/>
                  </a:ext>
                </a:extLst>
              </a:tr>
              <a:tr h="15548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Front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End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Bootstrap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UIX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 및 스타일 지정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1473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Vue.js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내부 동작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5627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axios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ajax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통신을 송수신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554468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Vuex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세션 등 데이터 비동기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7868"/>
                  </a:ext>
                </a:extLst>
              </a:tr>
              <a:tr h="263765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End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Django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BackEnd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서버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1163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Django</a:t>
                      </a:r>
                    </a:p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REST framework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REST </a:t>
                      </a:r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Api</a:t>
                      </a:r>
                      <a:r>
                        <a:rPr lang="ko-KR" altLang="en-US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이용한 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ajax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통신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42064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MySQL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데이터 베이스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06562"/>
                  </a:ext>
                </a:extLst>
              </a:tr>
              <a:tr h="2637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Apache</a:t>
                      </a:r>
                      <a:endParaRPr lang="ko-KR" altLang="en-US" sz="20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웹서버 및 </a:t>
                      </a:r>
                      <a:r>
                        <a:rPr lang="en-US" altLang="ko-KR" sz="2000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BackEnd</a:t>
                      </a:r>
                      <a:r>
                        <a:rPr lang="en-US" altLang="ko-KR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:r>
                        <a:rPr lang="ko-KR" altLang="en-US" sz="20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서버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072758"/>
                  </a:ext>
                </a:extLst>
              </a:tr>
            </a:tbl>
          </a:graphicData>
        </a:graphic>
      </p:graphicFrame>
      <p:pic>
        <p:nvPicPr>
          <p:cNvPr id="1183" name="그림 17">
            <a:extLst>
              <a:ext uri="{FF2B5EF4-FFF2-40B4-BE49-F238E27FC236}">
                <a16:creationId xmlns:a16="http://schemas.microsoft.com/office/drawing/2014/main" id="{DCC49156-36C6-4408-AAEF-78081EAF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54" y="15674861"/>
            <a:ext cx="4755910" cy="52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내용 개체 틀 2">
            <a:extLst>
              <a:ext uri="{FF2B5EF4-FFF2-40B4-BE49-F238E27FC236}">
                <a16:creationId xmlns:a16="http://schemas.microsoft.com/office/drawing/2014/main" id="{858709E3-6EF8-4326-A311-7FD1D776BB3A}"/>
              </a:ext>
            </a:extLst>
          </p:cNvPr>
          <p:cNvSpPr txBox="1">
            <a:spLocks/>
          </p:cNvSpPr>
          <p:nvPr/>
        </p:nvSpPr>
        <p:spPr bwMode="auto">
          <a:xfrm>
            <a:off x="-2458669" y="20869385"/>
            <a:ext cx="10445576" cy="48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Font typeface="Wingdings" pitchFamily="2" charset="2"/>
              <a:buChar char="v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itchFamily="18" charset="0"/>
              <a:buChar char="–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w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1831015">
              <a:lnSpc>
                <a:spcPct val="150000"/>
              </a:lnSpc>
              <a:buNone/>
              <a:defRPr/>
            </a:pP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 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1. </a:t>
            </a:r>
            <a:r>
              <a:rPr lang="ko-KR" altLang="en-US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 기능 모델</a:t>
            </a:r>
            <a:r>
              <a:rPr lang="en-US" altLang="ko-KR" b="1" kern="0" dirty="0">
                <a:solidFill>
                  <a:srgbClr val="41280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C10E1E2C-9E55-4CEB-8414-6926FE40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2" y="27789501"/>
            <a:ext cx="55274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3. Front End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페이지 및 컴포넌트 구성도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]</a:t>
            </a:r>
          </a:p>
        </p:txBody>
      </p:sp>
      <p:sp>
        <p:nvSpPr>
          <p:cNvPr id="90" name="Text Box 22">
            <a:extLst>
              <a:ext uri="{FF2B5EF4-FFF2-40B4-BE49-F238E27FC236}">
                <a16:creationId xmlns:a16="http://schemas.microsoft.com/office/drawing/2014/main" id="{B5D3FF76-EEDF-41D7-8071-52414355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5344" y="26924597"/>
            <a:ext cx="430438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[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그림</a:t>
            </a:r>
            <a:r>
              <a:rPr lang="en-US" altLang="ko-KR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4. Back End </a:t>
            </a:r>
            <a:r>
              <a:rPr lang="ko-KR" altLang="en-US" sz="2000" b="1" dirty="0">
                <a:latin typeface="HY중고딕" panose="02030600000101010101" pitchFamily="18" charset="-127"/>
                <a:ea typeface="HY중고딕" panose="02030600000101010101" pitchFamily="18" charset="-127"/>
                <a:cs typeface="Times New Roman" pitchFamily="18" charset="0"/>
              </a:rPr>
              <a:t>전체 동작 구조도</a:t>
            </a:r>
            <a:endParaRPr lang="en-US" altLang="ko-KR" sz="2000" b="1" dirty="0">
              <a:latin typeface="HY중고딕" panose="02030600000101010101" pitchFamily="18" charset="-127"/>
              <a:ea typeface="HY중고딕" panose="02030600000101010101" pitchFamily="18" charset="-127"/>
              <a:cs typeface="Times New Roman" pitchFamily="18" charset="0"/>
            </a:endParaRPr>
          </a:p>
        </p:txBody>
      </p:sp>
      <p:pic>
        <p:nvPicPr>
          <p:cNvPr id="6" name="그림 5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15E52E46-764D-41DA-A352-640EBFE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590" y="23497438"/>
            <a:ext cx="6102656" cy="3427159"/>
          </a:xfrm>
          <a:prstGeom prst="rect">
            <a:avLst/>
          </a:prstGeom>
        </p:spPr>
      </p:pic>
      <p:pic>
        <p:nvPicPr>
          <p:cNvPr id="8" name="그림 7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2B7F916-679F-4AB6-AF91-B48520F7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9" y="22563148"/>
            <a:ext cx="4201859" cy="52136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C67AE-9937-4FDD-BEDB-CB3193B2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354" y="30389483"/>
            <a:ext cx="2880000" cy="167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388643-E876-4C83-95B8-DD7ED2C7A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068" y="30392434"/>
            <a:ext cx="2880000" cy="1667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406F14-14F3-4D4A-ADA8-26EC7D066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3354" y="32954173"/>
            <a:ext cx="2880000" cy="16711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63CDBE-FABD-464A-8441-9E4459D0A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068" y="32957124"/>
            <a:ext cx="2880000" cy="166819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499C4B8-E2E0-44E9-BB9C-A8D503C291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6143" y="16095413"/>
            <a:ext cx="5583938" cy="33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5514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751</TotalTime>
  <Words>1032</Words>
  <Application>Microsoft Office PowerPoint</Application>
  <PresentationFormat>사용자 지정</PresentationFormat>
  <Paragraphs>106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Arial Unicode MS</vt:lpstr>
      <vt:lpstr>HY견고딕</vt:lpstr>
      <vt:lpstr>HY그래픽M</vt:lpstr>
      <vt:lpstr>HY중고딕</vt:lpstr>
      <vt:lpstr>궁서</vt:lpstr>
      <vt:lpstr>맑은 고딕</vt:lpstr>
      <vt:lpstr>함초롬바탕</vt:lpstr>
      <vt:lpstr>휴먼모음T</vt:lpstr>
      <vt:lpstr>Arial</vt:lpstr>
      <vt:lpstr>Candara</vt:lpstr>
      <vt:lpstr>Corbel</vt:lpstr>
      <vt:lpstr>Times New Roman</vt:lpstr>
      <vt:lpstr>Wingdings</vt:lpstr>
      <vt:lpstr>Wingdings 3</vt:lpstr>
      <vt:lpstr>New_Education02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JDKim</dc:creator>
  <cp:lastModifiedBy>Seo Jundeok</cp:lastModifiedBy>
  <cp:revision>78</cp:revision>
  <dcterms:created xsi:type="dcterms:W3CDTF">2019-06-05T04:13:04Z</dcterms:created>
  <dcterms:modified xsi:type="dcterms:W3CDTF">2019-06-14T08:26:00Z</dcterms:modified>
</cp:coreProperties>
</file>