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3" r:id="rId12"/>
    <p:sldId id="272" r:id="rId13"/>
    <p:sldId id="271" r:id="rId14"/>
    <p:sldId id="268" r:id="rId15"/>
    <p:sldId id="273" r:id="rId16"/>
    <p:sldId id="270"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8" d="100"/>
          <a:sy n="118" d="100"/>
        </p:scale>
        <p:origin x="26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260" y="278139"/>
            <a:ext cx="10058400" cy="2421464"/>
          </a:xfrm>
        </p:spPr>
        <p:txBody>
          <a:bodyPr>
            <a:normAutofit fontScale="90000"/>
          </a:bodyPr>
          <a:lstStyle/>
          <a:p>
            <a:pPr algn="l"/>
            <a:r>
              <a:rPr lang="en-US" b="1" dirty="0"/>
              <a:t/>
            </a:r>
            <a:br>
              <a:rPr lang="en-US" b="1" dirty="0"/>
            </a:br>
            <a:r>
              <a:rPr lang="en-US" sz="3600" b="1" dirty="0">
                <a:latin typeface="Times New Roman" panose="02020603050405020304" pitchFamily="18" charset="0"/>
                <a:cs typeface="Times New Roman" panose="02020603050405020304" pitchFamily="18" charset="0"/>
              </a:rPr>
              <a:t>Predictive model the likely hood of Survival of Dog </a:t>
            </a:r>
            <a:r>
              <a:rPr lang="en-US" sz="3600" b="1" dirty="0" smtClean="0">
                <a:latin typeface="Times New Roman" panose="02020603050405020304" pitchFamily="18" charset="0"/>
                <a:cs typeface="Times New Roman" panose="02020603050405020304" pitchFamily="18" charset="0"/>
              </a:rPr>
              <a:t>Visit TO Dallas Animal Shelter</a:t>
            </a:r>
            <a:r>
              <a:rPr lang="en-US" b="1" dirty="0"/>
              <a:t/>
            </a:r>
            <a:br>
              <a:rPr lang="en-US" b="1" dirty="0"/>
            </a:br>
            <a:endParaRPr lang="en-US" dirty="0"/>
          </a:p>
        </p:txBody>
      </p:sp>
      <p:sp>
        <p:nvSpPr>
          <p:cNvPr id="3" name="Subtitle 2"/>
          <p:cNvSpPr>
            <a:spLocks noGrp="1"/>
          </p:cNvSpPr>
          <p:nvPr>
            <p:ph type="subTitle" idx="1"/>
          </p:nvPr>
        </p:nvSpPr>
        <p:spPr>
          <a:xfrm>
            <a:off x="142671" y="5118549"/>
            <a:ext cx="7197726" cy="1405467"/>
          </a:xfrm>
        </p:spPr>
        <p:txBody>
          <a:bodyPr/>
          <a:lstStyle/>
          <a:p>
            <a:pPr algn="l"/>
            <a:r>
              <a:rPr lang="en-US" dirty="0" err="1" smtClean="0"/>
              <a:t>Hamesh</a:t>
            </a:r>
            <a:r>
              <a:rPr lang="en-US" dirty="0" smtClean="0"/>
              <a:t> Alcendor</a:t>
            </a:r>
          </a:p>
          <a:p>
            <a:pPr algn="l"/>
            <a:r>
              <a:rPr lang="en-US" dirty="0" smtClean="0"/>
              <a:t>FTEC 6321</a:t>
            </a:r>
          </a:p>
          <a:p>
            <a:pPr algn="l"/>
            <a:endParaRPr lang="en-US" dirty="0"/>
          </a:p>
        </p:txBody>
      </p:sp>
      <p:pic>
        <p:nvPicPr>
          <p:cNvPr id="4" name="Picture 3"/>
          <p:cNvPicPr>
            <a:picLocks noChangeAspect="1"/>
          </p:cNvPicPr>
          <p:nvPr/>
        </p:nvPicPr>
        <p:blipFill>
          <a:blip r:embed="rId2"/>
          <a:stretch>
            <a:fillRect/>
          </a:stretch>
        </p:blipFill>
        <p:spPr>
          <a:xfrm>
            <a:off x="3651115" y="2082226"/>
            <a:ext cx="5415064" cy="3437296"/>
          </a:xfrm>
          <a:prstGeom prst="rect">
            <a:avLst/>
          </a:prstGeom>
          <a:ln>
            <a:noFill/>
          </a:ln>
          <a:effectLst>
            <a:softEdge rad="112500"/>
          </a:effectLst>
        </p:spPr>
      </p:pic>
    </p:spTree>
    <p:extLst>
      <p:ext uri="{BB962C8B-B14F-4D97-AF65-F5344CB8AC3E}">
        <p14:creationId xmlns:p14="http://schemas.microsoft.com/office/powerpoint/2010/main" val="118024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Engineering</a:t>
            </a:r>
            <a:endParaRPr lang="en-US" dirty="0"/>
          </a:p>
        </p:txBody>
      </p:sp>
      <p:sp>
        <p:nvSpPr>
          <p:cNvPr id="3" name="Text Placeholder 2"/>
          <p:cNvSpPr>
            <a:spLocks noGrp="1"/>
          </p:cNvSpPr>
          <p:nvPr>
            <p:ph type="body" idx="1"/>
          </p:nvPr>
        </p:nvSpPr>
        <p:spPr>
          <a:xfrm>
            <a:off x="685801" y="2218267"/>
            <a:ext cx="4996923" cy="576262"/>
          </a:xfrm>
        </p:spPr>
        <p:txBody>
          <a:bodyPr/>
          <a:lstStyle/>
          <a:p>
            <a:r>
              <a:rPr lang="en-US" dirty="0" smtClean="0"/>
              <a:t>New Features Added</a:t>
            </a:r>
            <a:endParaRPr lang="en-US" dirty="0"/>
          </a:p>
        </p:txBody>
      </p:sp>
      <p:sp>
        <p:nvSpPr>
          <p:cNvPr id="4" name="Content Placeholder 3"/>
          <p:cNvSpPr>
            <a:spLocks noGrp="1"/>
          </p:cNvSpPr>
          <p:nvPr>
            <p:ph sz="half" idx="2"/>
          </p:nvPr>
        </p:nvSpPr>
        <p:spPr/>
        <p:txBody>
          <a:bodyPr>
            <a:normAutofit fontScale="62500" lnSpcReduction="20000"/>
          </a:bodyPr>
          <a:lstStyle/>
          <a:p>
            <a:r>
              <a:rPr lang="en-US" dirty="0" smtClean="0"/>
              <a:t>Weather Condition added for FY 2019-2020</a:t>
            </a:r>
          </a:p>
          <a:p>
            <a:r>
              <a:rPr lang="en-US" dirty="0" smtClean="0"/>
              <a:t>Does the weather condition during transport of </a:t>
            </a:r>
            <a:r>
              <a:rPr lang="en-US" dirty="0"/>
              <a:t>Dogs </a:t>
            </a:r>
            <a:r>
              <a:rPr lang="en-US" dirty="0" smtClean="0"/>
              <a:t>contribute to  </a:t>
            </a:r>
            <a:r>
              <a:rPr lang="en-US" dirty="0"/>
              <a:t>death </a:t>
            </a:r>
            <a:endParaRPr lang="en-US" dirty="0" smtClean="0"/>
          </a:p>
          <a:p>
            <a:r>
              <a:rPr lang="en-US" dirty="0" smtClean="0"/>
              <a:t>Dallas increase in commerce &amp; construction causing air particles to be polluted</a:t>
            </a:r>
          </a:p>
          <a:p>
            <a:pPr marL="0" indent="0">
              <a:buNone/>
            </a:pPr>
            <a:r>
              <a:rPr lang="en-US" u="sng" dirty="0" smtClean="0"/>
              <a:t>Weather Features added</a:t>
            </a:r>
          </a:p>
          <a:p>
            <a:pPr marL="400050" indent="-400050">
              <a:buFont typeface="+mj-lt"/>
              <a:buAutoNum type="romanUcPeriod"/>
            </a:pPr>
            <a:r>
              <a:rPr lang="en-US" dirty="0" smtClean="0"/>
              <a:t>Wind Gust </a:t>
            </a:r>
            <a:r>
              <a:rPr lang="en-US" dirty="0"/>
              <a:t>-Sudden wind speed that last no longer than 20 seconds</a:t>
            </a:r>
          </a:p>
          <a:p>
            <a:pPr marL="400050" indent="-400050">
              <a:buFont typeface="+mj-lt"/>
              <a:buAutoNum type="romanUcPeriod"/>
            </a:pPr>
            <a:r>
              <a:rPr lang="en-US" dirty="0" smtClean="0"/>
              <a:t>Dew point </a:t>
            </a:r>
            <a:r>
              <a:rPr lang="en-US" dirty="0"/>
              <a:t>- the atmospheric temperature below which water droplets begin to condense and dew can form</a:t>
            </a:r>
          </a:p>
          <a:p>
            <a:pPr marL="400050" indent="-400050">
              <a:buFont typeface="+mj-lt"/>
              <a:buAutoNum type="romanUcPeriod"/>
            </a:pPr>
            <a:r>
              <a:rPr lang="en-US" dirty="0" smtClean="0"/>
              <a:t>Wind </a:t>
            </a:r>
            <a:r>
              <a:rPr lang="en-US" dirty="0"/>
              <a:t>- the flow of different gases within a large area</a:t>
            </a:r>
          </a:p>
          <a:p>
            <a:pPr marL="400050" indent="-400050">
              <a:buFont typeface="+mj-lt"/>
              <a:buAutoNum type="romanUcPeriod"/>
            </a:pPr>
            <a:r>
              <a:rPr lang="en-US" dirty="0" smtClean="0"/>
              <a:t>Precipitation </a:t>
            </a:r>
            <a:r>
              <a:rPr lang="en-US" dirty="0"/>
              <a:t>- any kind of weather condition where something's falling from the sky</a:t>
            </a:r>
          </a:p>
          <a:p>
            <a:pPr marL="400050" indent="-400050">
              <a:buFont typeface="+mj-lt"/>
              <a:buAutoNum type="romanUcPeriod"/>
            </a:pPr>
            <a:r>
              <a:rPr lang="en-US" dirty="0" smtClean="0"/>
              <a:t>Temperature </a:t>
            </a:r>
            <a:r>
              <a:rPr lang="en-US" dirty="0"/>
              <a:t>- measurement of how hot or cold </a:t>
            </a:r>
          </a:p>
        </p:txBody>
      </p:sp>
      <p:pic>
        <p:nvPicPr>
          <p:cNvPr id="8" name="Picture 7"/>
          <p:cNvPicPr>
            <a:picLocks noChangeAspect="1"/>
          </p:cNvPicPr>
          <p:nvPr/>
        </p:nvPicPr>
        <p:blipFill>
          <a:blip r:embed="rId2"/>
          <a:stretch>
            <a:fillRect/>
          </a:stretch>
        </p:blipFill>
        <p:spPr>
          <a:xfrm>
            <a:off x="6264613" y="934970"/>
            <a:ext cx="4283174" cy="1769319"/>
          </a:xfrm>
          <a:prstGeom prst="ellipse">
            <a:avLst/>
          </a:prstGeom>
          <a:ln>
            <a:noFill/>
          </a:ln>
          <a:effectLst>
            <a:softEdge rad="112500"/>
          </a:effectLst>
        </p:spPr>
      </p:pic>
      <p:pic>
        <p:nvPicPr>
          <p:cNvPr id="7" name="Content Placeholder 6"/>
          <p:cNvPicPr>
            <a:picLocks noGrp="1" noChangeAspect="1"/>
          </p:cNvPicPr>
          <p:nvPr>
            <p:ph sz="quarter" idx="4"/>
          </p:nvPr>
        </p:nvPicPr>
        <p:blipFill>
          <a:blip r:embed="rId3"/>
          <a:stretch>
            <a:fillRect/>
          </a:stretch>
        </p:blipFill>
        <p:spPr>
          <a:xfrm>
            <a:off x="5822950" y="2925237"/>
            <a:ext cx="4995863" cy="28109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258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Setup </a:t>
            </a:r>
            <a:endParaRPr lang="en-US" dirty="0"/>
          </a:p>
        </p:txBody>
      </p:sp>
      <p:sp>
        <p:nvSpPr>
          <p:cNvPr id="3" name="Content Placeholder 2"/>
          <p:cNvSpPr>
            <a:spLocks noGrp="1"/>
          </p:cNvSpPr>
          <p:nvPr>
            <p:ph idx="1"/>
          </p:nvPr>
        </p:nvSpPr>
        <p:spPr/>
        <p:txBody>
          <a:bodyPr/>
          <a:lstStyle/>
          <a:p>
            <a:pPr marL="457200" lvl="1" indent="0">
              <a:spcBef>
                <a:spcPct val="0"/>
              </a:spcBef>
              <a:buNone/>
            </a:pPr>
            <a:r>
              <a:rPr lang="en-US" altLang="en-US" sz="1800" b="1" dirty="0">
                <a:latin typeface="Arial" panose="020B0604020202020204" pitchFamily="34" charset="0"/>
              </a:rPr>
              <a:t>Machine Learning Classifiers used in this project:</a:t>
            </a:r>
          </a:p>
          <a:p>
            <a:pPr marL="457200" lvl="1" indent="0">
              <a:spcBef>
                <a:spcPct val="0"/>
              </a:spcBef>
              <a:buNone/>
            </a:pPr>
            <a:endParaRPr lang="en-US" altLang="en-US" sz="1800" b="1" dirty="0" smtClean="0">
              <a:latin typeface="Arial" panose="020B0604020202020204" pitchFamily="34" charset="0"/>
            </a:endParaRPr>
          </a:p>
          <a:p>
            <a:pPr lvl="1">
              <a:spcBef>
                <a:spcPct val="0"/>
              </a:spcBef>
              <a:buFont typeface="Wingdings" panose="05000000000000000000" pitchFamily="2" charset="2"/>
              <a:buChar char="Ø"/>
            </a:pPr>
            <a:r>
              <a:rPr lang="en-US" altLang="en-US" sz="1800" b="1" dirty="0" smtClean="0">
                <a:latin typeface="Arial" panose="020B0604020202020204" pitchFamily="34" charset="0"/>
              </a:rPr>
              <a:t>Logistic </a:t>
            </a:r>
            <a:r>
              <a:rPr lang="en-US" altLang="en-US" sz="1800" b="1" dirty="0">
                <a:latin typeface="Arial" panose="020B0604020202020204" pitchFamily="34" charset="0"/>
              </a:rPr>
              <a:t>regression </a:t>
            </a:r>
            <a:endParaRPr lang="en-US" altLang="en-US" sz="1800" b="1" dirty="0" smtClean="0">
              <a:latin typeface="Arial" panose="020B0604020202020204" pitchFamily="34" charset="0"/>
            </a:endParaRPr>
          </a:p>
          <a:p>
            <a:pPr lvl="1">
              <a:spcBef>
                <a:spcPct val="0"/>
              </a:spcBef>
              <a:buFont typeface="Wingdings" panose="05000000000000000000" pitchFamily="2" charset="2"/>
              <a:buChar char="Ø"/>
            </a:pPr>
            <a:r>
              <a:rPr lang="en-US" altLang="en-US" sz="1800" b="1" dirty="0" smtClean="0">
                <a:latin typeface="Arial" panose="020B0604020202020204" pitchFamily="34" charset="0"/>
              </a:rPr>
              <a:t>XG-Boosting </a:t>
            </a:r>
          </a:p>
          <a:p>
            <a:pPr lvl="1">
              <a:spcBef>
                <a:spcPct val="0"/>
              </a:spcBef>
              <a:buFont typeface="Wingdings" panose="05000000000000000000" pitchFamily="2" charset="2"/>
              <a:buChar char="Ø"/>
            </a:pPr>
            <a:r>
              <a:rPr lang="en-US" altLang="en-US" sz="1800" b="1" dirty="0" smtClean="0">
                <a:latin typeface="Arial" panose="020B0604020202020204" pitchFamily="34" charset="0"/>
              </a:rPr>
              <a:t>Gradient </a:t>
            </a:r>
            <a:r>
              <a:rPr lang="en-US" altLang="en-US" sz="1800" b="1" dirty="0">
                <a:latin typeface="Arial" panose="020B0604020202020204" pitchFamily="34" charset="0"/>
              </a:rPr>
              <a:t>Boosting </a:t>
            </a:r>
            <a:endParaRPr lang="en-US" altLang="en-US" sz="1800" b="1" dirty="0" smtClean="0">
              <a:latin typeface="Arial" panose="020B0604020202020204" pitchFamily="34"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2830802"/>
              </p:ext>
            </p:extLst>
          </p:nvPr>
        </p:nvGraphicFramePr>
        <p:xfrm>
          <a:off x="3970638" y="3393985"/>
          <a:ext cx="7065104" cy="1367484"/>
        </p:xfrm>
        <a:graphic>
          <a:graphicData uri="http://schemas.openxmlformats.org/drawingml/2006/table">
            <a:tbl>
              <a:tblPr>
                <a:tableStyleId>{5C22544A-7EE6-4342-B048-85BDC9FD1C3A}</a:tableStyleId>
              </a:tblPr>
              <a:tblGrid>
                <a:gridCol w="1410334"/>
                <a:gridCol w="1114836"/>
                <a:gridCol w="4539934"/>
              </a:tblGrid>
              <a:tr h="341871">
                <a:tc>
                  <a:txBody>
                    <a:bodyPr/>
                    <a:lstStyle/>
                    <a:p>
                      <a:pPr algn="ctr" fontAlgn="b"/>
                      <a:r>
                        <a:rPr lang="en-US" sz="1100" u="none" strike="noStrike">
                          <a:effectLst/>
                        </a:rPr>
                        <a:t>Model </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AUC Score </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Hyperparameters</a:t>
                      </a:r>
                      <a:endParaRPr lang="en-US" sz="1100" b="1" i="0" u="none" strike="noStrike">
                        <a:solidFill>
                          <a:srgbClr val="FFFFFF"/>
                        </a:solidFill>
                        <a:effectLst/>
                        <a:latin typeface="Calibri" panose="020F0502020204030204" pitchFamily="34" charset="0"/>
                      </a:endParaRPr>
                    </a:p>
                  </a:txBody>
                  <a:tcPr marL="9525" marR="9525" marT="9525" marB="0" anchor="b"/>
                </a:tc>
              </a:tr>
              <a:tr h="341871">
                <a:tc>
                  <a:txBody>
                    <a:bodyPr/>
                    <a:lstStyle/>
                    <a:p>
                      <a:pPr algn="ctr" fontAlgn="b"/>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0.99866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solver='lbfgs',max_iter=800,random_state=50</a:t>
                      </a:r>
                      <a:endParaRPr lang="en-US" sz="1100" b="0" i="0" u="none" strike="noStrike">
                        <a:solidFill>
                          <a:srgbClr val="000000"/>
                        </a:solidFill>
                        <a:effectLst/>
                        <a:latin typeface="Calibri" panose="020F0502020204030204" pitchFamily="34" charset="0"/>
                      </a:endParaRPr>
                    </a:p>
                  </a:txBody>
                  <a:tcPr marL="9525" marR="9525" marT="9525" marB="0" anchor="b"/>
                </a:tc>
              </a:tr>
              <a:tr h="341871">
                <a:tc>
                  <a:txBody>
                    <a:bodyPr/>
                    <a:lstStyle/>
                    <a:p>
                      <a:pPr algn="ctr" fontAlgn="b"/>
                      <a:r>
                        <a:rPr lang="en-US" sz="1100" u="none" strike="noStrike">
                          <a:effectLst/>
                        </a:rPr>
                        <a:t>GradientBoosting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0.99843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max_depth=4,learning_rate=0.03,n_estimators=500,random_state=50</a:t>
                      </a:r>
                      <a:endParaRPr lang="en-US" sz="1100" b="0" i="0" u="none" strike="noStrike">
                        <a:solidFill>
                          <a:srgbClr val="000000"/>
                        </a:solidFill>
                        <a:effectLst/>
                        <a:latin typeface="Calibri" panose="020F0502020204030204" pitchFamily="34" charset="0"/>
                      </a:endParaRPr>
                    </a:p>
                  </a:txBody>
                  <a:tcPr marL="9525" marR="9525" marT="9525" marB="0" anchor="b"/>
                </a:tc>
              </a:tr>
              <a:tr h="341871">
                <a:tc>
                  <a:txBody>
                    <a:bodyPr/>
                    <a:lstStyle/>
                    <a:p>
                      <a:pPr algn="ctr" fontAlgn="b"/>
                      <a:r>
                        <a:rPr lang="en-US" sz="1100" u="none" strike="noStrike">
                          <a:effectLst/>
                        </a:rPr>
                        <a:t>XGBOOST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0.99776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r>
                        <a:rPr lang="en-US" sz="1100" u="none" strike="noStrike" dirty="0" err="1">
                          <a:effectLst/>
                        </a:rPr>
                        <a:t>max_depth</a:t>
                      </a:r>
                      <a:r>
                        <a:rPr lang="en-US" sz="1100" u="none" strike="noStrike" dirty="0">
                          <a:effectLst/>
                        </a:rPr>
                        <a:t>=4,learning_rate=0.03,n_estimators=500,random_state=50</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8503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of Model’s Confusion Matrix</a:t>
            </a:r>
            <a:endParaRPr lang="en-US" dirty="0"/>
          </a:p>
        </p:txBody>
      </p:sp>
      <p:pic>
        <p:nvPicPr>
          <p:cNvPr id="7" name="Content Placeholder 6"/>
          <p:cNvPicPr>
            <a:picLocks noGrp="1" noChangeAspect="1"/>
          </p:cNvPicPr>
          <p:nvPr>
            <p:ph sz="half" idx="2"/>
          </p:nvPr>
        </p:nvPicPr>
        <p:blipFill>
          <a:blip r:embed="rId2"/>
          <a:stretch>
            <a:fillRect/>
          </a:stretch>
        </p:blipFill>
        <p:spPr>
          <a:xfrm>
            <a:off x="685801" y="2870199"/>
            <a:ext cx="3961816" cy="2921000"/>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4647617" y="2870199"/>
            <a:ext cx="3631077" cy="2921000"/>
          </a:xfrm>
          <a:prstGeom prst="rect">
            <a:avLst/>
          </a:prstGeom>
        </p:spPr>
      </p:pic>
      <p:pic>
        <p:nvPicPr>
          <p:cNvPr id="9" name="Picture 8"/>
          <p:cNvPicPr>
            <a:picLocks noChangeAspect="1"/>
          </p:cNvPicPr>
          <p:nvPr/>
        </p:nvPicPr>
        <p:blipFill>
          <a:blip r:embed="rId4"/>
          <a:stretch>
            <a:fillRect/>
          </a:stretch>
        </p:blipFill>
        <p:spPr>
          <a:xfrm>
            <a:off x="8263636" y="2870199"/>
            <a:ext cx="3856376" cy="2921000"/>
          </a:xfrm>
          <a:prstGeom prst="rect">
            <a:avLst/>
          </a:prstGeom>
        </p:spPr>
      </p:pic>
    </p:spTree>
    <p:extLst>
      <p:ext uri="{BB962C8B-B14F-4D97-AF65-F5344CB8AC3E}">
        <p14:creationId xmlns:p14="http://schemas.microsoft.com/office/powerpoint/2010/main" val="327206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tree</a:t>
            </a:r>
            <a:endParaRPr lang="en-US" dirty="0"/>
          </a:p>
        </p:txBody>
      </p:sp>
      <p:pic>
        <p:nvPicPr>
          <p:cNvPr id="4" name="Content Placeholder 3"/>
          <p:cNvPicPr>
            <a:picLocks noGrp="1" noChangeAspect="1"/>
          </p:cNvPicPr>
          <p:nvPr>
            <p:ph idx="1"/>
          </p:nvPr>
        </p:nvPicPr>
        <p:blipFill>
          <a:blip r:embed="rId2"/>
          <a:stretch>
            <a:fillRect/>
          </a:stretch>
        </p:blipFill>
        <p:spPr>
          <a:xfrm>
            <a:off x="1252150" y="1565190"/>
            <a:ext cx="10272585" cy="4967415"/>
          </a:xfrm>
          <a:prstGeom prst="rect">
            <a:avLst/>
          </a:prstGeom>
        </p:spPr>
      </p:pic>
    </p:spTree>
    <p:extLst>
      <p:ext uri="{BB962C8B-B14F-4D97-AF65-F5344CB8AC3E}">
        <p14:creationId xmlns:p14="http://schemas.microsoft.com/office/powerpoint/2010/main" val="51587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latin typeface="Times New Roman" panose="02020603050405020304" pitchFamily="18" charset="0"/>
                <a:cs typeface="Times New Roman" panose="02020603050405020304" pitchFamily="18" charset="0"/>
              </a:rPr>
              <a:t>ROC curve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receiver operating characteristic curve</a:t>
            </a:r>
            <a:r>
              <a:rPr lang="en-US" sz="1800" dirty="0">
                <a:latin typeface="Times New Roman" panose="02020603050405020304" pitchFamily="18" charset="0"/>
                <a:cs typeface="Times New Roman" panose="02020603050405020304" pitchFamily="18" charset="0"/>
              </a:rPr>
              <a:t>)</a:t>
            </a:r>
          </a:p>
        </p:txBody>
      </p:sp>
      <p:pic>
        <p:nvPicPr>
          <p:cNvPr id="5" name="Content Placeholder 4"/>
          <p:cNvPicPr>
            <a:picLocks noGrp="1" noChangeAspect="1"/>
          </p:cNvPicPr>
          <p:nvPr>
            <p:ph idx="1"/>
          </p:nvPr>
        </p:nvPicPr>
        <p:blipFill>
          <a:blip r:embed="rId2"/>
          <a:stretch>
            <a:fillRect/>
          </a:stretch>
        </p:blipFill>
        <p:spPr>
          <a:xfrm>
            <a:off x="3412383" y="2065867"/>
            <a:ext cx="3986281" cy="3649662"/>
          </a:xfrm>
          <a:prstGeom prst="rect">
            <a:avLst/>
          </a:prstGeom>
        </p:spPr>
      </p:pic>
    </p:spTree>
    <p:extLst>
      <p:ext uri="{BB962C8B-B14F-4D97-AF65-F5344CB8AC3E}">
        <p14:creationId xmlns:p14="http://schemas.microsoft.com/office/powerpoint/2010/main" val="67041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Testing Random Row Number of test set</a:t>
            </a:r>
            <a:endParaRPr lang="en-US" dirty="0"/>
          </a:p>
        </p:txBody>
      </p:sp>
      <p:sp>
        <p:nvSpPr>
          <p:cNvPr id="3" name="Text Placeholder 2"/>
          <p:cNvSpPr>
            <a:spLocks noGrp="1"/>
          </p:cNvSpPr>
          <p:nvPr>
            <p:ph type="body" idx="1"/>
          </p:nvPr>
        </p:nvSpPr>
        <p:spPr/>
        <p:txBody>
          <a:bodyPr/>
          <a:lstStyle/>
          <a:p>
            <a:r>
              <a:rPr lang="en-US" sz="2000" dirty="0" smtClean="0"/>
              <a:t>Dog Number 3,000 Test set</a:t>
            </a:r>
            <a:endParaRPr lang="en-US" sz="2000" dirty="0"/>
          </a:p>
        </p:txBody>
      </p:sp>
      <p:pic>
        <p:nvPicPr>
          <p:cNvPr id="7" name="Content Placeholder 6"/>
          <p:cNvPicPr>
            <a:picLocks noGrp="1" noChangeAspect="1"/>
          </p:cNvPicPr>
          <p:nvPr>
            <p:ph sz="half" idx="2"/>
          </p:nvPr>
        </p:nvPicPr>
        <p:blipFill>
          <a:blip r:embed="rId2"/>
          <a:stretch>
            <a:fillRect/>
          </a:stretch>
        </p:blipFill>
        <p:spPr>
          <a:xfrm>
            <a:off x="973670" y="2870200"/>
            <a:ext cx="4363812" cy="2921000"/>
          </a:xfrm>
          <a:prstGeom prst="rect">
            <a:avLst/>
          </a:prstGeom>
        </p:spPr>
      </p:pic>
      <p:sp>
        <p:nvSpPr>
          <p:cNvPr id="5" name="Text Placeholder 4"/>
          <p:cNvSpPr>
            <a:spLocks noGrp="1"/>
          </p:cNvSpPr>
          <p:nvPr>
            <p:ph type="body" sz="quarter" idx="3"/>
          </p:nvPr>
        </p:nvSpPr>
        <p:spPr/>
        <p:txBody>
          <a:bodyPr/>
          <a:lstStyle/>
          <a:p>
            <a:r>
              <a:rPr lang="en-US" sz="2000" dirty="0" smtClean="0"/>
              <a:t>Dog Number row 2,500 Test Set</a:t>
            </a:r>
            <a:endParaRPr lang="en-US" sz="2000" dirty="0"/>
          </a:p>
        </p:txBody>
      </p:sp>
      <p:pic>
        <p:nvPicPr>
          <p:cNvPr id="8" name="Content Placeholder 7"/>
          <p:cNvPicPr>
            <a:picLocks noGrp="1" noChangeAspect="1"/>
          </p:cNvPicPr>
          <p:nvPr>
            <p:ph sz="quarter" idx="4"/>
          </p:nvPr>
        </p:nvPicPr>
        <p:blipFill>
          <a:blip r:embed="rId3"/>
          <a:stretch>
            <a:fillRect/>
          </a:stretch>
        </p:blipFill>
        <p:spPr>
          <a:xfrm>
            <a:off x="6090138" y="2870200"/>
            <a:ext cx="4461486" cy="2921000"/>
          </a:xfrm>
          <a:prstGeom prst="rect">
            <a:avLst/>
          </a:prstGeom>
        </p:spPr>
      </p:pic>
    </p:spTree>
    <p:extLst>
      <p:ext uri="{BB962C8B-B14F-4D97-AF65-F5344CB8AC3E}">
        <p14:creationId xmlns:p14="http://schemas.microsoft.com/office/powerpoint/2010/main" val="377594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685800" y="682746"/>
            <a:ext cx="10131425" cy="3649133"/>
          </a:xfrm>
        </p:spPr>
        <p:txBody>
          <a:bodyPr/>
          <a:lstStyle/>
          <a:p>
            <a:pPr marL="0" indent="0">
              <a:buNone/>
            </a:pPr>
            <a:r>
              <a:rPr lang="en-US" dirty="0" smtClean="0"/>
              <a:t>Dog  are likely to survive a visit to the Dallas animal shelter ,However I recommend  creating a user friendly app for field officers &amp; customers alike to utilize before </a:t>
            </a:r>
            <a:r>
              <a:rPr lang="en-US" dirty="0"/>
              <a:t>their visit . </a:t>
            </a:r>
            <a:r>
              <a:rPr lang="en-US" dirty="0" smtClean="0"/>
              <a:t> The app will generate </a:t>
            </a:r>
            <a:r>
              <a:rPr lang="en-US" dirty="0"/>
              <a:t>a severity </a:t>
            </a:r>
            <a:r>
              <a:rPr lang="en-US" dirty="0" smtClean="0"/>
              <a:t>number to the staff at the shelter before </a:t>
            </a:r>
            <a:r>
              <a:rPr lang="en-US" dirty="0"/>
              <a:t>the visit. It would enable </a:t>
            </a:r>
            <a:r>
              <a:rPr lang="en-US" dirty="0" smtClean="0"/>
              <a:t>shelter staff  </a:t>
            </a:r>
            <a:r>
              <a:rPr lang="en-US" dirty="0"/>
              <a:t>to prioritize  visit  </a:t>
            </a:r>
            <a:r>
              <a:rPr lang="en-US" dirty="0" smtClean="0"/>
              <a:t>to increase likely hood of survival.</a:t>
            </a:r>
          </a:p>
          <a:p>
            <a:endParaRPr lang="en-US" dirty="0"/>
          </a:p>
          <a:p>
            <a:endParaRPr lang="en-US" dirty="0"/>
          </a:p>
        </p:txBody>
      </p:sp>
      <p:pic>
        <p:nvPicPr>
          <p:cNvPr id="5" name="Picture 4"/>
          <p:cNvPicPr>
            <a:picLocks noChangeAspect="1"/>
          </p:cNvPicPr>
          <p:nvPr/>
        </p:nvPicPr>
        <p:blipFill>
          <a:blip r:embed="rId2"/>
          <a:stretch>
            <a:fillRect/>
          </a:stretch>
        </p:blipFill>
        <p:spPr>
          <a:xfrm>
            <a:off x="2792627" y="2693711"/>
            <a:ext cx="6808573" cy="3949847"/>
          </a:xfrm>
          <a:prstGeom prst="rect">
            <a:avLst/>
          </a:prstGeom>
        </p:spPr>
      </p:pic>
    </p:spTree>
    <p:extLst>
      <p:ext uri="{BB962C8B-B14F-4D97-AF65-F5344CB8AC3E}">
        <p14:creationId xmlns:p14="http://schemas.microsoft.com/office/powerpoint/2010/main" val="204147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 </a:t>
            </a:r>
            <a:endParaRPr lang="en-US" dirty="0"/>
          </a:p>
        </p:txBody>
      </p:sp>
      <p:pic>
        <p:nvPicPr>
          <p:cNvPr id="4" name="Content Placeholder 3"/>
          <p:cNvPicPr>
            <a:picLocks noGrp="1" noChangeAspect="1"/>
          </p:cNvPicPr>
          <p:nvPr>
            <p:ph idx="1"/>
          </p:nvPr>
        </p:nvPicPr>
        <p:blipFill>
          <a:blip r:embed="rId2"/>
          <a:stretch>
            <a:fillRect/>
          </a:stretch>
        </p:blipFill>
        <p:spPr>
          <a:xfrm>
            <a:off x="3398197" y="2769141"/>
            <a:ext cx="4961106" cy="23346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8504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safe are Dog visits to the Dallas Animal Shelter</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B</a:t>
            </a:r>
            <a:r>
              <a:rPr lang="en-US" dirty="0" smtClean="0"/>
              <a:t>uild a predictive model base on Dallas Animal shelter Dog visits  for FY 2020 (OCT 2019 – SEPT 2020)</a:t>
            </a:r>
          </a:p>
          <a:p>
            <a:pPr marL="0" indent="0">
              <a:buNone/>
            </a:pPr>
            <a:r>
              <a:rPr lang="en-US" u="sng" dirty="0" smtClean="0"/>
              <a:t>Reason Listed for this model </a:t>
            </a:r>
          </a:p>
          <a:p>
            <a:pPr>
              <a:buFont typeface="Wingdings" panose="05000000000000000000" pitchFamily="2" charset="2"/>
              <a:buChar char="Ø"/>
            </a:pPr>
            <a:r>
              <a:rPr lang="en-US" dirty="0" smtClean="0"/>
              <a:t>Dallas Animal Shelter  can use model finding to  dispel  the negative consensus of treatment of Dogs  by the shelter from general public( Public city funded institutions are marginalize for lack of care)</a:t>
            </a:r>
          </a:p>
          <a:p>
            <a:pPr>
              <a:buFont typeface="Wingdings" panose="05000000000000000000" pitchFamily="2" charset="2"/>
              <a:buChar char="Ø"/>
            </a:pPr>
            <a:r>
              <a:rPr lang="en-US" dirty="0" smtClean="0"/>
              <a:t>Ascertain additionally funding from Dallas City budget  to foster community engagement projects for Animals(Dogs)</a:t>
            </a:r>
          </a:p>
          <a:p>
            <a:pPr>
              <a:buFont typeface="Wingdings" panose="05000000000000000000" pitchFamily="2" charset="2"/>
              <a:buChar char="Ø"/>
            </a:pPr>
            <a:r>
              <a:rPr lang="en-US" dirty="0" smtClean="0"/>
              <a:t>Animal Shelter would pin point major causes  that exacerbate death  of dogs during visit </a:t>
            </a:r>
          </a:p>
          <a:p>
            <a:pPr>
              <a:buFont typeface="Wingdings" panose="05000000000000000000" pitchFamily="2" charset="2"/>
              <a:buChar char="Ø"/>
            </a:pPr>
            <a:r>
              <a:rPr lang="en-US" dirty="0" smtClean="0"/>
              <a:t>Develop a system in place to help mitigate the likely hood of death</a:t>
            </a:r>
            <a:endParaRPr lang="en-US" dirty="0"/>
          </a:p>
        </p:txBody>
      </p:sp>
    </p:spTree>
    <p:extLst>
      <p:ext uri="{BB962C8B-B14F-4D97-AF65-F5344CB8AC3E}">
        <p14:creationId xmlns:p14="http://schemas.microsoft.com/office/powerpoint/2010/main" val="304717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few Negative reviews on Google</a:t>
            </a:r>
            <a:br>
              <a:rPr lang="en-US" dirty="0" smtClean="0"/>
            </a:br>
            <a:r>
              <a:rPr lang="en-US" sz="1200" dirty="0" smtClean="0"/>
              <a:t>(Finding of the model would help dispel) </a:t>
            </a:r>
            <a:endParaRPr lang="en-US" sz="1200" dirty="0"/>
          </a:p>
        </p:txBody>
      </p:sp>
      <p:pic>
        <p:nvPicPr>
          <p:cNvPr id="4" name="Content Placeholder 3"/>
          <p:cNvPicPr>
            <a:picLocks noGrp="1" noChangeAspect="1"/>
          </p:cNvPicPr>
          <p:nvPr>
            <p:ph idx="1"/>
          </p:nvPr>
        </p:nvPicPr>
        <p:blipFill>
          <a:blip r:embed="rId2"/>
          <a:stretch>
            <a:fillRect/>
          </a:stretch>
        </p:blipFill>
        <p:spPr>
          <a:xfrm>
            <a:off x="685801" y="2231806"/>
            <a:ext cx="7229475" cy="1847850"/>
          </a:xfrm>
          <a:prstGeom prst="rect">
            <a:avLst/>
          </a:prstGeom>
        </p:spPr>
      </p:pic>
      <p:pic>
        <p:nvPicPr>
          <p:cNvPr id="5" name="Picture 4"/>
          <p:cNvPicPr>
            <a:picLocks noChangeAspect="1"/>
          </p:cNvPicPr>
          <p:nvPr/>
        </p:nvPicPr>
        <p:blipFill>
          <a:blip r:embed="rId3"/>
          <a:stretch>
            <a:fillRect/>
          </a:stretch>
        </p:blipFill>
        <p:spPr>
          <a:xfrm>
            <a:off x="685801" y="4336307"/>
            <a:ext cx="7448550" cy="2076450"/>
          </a:xfrm>
          <a:prstGeom prst="rect">
            <a:avLst/>
          </a:prstGeom>
        </p:spPr>
      </p:pic>
    </p:spTree>
    <p:extLst>
      <p:ext uri="{BB962C8B-B14F-4D97-AF65-F5344CB8AC3E}">
        <p14:creationId xmlns:p14="http://schemas.microsoft.com/office/powerpoint/2010/main" val="394824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980" y="90791"/>
            <a:ext cx="10131425" cy="1456267"/>
          </a:xfrm>
        </p:spPr>
        <p:txBody>
          <a:bodyPr/>
          <a:lstStyle/>
          <a:p>
            <a:r>
              <a:rPr lang="en-US" dirty="0" smtClean="0"/>
              <a:t>Dataset: Dallas Animal Shelter fy2019-2020</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6215885"/>
              </p:ext>
            </p:extLst>
          </p:nvPr>
        </p:nvGraphicFramePr>
        <p:xfrm>
          <a:off x="732818" y="2265055"/>
          <a:ext cx="4092102" cy="3649671"/>
        </p:xfrm>
        <a:graphic>
          <a:graphicData uri="http://schemas.openxmlformats.org/drawingml/2006/table">
            <a:tbl>
              <a:tblPr>
                <a:tableStyleId>{5C22544A-7EE6-4342-B048-85BDC9FD1C3A}</a:tableStyleId>
              </a:tblPr>
              <a:tblGrid>
                <a:gridCol w="1697059"/>
                <a:gridCol w="2395043"/>
              </a:tblGrid>
              <a:tr h="101733">
                <a:tc>
                  <a:txBody>
                    <a:bodyPr/>
                    <a:lstStyle/>
                    <a:p>
                      <a:pPr algn="l" fontAlgn="b"/>
                      <a:r>
                        <a:rPr lang="en-US" sz="600" u="none" strike="noStrike" dirty="0">
                          <a:effectLst/>
                        </a:rPr>
                        <a:t>Column</a:t>
                      </a:r>
                      <a:endParaRPr lang="en-US" sz="600" b="1" i="0" u="none" strike="noStrike" dirty="0">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Description</a:t>
                      </a:r>
                      <a:endParaRPr lang="en-US" sz="600" b="1"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Animal Id</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Genric Identification given upon entry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Animal 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Animal Type</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Animal Breed</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Breed of Dog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Kennel Number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Kennel asigned to Dog</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Kennel Status</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Status of Kennel</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Tag 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Tag assigned</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Activity Number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Activity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Activity Sequence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Movement of animal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Source Id</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ID sourced to assign</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dirty="0">
                          <a:effectLst/>
                        </a:rPr>
                        <a:t>Census Tract</a:t>
                      </a:r>
                      <a:endParaRPr lang="en-US" sz="600" b="0" i="0" u="none" strike="noStrike" dirty="0">
                        <a:solidFill>
                          <a:srgbClr val="000000"/>
                        </a:solidFill>
                        <a:effectLst/>
                        <a:latin typeface="Calibri" panose="020F0502020204030204" pitchFamily="34" charset="0"/>
                      </a:endParaRPr>
                    </a:p>
                  </a:txBody>
                  <a:tcPr marL="4239" marR="4239" marT="4239"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Council District</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Location originate from city</a:t>
                      </a:r>
                      <a:endParaRPr lang="en-US" sz="600" b="0" i="0" u="none" strike="noStrike">
                        <a:solidFill>
                          <a:srgbClr val="000000"/>
                        </a:solidFill>
                        <a:effectLst/>
                        <a:latin typeface="Calibri" panose="020F0502020204030204" pitchFamily="34" charset="0"/>
                      </a:endParaRPr>
                    </a:p>
                  </a:txBody>
                  <a:tcPr marL="4239" marR="4239" marT="4239" marB="0" anchor="b"/>
                </a:tc>
              </a:tr>
              <a:tr h="190749">
                <a:tc>
                  <a:txBody>
                    <a:bodyPr/>
                    <a:lstStyle/>
                    <a:p>
                      <a:pPr algn="l" fontAlgn="b"/>
                      <a:r>
                        <a:rPr lang="en-US" sz="600" u="none" strike="noStrike">
                          <a:effectLst/>
                        </a:rPr>
                        <a:t>Intake 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Causes the dog to be checked into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Intake Subtype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further examination</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Intake Total</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How many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Reason</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Reason for Dog visit</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Staff Id</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Staff assigned to Dog</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Intake Date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Date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Intake Time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Time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Due Out</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Date expected out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Intake Condition</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Condition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Hold Request</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Reason forholding dog futher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Outcome 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Type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Outcome Subtype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Subtype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Outcome Date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Date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Outcome Time</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Time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Receipt Number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Receipt given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Impound Number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Impound number assigned</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Service Request Number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Number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Outcome Condition</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Condition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Chip Status</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Chip assigned or not </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Animal Origin</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Origin entered the shelter</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Additional Information</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additional Information filed</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Month</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a:effectLst/>
                        </a:rPr>
                        <a:t>Month</a:t>
                      </a:r>
                      <a:endParaRPr lang="en-US" sz="600" b="0" i="0" u="none" strike="noStrike">
                        <a:solidFill>
                          <a:srgbClr val="000000"/>
                        </a:solidFill>
                        <a:effectLst/>
                        <a:latin typeface="Calibri" panose="020F0502020204030204" pitchFamily="34" charset="0"/>
                      </a:endParaRPr>
                    </a:p>
                  </a:txBody>
                  <a:tcPr marL="4239" marR="4239" marT="4239" marB="0" anchor="b"/>
                </a:tc>
              </a:tr>
              <a:tr h="101733">
                <a:tc>
                  <a:txBody>
                    <a:bodyPr/>
                    <a:lstStyle/>
                    <a:p>
                      <a:pPr algn="l" fontAlgn="b"/>
                      <a:r>
                        <a:rPr lang="en-US" sz="600" u="none" strike="noStrike">
                          <a:effectLst/>
                        </a:rPr>
                        <a:t>Year</a:t>
                      </a:r>
                      <a:endParaRPr lang="en-US" sz="600" b="0" i="0" u="none" strike="noStrike">
                        <a:solidFill>
                          <a:srgbClr val="000000"/>
                        </a:solidFill>
                        <a:effectLst/>
                        <a:latin typeface="Calibri" panose="020F0502020204030204" pitchFamily="34" charset="0"/>
                      </a:endParaRPr>
                    </a:p>
                  </a:txBody>
                  <a:tcPr marL="4239" marR="4239" marT="4239" marB="0" anchor="b"/>
                </a:tc>
                <a:tc>
                  <a:txBody>
                    <a:bodyPr/>
                    <a:lstStyle/>
                    <a:p>
                      <a:pPr algn="l" fontAlgn="b"/>
                      <a:r>
                        <a:rPr lang="en-US" sz="600" u="none" strike="noStrike" dirty="0">
                          <a:effectLst/>
                        </a:rPr>
                        <a:t>Year</a:t>
                      </a:r>
                      <a:endParaRPr lang="en-US" sz="600" b="0" i="0" u="none" strike="noStrike" dirty="0">
                        <a:solidFill>
                          <a:srgbClr val="000000"/>
                        </a:solidFill>
                        <a:effectLst/>
                        <a:latin typeface="Calibri" panose="020F0502020204030204" pitchFamily="34" charset="0"/>
                      </a:endParaRPr>
                    </a:p>
                  </a:txBody>
                  <a:tcPr marL="4239" marR="4239" marT="4239" marB="0" anchor="b"/>
                </a:tc>
              </a:tr>
            </a:tbl>
          </a:graphicData>
        </a:graphic>
      </p:graphicFrame>
      <p:sp>
        <p:nvSpPr>
          <p:cNvPr id="4" name="Rectangle 3"/>
          <p:cNvSpPr/>
          <p:nvPr/>
        </p:nvSpPr>
        <p:spPr>
          <a:xfrm>
            <a:off x="732818" y="1217047"/>
            <a:ext cx="4092102" cy="858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22,344</a:t>
            </a:r>
            <a:r>
              <a:rPr lang="en-US" dirty="0" smtClean="0"/>
              <a:t> </a:t>
            </a:r>
            <a:r>
              <a:rPr lang="en-US" sz="1200" dirty="0"/>
              <a:t>rows - Each </a:t>
            </a:r>
            <a:r>
              <a:rPr lang="en-US" sz="1200" dirty="0" smtClean="0"/>
              <a:t>Row represent 1 Dog </a:t>
            </a:r>
            <a:r>
              <a:rPr lang="en-US" sz="1200" dirty="0"/>
              <a:t>visited FY2019-2020</a:t>
            </a:r>
          </a:p>
          <a:p>
            <a:r>
              <a:rPr lang="en-US" b="1" dirty="0" smtClean="0"/>
              <a:t>35</a:t>
            </a:r>
            <a:r>
              <a:rPr lang="en-US" dirty="0" smtClean="0"/>
              <a:t> </a:t>
            </a:r>
            <a:r>
              <a:rPr lang="en-US" sz="1200" dirty="0"/>
              <a:t>columns</a:t>
            </a:r>
            <a:r>
              <a:rPr lang="en-US" dirty="0" smtClean="0"/>
              <a:t> – </a:t>
            </a:r>
            <a:r>
              <a:rPr lang="en-US" sz="1200" dirty="0" smtClean="0"/>
              <a:t>Each Column represent a feature (see below)</a:t>
            </a:r>
          </a:p>
          <a:p>
            <a:r>
              <a:rPr lang="en-US" dirty="0" smtClean="0"/>
              <a:t> </a:t>
            </a:r>
            <a:endParaRPr lang="en-US" dirty="0"/>
          </a:p>
        </p:txBody>
      </p:sp>
      <p:pic>
        <p:nvPicPr>
          <p:cNvPr id="7" name="Picture 6"/>
          <p:cNvPicPr>
            <a:picLocks noChangeAspect="1"/>
          </p:cNvPicPr>
          <p:nvPr/>
        </p:nvPicPr>
        <p:blipFill>
          <a:blip r:embed="rId2"/>
          <a:stretch>
            <a:fillRect/>
          </a:stretch>
        </p:blipFill>
        <p:spPr>
          <a:xfrm>
            <a:off x="7172528" y="1217046"/>
            <a:ext cx="3425452" cy="25657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3"/>
          <a:stretch>
            <a:fillRect/>
          </a:stretch>
        </p:blipFill>
        <p:spPr>
          <a:xfrm>
            <a:off x="7080675" y="3938299"/>
            <a:ext cx="3387604" cy="2157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9839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solidFill>
                  <a:schemeClr val="tx1">
                    <a:lumMod val="95000"/>
                  </a:schemeClr>
                </a:solidFill>
              </a:rPr>
              <a:t>Exploratory Data Analysis</a:t>
            </a:r>
            <a:r>
              <a:rPr lang="en-US" altLang="en-US" dirty="0">
                <a:solidFill>
                  <a:srgbClr val="FFFF00"/>
                </a:solidFill>
              </a:rPr>
              <a:t/>
            </a:r>
            <a:br>
              <a:rPr lang="en-US" altLang="en-US" dirty="0">
                <a:solidFill>
                  <a:srgbClr val="FFFF00"/>
                </a:solidFill>
              </a:rPr>
            </a:br>
            <a:endParaRPr lang="en-US" dirty="0"/>
          </a:p>
        </p:txBody>
      </p:sp>
      <p:sp>
        <p:nvSpPr>
          <p:cNvPr id="3" name="Text Placeholder 2"/>
          <p:cNvSpPr>
            <a:spLocks noGrp="1"/>
          </p:cNvSpPr>
          <p:nvPr>
            <p:ph type="body" idx="1"/>
          </p:nvPr>
        </p:nvSpPr>
        <p:spPr>
          <a:xfrm>
            <a:off x="685801" y="2218267"/>
            <a:ext cx="5118369" cy="576262"/>
          </a:xfrm>
        </p:spPr>
        <p:txBody>
          <a:bodyPr/>
          <a:lstStyle/>
          <a:p>
            <a:r>
              <a:rPr lang="en-US" dirty="0"/>
              <a:t>Dog </a:t>
            </a:r>
            <a:r>
              <a:rPr lang="en-US" dirty="0" smtClean="0"/>
              <a:t>Location  by </a:t>
            </a:r>
            <a:r>
              <a:rPr lang="en-US" dirty="0"/>
              <a:t>District Location</a:t>
            </a:r>
          </a:p>
        </p:txBody>
      </p:sp>
      <p:pic>
        <p:nvPicPr>
          <p:cNvPr id="8" name="Content Placeholder 7"/>
          <p:cNvPicPr>
            <a:picLocks noGrp="1" noChangeAspect="1"/>
          </p:cNvPicPr>
          <p:nvPr>
            <p:ph sz="half" idx="2"/>
          </p:nvPr>
        </p:nvPicPr>
        <p:blipFill>
          <a:blip r:embed="rId2"/>
          <a:stretch>
            <a:fillRect/>
          </a:stretch>
        </p:blipFill>
        <p:spPr>
          <a:xfrm>
            <a:off x="758757" y="2870200"/>
            <a:ext cx="4923967" cy="3666786"/>
          </a:xfrm>
          <a:prstGeom prst="rect">
            <a:avLst/>
          </a:prstGeom>
        </p:spPr>
      </p:pic>
      <p:sp>
        <p:nvSpPr>
          <p:cNvPr id="5" name="Text Placeholder 4"/>
          <p:cNvSpPr>
            <a:spLocks noGrp="1"/>
          </p:cNvSpPr>
          <p:nvPr>
            <p:ph type="body" sz="quarter" idx="3"/>
          </p:nvPr>
        </p:nvSpPr>
        <p:spPr/>
        <p:txBody>
          <a:bodyPr/>
          <a:lstStyle/>
          <a:p>
            <a:r>
              <a:rPr lang="en-US" dirty="0" smtClean="0"/>
              <a:t>Dallas City Council Map</a:t>
            </a:r>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4" y="2870199"/>
            <a:ext cx="4773034" cy="3666787"/>
          </a:xfrm>
        </p:spPr>
      </p:pic>
    </p:spTree>
    <p:extLst>
      <p:ext uri="{BB962C8B-B14F-4D97-AF65-F5344CB8AC3E}">
        <p14:creationId xmlns:p14="http://schemas.microsoft.com/office/powerpoint/2010/main" val="1247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Data Analysis</a:t>
            </a:r>
          </a:p>
        </p:txBody>
      </p:sp>
      <p:sp>
        <p:nvSpPr>
          <p:cNvPr id="3" name="Text Placeholder 2"/>
          <p:cNvSpPr>
            <a:spLocks noGrp="1"/>
          </p:cNvSpPr>
          <p:nvPr>
            <p:ph type="body" idx="1"/>
          </p:nvPr>
        </p:nvSpPr>
        <p:spPr>
          <a:xfrm>
            <a:off x="741879" y="2222591"/>
            <a:ext cx="4709054" cy="576262"/>
          </a:xfrm>
        </p:spPr>
        <p:txBody>
          <a:bodyPr/>
          <a:lstStyle/>
          <a:p>
            <a:r>
              <a:rPr lang="en-US" sz="1800" dirty="0"/>
              <a:t>Hourly Intakes in FY 2019-2020 Dog Shelter visits</a:t>
            </a:r>
          </a:p>
        </p:txBody>
      </p:sp>
      <p:pic>
        <p:nvPicPr>
          <p:cNvPr id="7" name="Content Placeholder 6"/>
          <p:cNvPicPr>
            <a:picLocks noGrp="1" noChangeAspect="1"/>
          </p:cNvPicPr>
          <p:nvPr>
            <p:ph sz="half" idx="2"/>
          </p:nvPr>
        </p:nvPicPr>
        <p:blipFill>
          <a:blip r:embed="rId2"/>
          <a:stretch>
            <a:fillRect/>
          </a:stretch>
        </p:blipFill>
        <p:spPr>
          <a:xfrm>
            <a:off x="741879" y="2870202"/>
            <a:ext cx="4728646" cy="2827336"/>
          </a:xfrm>
          <a:prstGeom prst="rect">
            <a:avLst/>
          </a:prstGeom>
        </p:spPr>
      </p:pic>
      <p:sp>
        <p:nvSpPr>
          <p:cNvPr id="5" name="Text Placeholder 4"/>
          <p:cNvSpPr>
            <a:spLocks noGrp="1"/>
          </p:cNvSpPr>
          <p:nvPr>
            <p:ph type="body" sz="quarter" idx="3"/>
          </p:nvPr>
        </p:nvSpPr>
        <p:spPr/>
        <p:txBody>
          <a:bodyPr/>
          <a:lstStyle/>
          <a:p>
            <a:r>
              <a:rPr lang="en-US" sz="1800" dirty="0"/>
              <a:t>Day of Week in FY 2019-2020 Dog Shelter visits</a:t>
            </a:r>
          </a:p>
        </p:txBody>
      </p:sp>
      <p:pic>
        <p:nvPicPr>
          <p:cNvPr id="8" name="Content Placeholder 7"/>
          <p:cNvPicPr>
            <a:picLocks noGrp="1" noChangeAspect="1"/>
          </p:cNvPicPr>
          <p:nvPr>
            <p:ph sz="quarter" idx="4"/>
          </p:nvPr>
        </p:nvPicPr>
        <p:blipFill>
          <a:blip r:embed="rId3"/>
          <a:stretch>
            <a:fillRect/>
          </a:stretch>
        </p:blipFill>
        <p:spPr>
          <a:xfrm>
            <a:off x="6173821" y="2870200"/>
            <a:ext cx="4328125" cy="2898230"/>
          </a:xfrm>
          <a:prstGeom prst="rect">
            <a:avLst/>
          </a:prstGeom>
        </p:spPr>
      </p:pic>
    </p:spTree>
    <p:extLst>
      <p:ext uri="{BB962C8B-B14F-4D97-AF65-F5344CB8AC3E}">
        <p14:creationId xmlns:p14="http://schemas.microsoft.com/office/powerpoint/2010/main" val="149618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a:t>
            </a:r>
            <a:r>
              <a:rPr lang="en-US" dirty="0">
                <a:solidFill>
                  <a:prstClr val="white"/>
                </a:solidFill>
              </a:rPr>
              <a:t> Data Analysis</a:t>
            </a:r>
            <a:endParaRPr lang="en-US" dirty="0"/>
          </a:p>
        </p:txBody>
      </p:sp>
      <p:sp>
        <p:nvSpPr>
          <p:cNvPr id="3" name="Text Placeholder 2"/>
          <p:cNvSpPr>
            <a:spLocks noGrp="1"/>
          </p:cNvSpPr>
          <p:nvPr>
            <p:ph type="body" idx="1"/>
          </p:nvPr>
        </p:nvSpPr>
        <p:spPr>
          <a:xfrm>
            <a:off x="973670" y="2218267"/>
            <a:ext cx="4104169" cy="576262"/>
          </a:xfrm>
        </p:spPr>
        <p:txBody>
          <a:bodyPr/>
          <a:lstStyle/>
          <a:p>
            <a:pPr algn="ctr"/>
            <a:r>
              <a:rPr lang="en-US" sz="1800" dirty="0"/>
              <a:t>Reason </a:t>
            </a:r>
            <a:r>
              <a:rPr lang="en-US" sz="1800" dirty="0" smtClean="0"/>
              <a:t>listed </a:t>
            </a:r>
            <a:r>
              <a:rPr lang="en-US" sz="1800" dirty="0"/>
              <a:t>for dog Visit</a:t>
            </a:r>
          </a:p>
        </p:txBody>
      </p:sp>
      <p:pic>
        <p:nvPicPr>
          <p:cNvPr id="7" name="Content Placeholder 6"/>
          <p:cNvPicPr>
            <a:picLocks noGrp="1" noChangeAspect="1"/>
          </p:cNvPicPr>
          <p:nvPr>
            <p:ph sz="half" idx="2"/>
          </p:nvPr>
        </p:nvPicPr>
        <p:blipFill>
          <a:blip r:embed="rId2"/>
          <a:stretch>
            <a:fillRect/>
          </a:stretch>
        </p:blipFill>
        <p:spPr>
          <a:xfrm>
            <a:off x="973671" y="2870200"/>
            <a:ext cx="4104168" cy="2920999"/>
          </a:xfrm>
          <a:prstGeom prst="rect">
            <a:avLst/>
          </a:prstGeom>
        </p:spPr>
      </p:pic>
      <p:sp>
        <p:nvSpPr>
          <p:cNvPr id="5" name="Text Placeholder 4"/>
          <p:cNvSpPr>
            <a:spLocks noGrp="1"/>
          </p:cNvSpPr>
          <p:nvPr>
            <p:ph type="body" sz="quarter" idx="3"/>
          </p:nvPr>
        </p:nvSpPr>
        <p:spPr/>
        <p:txBody>
          <a:bodyPr/>
          <a:lstStyle/>
          <a:p>
            <a:pPr algn="ctr"/>
            <a:r>
              <a:rPr lang="en-US" sz="1800" dirty="0"/>
              <a:t>Intake Type at Shelter</a:t>
            </a:r>
          </a:p>
        </p:txBody>
      </p:sp>
      <p:pic>
        <p:nvPicPr>
          <p:cNvPr id="8" name="Content Placeholder 7"/>
          <p:cNvPicPr>
            <a:picLocks noGrp="1" noChangeAspect="1"/>
          </p:cNvPicPr>
          <p:nvPr>
            <p:ph sz="quarter" idx="4"/>
          </p:nvPr>
        </p:nvPicPr>
        <p:blipFill>
          <a:blip r:embed="rId3"/>
          <a:stretch>
            <a:fillRect/>
          </a:stretch>
        </p:blipFill>
        <p:spPr>
          <a:xfrm>
            <a:off x="6096003" y="2870200"/>
            <a:ext cx="4721223" cy="2921000"/>
          </a:xfrm>
          <a:prstGeom prst="rect">
            <a:avLst/>
          </a:prstGeom>
        </p:spPr>
      </p:pic>
    </p:spTree>
    <p:extLst>
      <p:ext uri="{BB962C8B-B14F-4D97-AF65-F5344CB8AC3E}">
        <p14:creationId xmlns:p14="http://schemas.microsoft.com/office/powerpoint/2010/main" val="360538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89498"/>
          </a:xfrm>
        </p:spPr>
        <p:txBody>
          <a:bodyPr/>
          <a:lstStyle/>
          <a:p>
            <a:pPr algn="ctr"/>
            <a:r>
              <a:rPr lang="en-US" dirty="0" smtClean="0"/>
              <a:t>Data preparation &amp; Feature</a:t>
            </a:r>
            <a:endParaRPr lang="en-US" dirty="0"/>
          </a:p>
        </p:txBody>
      </p:sp>
      <p:sp>
        <p:nvSpPr>
          <p:cNvPr id="3" name="Text Placeholder 2"/>
          <p:cNvSpPr>
            <a:spLocks noGrp="1"/>
          </p:cNvSpPr>
          <p:nvPr>
            <p:ph type="body" idx="1"/>
          </p:nvPr>
        </p:nvSpPr>
        <p:spPr>
          <a:xfrm>
            <a:off x="685801" y="2218267"/>
            <a:ext cx="4996923" cy="576262"/>
          </a:xfrm>
        </p:spPr>
        <p:txBody>
          <a:bodyPr/>
          <a:lstStyle/>
          <a:p>
            <a:pPr marL="285750" indent="-285750">
              <a:buFont typeface="Wingdings" panose="05000000000000000000" pitchFamily="2" charset="2"/>
              <a:buChar char="Ø"/>
            </a:pPr>
            <a:r>
              <a:rPr lang="en-US" sz="1600" dirty="0" smtClean="0"/>
              <a:t>Missing Values </a:t>
            </a:r>
          </a:p>
          <a:p>
            <a:pPr marL="285750" indent="-285750">
              <a:buFont typeface="Wingdings" panose="05000000000000000000" pitchFamily="2" charset="2"/>
              <a:buChar char="Ø"/>
            </a:pPr>
            <a:r>
              <a:rPr lang="en-US" sz="1600" dirty="0" smtClean="0"/>
              <a:t>Fill in missing Na </a:t>
            </a:r>
          </a:p>
          <a:p>
            <a:endParaRPr lang="en-US" sz="1600" dirty="0"/>
          </a:p>
        </p:txBody>
      </p:sp>
      <p:pic>
        <p:nvPicPr>
          <p:cNvPr id="7" name="Content Placeholder 6"/>
          <p:cNvPicPr>
            <a:picLocks noGrp="1" noChangeAspect="1"/>
          </p:cNvPicPr>
          <p:nvPr>
            <p:ph sz="half" idx="2"/>
          </p:nvPr>
        </p:nvPicPr>
        <p:blipFill>
          <a:blip r:embed="rId2"/>
          <a:stretch>
            <a:fillRect/>
          </a:stretch>
        </p:blipFill>
        <p:spPr>
          <a:xfrm>
            <a:off x="1083351" y="2978150"/>
            <a:ext cx="1990590" cy="2705100"/>
          </a:xfrm>
          <a:prstGeom prst="rect">
            <a:avLst/>
          </a:prstGeom>
        </p:spPr>
      </p:pic>
      <p:sp>
        <p:nvSpPr>
          <p:cNvPr id="5" name="Text Placeholder 4"/>
          <p:cNvSpPr>
            <a:spLocks noGrp="1"/>
          </p:cNvSpPr>
          <p:nvPr>
            <p:ph type="body" sz="quarter" idx="3"/>
          </p:nvPr>
        </p:nvSpPr>
        <p:spPr>
          <a:xfrm>
            <a:off x="5739155" y="2226734"/>
            <a:ext cx="5079662" cy="576262"/>
          </a:xfrm>
        </p:spPr>
        <p:txBody>
          <a:bodyPr/>
          <a:lstStyle/>
          <a:p>
            <a:r>
              <a:rPr lang="en-US" sz="1800" dirty="0" smtClean="0"/>
              <a:t>Top 20 features Run with S-</a:t>
            </a:r>
            <a:r>
              <a:rPr lang="en-US" sz="1800" dirty="0" err="1" smtClean="0"/>
              <a:t>kbest</a:t>
            </a:r>
            <a:r>
              <a:rPr lang="en-US" sz="1800" dirty="0" smtClean="0"/>
              <a:t> feature </a:t>
            </a:r>
            <a:endParaRPr lang="en-US" sz="1800" dirty="0"/>
          </a:p>
        </p:txBody>
      </p:sp>
      <p:pic>
        <p:nvPicPr>
          <p:cNvPr id="8" name="Picture 7"/>
          <p:cNvPicPr>
            <a:picLocks noChangeAspect="1"/>
          </p:cNvPicPr>
          <p:nvPr/>
        </p:nvPicPr>
        <p:blipFill>
          <a:blip r:embed="rId3"/>
          <a:stretch>
            <a:fillRect/>
          </a:stretch>
        </p:blipFill>
        <p:spPr>
          <a:xfrm>
            <a:off x="3073941" y="2978150"/>
            <a:ext cx="1757463" cy="2705100"/>
          </a:xfrm>
          <a:prstGeom prst="rect">
            <a:avLst/>
          </a:prstGeom>
        </p:spPr>
      </p:pic>
      <p:pic>
        <p:nvPicPr>
          <p:cNvPr id="6" name="Content Placeholder 5"/>
          <p:cNvPicPr>
            <a:picLocks noGrp="1" noChangeAspect="1"/>
          </p:cNvPicPr>
          <p:nvPr>
            <p:ph sz="quarter" idx="4"/>
          </p:nvPr>
        </p:nvPicPr>
        <p:blipFill>
          <a:blip r:embed="rId4"/>
          <a:stretch>
            <a:fillRect/>
          </a:stretch>
        </p:blipFill>
        <p:spPr>
          <a:xfrm>
            <a:off x="6334897" y="2802997"/>
            <a:ext cx="4407244" cy="3935554"/>
          </a:xfrm>
          <a:prstGeom prst="rect">
            <a:avLst/>
          </a:prstGeom>
        </p:spPr>
      </p:pic>
    </p:spTree>
    <p:extLst>
      <p:ext uri="{BB962C8B-B14F-4D97-AF65-F5344CB8AC3E}">
        <p14:creationId xmlns:p14="http://schemas.microsoft.com/office/powerpoint/2010/main" val="341623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 Engineering </a:t>
            </a:r>
            <a:r>
              <a:rPr lang="en-US" sz="2000" b="1" dirty="0"/>
              <a:t>(Measuring Weight of Evidence)</a:t>
            </a:r>
          </a:p>
        </p:txBody>
      </p:sp>
      <p:pic>
        <p:nvPicPr>
          <p:cNvPr id="8" name="Content Placeholder 7"/>
          <p:cNvPicPr>
            <a:picLocks noGrp="1" noChangeAspect="1"/>
          </p:cNvPicPr>
          <p:nvPr>
            <p:ph sz="half" idx="2"/>
          </p:nvPr>
        </p:nvPicPr>
        <p:blipFill>
          <a:blip r:embed="rId2"/>
          <a:stretch>
            <a:fillRect/>
          </a:stretch>
        </p:blipFill>
        <p:spPr>
          <a:xfrm>
            <a:off x="5821363" y="2065867"/>
            <a:ext cx="4995862" cy="3096279"/>
          </a:xfrm>
          <a:prstGeom prst="rect">
            <a:avLst/>
          </a:prstGeom>
        </p:spPr>
      </p:pic>
      <p:pic>
        <p:nvPicPr>
          <p:cNvPr id="4" name="Content Placeholder 3"/>
          <p:cNvPicPr>
            <a:picLocks noGrp="1" noChangeAspect="1"/>
          </p:cNvPicPr>
          <p:nvPr>
            <p:ph sz="half" idx="1"/>
          </p:nvPr>
        </p:nvPicPr>
        <p:blipFill>
          <a:blip r:embed="rId3"/>
          <a:stretch>
            <a:fillRect/>
          </a:stretch>
        </p:blipFill>
        <p:spPr>
          <a:xfrm>
            <a:off x="64224" y="2065867"/>
            <a:ext cx="5617439" cy="3139595"/>
          </a:xfrm>
          <a:prstGeom prst="rect">
            <a:avLst/>
          </a:prstGeom>
        </p:spPr>
      </p:pic>
    </p:spTree>
    <p:extLst>
      <p:ext uri="{BB962C8B-B14F-4D97-AF65-F5344CB8AC3E}">
        <p14:creationId xmlns:p14="http://schemas.microsoft.com/office/powerpoint/2010/main" val="3467050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718</TotalTime>
  <Words>628</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Celestial</vt:lpstr>
      <vt:lpstr> Predictive model the likely hood of Survival of Dog Visit TO Dallas Animal Shelter </vt:lpstr>
      <vt:lpstr>How safe are Dog visits to the Dallas Animal Shelter </vt:lpstr>
      <vt:lpstr>A few Negative reviews on Google (Finding of the model would help dispel) </vt:lpstr>
      <vt:lpstr>Dataset: Dallas Animal Shelter fy2019-2020</vt:lpstr>
      <vt:lpstr>Exploratory Data Analysis </vt:lpstr>
      <vt:lpstr>Exploratory Data Analysis</vt:lpstr>
      <vt:lpstr>Exploratory Data Analysis</vt:lpstr>
      <vt:lpstr>Data preparation &amp; Feature</vt:lpstr>
      <vt:lpstr>Feature Engineering (Measuring Weight of Evidence)</vt:lpstr>
      <vt:lpstr>Feature Engineering</vt:lpstr>
      <vt:lpstr>Modeling Setup </vt:lpstr>
      <vt:lpstr>Comparison of Model’s Confusion Matrix</vt:lpstr>
      <vt:lpstr>Decision tree</vt:lpstr>
      <vt:lpstr>ROC curve (receiver operating characteristic curve)</vt:lpstr>
      <vt:lpstr>Testing Random Row Number of test set</vt:lpstr>
      <vt:lpstr>Conclusion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the likely hood of Survival of Dog Visit TO Dallas Animal Shelter</dc:title>
  <dc:creator>Alcendor Group</dc:creator>
  <cp:lastModifiedBy>Alcendor Group</cp:lastModifiedBy>
  <cp:revision>21</cp:revision>
  <dcterms:created xsi:type="dcterms:W3CDTF">2020-12-03T04:02:18Z</dcterms:created>
  <dcterms:modified xsi:type="dcterms:W3CDTF">2021-08-15T05:56:11Z</dcterms:modified>
</cp:coreProperties>
</file>