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8" r:id="rId3"/>
    <p:sldId id="275" r:id="rId4"/>
    <p:sldId id="260" r:id="rId5"/>
    <p:sldId id="274" r:id="rId6"/>
    <p:sldId id="277" r:id="rId7"/>
    <p:sldId id="276" r:id="rId8"/>
    <p:sldId id="284" r:id="rId9"/>
    <p:sldId id="281" r:id="rId10"/>
    <p:sldId id="283" r:id="rId11"/>
    <p:sldId id="269" r:id="rId12"/>
  </p:sldIdLst>
  <p:sldSz cx="9144000" cy="5143500" type="screen16x9"/>
  <p:notesSz cx="6858000" cy="9144000"/>
  <p:embeddedFontLst>
    <p:embeddedFont>
      <p:font typeface="Montserrat" panose="02000505000000020004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F464"/>
    <a:srgbClr val="4ECDC4"/>
    <a:srgbClr val="C6C6C6"/>
    <a:srgbClr val="1F6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11E95A-CA02-4DD2-B3AE-B5CEAF39A960}">
  <a:tblStyle styleId="{6D11E95A-CA02-4DD2-B3AE-B5CEAF39A9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90" d="100"/>
          <a:sy n="90" d="100"/>
        </p:scale>
        <p:origin x="834" y="8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9657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42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6277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2666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8520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8333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grpSp>
        <p:nvGrpSpPr>
          <p:cNvPr id="20" name="Google Shape;20;p4"/>
          <p:cNvGrpSpPr/>
          <p:nvPr/>
        </p:nvGrpSpPr>
        <p:grpSpPr>
          <a:xfrm>
            <a:off x="801025" y="1121365"/>
            <a:ext cx="1957200" cy="922385"/>
            <a:chOff x="801025" y="1190353"/>
            <a:chExt cx="1957200" cy="1229847"/>
          </a:xfrm>
        </p:grpSpPr>
        <p:sp>
          <p:nvSpPr>
            <p:cNvPr id="21" name="Google Shape;21;p4"/>
            <p:cNvSpPr txBox="1"/>
            <p:nvPr/>
          </p:nvSpPr>
          <p:spPr>
            <a:xfrm>
              <a:off x="801025" y="1190353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400" b="1">
                  <a:solidFill>
                    <a:schemeClr val="dk1"/>
                  </a:solidFill>
                </a:rPr>
                <a:t>‘’</a:t>
              </a:r>
              <a:endParaRPr sz="9400" b="1"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397400" y="1396000"/>
              <a:ext cx="772200" cy="1024200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544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>
            <a:off x="3442172" y="3484034"/>
            <a:ext cx="5112582" cy="8912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CRYOTHERAPY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D3BE01-33B2-4A5D-9662-488798DA4448}"/>
              </a:ext>
            </a:extLst>
          </p:cNvPr>
          <p:cNvSpPr txBox="1"/>
          <p:nvPr/>
        </p:nvSpPr>
        <p:spPr>
          <a:xfrm>
            <a:off x="4613959" y="4302642"/>
            <a:ext cx="39773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050" dirty="0">
                <a:latin typeface="Montserrat" panose="020B0604020202020204" charset="0"/>
              </a:rPr>
              <a:t>https://github.com/Hamfin18/TB-Data-Mining-IF3C-Kel-1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ctrTitle" idx="4294967295"/>
          </p:nvPr>
        </p:nvSpPr>
        <p:spPr>
          <a:xfrm>
            <a:off x="-370125" y="48345"/>
            <a:ext cx="719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7200" dirty="0">
                <a:solidFill>
                  <a:srgbClr val="FFFFFF"/>
                </a:solidFill>
              </a:rPr>
              <a:t>Hasil Analisa 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4025B-D037-4BB3-BFA6-0AEA750E0107}"/>
              </a:ext>
            </a:extLst>
          </p:cNvPr>
          <p:cNvSpPr txBox="1"/>
          <p:nvPr/>
        </p:nvSpPr>
        <p:spPr>
          <a:xfrm>
            <a:off x="305372" y="102347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i="1" dirty="0">
                <a:solidFill>
                  <a:srgbClr val="FFFFFF"/>
                </a:solidFill>
              </a:rPr>
              <a:t>Hasil Prediction</a:t>
            </a:r>
            <a:endParaRPr lang="en-US" sz="18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233D68-BE9D-4611-8FFE-24A46757C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63" y="1785669"/>
            <a:ext cx="7231307" cy="187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0856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691200" y="707148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tx1"/>
                </a:solidFill>
              </a:rPr>
              <a:t>Referensi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3ADD1C-8DB5-4766-84FD-8E82401C5F4B}"/>
              </a:ext>
            </a:extLst>
          </p:cNvPr>
          <p:cNvSpPr/>
          <p:nvPr/>
        </p:nvSpPr>
        <p:spPr>
          <a:xfrm>
            <a:off x="2286000" y="2571750"/>
            <a:ext cx="50517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/>
              <a:t>https://archive.ics.uci.edu/ml/datasets/Cryotherapy+Dataset+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D1695-DB26-48C4-8917-CCD406712E87}"/>
              </a:ext>
            </a:extLst>
          </p:cNvPr>
          <p:cNvSpPr txBox="1"/>
          <p:nvPr/>
        </p:nvSpPr>
        <p:spPr>
          <a:xfrm>
            <a:off x="2803727" y="2110085"/>
            <a:ext cx="3536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latin typeface="Montserrat" panose="020B0604020202020204" charset="0"/>
              </a:rPr>
              <a:t>Cryotherapy Dataset</a:t>
            </a:r>
            <a:endParaRPr lang="en-ID" sz="2400" dirty="0">
              <a:latin typeface="Montserrat" panose="020B060402020202020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 idx="4294967295"/>
          </p:nvPr>
        </p:nvSpPr>
        <p:spPr>
          <a:xfrm>
            <a:off x="631268" y="1027614"/>
            <a:ext cx="573295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6000" dirty="0">
                <a:solidFill>
                  <a:schemeClr val="bg1"/>
                </a:solidFill>
              </a:rPr>
              <a:t>KELOMPOK 1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294967295"/>
          </p:nvPr>
        </p:nvSpPr>
        <p:spPr>
          <a:xfrm>
            <a:off x="701975" y="2188429"/>
            <a:ext cx="6954602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</a:rPr>
              <a:t>Ilham Alfin </a:t>
            </a:r>
            <a:r>
              <a:rPr lang="en-US" sz="2800" b="1" dirty="0" err="1">
                <a:solidFill>
                  <a:schemeClr val="bg1"/>
                </a:solidFill>
              </a:rPr>
              <a:t>Alwaduudi</a:t>
            </a:r>
            <a:r>
              <a:rPr lang="en-US" sz="2800" b="1" dirty="0">
                <a:solidFill>
                  <a:schemeClr val="bg1"/>
                </a:solidFill>
              </a:rPr>
              <a:t> / 3311901074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4294967295"/>
          </p:nvPr>
        </p:nvSpPr>
        <p:spPr>
          <a:xfrm>
            <a:off x="701975" y="2596961"/>
            <a:ext cx="1533600" cy="46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>
                <a:solidFill>
                  <a:schemeClr val="bg1"/>
                </a:solidFill>
              </a:rPr>
              <a:t>Hamfin18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8" name="Google Shape;78;p13">
            <a:extLst>
              <a:ext uri="{FF2B5EF4-FFF2-40B4-BE49-F238E27FC236}">
                <a16:creationId xmlns:a16="http://schemas.microsoft.com/office/drawing/2014/main" id="{B36748B3-D27E-4409-B6FB-3C317867300E}"/>
              </a:ext>
            </a:extLst>
          </p:cNvPr>
          <p:cNvSpPr txBox="1">
            <a:spLocks/>
          </p:cNvSpPr>
          <p:nvPr/>
        </p:nvSpPr>
        <p:spPr>
          <a:xfrm>
            <a:off x="701974" y="2916344"/>
            <a:ext cx="7942153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sz="2800" b="1" dirty="0">
                <a:solidFill>
                  <a:schemeClr val="bg1"/>
                </a:solidFill>
              </a:rPr>
              <a:t>Risky </a:t>
            </a:r>
            <a:r>
              <a:rPr lang="en-US" sz="2800" b="1" dirty="0" err="1">
                <a:solidFill>
                  <a:schemeClr val="bg1"/>
                </a:solidFill>
              </a:rPr>
              <a:t>Sehat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Tua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Simarmata</a:t>
            </a:r>
            <a:r>
              <a:rPr lang="en-US" sz="2800" b="1" dirty="0">
                <a:solidFill>
                  <a:schemeClr val="bg1"/>
                </a:solidFill>
              </a:rPr>
              <a:t> / 3311901064</a:t>
            </a:r>
          </a:p>
        </p:txBody>
      </p:sp>
      <p:sp>
        <p:nvSpPr>
          <p:cNvPr id="9" name="Google Shape;79;p13">
            <a:extLst>
              <a:ext uri="{FF2B5EF4-FFF2-40B4-BE49-F238E27FC236}">
                <a16:creationId xmlns:a16="http://schemas.microsoft.com/office/drawing/2014/main" id="{09954996-1D92-4F27-BF13-13501CC65A73}"/>
              </a:ext>
            </a:extLst>
          </p:cNvPr>
          <p:cNvSpPr txBox="1">
            <a:spLocks/>
          </p:cNvSpPr>
          <p:nvPr/>
        </p:nvSpPr>
        <p:spPr>
          <a:xfrm>
            <a:off x="714167" y="3352974"/>
            <a:ext cx="1533600" cy="46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Bef>
                <a:spcPts val="0"/>
              </a:spcBef>
              <a:buFont typeface="Montserrat"/>
              <a:buNone/>
            </a:pPr>
            <a:r>
              <a:rPr lang="en-US" sz="2000" dirty="0">
                <a:solidFill>
                  <a:schemeClr val="bg1"/>
                </a:solidFill>
              </a:rPr>
              <a:t>r</a:t>
            </a:r>
            <a:r>
              <a:rPr lang="en-ID" sz="2000" dirty="0" err="1">
                <a:solidFill>
                  <a:schemeClr val="bg1"/>
                </a:solidFill>
              </a:rPr>
              <a:t>iskist</a:t>
            </a:r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10" name="Google Shape;78;p13">
            <a:extLst>
              <a:ext uri="{FF2B5EF4-FFF2-40B4-BE49-F238E27FC236}">
                <a16:creationId xmlns:a16="http://schemas.microsoft.com/office/drawing/2014/main" id="{1D3E9703-CD7C-4550-A725-3465D95CB602}"/>
              </a:ext>
            </a:extLst>
          </p:cNvPr>
          <p:cNvSpPr txBox="1">
            <a:spLocks/>
          </p:cNvSpPr>
          <p:nvPr/>
        </p:nvSpPr>
        <p:spPr>
          <a:xfrm>
            <a:off x="701973" y="3684814"/>
            <a:ext cx="7942153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sz="2800" b="1" dirty="0">
                <a:solidFill>
                  <a:schemeClr val="bg1"/>
                </a:solidFill>
              </a:rPr>
              <a:t>Dimas Aditya / 3311901067</a:t>
            </a:r>
          </a:p>
        </p:txBody>
      </p:sp>
      <p:sp>
        <p:nvSpPr>
          <p:cNvPr id="11" name="Google Shape;79;p13">
            <a:extLst>
              <a:ext uri="{FF2B5EF4-FFF2-40B4-BE49-F238E27FC236}">
                <a16:creationId xmlns:a16="http://schemas.microsoft.com/office/drawing/2014/main" id="{59390D61-9FB7-49A0-A708-B3F5B1C01489}"/>
              </a:ext>
            </a:extLst>
          </p:cNvPr>
          <p:cNvSpPr txBox="1">
            <a:spLocks/>
          </p:cNvSpPr>
          <p:nvPr/>
        </p:nvSpPr>
        <p:spPr>
          <a:xfrm>
            <a:off x="714167" y="4108987"/>
            <a:ext cx="1533600" cy="46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Bef>
                <a:spcPts val="0"/>
              </a:spcBef>
              <a:buFont typeface="Montserrat"/>
              <a:buNone/>
            </a:pPr>
            <a:r>
              <a:rPr lang="en-US" sz="2000" dirty="0" err="1">
                <a:solidFill>
                  <a:schemeClr val="bg1"/>
                </a:solidFill>
              </a:rPr>
              <a:t>dmasadty</a:t>
            </a:r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7DD103-6FBE-493B-A007-A9239B2B2969}"/>
              </a:ext>
            </a:extLst>
          </p:cNvPr>
          <p:cNvSpPr txBox="1"/>
          <p:nvPr/>
        </p:nvSpPr>
        <p:spPr>
          <a:xfrm>
            <a:off x="328796" y="2510191"/>
            <a:ext cx="253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1</a:t>
            </a:r>
            <a:endParaRPr lang="en-ID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D98859-178A-4F6F-9612-040C5F201DF4}"/>
              </a:ext>
            </a:extLst>
          </p:cNvPr>
          <p:cNvSpPr txBox="1"/>
          <p:nvPr/>
        </p:nvSpPr>
        <p:spPr>
          <a:xfrm>
            <a:off x="323022" y="326937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2</a:t>
            </a:r>
            <a:endParaRPr lang="en-ID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E66BE8-2DA3-4B1B-A0E1-FA5D81BD5C6E}"/>
              </a:ext>
            </a:extLst>
          </p:cNvPr>
          <p:cNvSpPr txBox="1"/>
          <p:nvPr/>
        </p:nvSpPr>
        <p:spPr>
          <a:xfrm>
            <a:off x="310295" y="398982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3</a:t>
            </a:r>
            <a:endParaRPr lang="en-ID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5">
            <a:extLst>
              <a:ext uri="{FF2B5EF4-FFF2-40B4-BE49-F238E27FC236}">
                <a16:creationId xmlns:a16="http://schemas.microsoft.com/office/drawing/2014/main" id="{A895772E-8F98-4D57-B44F-408E3424F8D7}"/>
              </a:ext>
            </a:extLst>
          </p:cNvPr>
          <p:cNvSpPr txBox="1">
            <a:spLocks/>
          </p:cNvSpPr>
          <p:nvPr/>
        </p:nvSpPr>
        <p:spPr>
          <a:xfrm>
            <a:off x="2868165" y="0"/>
            <a:ext cx="6210414" cy="538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"/>
              <a:buChar char="▣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"/>
              <a:buChar char="□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"/>
              <a:buChar char="■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○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■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○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■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b="1" dirty="0"/>
              <a:t>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FE94C9-0751-4E64-AF61-BAFFAD0DFBB2}"/>
              </a:ext>
            </a:extLst>
          </p:cNvPr>
          <p:cNvSpPr/>
          <p:nvPr/>
        </p:nvSpPr>
        <p:spPr>
          <a:xfrm>
            <a:off x="3022665" y="572764"/>
            <a:ext cx="1544402" cy="1041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221EA-57D3-41A6-9668-C5B721865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165" y="676944"/>
            <a:ext cx="7042695" cy="424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7241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2963802" y="1140380"/>
            <a:ext cx="5565195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ID" sz="2400" dirty="0"/>
              <a:t>Data </a:t>
            </a:r>
            <a:r>
              <a:rPr lang="en-ID" sz="2400" dirty="0" err="1"/>
              <a:t>dari</a:t>
            </a:r>
            <a:r>
              <a:rPr lang="en-ID" sz="2400" dirty="0"/>
              <a:t> dataset </a:t>
            </a:r>
            <a:r>
              <a:rPr lang="en-ID" sz="2400" dirty="0" err="1"/>
              <a:t>tersebut</a:t>
            </a:r>
            <a:r>
              <a:rPr lang="en-ID" sz="2400" dirty="0"/>
              <a:t> </a:t>
            </a:r>
            <a:r>
              <a:rPr lang="en-ID" sz="2400" dirty="0" err="1"/>
              <a:t>berisi</a:t>
            </a:r>
            <a:r>
              <a:rPr lang="en-ID" sz="2400" dirty="0"/>
              <a:t> </a:t>
            </a:r>
            <a:r>
              <a:rPr lang="en-ID" sz="2400" dirty="0" err="1"/>
              <a:t>tentang</a:t>
            </a:r>
            <a:r>
              <a:rPr lang="en-ID" sz="2400" dirty="0"/>
              <a:t> </a:t>
            </a:r>
            <a:r>
              <a:rPr lang="en-ID" sz="2400" dirty="0" err="1"/>
              <a:t>hasil</a:t>
            </a:r>
            <a:r>
              <a:rPr lang="en-ID" sz="2400" dirty="0"/>
              <a:t> </a:t>
            </a:r>
            <a:r>
              <a:rPr lang="en-ID" sz="2400" dirty="0" err="1"/>
              <a:t>pengobatan</a:t>
            </a:r>
            <a:r>
              <a:rPr lang="en-ID" sz="2400" dirty="0"/>
              <a:t> </a:t>
            </a:r>
            <a:r>
              <a:rPr lang="en-ID" sz="2400" dirty="0" err="1"/>
              <a:t>kutil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90 </a:t>
            </a:r>
            <a:r>
              <a:rPr lang="en-ID" sz="2400" dirty="0" err="1"/>
              <a:t>pasien</a:t>
            </a:r>
            <a:r>
              <a:rPr lang="en-ID" sz="2400" dirty="0"/>
              <a:t> yang </a:t>
            </a:r>
            <a:r>
              <a:rPr lang="en-ID" sz="2400" dirty="0" err="1"/>
              <a:t>menggunakan</a:t>
            </a:r>
            <a:r>
              <a:rPr lang="en-ID" sz="2400" dirty="0"/>
              <a:t> cryotherapy yang </a:t>
            </a:r>
            <a:r>
              <a:rPr lang="en-ID" sz="2400" dirty="0" err="1"/>
              <a:t>dimana</a:t>
            </a:r>
            <a:r>
              <a:rPr lang="en-ID" sz="2400" dirty="0"/>
              <a:t> </a:t>
            </a:r>
            <a:r>
              <a:rPr lang="en-ID" sz="2400" dirty="0" err="1"/>
              <a:t>umur</a:t>
            </a:r>
            <a:r>
              <a:rPr lang="en-ID" sz="2400" dirty="0"/>
              <a:t>, </a:t>
            </a:r>
            <a:r>
              <a:rPr lang="en-ID" sz="2400" dirty="0" err="1"/>
              <a:t>jenis</a:t>
            </a:r>
            <a:r>
              <a:rPr lang="en-ID" sz="2400" dirty="0"/>
              <a:t> </a:t>
            </a:r>
            <a:r>
              <a:rPr lang="en-ID" sz="2400" dirty="0" err="1"/>
              <a:t>kelamin</a:t>
            </a:r>
            <a:r>
              <a:rPr lang="en-ID" sz="2400" dirty="0"/>
              <a:t>, </a:t>
            </a:r>
            <a:r>
              <a:rPr lang="en-ID" sz="2400" dirty="0" err="1"/>
              <a:t>waktu</a:t>
            </a:r>
            <a:r>
              <a:rPr lang="en-ID" sz="2400" dirty="0"/>
              <a:t> </a:t>
            </a:r>
            <a:r>
              <a:rPr lang="en-ID" sz="2400" dirty="0" err="1"/>
              <a:t>pengerjaan</a:t>
            </a:r>
            <a:r>
              <a:rPr lang="en-ID" sz="2400" dirty="0"/>
              <a:t>, </a:t>
            </a:r>
            <a:r>
              <a:rPr lang="en-ID" sz="2400" dirty="0" err="1"/>
              <a:t>jumlah</a:t>
            </a:r>
            <a:r>
              <a:rPr lang="en-ID" sz="2400" dirty="0"/>
              <a:t> </a:t>
            </a:r>
            <a:r>
              <a:rPr lang="en-ID" sz="2400" dirty="0" err="1"/>
              <a:t>kutil</a:t>
            </a:r>
            <a:r>
              <a:rPr lang="en-ID" sz="2400" dirty="0"/>
              <a:t>, </a:t>
            </a:r>
            <a:r>
              <a:rPr lang="en-ID" sz="2400" dirty="0" err="1"/>
              <a:t>tipe</a:t>
            </a:r>
            <a:r>
              <a:rPr lang="en-ID" sz="2400" dirty="0"/>
              <a:t>, dan area yang </a:t>
            </a:r>
            <a:r>
              <a:rPr lang="en-ID" sz="2400" dirty="0" err="1"/>
              <a:t>mempengaruhi</a:t>
            </a:r>
            <a:r>
              <a:rPr lang="en-ID" sz="2400" dirty="0"/>
              <a:t> </a:t>
            </a:r>
            <a:r>
              <a:rPr lang="en-ID" sz="2400" dirty="0" err="1"/>
              <a:t>hasil</a:t>
            </a:r>
            <a:r>
              <a:rPr lang="en-ID" sz="2400" dirty="0"/>
              <a:t> </a:t>
            </a:r>
            <a:r>
              <a:rPr lang="en-ID" sz="2400" dirty="0" err="1"/>
              <a:t>pengobatan</a:t>
            </a:r>
            <a:r>
              <a:rPr lang="en-ID" sz="2400" dirty="0"/>
              <a:t> </a:t>
            </a:r>
            <a:r>
              <a:rPr lang="en-ID" sz="2400" dirty="0" err="1"/>
              <a:t>apakah</a:t>
            </a:r>
            <a:r>
              <a:rPr lang="en-ID" sz="2400" dirty="0"/>
              <a:t> </a:t>
            </a:r>
            <a:r>
              <a:rPr lang="en-ID" sz="2400" dirty="0" err="1"/>
              <a:t>berhasil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tidak</a:t>
            </a:r>
            <a:endParaRPr sz="2400" dirty="0"/>
          </a:p>
        </p:txBody>
      </p:sp>
      <p:sp>
        <p:nvSpPr>
          <p:cNvPr id="4" name="Google Shape;93;p15">
            <a:extLst>
              <a:ext uri="{FF2B5EF4-FFF2-40B4-BE49-F238E27FC236}">
                <a16:creationId xmlns:a16="http://schemas.microsoft.com/office/drawing/2014/main" id="{A895772E-8F98-4D57-B44F-408E3424F8D7}"/>
              </a:ext>
            </a:extLst>
          </p:cNvPr>
          <p:cNvSpPr txBox="1">
            <a:spLocks/>
          </p:cNvSpPr>
          <p:nvPr/>
        </p:nvSpPr>
        <p:spPr>
          <a:xfrm>
            <a:off x="2859159" y="188191"/>
            <a:ext cx="6210414" cy="538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"/>
              <a:buChar char="▣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"/>
              <a:buChar char="□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"/>
              <a:buChar char="■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○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■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○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■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b="1" dirty="0" err="1"/>
              <a:t>Penjelasan</a:t>
            </a:r>
            <a:r>
              <a:rPr lang="en-US" b="1" dirty="0"/>
              <a:t> </a:t>
            </a:r>
            <a:r>
              <a:rPr lang="en-US" b="1" dirty="0" err="1"/>
              <a:t>Mengenai</a:t>
            </a:r>
            <a:r>
              <a:rPr lang="en-US" b="1" dirty="0"/>
              <a:t>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FE94C9-0751-4E64-AF61-BAFFAD0DFBB2}"/>
              </a:ext>
            </a:extLst>
          </p:cNvPr>
          <p:cNvSpPr/>
          <p:nvPr/>
        </p:nvSpPr>
        <p:spPr>
          <a:xfrm>
            <a:off x="2963802" y="833235"/>
            <a:ext cx="1544402" cy="1041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FFB84E-309D-4C44-9E78-53897B9FDA54}"/>
              </a:ext>
            </a:extLst>
          </p:cNvPr>
          <p:cNvSpPr/>
          <p:nvPr/>
        </p:nvSpPr>
        <p:spPr>
          <a:xfrm>
            <a:off x="3042838" y="1071311"/>
            <a:ext cx="1544402" cy="1041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Google Shape;93;p15">
            <a:extLst>
              <a:ext uri="{FF2B5EF4-FFF2-40B4-BE49-F238E27FC236}">
                <a16:creationId xmlns:a16="http://schemas.microsoft.com/office/drawing/2014/main" id="{841C2D76-21C1-4E69-A212-10B9F7DD0C3E}"/>
              </a:ext>
            </a:extLst>
          </p:cNvPr>
          <p:cNvSpPr txBox="1">
            <a:spLocks/>
          </p:cNvSpPr>
          <p:nvPr/>
        </p:nvSpPr>
        <p:spPr>
          <a:xfrm>
            <a:off x="2933586" y="432743"/>
            <a:ext cx="6210414" cy="538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"/>
              <a:buChar char="▣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"/>
              <a:buChar char="□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"/>
              <a:buChar char="■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○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■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○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■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b="1" dirty="0"/>
              <a:t>Data Mining Pada Dataset</a:t>
            </a:r>
          </a:p>
        </p:txBody>
      </p:sp>
      <p:sp>
        <p:nvSpPr>
          <p:cNvPr id="9" name="Google Shape;93;p15">
            <a:extLst>
              <a:ext uri="{FF2B5EF4-FFF2-40B4-BE49-F238E27FC236}">
                <a16:creationId xmlns:a16="http://schemas.microsoft.com/office/drawing/2014/main" id="{BA03E6B6-8075-48D3-B22F-4B5D27C1179B}"/>
              </a:ext>
            </a:extLst>
          </p:cNvPr>
          <p:cNvSpPr txBox="1">
            <a:spLocks/>
          </p:cNvSpPr>
          <p:nvPr/>
        </p:nvSpPr>
        <p:spPr>
          <a:xfrm>
            <a:off x="2933586" y="1123401"/>
            <a:ext cx="5760834" cy="2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"/>
              <a:buChar char="▣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"/>
              <a:buChar char="□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"/>
              <a:buChar char="■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○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■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○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■"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8100" indent="0" algn="just">
              <a:buNone/>
            </a:pPr>
            <a:r>
              <a:rPr lang="en-US" sz="2400" dirty="0"/>
              <a:t>Proses data mining yang </a:t>
            </a:r>
            <a:r>
              <a:rPr lang="en-US" sz="2400" dirty="0" err="1"/>
              <a:t>dilakukan</a:t>
            </a:r>
            <a:r>
              <a:rPr lang="en-US" sz="2400" dirty="0"/>
              <a:t> pada dataset </a:t>
            </a:r>
            <a:r>
              <a:rPr lang="en-US" sz="2400" dirty="0" err="1"/>
              <a:t>yaitu</a:t>
            </a:r>
            <a:r>
              <a:rPr lang="en-US" sz="2400" dirty="0"/>
              <a:t> Classification yang </a:t>
            </a:r>
            <a:r>
              <a:rPr lang="en-US" sz="2400" dirty="0" err="1"/>
              <a:t>bertujuan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memprediksi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r>
              <a:rPr lang="en-US" sz="2400" dirty="0"/>
              <a:t> </a:t>
            </a:r>
            <a:r>
              <a:rPr lang="en-US" sz="2400" dirty="0" err="1"/>
              <a:t>berhasil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pengobatan</a:t>
            </a:r>
            <a:r>
              <a:rPr lang="en-US" sz="2400" dirty="0"/>
              <a:t> Cryotherapy.</a:t>
            </a:r>
          </a:p>
        </p:txBody>
      </p:sp>
    </p:spTree>
    <p:extLst>
      <p:ext uri="{BB962C8B-B14F-4D97-AF65-F5344CB8AC3E}">
        <p14:creationId xmlns:p14="http://schemas.microsoft.com/office/powerpoint/2010/main" val="153681863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3BBD80-F453-497F-8120-A10A7A1C5C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7BB06-59FD-4FB0-A010-6F91ECA98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872908"/>
            <a:ext cx="5686425" cy="3867150"/>
          </a:xfrm>
          <a:prstGeom prst="rect">
            <a:avLst/>
          </a:prstGeom>
        </p:spPr>
      </p:pic>
      <p:sp>
        <p:nvSpPr>
          <p:cNvPr id="7" name="Google Shape;99;p16">
            <a:extLst>
              <a:ext uri="{FF2B5EF4-FFF2-40B4-BE49-F238E27FC236}">
                <a16:creationId xmlns:a16="http://schemas.microsoft.com/office/drawing/2014/main" id="{1990419C-64CC-4DBC-8D98-E7820068217C}"/>
              </a:ext>
            </a:extLst>
          </p:cNvPr>
          <p:cNvSpPr txBox="1">
            <a:spLocks/>
          </p:cNvSpPr>
          <p:nvPr/>
        </p:nvSpPr>
        <p:spPr>
          <a:xfrm>
            <a:off x="167325" y="-181154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4000" dirty="0">
                <a:solidFill>
                  <a:schemeClr val="bg1"/>
                </a:solidFill>
                <a:latin typeface="Montserrat" panose="02000505000000020004" pitchFamily="2" charset="0"/>
              </a:rPr>
              <a:t>Proses Data Mining</a:t>
            </a:r>
          </a:p>
        </p:txBody>
      </p:sp>
    </p:spTree>
    <p:extLst>
      <p:ext uri="{BB962C8B-B14F-4D97-AF65-F5344CB8AC3E}">
        <p14:creationId xmlns:p14="http://schemas.microsoft.com/office/powerpoint/2010/main" val="161162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ctrTitle" idx="4294967295"/>
          </p:nvPr>
        </p:nvSpPr>
        <p:spPr>
          <a:xfrm>
            <a:off x="-370125" y="48345"/>
            <a:ext cx="719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7200" dirty="0">
                <a:solidFill>
                  <a:srgbClr val="FFFFFF"/>
                </a:solidFill>
              </a:rPr>
              <a:t>Hasil Analisa 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4025B-D037-4BB3-BFA6-0AEA750E0107}"/>
              </a:ext>
            </a:extLst>
          </p:cNvPr>
          <p:cNvSpPr txBox="1"/>
          <p:nvPr/>
        </p:nvSpPr>
        <p:spPr>
          <a:xfrm>
            <a:off x="305372" y="91870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i="1" dirty="0">
                <a:solidFill>
                  <a:srgbClr val="FFFFFF"/>
                </a:solidFill>
              </a:rPr>
              <a:t>Plot </a:t>
            </a:r>
            <a:r>
              <a:rPr lang="en-ID" sz="2000" i="1" dirty="0" err="1">
                <a:solidFill>
                  <a:srgbClr val="FFFFFF"/>
                </a:solidFill>
              </a:rPr>
              <a:t>algoritma</a:t>
            </a:r>
            <a:r>
              <a:rPr lang="en-ID" sz="2000" i="1" dirty="0">
                <a:solidFill>
                  <a:srgbClr val="FFFFFF"/>
                </a:solidFill>
              </a:rPr>
              <a:t> C 5.0</a:t>
            </a:r>
            <a:endParaRPr lang="en-US" sz="24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08587E-1B60-415A-8172-3778D368F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82" y="1392811"/>
            <a:ext cx="8008067" cy="34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7221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8C2D54-898F-4F6A-A135-01C471298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848" y="1023479"/>
            <a:ext cx="3174776" cy="1872121"/>
          </a:xfrm>
          <a:prstGeom prst="rect">
            <a:avLst/>
          </a:prstGeom>
        </p:spPr>
      </p:pic>
      <p:sp>
        <p:nvSpPr>
          <p:cNvPr id="106" name="Google Shape;106;p17"/>
          <p:cNvSpPr txBox="1">
            <a:spLocks noGrp="1"/>
          </p:cNvSpPr>
          <p:nvPr>
            <p:ph type="ctrTitle" idx="4294967295"/>
          </p:nvPr>
        </p:nvSpPr>
        <p:spPr>
          <a:xfrm>
            <a:off x="-370125" y="48345"/>
            <a:ext cx="719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7200" dirty="0">
                <a:solidFill>
                  <a:srgbClr val="FFFFFF"/>
                </a:solidFill>
              </a:rPr>
              <a:t>Hasil Analisa 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0AC91D-46EE-447F-92A9-4159B7CD0946}"/>
              </a:ext>
            </a:extLst>
          </p:cNvPr>
          <p:cNvSpPr txBox="1"/>
          <p:nvPr/>
        </p:nvSpPr>
        <p:spPr>
          <a:xfrm>
            <a:off x="341376" y="2213253"/>
            <a:ext cx="8599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</a:rPr>
              <a:t>Jika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 time &lt;= 8 dan age &lt;= 41 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</a:rPr>
              <a:t>maka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</a:rPr>
              <a:t>akan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</a:rPr>
              <a:t>sukses</a:t>
            </a: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</a:rPr>
              <a:t>Jika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 time &lt;= 8 dan age &gt; 41 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</a:rPr>
              <a:t>maka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</a:rPr>
              <a:t>akan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 failed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</a:rPr>
              <a:t>Jika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 time &gt; 8 dan age &lt;= 16 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</a:rPr>
              <a:t>maka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</a:rPr>
              <a:t>akan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</a:rPr>
              <a:t>sukses</a:t>
            </a: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</a:rPr>
              <a:t>Jika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 time &gt; 8 dan age &gt; 16 dan type &gt; 2 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</a:rPr>
              <a:t>maka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</a:rPr>
              <a:t>akan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 failed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</a:rPr>
              <a:t>Jika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 time &gt; 8 dan age &gt; 16 dan type &lt;= 2 dan area &lt;= 10 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</a:rPr>
              <a:t>maka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</a:rPr>
              <a:t>akan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 failed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Jika time &gt; 8 dan age &gt; 16 dan type &lt;= 2 dan area &gt; 10 dan area &lt;= 20 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</a:rPr>
              <a:t>maka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</a:rPr>
              <a:t>akan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</a:rPr>
              <a:t>sukses</a:t>
            </a: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</a:rPr>
              <a:t>Jika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 time &gt; 8 dan age &gt; 16 dan type &lt;= 2 dan area &gt;10 dan area &gt; 20 dan area &lt;= 96 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</a:rPr>
              <a:t>maka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</a:rPr>
              <a:t>akan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 failed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</a:rPr>
              <a:t>Jika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 time  &gt; 8 dan age &gt; 16 dan type &lt;= 2 dan area &gt; 10 dan area &gt; 20 dan area &gt;96 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</a:rPr>
              <a:t>maka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</a:rPr>
              <a:t>akan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</a:rPr>
              <a:t>sukses</a:t>
            </a:r>
            <a:endParaRPr lang="en-ID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4025B-D037-4BB3-BFA6-0AEA750E0107}"/>
              </a:ext>
            </a:extLst>
          </p:cNvPr>
          <p:cNvSpPr txBox="1"/>
          <p:nvPr/>
        </p:nvSpPr>
        <p:spPr>
          <a:xfrm>
            <a:off x="276797" y="90917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i="1" dirty="0">
                <a:solidFill>
                  <a:srgbClr val="FFFFFF"/>
                </a:solidFill>
              </a:rPr>
              <a:t>Decision</a:t>
            </a:r>
            <a:r>
              <a:rPr lang="en-ID" sz="2400" i="1" dirty="0">
                <a:solidFill>
                  <a:srgbClr val="FFFFFF"/>
                </a:solidFill>
              </a:rPr>
              <a:t> tree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1797652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ctrTitle" idx="4294967295"/>
          </p:nvPr>
        </p:nvSpPr>
        <p:spPr>
          <a:xfrm>
            <a:off x="-370125" y="48345"/>
            <a:ext cx="719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7200" dirty="0">
                <a:solidFill>
                  <a:srgbClr val="FFFFFF"/>
                </a:solidFill>
              </a:rPr>
              <a:t>Hasil Analisa 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4025B-D037-4BB3-BFA6-0AEA750E0107}"/>
              </a:ext>
            </a:extLst>
          </p:cNvPr>
          <p:cNvSpPr txBox="1"/>
          <p:nvPr/>
        </p:nvSpPr>
        <p:spPr>
          <a:xfrm>
            <a:off x="305372" y="937754"/>
            <a:ext cx="86862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i="1" dirty="0">
                <a:solidFill>
                  <a:srgbClr val="FFFFFF"/>
                </a:solidFill>
              </a:rPr>
              <a:t>Decision tree Errors and Attribute usage</a:t>
            </a:r>
            <a:endParaRPr lang="en-US" sz="20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5D1ED-35A6-4398-9865-F71638D5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417258"/>
            <a:ext cx="48768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76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295</Words>
  <Application>Microsoft Office PowerPoint</Application>
  <PresentationFormat>On-screen Show (16:9)</PresentationFormat>
  <Paragraphs>38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Montserrat</vt:lpstr>
      <vt:lpstr>Arial</vt:lpstr>
      <vt:lpstr>Desdemona template</vt:lpstr>
      <vt:lpstr>CRYOTHERAPY</vt:lpstr>
      <vt:lpstr>KELOMPOK 1</vt:lpstr>
      <vt:lpstr>PowerPoint Presentation</vt:lpstr>
      <vt:lpstr>PowerPoint Presentation</vt:lpstr>
      <vt:lpstr>PowerPoint Presentation</vt:lpstr>
      <vt:lpstr>PowerPoint Presentation</vt:lpstr>
      <vt:lpstr>Hasil Analisa </vt:lpstr>
      <vt:lpstr>Hasil Analisa </vt:lpstr>
      <vt:lpstr>Hasil Analisa </vt:lpstr>
      <vt:lpstr>Hasil Analisa 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CRYOTHERAPY</dc:title>
  <dc:creator>Gigabyte</dc:creator>
  <cp:lastModifiedBy>Ilham Alfin</cp:lastModifiedBy>
  <cp:revision>26</cp:revision>
  <dcterms:modified xsi:type="dcterms:W3CDTF">2021-01-19T12:27:58Z</dcterms:modified>
</cp:coreProperties>
</file>