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67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D13B8-DB8D-61BC-D22B-F2E5B9E9F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0D7F40-F7F1-7096-5B9A-D4483192D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5D4C40-82DA-7B9D-226A-D230D519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C73D-6BA7-47EA-9AD6-89EBE62F07D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3B8E99-7413-3FCC-6829-E1E44B0F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B38567-F214-4FA5-78EA-59D24647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CE05-6C80-44B8-B507-46C2438CAB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5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A17B96-7D1B-38E0-25A3-92036D14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FCE20F-C7F4-4031-4B96-3F2AB04D5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F63F2F-71D3-AA3A-A860-736C6E6E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C73D-6BA7-47EA-9AD6-89EBE62F07D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0F82A5-D027-2D46-C5B3-B1FAC96B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5379FE-AE4D-51EB-12E7-6D3D7549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CE05-6C80-44B8-B507-46C2438CAB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97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B8DBCA6-C58E-E92D-6C1A-CD77C0B66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CE6768-5956-DD51-D9EC-81272649C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63546F-0942-9CE8-262C-8724C1B4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C73D-6BA7-47EA-9AD6-89EBE62F07D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7620D1-D36F-1571-0FFA-4B875E89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C83128-E353-8012-D43D-A49F4E68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CE05-6C80-44B8-B507-46C2438CAB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87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7712B-D855-A8F7-7770-CF38A525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0B72B-B254-C0FD-5BEE-3A202C32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99B8FF-061F-7BD5-D9D2-BD72AC13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C73D-6BA7-47EA-9AD6-89EBE62F07D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E869A4-C660-02C0-AAC7-D5528397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FC8900-EAF1-CFEC-85EF-BB703DF2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CE05-6C80-44B8-B507-46C2438CAB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2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1A67B0-44BF-AE36-D354-A0ECBF81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055AD0-AB6A-47CD-16F5-29464C30F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FBC64-C3BB-C477-59A4-8BE32AF9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C73D-6BA7-47EA-9AD6-89EBE62F07D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56372E-CC4D-EFA3-48F8-74823037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BAA328-89EB-8CA1-B7AC-9981BBBB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CE05-6C80-44B8-B507-46C2438CAB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45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CDCC4-AD81-C288-8900-16B886E8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7E63C8-6F22-D4C8-F053-3DD78439C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695D32-68A0-A42F-0702-B92425030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480FDC-B88B-1A1B-5424-CCEBDE63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C73D-6BA7-47EA-9AD6-89EBE62F07D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88C9C8-8151-910C-1D99-CAE012A3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7BCEF2-4444-B31D-0CEB-17B572F0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CE05-6C80-44B8-B507-46C2438CAB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75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31545C-15D1-1F1D-8FAF-09695CCE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AD77B5-1CD4-5DF8-7723-A57B790BC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91EEA0-B895-A78D-3A3D-F0D89D210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A5E94F-1F50-DA4E-7C02-8A85661C3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D0D84D-9023-E659-B736-FA46FCDA6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2B1455-E5F7-468E-270F-7E1C264C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C73D-6BA7-47EA-9AD6-89EBE62F07D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45518DB-2507-D331-FBA0-DB37EF42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9C7C6A-6BFB-8958-8E93-FDA64D04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CE05-6C80-44B8-B507-46C2438CAB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822A7-A4CD-F543-63DE-1A320E0A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608B59-EFAC-81AB-D455-344A705A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C73D-6BA7-47EA-9AD6-89EBE62F07D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EEEF7D-C134-986B-EDA7-FC34F35E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3DD564-0301-73D4-D78E-F4411DCE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CE05-6C80-44B8-B507-46C2438CAB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73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54CCB5-3768-41D3-D3B7-32868A8A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C73D-6BA7-47EA-9AD6-89EBE62F07D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4CB838-D63F-3CB2-2AD8-3752B305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28B452-54EF-19CA-6474-CE981886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CE05-6C80-44B8-B507-46C2438CAB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19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F559B0-84DA-DD91-70AD-5D7500B72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DD0CA-F301-681E-3024-ACD665BFC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DA1517-7B0C-20D5-09E1-CAB9F0160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9E228C-D139-5F17-8B8D-EE863F9B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C73D-6BA7-47EA-9AD6-89EBE62F07D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EE452B-498F-6B08-B420-A93220CB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7D1D42-19A4-30E4-78F3-4D2C5EA9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CE05-6C80-44B8-B507-46C2438CAB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20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B01FC-D3CA-FC7C-D92B-97B94011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A9D1E39-92BF-1E96-2679-04078016A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82E95E-063D-6EC0-5EE5-36ABDB294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712F95-5102-E5F6-130A-44637526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C73D-6BA7-47EA-9AD6-89EBE62F07D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8D9391-E2AB-F4D3-CA2E-9EE37A19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BD9795-AB40-0FE7-A2C3-DA115E07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CE05-6C80-44B8-B507-46C2438CAB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51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8982E72-E4DA-ED33-DF1A-CBF1E011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4D59D8-FD55-B651-55E4-22E9EE9E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6100E3-056E-DD00-A492-DCFB5AB21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62C73D-6BA7-47EA-9AD6-89EBE62F07D0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FB6500-FAFC-E7E2-C7C0-F9B247579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DEBD3B-1C59-67AB-A317-347281C4C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95CE05-6C80-44B8-B507-46C2438CAB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82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42C3D9-FCFD-00A8-1CEC-E10C9F66D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887" y="4813651"/>
            <a:ext cx="6907963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40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BauerMedia Sans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Teamreflexion </a:t>
            </a:r>
            <a: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  <a:t>(Projekt „Kraut und Rüben“)</a:t>
            </a: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r>
              <a:rPr lang="de-DE" sz="14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  <a:t>Leistungsnachweis </a:t>
            </a:r>
            <a:r>
              <a:rPr lang="de-DE" sz="1400" kern="100" dirty="0" err="1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  <a:t>SuK</a:t>
            </a:r>
            <a:br>
              <a:rPr lang="de-DE" sz="14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endParaRPr lang="de-DE" sz="1300" kern="100" dirty="0">
              <a:solidFill>
                <a:schemeClr val="tx2">
                  <a:lumMod val="75000"/>
                  <a:lumOff val="25000"/>
                </a:schemeClr>
              </a:solidFill>
              <a:latin typeface="BauerMedia Sans" pitchFamily="50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26" name="Picture 2" descr="Scrum Bilder - Kostenloser Download auf Freepik">
            <a:extLst>
              <a:ext uri="{FF2B5EF4-FFF2-40B4-BE49-F238E27FC236}">
                <a16:creationId xmlns:a16="http://schemas.microsoft.com/office/drawing/2014/main" id="{4150041A-718A-3D5C-644A-E9095732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037" y="1306153"/>
            <a:ext cx="5722875" cy="327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F73C1112-743A-E862-8BA6-528890E1C29A}"/>
              </a:ext>
            </a:extLst>
          </p:cNvPr>
          <p:cNvSpPr txBox="1">
            <a:spLocks/>
          </p:cNvSpPr>
          <p:nvPr/>
        </p:nvSpPr>
        <p:spPr>
          <a:xfrm>
            <a:off x="10449439" y="6431628"/>
            <a:ext cx="1739512" cy="262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  <a:t>07.05.2025  (Lernfeld-5)</a:t>
            </a:r>
          </a:p>
        </p:txBody>
      </p:sp>
    </p:spTree>
    <p:extLst>
      <p:ext uri="{BB962C8B-B14F-4D97-AF65-F5344CB8AC3E}">
        <p14:creationId xmlns:p14="http://schemas.microsoft.com/office/powerpoint/2010/main" val="3461948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8FF3E4-2DBA-C158-F3C6-60C1DD0D9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F2D037A-889B-C16E-4BFB-2000AD09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472B1B-8EA1-77E7-803C-0FC49CD96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887" y="4813651"/>
            <a:ext cx="6907963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40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BauerMedia Sans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Danke</a:t>
            </a: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br>
              <a:rPr lang="de-DE" sz="14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endParaRPr lang="de-DE" sz="1300" kern="100" dirty="0">
              <a:solidFill>
                <a:schemeClr val="tx2">
                  <a:lumMod val="75000"/>
                  <a:lumOff val="25000"/>
                </a:schemeClr>
              </a:solidFill>
              <a:latin typeface="BauerMedia Sans" pitchFamily="50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A93DC7-CBA6-1B74-52C1-3E5FA36A1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7996EA-995A-7AA0-D54F-CAED911C2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2AD108-2FFB-4247-487F-864539BC1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9D83113-681B-D79C-0424-955EFAF2F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58102A5-A5B8-44D0-6785-9BD9F953B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26" name="Picture 2" descr="Scrum Bilder - Kostenloser Download auf Freepik">
            <a:extLst>
              <a:ext uri="{FF2B5EF4-FFF2-40B4-BE49-F238E27FC236}">
                <a16:creationId xmlns:a16="http://schemas.microsoft.com/office/drawing/2014/main" id="{86010FEF-6C7F-56D6-A68D-BFD5AA7E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037" y="1306153"/>
            <a:ext cx="5722875" cy="327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2">
            <a:extLst>
              <a:ext uri="{FF2B5EF4-FFF2-40B4-BE49-F238E27FC236}">
                <a16:creationId xmlns:a16="http://schemas.microsoft.com/office/drawing/2014/main" id="{23AE84D8-E966-054C-8B56-58907531DD10}"/>
              </a:ext>
            </a:extLst>
          </p:cNvPr>
          <p:cNvSpPr txBox="1">
            <a:spLocks/>
          </p:cNvSpPr>
          <p:nvPr/>
        </p:nvSpPr>
        <p:spPr>
          <a:xfrm>
            <a:off x="10449439" y="6431628"/>
            <a:ext cx="1739512" cy="262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  <a:t>07.05.2025  (Lernfeld-5)</a:t>
            </a:r>
          </a:p>
        </p:txBody>
      </p:sp>
    </p:spTree>
    <p:extLst>
      <p:ext uri="{BB962C8B-B14F-4D97-AF65-F5344CB8AC3E}">
        <p14:creationId xmlns:p14="http://schemas.microsoft.com/office/powerpoint/2010/main" val="2204790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1577EA-1907-C315-F4D2-AAD5BA9E4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A07E000-8377-759D-CC13-6A5A27B0C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6D96B1-A948-390C-C101-39AB8CD93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37" y="190851"/>
            <a:ext cx="6907963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31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  <a:t>Projektüberblick und SMART-Ziel </a:t>
            </a: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br>
              <a:rPr lang="de-DE" sz="14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endParaRPr lang="de-DE" sz="1300" kern="100" dirty="0">
              <a:solidFill>
                <a:schemeClr val="tx2">
                  <a:lumMod val="75000"/>
                  <a:lumOff val="25000"/>
                </a:schemeClr>
              </a:solidFill>
              <a:latin typeface="BauerMedia Sans" pitchFamily="50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284058-4432-8512-FD3A-8BCDAB2B8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id="{2D980723-A61E-3917-7B8D-9C5C98F2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697688C-BCE4-6E65-E5F3-7AD00F36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299BF59-420C-0B8D-8468-4378CAEDC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68F9217-7AA0-5A78-1576-AE0EF0BFD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Untertitel 2">
            <a:extLst>
              <a:ext uri="{FF2B5EF4-FFF2-40B4-BE49-F238E27FC236}">
                <a16:creationId xmlns:a16="http://schemas.microsoft.com/office/drawing/2014/main" id="{B3A6B99F-3A60-9EBE-C7EE-3E0926E57BE7}"/>
              </a:ext>
            </a:extLst>
          </p:cNvPr>
          <p:cNvSpPr txBox="1">
            <a:spLocks/>
          </p:cNvSpPr>
          <p:nvPr/>
        </p:nvSpPr>
        <p:spPr>
          <a:xfrm>
            <a:off x="10449439" y="6431628"/>
            <a:ext cx="1739512" cy="262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  <a:t>07.05.2025  (Lernfeld-5)</a:t>
            </a:r>
          </a:p>
        </p:txBody>
      </p:sp>
      <p:pic>
        <p:nvPicPr>
          <p:cNvPr id="6" name="Grafik 5" descr="Ein Bild, das Cartoon, Clipart, Grafiken, Grafikdesign enthält.&#10;&#10;KI-generierte Inhalte können fehlerhaft sein.">
            <a:extLst>
              <a:ext uri="{FF2B5EF4-FFF2-40B4-BE49-F238E27FC236}">
                <a16:creationId xmlns:a16="http://schemas.microsoft.com/office/drawing/2014/main" id="{ECB2B015-A3D9-80EB-B0B5-738196E4C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6" r="22914" b="4874"/>
          <a:stretch/>
        </p:blipFill>
        <p:spPr>
          <a:xfrm>
            <a:off x="8563221" y="1825545"/>
            <a:ext cx="3339406" cy="320690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E628C13-A325-3C70-4AB3-6DDC8EB35811}"/>
              </a:ext>
            </a:extLst>
          </p:cNvPr>
          <p:cNvSpPr txBox="1"/>
          <p:nvPr/>
        </p:nvSpPr>
        <p:spPr>
          <a:xfrm>
            <a:off x="514723" y="1638250"/>
            <a:ext cx="7577745" cy="1201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de-DE" sz="14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Projektübersicht</a:t>
            </a:r>
            <a:r>
              <a:rPr lang="de-DE" sz="14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71450" lvl="0" indent="-171450" algn="just"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sz="1200" kern="100" dirty="0">
                <a:effectLst/>
                <a:latin typeface="BauerMedia Sans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„Kraut und Rüben“ – Datenbank für zukünftige Geschäftsmodelle designen (ERD-Model)</a:t>
            </a:r>
          </a:p>
          <a:p>
            <a:pPr marL="171450" lvl="0" indent="-171450" algn="just"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sz="1200" kern="100" dirty="0">
                <a:effectLst/>
                <a:latin typeface="BauerMedia Sans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Datenbankaufbau: Erstellung eines relationalen Datenbankmodells und Einfügen von Testdaten</a:t>
            </a:r>
          </a:p>
          <a:p>
            <a:pPr marL="171450" lvl="0" indent="-171450" algn="just"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de-DE" sz="1200" kern="100" dirty="0">
                <a:effectLst/>
                <a:latin typeface="BauerMedia Sans" pitchFamily="50" charset="0"/>
                <a:ea typeface="Aptos" panose="020B0004020202020204" pitchFamily="34" charset="0"/>
                <a:cs typeface="Times New Roman" panose="02020603050405020304" pitchFamily="18" charset="0"/>
              </a:rPr>
              <a:t>Abfragen: SQL (JOIN, SELECT</a:t>
            </a:r>
            <a:r>
              <a:rPr lang="de-DE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DB9E6BEB-216B-9455-D50D-D736C88E1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23" y="3608267"/>
            <a:ext cx="6159127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SMART-Ziel: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200" b="1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diesem Lernfeld haben wir vor,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4 Wochen lang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 Team an der Datenbank des Kunden ‚Kraut und Rüben‘ zu arbeiten. Unser Ziel ist es,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die Datenbank so zu erweitern, dass sie für neue Geschäftsmodelle genutzt werden kann.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Wir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erstellen ein relationales Datenbankmodell, fügen Testdaten ein und schreiben SQL-Abfragen wie JOIN und SELECT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Dieses Projekt ist für uns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besonders interessant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da wir mit SQL, Datenbanken und der Projektmanagement-Methode 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Scrum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arbeiten werden. 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Wir teilen die Aufgaben fair auf, helfen uns gegenseitig, planen </a:t>
            </a:r>
            <a:r>
              <a:rPr lang="de-DE" altLang="de-DE" sz="1200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genau Zeit zum Recherchieren und Lernen ein und arbeiten Schritt für Schritt mit einem </a:t>
            </a:r>
            <a:r>
              <a:rPr lang="de-DE" altLang="de-DE" sz="1200" i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Trello</a:t>
            </a:r>
            <a:r>
              <a:rPr lang="de-DE" altLang="de-DE" sz="1200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-Board.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i="1" dirty="0">
                <a:latin typeface="Arial" panose="020B0604020202020204" pitchFamily="34" charset="0"/>
              </a:rPr>
              <a:t>Unser Projekt ist in zwei Phasen unterteilt: </a:t>
            </a:r>
            <a:r>
              <a:rPr lang="de-DE" sz="1200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LN1 (ERD-Modell) und LN2 (Präsentation der funktionalen Datenbank).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44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A2E829-5CB6-CAE6-32F5-F8BBDC681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11FF503-CB66-DC72-87AB-B3F05AE78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FFAF91-022E-086E-1C40-38ECF82BE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37" y="190851"/>
            <a:ext cx="6907963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  <a:t>Methoden &amp; Teamorganisation </a:t>
            </a: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br>
              <a:rPr lang="de-DE" sz="14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endParaRPr lang="de-DE" sz="1300" kern="100" dirty="0">
              <a:solidFill>
                <a:schemeClr val="tx2">
                  <a:lumMod val="75000"/>
                  <a:lumOff val="25000"/>
                </a:schemeClr>
              </a:solidFill>
              <a:latin typeface="BauerMedia Sans" pitchFamily="50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9179D1-70BE-33A1-8901-9D1338E75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id="{C2DA9588-8BEE-44F7-EC2F-C6411CB16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C11123F-357E-1CA5-F6E0-61411F5E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ECBF53E-A69B-B2B3-8193-4BB82B58A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FC44C4D-524C-DC78-BA0F-7179FB1D6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Untertitel 2">
            <a:extLst>
              <a:ext uri="{FF2B5EF4-FFF2-40B4-BE49-F238E27FC236}">
                <a16:creationId xmlns:a16="http://schemas.microsoft.com/office/drawing/2014/main" id="{178A1941-D82B-ED9C-9CF9-5196D3FB9911}"/>
              </a:ext>
            </a:extLst>
          </p:cNvPr>
          <p:cNvSpPr txBox="1">
            <a:spLocks/>
          </p:cNvSpPr>
          <p:nvPr/>
        </p:nvSpPr>
        <p:spPr>
          <a:xfrm>
            <a:off x="10449439" y="6431628"/>
            <a:ext cx="1739512" cy="262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  <a:t>07.05.2025  (Lernfeld-5)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8A678B7-6BA9-FC75-7835-9D6F5ADE07A1}"/>
              </a:ext>
            </a:extLst>
          </p:cNvPr>
          <p:cNvGrpSpPr/>
          <p:nvPr/>
        </p:nvGrpSpPr>
        <p:grpSpPr>
          <a:xfrm>
            <a:off x="1791653" y="2449627"/>
            <a:ext cx="3065476" cy="2512433"/>
            <a:chOff x="790191" y="2480318"/>
            <a:chExt cx="2987018" cy="2325934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339683EA-C9F7-D2A8-3F75-EC000AA62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191" y="2480318"/>
              <a:ext cx="2987018" cy="1938006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C25339B-717B-30D1-8C1E-366AEA29DE41}"/>
                </a:ext>
              </a:extLst>
            </p:cNvPr>
            <p:cNvSpPr txBox="1"/>
            <p:nvPr/>
          </p:nvSpPr>
          <p:spPr>
            <a:xfrm>
              <a:off x="1104797" y="4549815"/>
              <a:ext cx="2478176" cy="256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de-DE" sz="1200" kern="100" dirty="0">
                  <a:latin typeface="BauerMedia Sans" pitchFamily="50" charset="0"/>
                  <a:cs typeface="Times New Roman" panose="02020603050405020304" pitchFamily="18" charset="0"/>
                </a:rPr>
                <a:t>Projektmanagement-Methode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0FDCDD6C-7191-8ED5-E368-6F862344EE2F}"/>
              </a:ext>
            </a:extLst>
          </p:cNvPr>
          <p:cNvGrpSpPr/>
          <p:nvPr/>
        </p:nvGrpSpPr>
        <p:grpSpPr>
          <a:xfrm>
            <a:off x="6274184" y="2254610"/>
            <a:ext cx="4241416" cy="2866030"/>
            <a:chOff x="6648781" y="2117450"/>
            <a:chExt cx="4126163" cy="2844610"/>
          </a:xfrm>
        </p:grpSpPr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AA0AB638-CFF0-5996-0B52-736757627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8781" y="2117450"/>
              <a:ext cx="4126163" cy="2457847"/>
            </a:xfrm>
            <a:prstGeom prst="rect">
              <a:avLst/>
            </a:prstGeom>
          </p:spPr>
        </p:pic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C7EE99C3-3902-596B-A729-4702B48030B8}"/>
                </a:ext>
              </a:extLst>
            </p:cNvPr>
            <p:cNvSpPr txBox="1"/>
            <p:nvPr/>
          </p:nvSpPr>
          <p:spPr>
            <a:xfrm>
              <a:off x="7642860" y="4666338"/>
              <a:ext cx="2689860" cy="2957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lnSpc>
                  <a:spcPct val="115000"/>
                </a:lnSpc>
                <a:spcAft>
                  <a:spcPts val="800"/>
                </a:spcAft>
                <a:buSzPts val="1000"/>
                <a:tabLst>
                  <a:tab pos="457200" algn="l"/>
                </a:tabLst>
              </a:pPr>
              <a:r>
                <a:rPr lang="de-DE" sz="1200" kern="100" dirty="0">
                  <a:latin typeface="BauerMedia Sans" pitchFamily="50" charset="0"/>
                  <a:cs typeface="Times New Roman" panose="02020603050405020304" pitchFamily="18" charset="0"/>
                </a:rPr>
                <a:t>Die Zusammenarbeit zu analysieren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70527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C7A007-15D5-B01A-0DE8-EBBE0F887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C0DC6CA-994D-D4A1-981C-CD2BA14E8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8ED679-5D64-306D-6263-D65C420AD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37" y="190851"/>
            <a:ext cx="6907963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  <a:t>Methoden &amp; Teamorganisation </a:t>
            </a: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br>
              <a:rPr lang="de-DE" sz="14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endParaRPr lang="de-DE" sz="1300" kern="100" dirty="0">
              <a:solidFill>
                <a:schemeClr val="tx2">
                  <a:lumMod val="75000"/>
                  <a:lumOff val="25000"/>
                </a:schemeClr>
              </a:solidFill>
              <a:latin typeface="BauerMedia Sans" pitchFamily="50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370B82C-58ED-B532-2FCD-E6DC4DC7B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id="{61060EAB-B207-E2F1-787D-09813C64C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E6FA5D3-930E-BA75-0A49-0B1B9D1D9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E947DE-623C-F9A9-46C9-E544B66F6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377F697-9193-F2A1-5943-17D7BC5E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Untertitel 2">
            <a:extLst>
              <a:ext uri="{FF2B5EF4-FFF2-40B4-BE49-F238E27FC236}">
                <a16:creationId xmlns:a16="http://schemas.microsoft.com/office/drawing/2014/main" id="{5C5223A2-7FF4-35BB-4387-1A95E598E1FF}"/>
              </a:ext>
            </a:extLst>
          </p:cNvPr>
          <p:cNvSpPr txBox="1">
            <a:spLocks/>
          </p:cNvSpPr>
          <p:nvPr/>
        </p:nvSpPr>
        <p:spPr>
          <a:xfrm>
            <a:off x="10449439" y="6431628"/>
            <a:ext cx="1739512" cy="262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  <a:t>07.05.2025  (Lernfeld-5)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459E98-DF3C-65AF-B807-9A847CA1F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37" y="2480595"/>
            <a:ext cx="1934527" cy="121602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3BF3E42-7A0F-9AD8-8CD0-B97DFDDAC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727" y="1113880"/>
            <a:ext cx="9798771" cy="47078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87513CC-185A-3E14-5D9B-F5477FA977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183" t="29465" r="1183" b="-1693"/>
          <a:stretch/>
        </p:blipFill>
        <p:spPr>
          <a:xfrm>
            <a:off x="516247" y="3872752"/>
            <a:ext cx="1509470" cy="47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96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95A852-4876-3969-C755-14A284F42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4D9747A-456E-2486-9494-F4B945BF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7B9665-C5A4-D694-7CC1-5220F9790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37" y="190851"/>
            <a:ext cx="6907963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  <a:t>Methoden &amp; Teamorganisation </a:t>
            </a: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br>
              <a:rPr lang="de-DE" sz="14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endParaRPr lang="de-DE" sz="1300" kern="100" dirty="0">
              <a:solidFill>
                <a:schemeClr val="tx2">
                  <a:lumMod val="75000"/>
                  <a:lumOff val="25000"/>
                </a:schemeClr>
              </a:solidFill>
              <a:latin typeface="BauerMedia Sans" pitchFamily="50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7DC8E23-EDA8-13B8-0970-4F98B514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id="{B6C9F5DD-453A-90B7-4EB6-84CC3FC0E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A807035-C881-77FA-4F05-C3314D9D7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093B8C1-6412-65BC-4DFE-6B1682FD0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B1B3907-D22C-50B6-A5F3-7AF4F9F0C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Untertitel 2">
            <a:extLst>
              <a:ext uri="{FF2B5EF4-FFF2-40B4-BE49-F238E27FC236}">
                <a16:creationId xmlns:a16="http://schemas.microsoft.com/office/drawing/2014/main" id="{223FF229-D8D9-D266-8BCC-BF696BE0B765}"/>
              </a:ext>
            </a:extLst>
          </p:cNvPr>
          <p:cNvSpPr txBox="1">
            <a:spLocks/>
          </p:cNvSpPr>
          <p:nvPr/>
        </p:nvSpPr>
        <p:spPr>
          <a:xfrm>
            <a:off x="10449439" y="6431628"/>
            <a:ext cx="1739512" cy="262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  <a:t>07.05.2025  (Lernfeld-5)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80CB91-7356-9F7F-F099-684D5E9E9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46" y="2995386"/>
            <a:ext cx="1771235" cy="103413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3065B9A-4827-FE03-60F4-E05A734A9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634" y="1372108"/>
            <a:ext cx="9759120" cy="43939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151053C-86A5-E169-9241-43161A5C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42" y="4195496"/>
            <a:ext cx="1674841" cy="44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69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C8DDD1-77FD-851F-53F3-68BD88355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7B88A81-67A4-F766-A078-9B46F755E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F177E6-C050-4BA5-922D-20437E012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37" y="190851"/>
            <a:ext cx="9991523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  <a:t>Analyse der Herausforderungen und Erfolge im Projektverlauf</a:t>
            </a:r>
            <a:b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endParaRPr lang="de-DE" sz="1300" kern="100" dirty="0">
              <a:solidFill>
                <a:schemeClr val="tx2">
                  <a:lumMod val="75000"/>
                  <a:lumOff val="25000"/>
                </a:schemeClr>
              </a:solidFill>
              <a:latin typeface="BauerMedia Sans" pitchFamily="50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9111D7-F8F5-5BD3-74E5-F1863C8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id="{F632CAC5-3094-D580-1313-A58AE8E5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F68FD14-CD20-5ACF-811C-C8AB28D2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E649A21-98F8-94EE-CA04-767D50E47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CCBFA85-C9A6-8208-6C32-C4293AD0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Untertitel 2">
            <a:extLst>
              <a:ext uri="{FF2B5EF4-FFF2-40B4-BE49-F238E27FC236}">
                <a16:creationId xmlns:a16="http://schemas.microsoft.com/office/drawing/2014/main" id="{53449384-61EA-5012-4E43-00A86D2A30B8}"/>
              </a:ext>
            </a:extLst>
          </p:cNvPr>
          <p:cNvSpPr txBox="1">
            <a:spLocks/>
          </p:cNvSpPr>
          <p:nvPr/>
        </p:nvSpPr>
        <p:spPr>
          <a:xfrm>
            <a:off x="10449439" y="6431628"/>
            <a:ext cx="1739512" cy="262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  <a:t>07.05.2025  (Lernfeld-5)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5758CF-5B1C-9555-2623-FE71A697B53A}"/>
              </a:ext>
            </a:extLst>
          </p:cNvPr>
          <p:cNvSpPr txBox="1"/>
          <p:nvPr/>
        </p:nvSpPr>
        <p:spPr>
          <a:xfrm>
            <a:off x="280237" y="5558452"/>
            <a:ext cx="3939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Herausforderungen &amp; Lösungen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3F80FD-9E1D-555C-9A6A-D7650D74DC9D}"/>
              </a:ext>
            </a:extLst>
          </p:cNvPr>
          <p:cNvSpPr txBox="1"/>
          <p:nvPr/>
        </p:nvSpPr>
        <p:spPr>
          <a:xfrm>
            <a:off x="4223765" y="3353702"/>
            <a:ext cx="37414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Positive Teamarbeit &amp; Stärken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04AE323-3AAA-68B8-F448-F074DD13393A}"/>
              </a:ext>
            </a:extLst>
          </p:cNvPr>
          <p:cNvSpPr txBox="1"/>
          <p:nvPr/>
        </p:nvSpPr>
        <p:spPr>
          <a:xfrm>
            <a:off x="6842760" y="5558452"/>
            <a:ext cx="5273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Lernzuwachs und persönliche Entwicklung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B34DC7E-0297-8748-3E36-3F4187DD7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44" y="3569085"/>
            <a:ext cx="2457031" cy="196361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63F53E7-247D-1D7E-2EE7-F828E8FA3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546" y="1176679"/>
            <a:ext cx="2893738" cy="231499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B5B204A-3F97-4BAC-FA60-AFCE1CB1F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375" y="3591896"/>
            <a:ext cx="1988636" cy="194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00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FF1317-6355-9AFA-5846-EE0C3E47A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C229C98-7ACE-A759-2816-D9C201316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7A4D63-FF2E-115A-7BD1-EBFDFF60C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37" y="190851"/>
            <a:ext cx="9991523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  <a:t>Herausforderungen &amp; Lösungen</a:t>
            </a:r>
            <a:br>
              <a:rPr lang="de-DE" sz="2800" kern="100" dirty="0"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endParaRPr lang="de-DE" sz="1300" kern="100" dirty="0">
              <a:solidFill>
                <a:schemeClr val="tx2">
                  <a:lumMod val="75000"/>
                  <a:lumOff val="25000"/>
                </a:schemeClr>
              </a:solidFill>
              <a:latin typeface="BauerMedia Sans" pitchFamily="50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1B0BBE6-6C11-B373-DEED-C439A5C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6CFE03-BFD0-C20F-351E-5BCF15286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038CC15-C63D-9048-BBC0-F17F329FF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D00CAF6-C121-FEC0-C063-D0535FE45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F1049A-77AC-A27E-92FA-C4D1C4505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Untertitel 2">
            <a:extLst>
              <a:ext uri="{FF2B5EF4-FFF2-40B4-BE49-F238E27FC236}">
                <a16:creationId xmlns:a16="http://schemas.microsoft.com/office/drawing/2014/main" id="{5D8273B4-538E-AA0A-FB47-CD504F9D9DA3}"/>
              </a:ext>
            </a:extLst>
          </p:cNvPr>
          <p:cNvSpPr txBox="1">
            <a:spLocks/>
          </p:cNvSpPr>
          <p:nvPr/>
        </p:nvSpPr>
        <p:spPr>
          <a:xfrm>
            <a:off x="10449439" y="6431628"/>
            <a:ext cx="1739512" cy="262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  <a:t>07.05.2025  (Lernfeld-5)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AE0DFD3-5E4B-EE8F-AD3E-1F352D4EB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34" y="2620578"/>
            <a:ext cx="2090254" cy="167048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68584A8-DFAC-D7F3-781F-83237B9AC6FB}"/>
              </a:ext>
            </a:extLst>
          </p:cNvPr>
          <p:cNvSpPr txBox="1"/>
          <p:nvPr/>
        </p:nvSpPr>
        <p:spPr>
          <a:xfrm>
            <a:off x="3012520" y="2173902"/>
            <a:ext cx="879085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  <a:t>Zeitmanagement und parallele Schulaufgaben</a:t>
            </a:r>
          </a:p>
          <a:p>
            <a:pPr lvl="1"/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Herausforderung: Zeitdruck durch schulische Aufgaben und ungleiche Verteilung (Z.B Englisch Leistung Nachweis / </a:t>
            </a:r>
            <a:r>
              <a:rPr lang="de-DE" sz="2000" kern="100" dirty="0" err="1">
                <a:latin typeface="BauerMedia Sans" pitchFamily="50" charset="0"/>
                <a:cs typeface="Times New Roman" panose="02020603050405020304" pitchFamily="18" charset="0"/>
              </a:rPr>
              <a:t>WuG</a:t>
            </a:r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 Abgabe)</a:t>
            </a:r>
          </a:p>
          <a:p>
            <a:pPr lvl="1"/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Lösung: Flexible Planung, regelmäßige Updates im </a:t>
            </a:r>
            <a:r>
              <a:rPr lang="de-DE" sz="2000" kern="100" dirty="0" err="1">
                <a:latin typeface="BauerMedia Sans" pitchFamily="50" charset="0"/>
                <a:cs typeface="Times New Roman" panose="02020603050405020304" pitchFamily="18" charset="0"/>
              </a:rPr>
              <a:t>Trello</a:t>
            </a:r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-Board</a:t>
            </a:r>
          </a:p>
          <a:p>
            <a:pPr lvl="1"/>
            <a:endParaRPr lang="de-DE" sz="2000" kern="100" dirty="0">
              <a:solidFill>
                <a:schemeClr val="tx2">
                  <a:lumMod val="75000"/>
                  <a:lumOff val="25000"/>
                </a:schemeClr>
              </a:solidFill>
              <a:latin typeface="BauerMedia Sans" pitchFamily="50" charset="0"/>
              <a:cs typeface="Times New Roman" panose="02020603050405020304" pitchFamily="18" charset="0"/>
            </a:endParaRPr>
          </a:p>
          <a:p>
            <a:r>
              <a:rPr lang="de-DE" sz="20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  <a:t>Unterschiedliche Kenntnisse und technische Unterschiede</a:t>
            </a:r>
          </a:p>
          <a:p>
            <a:pPr lvl="1"/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Herausforderung: Unterschiedliche Erfahrungslevels mit Datenbank oder Projektmanagement-methode </a:t>
            </a:r>
          </a:p>
          <a:p>
            <a:pPr lvl="1"/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Lösung: Aufgaben nach Stärken verteilt, gegenseitige Unterstützung und Austausch.</a:t>
            </a:r>
          </a:p>
        </p:txBody>
      </p:sp>
    </p:spTree>
    <p:extLst>
      <p:ext uri="{BB962C8B-B14F-4D97-AF65-F5344CB8AC3E}">
        <p14:creationId xmlns:p14="http://schemas.microsoft.com/office/powerpoint/2010/main" val="17921074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7ECEDC-D235-0D1B-317F-25670E94F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2EE3056-654D-3857-BA31-10795B69D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3C0AE6-E308-3A54-A788-6C512BAB4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37" y="190851"/>
            <a:ext cx="9991523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  <a:t>Positive Teamarbeit &amp; Stärken</a:t>
            </a:r>
            <a:br>
              <a:rPr lang="de-DE" sz="2800" kern="100" dirty="0"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endParaRPr lang="de-DE" sz="1300" kern="100" dirty="0">
              <a:solidFill>
                <a:schemeClr val="tx2">
                  <a:lumMod val="75000"/>
                  <a:lumOff val="25000"/>
                </a:schemeClr>
              </a:solidFill>
              <a:latin typeface="BauerMedia Sans" pitchFamily="50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07C072-5660-77A1-D7D0-5B7476B8A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id="{09F3BD95-9FD8-50A0-BA69-3F809F76F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CB567A4-22FF-8541-2E03-0F76F0BB9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8C9300D-CEE0-E803-EB25-41F90FDEA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4C30E45-C1B2-F9C9-6114-1F974A85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Untertitel 2">
            <a:extLst>
              <a:ext uri="{FF2B5EF4-FFF2-40B4-BE49-F238E27FC236}">
                <a16:creationId xmlns:a16="http://schemas.microsoft.com/office/drawing/2014/main" id="{A450E8EE-E427-63E0-F59A-4F13D38CB60E}"/>
              </a:ext>
            </a:extLst>
          </p:cNvPr>
          <p:cNvSpPr txBox="1">
            <a:spLocks/>
          </p:cNvSpPr>
          <p:nvPr/>
        </p:nvSpPr>
        <p:spPr>
          <a:xfrm>
            <a:off x="10449439" y="6431628"/>
            <a:ext cx="1739512" cy="262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  <a:t>07.05.2025  (Lernfeld-5)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7AECF07-C240-C7BF-F504-8A6F019C2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3902"/>
            <a:ext cx="2893738" cy="231499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2E2C1B2-F0D4-0894-259D-236F30C5954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68040" y="2238509"/>
            <a:ext cx="784098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sz="20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  <a:t>Verlässlichkeit: </a:t>
            </a:r>
            <a:br>
              <a:rPr lang="de-DE" altLang="de-DE" sz="20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r>
              <a:rPr lang="de-DE" alt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Wir konnten stets aufeinander zählen. Bei Bedarf wurde sofortige Unterstützung angeboten.</a:t>
            </a:r>
          </a:p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de-DE" altLang="de-DE" sz="2000" kern="100" dirty="0">
              <a:latin typeface="BauerMedia Sans" pitchFamily="50" charset="0"/>
              <a:cs typeface="Times New Roman" panose="02020603050405020304" pitchFamily="18" charset="0"/>
            </a:endParaRPr>
          </a:p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sz="20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  <a:t>Kooperative Zusammenarbeit: </a:t>
            </a:r>
            <a:br>
              <a:rPr lang="de-DE" altLang="de-DE" sz="20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r>
              <a:rPr lang="de-DE" alt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Jeder hat seine individuellen Stärken eingebracht, was die Arbeitsteilung effizient und harmonisch gestaltet hat.</a:t>
            </a:r>
          </a:p>
        </p:txBody>
      </p:sp>
    </p:spTree>
    <p:extLst>
      <p:ext uri="{BB962C8B-B14F-4D97-AF65-F5344CB8AC3E}">
        <p14:creationId xmlns:p14="http://schemas.microsoft.com/office/powerpoint/2010/main" val="3640350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0CFC2E-52D7-5ABC-9FE7-359DD3CAF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724B302-F9E9-35CF-3E9C-532E29660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6D1CEF-3F04-2D39-E4E7-F2301F2A4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37" y="190851"/>
            <a:ext cx="9991523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  <a:t>Lernzuwachs und persönliche Entwicklung </a:t>
            </a:r>
            <a:br>
              <a:rPr lang="de-DE" sz="2800" kern="100" dirty="0"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28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</a:br>
            <a:br>
              <a:rPr lang="de-DE" sz="13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ea typeface="+mn-ea"/>
                <a:cs typeface="Times New Roman" panose="02020603050405020304" pitchFamily="18" charset="0"/>
              </a:rPr>
            </a:br>
            <a:endParaRPr lang="de-DE" sz="1300" kern="100" dirty="0">
              <a:solidFill>
                <a:schemeClr val="tx2">
                  <a:lumMod val="75000"/>
                  <a:lumOff val="25000"/>
                </a:schemeClr>
              </a:solidFill>
              <a:latin typeface="BauerMedia Sans" pitchFamily="50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BE6640E-47AD-C560-A8C9-37FDA5673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id="{B2478819-0282-FB53-001D-31C2653E9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2F8B63-5099-DC78-6F30-6DF811064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398C08-3FF8-314E-27BC-45C14C8B8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FD8099C-497B-0C45-46F2-20F8D78E4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Untertitel 2">
            <a:extLst>
              <a:ext uri="{FF2B5EF4-FFF2-40B4-BE49-F238E27FC236}">
                <a16:creationId xmlns:a16="http://schemas.microsoft.com/office/drawing/2014/main" id="{8A0C4A8B-D0CD-B450-111D-6415A0024F1A}"/>
              </a:ext>
            </a:extLst>
          </p:cNvPr>
          <p:cNvSpPr txBox="1">
            <a:spLocks/>
          </p:cNvSpPr>
          <p:nvPr/>
        </p:nvSpPr>
        <p:spPr>
          <a:xfrm>
            <a:off x="10449439" y="6431628"/>
            <a:ext cx="1739512" cy="262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kern="100" dirty="0">
                <a:solidFill>
                  <a:schemeClr val="tx2"/>
                </a:solidFill>
                <a:latin typeface="BauerMedia Sans" pitchFamily="50" charset="0"/>
                <a:cs typeface="Times New Roman" panose="02020603050405020304" pitchFamily="18" charset="0"/>
              </a:rPr>
              <a:t>07.05.2025  (Lernfeld-5)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893954-3641-A4DC-461B-CC7ACF3D8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29" y="2458600"/>
            <a:ext cx="1988636" cy="194079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2642736-53C2-4A6F-2AF0-D5E75A85553A}"/>
              </a:ext>
            </a:extLst>
          </p:cNvPr>
          <p:cNvSpPr txBox="1"/>
          <p:nvPr/>
        </p:nvSpPr>
        <p:spPr>
          <a:xfrm>
            <a:off x="3314700" y="2137924"/>
            <a:ext cx="75971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sz="20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  <a:t>Hamid: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Besseres Verständnis für Aufgabenverteilung und Feedback im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Neue Arbeitsmethoden durch </a:t>
            </a:r>
            <a:r>
              <a:rPr lang="de-DE" sz="2000" kern="100" dirty="0" err="1">
                <a:latin typeface="BauerMedia Sans" pitchFamily="50" charset="0"/>
                <a:cs typeface="Times New Roman" panose="02020603050405020304" pitchFamily="18" charset="0"/>
              </a:rPr>
              <a:t>Scrum</a:t>
            </a:r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 und </a:t>
            </a:r>
            <a:r>
              <a:rPr lang="de-DE" sz="2000" kern="100" dirty="0" err="1">
                <a:latin typeface="BauerMedia Sans" pitchFamily="50" charset="0"/>
                <a:cs typeface="Times New Roman" panose="02020603050405020304" pitchFamily="18" charset="0"/>
              </a:rPr>
              <a:t>Trello</a:t>
            </a:r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 erlernt.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kern="100" dirty="0">
              <a:latin typeface="BauerMedia Sans" pitchFamily="50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de-DE" sz="2000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BauerMedia Sans" pitchFamily="50" charset="0"/>
                <a:cs typeface="Times New Roman" panose="02020603050405020304" pitchFamily="18" charset="0"/>
              </a:rPr>
              <a:t>Ahmad: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Erweiterte Kenntnisse in komplexen SQL-Abfragen und deren Optimierung.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kern="100" dirty="0">
                <a:latin typeface="BauerMedia Sans" pitchFamily="50" charset="0"/>
                <a:cs typeface="Times New Roman" panose="02020603050405020304" pitchFamily="18" charset="0"/>
              </a:rPr>
              <a:t>Verbesserte Fähigkeiten in Datenbankmodellierung</a:t>
            </a:r>
          </a:p>
        </p:txBody>
      </p:sp>
    </p:spTree>
    <p:extLst>
      <p:ext uri="{BB962C8B-B14F-4D97-AF65-F5344CB8AC3E}">
        <p14:creationId xmlns:p14="http://schemas.microsoft.com/office/powerpoint/2010/main" val="689923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Breitbild</PresentationFormat>
  <Paragraphs>50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BauerMedia Sans</vt:lpstr>
      <vt:lpstr>Office</vt:lpstr>
      <vt:lpstr>Teamreflexion (Projekt „Kraut und Rüben“) Leistungsnachweis SuK  </vt:lpstr>
      <vt:lpstr>Projektüberblick und SMART-Ziel    </vt:lpstr>
      <vt:lpstr>Methoden &amp; Teamorganisation    </vt:lpstr>
      <vt:lpstr>Methoden &amp; Teamorganisation    </vt:lpstr>
      <vt:lpstr>Methoden &amp; Teamorganisation    </vt:lpstr>
      <vt:lpstr>Analyse der Herausforderungen und Erfolge im Projektverlauf   </vt:lpstr>
      <vt:lpstr>Herausforderungen &amp; Lösungen    </vt:lpstr>
      <vt:lpstr>Positive Teamarbeit &amp; Stärken    </vt:lpstr>
      <vt:lpstr>Lernzuwachs und persönliche Entwicklung     </vt:lpstr>
      <vt:lpstr>Danke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it4-fazeha</dc:creator>
  <cp:lastModifiedBy>it4-fazeha</cp:lastModifiedBy>
  <cp:revision>1</cp:revision>
  <dcterms:created xsi:type="dcterms:W3CDTF">2025-05-06T14:19:15Z</dcterms:created>
  <dcterms:modified xsi:type="dcterms:W3CDTF">2025-05-06T17:11:48Z</dcterms:modified>
</cp:coreProperties>
</file>