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0" r:id="rId7"/>
    <p:sldId id="271" r:id="rId8"/>
    <p:sldId id="261" r:id="rId9"/>
    <p:sldId id="262" r:id="rId10"/>
    <p:sldId id="263" r:id="rId11"/>
    <p:sldId id="264" r:id="rId12"/>
    <p:sldId id="277" r:id="rId13"/>
    <p:sldId id="265" r:id="rId14"/>
    <p:sldId id="273" r:id="rId15"/>
    <p:sldId id="274" r:id="rId16"/>
    <p:sldId id="275" r:id="rId17"/>
    <p:sldId id="267" r:id="rId18"/>
    <p:sldId id="276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D51B3-3BB9-4DBA-A7D9-2A7CA480B3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B12AE-0744-44C9-BBC6-91014BE0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2659147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Final Year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 rtlCol="0">
            <a:normAutofit fontScale="92500" lnSpcReduction="10000"/>
          </a:bodyPr>
          <a:lstStyle/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b="1" dirty="0"/>
              <a:t>Automated Reverse Shell through Undetectable and Obfuscated T</a:t>
            </a:r>
            <a:r>
              <a:rPr lang="en-US" b="1" dirty="0" smtClean="0"/>
              <a:t>echniques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endParaRPr lang="en-US" sz="1300" b="1" dirty="0" smtClean="0"/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Supervised By: Hummayun Raza Shakoor Watoo (Lecturer)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3962400" y="1295400"/>
            <a:ext cx="1371600" cy="15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87763"/>
          </a:xfrm>
        </p:spPr>
        <p:txBody>
          <a:bodyPr/>
          <a:lstStyle/>
          <a:p>
            <a:pPr algn="just" eaLnBrk="1" hangingPunct="1"/>
            <a:r>
              <a:rPr lang="en-US" sz="2000" b="1" dirty="0" smtClean="0"/>
              <a:t>Simulating Evasion Techniques: </a:t>
            </a:r>
            <a:r>
              <a:rPr lang="en-US" sz="2000" dirty="0" smtClean="0"/>
              <a:t>Attackers </a:t>
            </a:r>
            <a:r>
              <a:rPr lang="en-US" sz="2000" dirty="0"/>
              <a:t>employ sophisticated methods to bypass antivirus (AV) solutions, exposing weaknesses in current detection mechanisms. </a:t>
            </a:r>
            <a:endParaRPr lang="en-US" sz="2000" dirty="0" smtClean="0"/>
          </a:p>
          <a:p>
            <a:pPr algn="just" eaLnBrk="1" hangingPunct="1"/>
            <a:endParaRPr lang="en-US" sz="1100" dirty="0" smtClean="0"/>
          </a:p>
          <a:p>
            <a:pPr algn="just" eaLnBrk="1" hangingPunct="1"/>
            <a:r>
              <a:rPr lang="en-US" sz="2000" b="1" dirty="0" smtClean="0"/>
              <a:t>Manual</a:t>
            </a:r>
            <a:r>
              <a:rPr lang="en-US" sz="2000" b="1" dirty="0"/>
              <a:t> </a:t>
            </a:r>
            <a:r>
              <a:rPr lang="en-US" sz="2000" b="1" dirty="0" smtClean="0"/>
              <a:t>Bypass Techniques: </a:t>
            </a:r>
            <a:r>
              <a:rPr lang="en-US" sz="2000" dirty="0" smtClean="0"/>
              <a:t>Ethical hackers and red teamers spend significant time manually attempting to bypass AV solutions, often with limited success against modern technologies. </a:t>
            </a:r>
            <a:endParaRPr lang="en-US" sz="2000" dirty="0" smtClean="0"/>
          </a:p>
          <a:p>
            <a:pPr algn="just" eaLnBrk="1" hangingPunct="1"/>
            <a:endParaRPr lang="en-US" sz="1100" dirty="0" smtClean="0"/>
          </a:p>
          <a:p>
            <a:pPr algn="just" eaLnBrk="1" hangingPunct="1"/>
            <a:r>
              <a:rPr lang="en-US" sz="2000" b="1" dirty="0"/>
              <a:t>Skill Dependency</a:t>
            </a:r>
            <a:r>
              <a:rPr lang="en-US" sz="2000" dirty="0"/>
              <a:t>: Success in manual bypass techniques heavily depends on the skill and experience of the ethical hacker or red teamer, making it less reliable and consistent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 eaLnBrk="1" hangingPunct="1"/>
            <a:endParaRPr lang="en-US" sz="2000" dirty="0"/>
          </a:p>
          <a:p>
            <a:pPr algn="just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2000" b="1" dirty="0"/>
              <a:t>Limited Scalability</a:t>
            </a:r>
            <a:r>
              <a:rPr lang="en-US" sz="2000" dirty="0"/>
              <a:t>: Manual techniques are not easily scalable, meaning they cannot be efficiently applied to multiple targets or large-scale environments</a:t>
            </a:r>
            <a:r>
              <a:rPr lang="en-US" sz="2000" dirty="0" smtClean="0"/>
              <a:t>.</a:t>
            </a:r>
          </a:p>
          <a:p>
            <a:pPr algn="just" eaLnBrk="1" hangingPunct="1"/>
            <a:endParaRPr lang="en-US" sz="1600" dirty="0"/>
          </a:p>
          <a:p>
            <a:pPr algn="just" eaLnBrk="1" hangingPunct="1"/>
            <a:r>
              <a:rPr lang="en-US" sz="2000" b="1" dirty="0"/>
              <a:t>Risk of Detection</a:t>
            </a:r>
            <a:r>
              <a:rPr lang="en-US" sz="2000" dirty="0"/>
              <a:t>: Manual attempts increase the risk of detection due to the prolonged interaction with the target system, which can trigger security alerts.</a:t>
            </a:r>
          </a:p>
          <a:p>
            <a:pPr algn="just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47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28600"/>
            <a:ext cx="8229600" cy="114300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02" y="13716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a reverse shell payload to establish a connection with a command and control (C2) server for remote access to the target system.</a:t>
            </a:r>
          </a:p>
          <a:p>
            <a:pPr algn="just"/>
            <a:r>
              <a:rPr lang="en-US" sz="2000" b="1" dirty="0"/>
              <a:t>Payload Development</a:t>
            </a:r>
            <a:r>
              <a:rPr lang="en-US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Written in C.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Compiled into an .exe file.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Runs as a hidden process without user interaction.</a:t>
            </a:r>
          </a:p>
          <a:p>
            <a:pPr algn="just"/>
            <a:r>
              <a:rPr lang="en-US" sz="2000" b="1" dirty="0"/>
              <a:t>Stealth Enhancement</a:t>
            </a:r>
            <a:r>
              <a:rPr lang="en-US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Use bash scripts and Python for automation.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Obfuscate the payload to dynamically alter its signature or hash with each execution.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Aim to bypass popular antivirus solutions, including Windows Defender.</a:t>
            </a:r>
          </a:p>
        </p:txBody>
      </p:sp>
    </p:spTree>
    <p:extLst>
      <p:ext uri="{BB962C8B-B14F-4D97-AF65-F5344CB8AC3E}">
        <p14:creationId xmlns:p14="http://schemas.microsoft.com/office/powerpoint/2010/main" val="20104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2000" b="1" dirty="0"/>
              <a:t>Payload Delivery Techniques</a:t>
            </a:r>
            <a:r>
              <a:rPr lang="en-US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Bind the reverse shell payload with legitimate files or resources.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Employ Man-in-the-Middle (MITM) attacks to deliver the payload without raising suspicion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In-Memory AV Evasion</a:t>
            </a:r>
            <a:r>
              <a:rPr lang="en-US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Process injection into trusted system processes.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Ensure the payload remains undetected.</a:t>
            </a:r>
          </a:p>
          <a:p>
            <a:pPr algn="just"/>
            <a:r>
              <a:rPr lang="en-US" sz="2000" b="1" dirty="0"/>
              <a:t>Persistence </a:t>
            </a:r>
            <a:r>
              <a:rPr lang="en-US" sz="2000" b="1" dirty="0" smtClean="0"/>
              <a:t>Access</a:t>
            </a:r>
            <a:r>
              <a:rPr lang="en-US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Maintain long-term access to the compromised system.</a:t>
            </a:r>
          </a:p>
          <a:p>
            <a:pPr marL="457200" lvl="1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 smtClean="0"/>
              <a:t>Post-Exploitation</a:t>
            </a:r>
            <a:r>
              <a:rPr lang="en-US" sz="2000" dirty="0" smtClean="0"/>
              <a:t>: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Implement measures to maintain control over the target system:</a:t>
            </a:r>
          </a:p>
          <a:p>
            <a:pPr lvl="2" algn="just"/>
            <a:r>
              <a:rPr lang="en-US" sz="2000" dirty="0"/>
              <a:t>Keylogging.</a:t>
            </a:r>
          </a:p>
          <a:p>
            <a:pPr lvl="2" algn="just"/>
            <a:r>
              <a:rPr lang="en-US" sz="2000" dirty="0"/>
              <a:t>Camera access.</a:t>
            </a:r>
          </a:p>
          <a:p>
            <a:pPr lvl="2" algn="just"/>
            <a:r>
              <a:rPr lang="en-US" sz="2000" dirty="0"/>
              <a:t>System screenshots.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Perform information gathering to extract sensitive data:</a:t>
            </a:r>
          </a:p>
          <a:p>
            <a:pPr lvl="2" algn="just"/>
            <a:r>
              <a:rPr lang="en-US" sz="2000" dirty="0"/>
              <a:t>Passwords and credentials.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Ensure continuous access while clearing traces of actions to avoid detection.</a:t>
            </a:r>
          </a:p>
        </p:txBody>
      </p:sp>
    </p:spTree>
    <p:extLst>
      <p:ext uri="{BB962C8B-B14F-4D97-AF65-F5344CB8AC3E}">
        <p14:creationId xmlns:p14="http://schemas.microsoft.com/office/powerpoint/2010/main" val="38406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Project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3421828" cy="3916362"/>
          </a:xfrm>
        </p:spPr>
      </p:pic>
      <p:sp>
        <p:nvSpPr>
          <p:cNvPr id="6" name="TextBox 5"/>
          <p:cNvSpPr txBox="1"/>
          <p:nvPr/>
        </p:nvSpPr>
        <p:spPr>
          <a:xfrm>
            <a:off x="228600" y="1190297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Framework for creating undetectable reverse shell payloads.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Process </a:t>
            </a:r>
            <a:r>
              <a:rPr lang="en-US" sz="2000" dirty="0">
                <a:latin typeface="+mn-lt"/>
              </a:rPr>
              <a:t>of creating the payload.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Techniques </a:t>
            </a:r>
            <a:r>
              <a:rPr lang="en-US" sz="2000" dirty="0">
                <a:latin typeface="+mn-lt"/>
              </a:rPr>
              <a:t>to hide the payload’s true nature.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Script </a:t>
            </a:r>
            <a:r>
              <a:rPr lang="en-US" sz="2000" dirty="0">
                <a:latin typeface="+mn-lt"/>
              </a:rPr>
              <a:t>used to execute the payload.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executable file containing the payload.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Man-in-the-middle </a:t>
            </a:r>
            <a:r>
              <a:rPr lang="en-US" sz="2000" dirty="0">
                <a:latin typeface="+mn-lt"/>
              </a:rPr>
              <a:t>attack setup between the target and the attacker’s machine.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Combining </a:t>
            </a:r>
            <a:r>
              <a:rPr lang="en-US" sz="2000" dirty="0">
                <a:latin typeface="+mn-lt"/>
              </a:rPr>
              <a:t>the payload with a method to deliver </a:t>
            </a:r>
            <a:r>
              <a:rPr lang="en-US" sz="2000" dirty="0" smtClean="0">
                <a:latin typeface="+mn-lt"/>
              </a:rPr>
              <a:t>it.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Sending </a:t>
            </a:r>
            <a:r>
              <a:rPr lang="en-US" sz="2000" dirty="0">
                <a:latin typeface="+mn-lt"/>
              </a:rPr>
              <a:t>the payload to the target machine.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/>
              <a:t>Hamid (CMS#35415)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/>
              <a:t>Abdul Wahab (CMS#36676)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/>
              <a:t>Muneeb ur Rehman (CMS#32575)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 smtClean="0"/>
              <a:t>Opportunity </a:t>
            </a:r>
            <a:r>
              <a:rPr lang="en-US" dirty="0"/>
              <a:t>&amp; Stakeholders</a:t>
            </a:r>
          </a:p>
          <a:p>
            <a:pPr eaLnBrk="1" hangingPunct="1"/>
            <a:r>
              <a:rPr lang="en-US" dirty="0"/>
              <a:t>Existing </a:t>
            </a:r>
            <a:r>
              <a:rPr lang="en-US" dirty="0" smtClean="0"/>
              <a:t>Techniques</a:t>
            </a:r>
            <a:endParaRPr lang="en-US" dirty="0"/>
          </a:p>
          <a:p>
            <a:pPr eaLnBrk="1" hangingPunct="1"/>
            <a:r>
              <a:rPr lang="en-US" dirty="0"/>
              <a:t>Problem Statement</a:t>
            </a:r>
          </a:p>
          <a:p>
            <a:pPr eaLnBrk="1" hangingPunct="1"/>
            <a:r>
              <a:rPr lang="en-US" dirty="0"/>
              <a:t>Proposed Solution</a:t>
            </a:r>
          </a:p>
          <a:p>
            <a:pPr eaLnBrk="1" hangingPunct="1"/>
            <a:r>
              <a:rPr lang="en-US" dirty="0"/>
              <a:t>Project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7963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pPr algn="just" eaLnBrk="1" hangingPunct="1"/>
            <a:r>
              <a:rPr lang="en-US" sz="2000" dirty="0" smtClean="0"/>
              <a:t>Develop </a:t>
            </a:r>
            <a:r>
              <a:rPr lang="en-US" sz="2000" dirty="0"/>
              <a:t>an undetectable reverse shell using </a:t>
            </a:r>
            <a:r>
              <a:rPr lang="en-US" sz="2000" dirty="0" smtClean="0"/>
              <a:t>obfuscation </a:t>
            </a:r>
            <a:r>
              <a:rPr lang="en-US" sz="2000" dirty="0"/>
              <a:t>techniques to evade modern antivirus detection</a:t>
            </a:r>
            <a:r>
              <a:rPr lang="en-US" sz="2000" dirty="0" smtClean="0"/>
              <a:t>.</a:t>
            </a:r>
          </a:p>
          <a:p>
            <a:pPr algn="just" eaLnBrk="1" hangingPunct="1"/>
            <a:endParaRPr lang="en-US" sz="500" dirty="0" smtClean="0"/>
          </a:p>
          <a:p>
            <a:pPr algn="just" eaLnBrk="1" hangingPunct="1"/>
            <a:r>
              <a:rPr lang="en-US" sz="2000" dirty="0" smtClean="0"/>
              <a:t>Automate </a:t>
            </a:r>
            <a:r>
              <a:rPr lang="en-US" sz="2000" dirty="0"/>
              <a:t>the creation and deployment of the reverse shell to streamline the process</a:t>
            </a:r>
            <a:r>
              <a:rPr lang="en-US" sz="2000" dirty="0" smtClean="0"/>
              <a:t>.</a:t>
            </a:r>
          </a:p>
          <a:p>
            <a:pPr algn="just" eaLnBrk="1" hangingPunct="1"/>
            <a:endParaRPr lang="en-US" sz="500" dirty="0" smtClean="0"/>
          </a:p>
          <a:p>
            <a:pPr algn="just" eaLnBrk="1" hangingPunct="1"/>
            <a:r>
              <a:rPr lang="en-US" sz="2000" dirty="0" smtClean="0"/>
              <a:t>Ensure effectiveness of bypass detection by</a:t>
            </a:r>
            <a:r>
              <a:rPr lang="en-US" sz="2000" dirty="0"/>
              <a:t> </a:t>
            </a:r>
            <a:r>
              <a:rPr lang="en-US" sz="2000" dirty="0" smtClean="0"/>
              <a:t>utilizing </a:t>
            </a:r>
            <a:r>
              <a:rPr lang="en-US" sz="2000" dirty="0"/>
              <a:t>string manipulation, variable obfuscation, and script alteration </a:t>
            </a:r>
            <a:r>
              <a:rPr lang="en-US" sz="2000" dirty="0" smtClean="0"/>
              <a:t>methods</a:t>
            </a:r>
            <a:r>
              <a:rPr lang="en-US" sz="2000" dirty="0" smtClean="0"/>
              <a:t>.</a:t>
            </a:r>
          </a:p>
          <a:p>
            <a:pPr algn="just" eaLnBrk="1" hangingPunct="1"/>
            <a:endParaRPr lang="en-US" sz="500" dirty="0" smtClean="0"/>
          </a:p>
          <a:p>
            <a:pPr algn="just" eaLnBrk="1" hangingPunct="1"/>
            <a:r>
              <a:rPr lang="en-US" sz="2000" dirty="0" smtClean="0"/>
              <a:t>Evaluate </a:t>
            </a:r>
            <a:r>
              <a:rPr lang="en-US" sz="2000" dirty="0"/>
              <a:t>and ensure the stealth of the payload against current, live, and updated antivirus software versions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7963"/>
            <a:ext cx="7772400" cy="1362075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  <p:extLst>
      <p:ext uri="{BB962C8B-B14F-4D97-AF65-F5344CB8AC3E}">
        <p14:creationId xmlns:p14="http://schemas.microsoft.com/office/powerpoint/2010/main" val="8886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Anti-virus and Security Vendors</a:t>
            </a:r>
            <a:endParaRPr lang="en-US" dirty="0"/>
          </a:p>
          <a:p>
            <a:pPr eaLnBrk="1" hangingPunct="1"/>
            <a:r>
              <a:rPr lang="en-US" dirty="0" smtClean="0"/>
              <a:t>Red Teamers</a:t>
            </a:r>
          </a:p>
          <a:p>
            <a:pPr eaLnBrk="1" hangingPunct="1"/>
            <a:r>
              <a:rPr lang="en-US" dirty="0" smtClean="0"/>
              <a:t>Penetration Testers</a:t>
            </a:r>
          </a:p>
          <a:p>
            <a:pPr eaLnBrk="1" hangingPunct="1"/>
            <a:r>
              <a:rPr lang="en-US" dirty="0" smtClean="0"/>
              <a:t>Ethical Hackers</a:t>
            </a:r>
          </a:p>
          <a:p>
            <a:pPr eaLnBrk="1" hangingPunct="1"/>
            <a:r>
              <a:rPr lang="en-US" dirty="0" smtClean="0"/>
              <a:t>Military Defense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Existing </a:t>
            </a:r>
            <a:r>
              <a:rPr lang="en-US" dirty="0" smtClean="0"/>
              <a:t>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Techniques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Metasploit</a:t>
            </a:r>
            <a:endParaRPr lang="en-US" dirty="0" smtClean="0"/>
          </a:p>
          <a:p>
            <a:pPr eaLnBrk="1" hangingPunct="1"/>
            <a:r>
              <a:rPr lang="en-US" dirty="0" err="1"/>
              <a:t>Netcat</a:t>
            </a:r>
            <a:r>
              <a:rPr lang="en-US" dirty="0"/>
              <a:t> (</a:t>
            </a:r>
            <a:r>
              <a:rPr lang="en-US" dirty="0" err="1" smtClean="0"/>
              <a:t>nc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Veil-Evasion</a:t>
            </a:r>
          </a:p>
          <a:p>
            <a:pPr eaLnBrk="1" hangingPunct="1"/>
            <a:r>
              <a:rPr lang="en-US" dirty="0" err="1" smtClean="0"/>
              <a:t>Shellter</a:t>
            </a:r>
            <a:endParaRPr lang="en-US" dirty="0" smtClean="0"/>
          </a:p>
          <a:p>
            <a:pPr eaLnBrk="1" hangingPunct="1"/>
            <a:r>
              <a:rPr lang="en-US" dirty="0" smtClean="0"/>
              <a:t>Empire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550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</vt:lpstr>
      <vt:lpstr>Introduction</vt:lpstr>
      <vt:lpstr>Opportunity &amp; Stakeholders</vt:lpstr>
      <vt:lpstr>Opportunity &amp; Stakeholders</vt:lpstr>
      <vt:lpstr>Existing TECHNIQUES</vt:lpstr>
      <vt:lpstr>Existing Techniques</vt:lpstr>
      <vt:lpstr>Problem Statement</vt:lpstr>
      <vt:lpstr>Problem Statement</vt:lpstr>
      <vt:lpstr>Problem Statement</vt:lpstr>
      <vt:lpstr>Proposed Solution</vt:lpstr>
      <vt:lpstr>Proposed Solution</vt:lpstr>
      <vt:lpstr>Proposed Solution</vt:lpstr>
      <vt:lpstr>Future Work</vt:lpstr>
      <vt:lpstr>Project Scope</vt:lpstr>
      <vt:lpstr>Project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Hamid</cp:lastModifiedBy>
  <cp:revision>38</cp:revision>
  <dcterms:created xsi:type="dcterms:W3CDTF">2013-01-22T07:04:44Z</dcterms:created>
  <dcterms:modified xsi:type="dcterms:W3CDTF">2024-09-10T19:25:00Z</dcterms:modified>
</cp:coreProperties>
</file>