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8" r:id="rId3"/>
    <p:sldId id="259" r:id="rId4"/>
    <p:sldId id="316" r:id="rId5"/>
    <p:sldId id="261" r:id="rId6"/>
    <p:sldId id="312" r:id="rId7"/>
    <p:sldId id="298" r:id="rId8"/>
    <p:sldId id="299" r:id="rId9"/>
    <p:sldId id="306" r:id="rId10"/>
    <p:sldId id="321" r:id="rId11"/>
    <p:sldId id="322" r:id="rId12"/>
    <p:sldId id="323" r:id="rId13"/>
    <p:sldId id="324" r:id="rId14"/>
    <p:sldId id="325" r:id="rId15"/>
    <p:sldId id="307" r:id="rId16"/>
    <p:sldId id="326" r:id="rId17"/>
    <p:sldId id="327" r:id="rId18"/>
    <p:sldId id="328" r:id="rId19"/>
    <p:sldId id="329" r:id="rId20"/>
    <p:sldId id="305" r:id="rId21"/>
  </p:sldIdLst>
  <p:sldSz cx="9144000" cy="5143500" type="screen16x9"/>
  <p:notesSz cx="6858000" cy="9144000"/>
  <p:embeddedFontLst>
    <p:embeddedFont>
      <p:font typeface="Inter" panose="020B0604020202020204" charset="0"/>
      <p:regular r:id="rId23"/>
      <p:bold r:id="rId24"/>
    </p:embeddedFont>
    <p:embeddedFont>
      <p:font typeface="Jumble" panose="02000503000000020004" pitchFamily="2" charset="0"/>
      <p:regular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Lato Light" panose="020F0502020204030203" pitchFamily="34" charset="0"/>
      <p:regular r:id="rId30"/>
      <p:italic r:id="rId31"/>
    </p:embeddedFont>
    <p:embeddedFont>
      <p:font typeface="Nunito Light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2000DC-E65E-48CB-8AFD-9636DC0B6DD1}">
  <a:tblStyle styleId="{012000DC-E65E-48CB-8AFD-9636DC0B6D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A9971CE-3589-4261-8F09-B8AD5DDCFD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999e6bb88f_5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999e6bb88f_5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>
          <a:extLst>
            <a:ext uri="{FF2B5EF4-FFF2-40B4-BE49-F238E27FC236}">
              <a16:creationId xmlns:a16="http://schemas.microsoft.com/office/drawing/2014/main" id="{45497109-448F-8146-982B-2F5103C5E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125d80b419_0_200:notes">
            <a:extLst>
              <a:ext uri="{FF2B5EF4-FFF2-40B4-BE49-F238E27FC236}">
                <a16:creationId xmlns:a16="http://schemas.microsoft.com/office/drawing/2014/main" id="{FB61B103-1AAA-5F39-5372-A4B7CE5E50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125d80b419_0_200:notes">
            <a:extLst>
              <a:ext uri="{FF2B5EF4-FFF2-40B4-BE49-F238E27FC236}">
                <a16:creationId xmlns:a16="http://schemas.microsoft.com/office/drawing/2014/main" id="{270B75FA-12AB-0106-33D9-06B1A009FB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09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43" name="Google Shape;43;p5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44" name="Google Shape;44;p5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6" name="Google Shape;46;p5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47" name="Google Shape;47;p5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720000" y="2400800"/>
            <a:ext cx="3413400" cy="4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2"/>
          </p:nvPr>
        </p:nvSpPr>
        <p:spPr>
          <a:xfrm>
            <a:off x="4572003" y="2400800"/>
            <a:ext cx="3413400" cy="4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3"/>
          </p:nvPr>
        </p:nvSpPr>
        <p:spPr>
          <a:xfrm>
            <a:off x="720000" y="2878100"/>
            <a:ext cx="3413400" cy="12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4"/>
          </p:nvPr>
        </p:nvSpPr>
        <p:spPr>
          <a:xfrm>
            <a:off x="4572003" y="2878100"/>
            <a:ext cx="3413400" cy="12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7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81" name="Google Shape;81;p7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3" name="Google Shape;83;p7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84" name="Google Shape;84;p7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1"/>
          </p:nvPr>
        </p:nvSpPr>
        <p:spPr>
          <a:xfrm>
            <a:off x="720000" y="1420500"/>
            <a:ext cx="42444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>
            <a:spLocks noGrp="1"/>
          </p:cNvSpPr>
          <p:nvPr>
            <p:ph type="pic" idx="2"/>
          </p:nvPr>
        </p:nvSpPr>
        <p:spPr>
          <a:xfrm>
            <a:off x="5945700" y="1234550"/>
            <a:ext cx="2310000" cy="3382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92" name="Google Shape;92;p8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93" name="Google Shape;93;p8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" name="Google Shape;95;p8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96" name="Google Shape;96;p8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4987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>
            <a:off x="6866163" y="2116831"/>
            <a:ext cx="1467536" cy="1659770"/>
            <a:chOff x="6866163" y="2116831"/>
            <a:chExt cx="1467536" cy="1659770"/>
          </a:xfrm>
        </p:grpSpPr>
        <p:sp>
          <p:nvSpPr>
            <p:cNvPr id="101" name="Google Shape;101;p8"/>
            <p:cNvSpPr/>
            <p:nvPr/>
          </p:nvSpPr>
          <p:spPr>
            <a:xfrm>
              <a:off x="7019556" y="2460219"/>
              <a:ext cx="1314143" cy="1316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7148588" y="2590812"/>
              <a:ext cx="1053255" cy="105512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7578365" y="2988661"/>
              <a:ext cx="194080" cy="981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7665549" y="2172089"/>
              <a:ext cx="22021" cy="1888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7627482" y="2116831"/>
              <a:ext cx="95920" cy="98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7595556" y="2340315"/>
              <a:ext cx="159631" cy="87183"/>
            </a:xfrm>
            <a:custGeom>
              <a:avLst/>
              <a:gdLst/>
              <a:ahLst/>
              <a:cxnLst/>
              <a:rect l="l" t="t" r="r" b="b"/>
              <a:pathLst>
                <a:path w="55" h="30" extrusionOk="0">
                  <a:moveTo>
                    <a:pt x="55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5" y="5"/>
                    <a:pt x="55" y="10"/>
                  </a:cubicBezTo>
                  <a:lnTo>
                    <a:pt x="55" y="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7249279" y="2587129"/>
              <a:ext cx="82272" cy="238218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8" y="82"/>
                  </a:moveTo>
                  <a:cubicBezTo>
                    <a:pt x="11" y="82"/>
                    <a:pt x="11" y="82"/>
                    <a:pt x="11" y="82"/>
                  </a:cubicBezTo>
                  <a:cubicBezTo>
                    <a:pt x="5" y="82"/>
                    <a:pt x="0" y="77"/>
                    <a:pt x="0" y="7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8" y="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8019194" y="2587129"/>
              <a:ext cx="81044" cy="238218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17" y="82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8" y="5"/>
                    <a:pt x="28" y="11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77"/>
                    <a:pt x="23" y="82"/>
                    <a:pt x="17" y="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7331551" y="2425042"/>
              <a:ext cx="690099" cy="572215"/>
            </a:xfrm>
            <a:custGeom>
              <a:avLst/>
              <a:gdLst/>
              <a:ahLst/>
              <a:cxnLst/>
              <a:rect l="l" t="t" r="r" b="b"/>
              <a:pathLst>
                <a:path w="238" h="197" extrusionOk="0">
                  <a:moveTo>
                    <a:pt x="209" y="197"/>
                  </a:moveTo>
                  <a:cubicBezTo>
                    <a:pt x="29" y="197"/>
                    <a:pt x="29" y="197"/>
                    <a:pt x="29" y="197"/>
                  </a:cubicBezTo>
                  <a:cubicBezTo>
                    <a:pt x="13" y="197"/>
                    <a:pt x="0" y="184"/>
                    <a:pt x="0" y="16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25" y="0"/>
                    <a:pt x="238" y="13"/>
                    <a:pt x="238" y="29"/>
                  </a:cubicBezTo>
                  <a:cubicBezTo>
                    <a:pt x="238" y="168"/>
                    <a:pt x="238" y="168"/>
                    <a:pt x="238" y="168"/>
                  </a:cubicBezTo>
                  <a:cubicBezTo>
                    <a:pt x="238" y="184"/>
                    <a:pt x="225" y="197"/>
                    <a:pt x="209" y="1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7525564" y="2550291"/>
              <a:ext cx="61397" cy="127705"/>
            </a:xfrm>
            <a:custGeom>
              <a:avLst/>
              <a:gdLst/>
              <a:ahLst/>
              <a:cxnLst/>
              <a:rect l="l" t="t" r="r" b="b"/>
              <a:pathLst>
                <a:path w="21" h="44" extrusionOk="0">
                  <a:moveTo>
                    <a:pt x="13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4" y="44"/>
                    <a:pt x="0" y="40"/>
                    <a:pt x="0" y="3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21" y="4"/>
                    <a:pt x="21" y="9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40"/>
                    <a:pt x="17" y="44"/>
                    <a:pt x="13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7763784" y="2550291"/>
              <a:ext cx="61397" cy="127705"/>
            </a:xfrm>
            <a:custGeom>
              <a:avLst/>
              <a:gdLst/>
              <a:ahLst/>
              <a:cxnLst/>
              <a:rect l="l" t="t" r="r" b="b"/>
              <a:pathLst>
                <a:path w="21" h="44" extrusionOk="0">
                  <a:moveTo>
                    <a:pt x="13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4" y="44"/>
                    <a:pt x="0" y="40"/>
                    <a:pt x="0" y="3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8" y="0"/>
                    <a:pt x="21" y="4"/>
                    <a:pt x="21" y="9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40"/>
                    <a:pt x="18" y="44"/>
                    <a:pt x="13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7438381" y="2773774"/>
              <a:ext cx="473983" cy="147352"/>
            </a:xfrm>
            <a:custGeom>
              <a:avLst/>
              <a:gdLst/>
              <a:ahLst/>
              <a:cxnLst/>
              <a:rect l="l" t="t" r="r" b="b"/>
              <a:pathLst>
                <a:path w="163" h="51" extrusionOk="0">
                  <a:moveTo>
                    <a:pt x="163" y="0"/>
                  </a:moveTo>
                  <a:cubicBezTo>
                    <a:pt x="148" y="30"/>
                    <a:pt x="117" y="51"/>
                    <a:pt x="82" y="51"/>
                  </a:cubicBezTo>
                  <a:cubicBezTo>
                    <a:pt x="46" y="51"/>
                    <a:pt x="15" y="30"/>
                    <a:pt x="0" y="1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866163" y="2517136"/>
              <a:ext cx="493629" cy="752722"/>
            </a:xfrm>
            <a:custGeom>
              <a:avLst/>
              <a:gdLst/>
              <a:ahLst/>
              <a:cxnLst/>
              <a:rect l="l" t="t" r="r" b="b"/>
              <a:pathLst>
                <a:path w="170" h="259" extrusionOk="0">
                  <a:moveTo>
                    <a:pt x="163" y="259"/>
                  </a:moveTo>
                  <a:cubicBezTo>
                    <a:pt x="108" y="259"/>
                    <a:pt x="56" y="224"/>
                    <a:pt x="29" y="170"/>
                  </a:cubicBezTo>
                  <a:cubicBezTo>
                    <a:pt x="0" y="112"/>
                    <a:pt x="8" y="49"/>
                    <a:pt x="48" y="0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33" y="57"/>
                    <a:pt x="27" y="110"/>
                    <a:pt x="51" y="159"/>
                  </a:cubicBezTo>
                  <a:cubicBezTo>
                    <a:pt x="75" y="207"/>
                    <a:pt x="121" y="236"/>
                    <a:pt x="169" y="234"/>
                  </a:cubicBezTo>
                  <a:cubicBezTo>
                    <a:pt x="170" y="258"/>
                    <a:pt x="170" y="258"/>
                    <a:pt x="170" y="258"/>
                  </a:cubicBezTo>
                  <a:cubicBezTo>
                    <a:pt x="168" y="258"/>
                    <a:pt x="165" y="259"/>
                    <a:pt x="163" y="2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988957" y="2334175"/>
              <a:ext cx="243131" cy="235762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23" y="69"/>
                  </a:moveTo>
                  <a:cubicBezTo>
                    <a:pt x="4" y="57"/>
                    <a:pt x="0" y="33"/>
                    <a:pt x="12" y="14"/>
                  </a:cubicBezTo>
                  <a:cubicBezTo>
                    <a:pt x="16" y="8"/>
                    <a:pt x="23" y="2"/>
                    <a:pt x="30" y="0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5" y="22"/>
                    <a:pt x="33" y="24"/>
                    <a:pt x="31" y="27"/>
                  </a:cubicBezTo>
                  <a:cubicBezTo>
                    <a:pt x="26" y="35"/>
                    <a:pt x="28" y="45"/>
                    <a:pt x="35" y="50"/>
                  </a:cubicBezTo>
                  <a:cubicBezTo>
                    <a:pt x="43" y="55"/>
                    <a:pt x="53" y="53"/>
                    <a:pt x="58" y="45"/>
                  </a:cubicBezTo>
                  <a:cubicBezTo>
                    <a:pt x="60" y="42"/>
                    <a:pt x="61" y="39"/>
                    <a:pt x="61" y="35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43"/>
                    <a:pt x="82" y="51"/>
                    <a:pt x="77" y="58"/>
                  </a:cubicBezTo>
                  <a:cubicBezTo>
                    <a:pt x="65" y="76"/>
                    <a:pt x="41" y="81"/>
                    <a:pt x="23" y="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6991412" y="2497490"/>
              <a:ext cx="87184" cy="84728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9" y="28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9" y="0"/>
                    <a:pt x="11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0" y="18"/>
                    <a:pt x="30" y="20"/>
                    <a:pt x="29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3" y="29"/>
                    <a:pt x="21" y="29"/>
                    <a:pt x="19" y="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7353653" y="3159344"/>
              <a:ext cx="84728" cy="142440"/>
            </a:xfrm>
            <a:custGeom>
              <a:avLst/>
              <a:gdLst/>
              <a:ahLst/>
              <a:cxnLst/>
              <a:rect l="l" t="t" r="r" b="b"/>
              <a:pathLst>
                <a:path w="29" h="49" extrusionOk="0">
                  <a:moveTo>
                    <a:pt x="29" y="49"/>
                  </a:moveTo>
                  <a:cubicBezTo>
                    <a:pt x="7" y="49"/>
                    <a:pt x="7" y="49"/>
                    <a:pt x="7" y="49"/>
                  </a:cubicBezTo>
                  <a:cubicBezTo>
                    <a:pt x="3" y="49"/>
                    <a:pt x="0" y="46"/>
                    <a:pt x="0" y="4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9" y="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7972532" y="3186359"/>
              <a:ext cx="214889" cy="133845"/>
            </a:xfrm>
            <a:custGeom>
              <a:avLst/>
              <a:gdLst/>
              <a:ahLst/>
              <a:cxnLst/>
              <a:rect l="l" t="t" r="r" b="b"/>
              <a:pathLst>
                <a:path w="74" h="46" extrusionOk="0">
                  <a:moveTo>
                    <a:pt x="0" y="6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27" y="25"/>
                    <a:pt x="50" y="31"/>
                    <a:pt x="65" y="46"/>
                  </a:cubicBezTo>
                  <a:cubicBezTo>
                    <a:pt x="69" y="38"/>
                    <a:pt x="72" y="30"/>
                    <a:pt x="74" y="21"/>
                  </a:cubicBezTo>
                  <a:cubicBezTo>
                    <a:pt x="53" y="6"/>
                    <a:pt x="25" y="0"/>
                    <a:pt x="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7914819" y="3159344"/>
              <a:ext cx="81044" cy="142440"/>
            </a:xfrm>
            <a:custGeom>
              <a:avLst/>
              <a:gdLst/>
              <a:ahLst/>
              <a:cxnLst/>
              <a:rect l="l" t="t" r="r" b="b"/>
              <a:pathLst>
                <a:path w="28" h="49" extrusionOk="0">
                  <a:moveTo>
                    <a:pt x="0" y="49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25" y="49"/>
                    <a:pt x="28" y="46"/>
                    <a:pt x="28" y="41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5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7412594" y="3063566"/>
              <a:ext cx="525556" cy="582038"/>
            </a:xfrm>
            <a:custGeom>
              <a:avLst/>
              <a:gdLst/>
              <a:ahLst/>
              <a:cxnLst/>
              <a:rect l="l" t="t" r="r" b="b"/>
              <a:pathLst>
                <a:path w="181" h="200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7" y="192"/>
                    <a:pt x="58" y="200"/>
                    <a:pt x="91" y="200"/>
                  </a:cubicBezTo>
                  <a:cubicBezTo>
                    <a:pt x="124" y="200"/>
                    <a:pt x="155" y="192"/>
                    <a:pt x="181" y="176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7502233" y="3150748"/>
              <a:ext cx="345050" cy="494856"/>
            </a:xfrm>
            <a:custGeom>
              <a:avLst/>
              <a:gdLst/>
              <a:ahLst/>
              <a:cxnLst/>
              <a:rect l="l" t="t" r="r" b="b"/>
              <a:pathLst>
                <a:path w="119" h="170" extrusionOk="0">
                  <a:moveTo>
                    <a:pt x="10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9" y="167"/>
                    <a:pt x="39" y="170"/>
                    <a:pt x="60" y="170"/>
                  </a:cubicBezTo>
                  <a:cubicBezTo>
                    <a:pt x="81" y="170"/>
                    <a:pt x="101" y="167"/>
                    <a:pt x="119" y="160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6"/>
                    <a:pt x="113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7740452" y="3206005"/>
              <a:ext cx="40682" cy="2272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7647129" y="3203550"/>
              <a:ext cx="46654" cy="429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7647129" y="3275997"/>
              <a:ext cx="46654" cy="1571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7568542" y="3206005"/>
              <a:ext cx="35457" cy="1373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7568542" y="3371776"/>
              <a:ext cx="35457" cy="615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7568542" y="3465098"/>
              <a:ext cx="212368" cy="429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7572226" y="3543686"/>
              <a:ext cx="209009" cy="466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8"/>
          <p:cNvGrpSpPr/>
          <p:nvPr/>
        </p:nvGrpSpPr>
        <p:grpSpPr>
          <a:xfrm>
            <a:off x="5944556" y="1378331"/>
            <a:ext cx="1270410" cy="863625"/>
            <a:chOff x="1227909" y="519121"/>
            <a:chExt cx="1584250" cy="1076973"/>
          </a:xfrm>
        </p:grpSpPr>
        <p:sp>
          <p:nvSpPr>
            <p:cNvPr id="129" name="Google Shape;129;p8"/>
            <p:cNvSpPr/>
            <p:nvPr/>
          </p:nvSpPr>
          <p:spPr>
            <a:xfrm>
              <a:off x="1227909" y="519121"/>
              <a:ext cx="1584250" cy="1076973"/>
            </a:xfrm>
            <a:custGeom>
              <a:avLst/>
              <a:gdLst/>
              <a:ahLst/>
              <a:cxnLst/>
              <a:rect l="l" t="t" r="r" b="b"/>
              <a:pathLst>
                <a:path w="601" h="408" extrusionOk="0">
                  <a:moveTo>
                    <a:pt x="547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5"/>
                    <a:pt x="0" y="5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315"/>
                    <a:pt x="24" y="339"/>
                    <a:pt x="55" y="339"/>
                  </a:cubicBezTo>
                  <a:cubicBezTo>
                    <a:pt x="508" y="339"/>
                    <a:pt x="508" y="339"/>
                    <a:pt x="508" y="339"/>
                  </a:cubicBezTo>
                  <a:cubicBezTo>
                    <a:pt x="564" y="394"/>
                    <a:pt x="564" y="394"/>
                    <a:pt x="564" y="394"/>
                  </a:cubicBezTo>
                  <a:cubicBezTo>
                    <a:pt x="577" y="408"/>
                    <a:pt x="601" y="399"/>
                    <a:pt x="601" y="379"/>
                  </a:cubicBezTo>
                  <a:cubicBezTo>
                    <a:pt x="601" y="285"/>
                    <a:pt x="601" y="285"/>
                    <a:pt x="601" y="285"/>
                  </a:cubicBezTo>
                  <a:cubicBezTo>
                    <a:pt x="601" y="189"/>
                    <a:pt x="601" y="189"/>
                    <a:pt x="601" y="189"/>
                  </a:cubicBezTo>
                  <a:cubicBezTo>
                    <a:pt x="601" y="55"/>
                    <a:pt x="601" y="55"/>
                    <a:pt x="601" y="55"/>
                  </a:cubicBezTo>
                  <a:cubicBezTo>
                    <a:pt x="601" y="25"/>
                    <a:pt x="577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" name="Google Shape;130;p8"/>
            <p:cNvGrpSpPr/>
            <p:nvPr/>
          </p:nvGrpSpPr>
          <p:grpSpPr>
            <a:xfrm>
              <a:off x="1411722" y="835588"/>
              <a:ext cx="1216601" cy="297517"/>
              <a:chOff x="4942131" y="1560511"/>
              <a:chExt cx="867947" cy="212270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4942131" y="1560511"/>
                <a:ext cx="867947" cy="2358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7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942131" y="1652494"/>
                <a:ext cx="867947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7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4942131" y="1746837"/>
                <a:ext cx="867947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3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175" name="Google Shape;175;p13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176" name="Google Shape;176;p13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78" name="Google Shape;178;p13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179" name="Google Shape;179;p13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82" name="Google Shape;18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2" hasCustomPrompt="1"/>
          </p:nvPr>
        </p:nvSpPr>
        <p:spPr>
          <a:xfrm>
            <a:off x="848600" y="1202483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3" hasCustomPrompt="1"/>
          </p:nvPr>
        </p:nvSpPr>
        <p:spPr>
          <a:xfrm>
            <a:off x="3547450" y="2389766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4" hasCustomPrompt="1"/>
          </p:nvPr>
        </p:nvSpPr>
        <p:spPr>
          <a:xfrm>
            <a:off x="3547875" y="1202483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5" hasCustomPrompt="1"/>
          </p:nvPr>
        </p:nvSpPr>
        <p:spPr>
          <a:xfrm>
            <a:off x="843700" y="3577116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6" hasCustomPrompt="1"/>
          </p:nvPr>
        </p:nvSpPr>
        <p:spPr>
          <a:xfrm>
            <a:off x="848600" y="2389783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7" hasCustomPrompt="1"/>
          </p:nvPr>
        </p:nvSpPr>
        <p:spPr>
          <a:xfrm>
            <a:off x="3542975" y="3577116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"/>
          </p:nvPr>
        </p:nvSpPr>
        <p:spPr>
          <a:xfrm>
            <a:off x="720000" y="18004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8"/>
          </p:nvPr>
        </p:nvSpPr>
        <p:spPr>
          <a:xfrm>
            <a:off x="3419275" y="18004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9"/>
          </p:nvPr>
        </p:nvSpPr>
        <p:spPr>
          <a:xfrm>
            <a:off x="720000" y="29877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3"/>
          </p:nvPr>
        </p:nvSpPr>
        <p:spPr>
          <a:xfrm>
            <a:off x="3418850" y="2987834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4"/>
          </p:nvPr>
        </p:nvSpPr>
        <p:spPr>
          <a:xfrm>
            <a:off x="715100" y="41751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5"/>
          </p:nvPr>
        </p:nvSpPr>
        <p:spPr>
          <a:xfrm>
            <a:off x="3414375" y="41751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5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207" name="Google Shape;207;p15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208" name="Google Shape;208;p15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10" name="Google Shape;210;p15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211" name="Google Shape;211;p15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14" name="Google Shape;214;p15"/>
          <p:cNvSpPr txBox="1">
            <a:spLocks noGrp="1"/>
          </p:cNvSpPr>
          <p:nvPr>
            <p:ph type="subTitle" idx="1"/>
          </p:nvPr>
        </p:nvSpPr>
        <p:spPr>
          <a:xfrm>
            <a:off x="4572000" y="1782050"/>
            <a:ext cx="38571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title"/>
          </p:nvPr>
        </p:nvSpPr>
        <p:spPr>
          <a:xfrm>
            <a:off x="4572000" y="666871"/>
            <a:ext cx="3857100" cy="10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7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232" name="Google Shape;232;p17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233" name="Google Shape;233;p17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35" name="Google Shape;235;p17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236" name="Google Shape;236;p17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85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chivo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 Light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2"/>
          </p:nvPr>
        </p:nvSpPr>
        <p:spPr>
          <a:xfrm>
            <a:off x="4570850" y="1152475"/>
            <a:ext cx="38520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1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11" name="Google Shape;11;p2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" name="Google Shape;13;p2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5100" y="1573375"/>
            <a:ext cx="4300800" cy="14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849300" y="3249125"/>
            <a:ext cx="4100100" cy="3678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61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9" r:id="rId4"/>
    <p:sldLayoutId id="2147483661" r:id="rId5"/>
    <p:sldLayoutId id="2147483663" r:id="rId6"/>
    <p:sldLayoutId id="214748367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kit.co.in/mongodb-3-node-replication-cluste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axkit.com.tw/2015/12/sharding-in-mongodb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"/>
          <p:cNvSpPr txBox="1">
            <a:spLocks noGrp="1"/>
          </p:cNvSpPr>
          <p:nvPr>
            <p:ph type="ctrTitle"/>
          </p:nvPr>
        </p:nvSpPr>
        <p:spPr>
          <a:xfrm>
            <a:off x="296333" y="508001"/>
            <a:ext cx="5664644" cy="1528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Airline Reservation System</a:t>
            </a:r>
            <a:endParaRPr dirty="0"/>
          </a:p>
        </p:txBody>
      </p:sp>
      <p:sp>
        <p:nvSpPr>
          <p:cNvPr id="447" name="Google Shape;447;p28"/>
          <p:cNvSpPr txBox="1">
            <a:spLocks noGrp="1"/>
          </p:cNvSpPr>
          <p:nvPr>
            <p:ph type="subTitle" idx="1"/>
          </p:nvPr>
        </p:nvSpPr>
        <p:spPr>
          <a:xfrm>
            <a:off x="900299" y="3727064"/>
            <a:ext cx="41811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Database Semester Project</a:t>
            </a:r>
            <a:endParaRPr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24C03-A1E2-2D1B-E5CA-02C05160AD16}"/>
              </a:ext>
            </a:extLst>
          </p:cNvPr>
          <p:cNvSpPr txBox="1"/>
          <p:nvPr/>
        </p:nvSpPr>
        <p:spPr>
          <a:xfrm>
            <a:off x="795646" y="2213334"/>
            <a:ext cx="40710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Presented By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Hamid Abdullah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Ahmed Tariq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Zeeshan Jamil</a:t>
            </a:r>
          </a:p>
        </p:txBody>
      </p:sp>
      <p:pic>
        <p:nvPicPr>
          <p:cNvPr id="4" name="Picture 3" descr="A blue circle with a plane flying in the sky&#10;&#10;Description automatically generated">
            <a:extLst>
              <a:ext uri="{FF2B5EF4-FFF2-40B4-BE49-F238E27FC236}">
                <a16:creationId xmlns:a16="http://schemas.microsoft.com/office/drawing/2014/main" id="{756146F9-239A-2AE9-0439-DA48F19E5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400051"/>
            <a:ext cx="5179303" cy="4282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7F5E-D217-0EF6-40C1-C3BB63CE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and Recovery in Transaction Management</a:t>
            </a:r>
            <a:br>
              <a:rPr lang="en-US" dirty="0"/>
            </a:br>
            <a:br>
              <a:rPr lang="en-US" dirty="0"/>
            </a:br>
            <a:endParaRPr lang="en-A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47B85-8E1A-8707-92BC-5160A9072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891" y="1583872"/>
            <a:ext cx="7619109" cy="3200400"/>
          </a:xfrm>
        </p:spPr>
        <p:txBody>
          <a:bodyPr/>
          <a:lstStyle/>
          <a:p>
            <a:pPr marL="139700" indent="0">
              <a:buNone/>
            </a:pPr>
            <a:endParaRPr lang="en-US" sz="1800" b="1" dirty="0"/>
          </a:p>
          <a:p>
            <a:r>
              <a:rPr lang="en-US" sz="1800" b="1" dirty="0"/>
              <a:t>System Crash:</a:t>
            </a:r>
            <a:r>
              <a:rPr lang="en-US" sz="1800" dirty="0"/>
              <a:t> Due to power failure or OS crash.</a:t>
            </a:r>
          </a:p>
          <a:p>
            <a:r>
              <a:rPr lang="en-US" sz="1800" b="1" dirty="0"/>
              <a:t>Transaction Failures:</a:t>
            </a:r>
            <a:r>
              <a:rPr lang="en-US" sz="1800" dirty="0"/>
              <a:t> Logical errors (e.g., invalid input) or system errors (e.g., deadlock).</a:t>
            </a:r>
          </a:p>
          <a:p>
            <a:r>
              <a:rPr lang="en-US" sz="1800" b="1" dirty="0"/>
              <a:t>Media Failures:</a:t>
            </a:r>
            <a:r>
              <a:rPr lang="en-US" sz="1800" dirty="0"/>
              <a:t> Disk crashes or data corruption.</a:t>
            </a:r>
          </a:p>
          <a:p>
            <a:r>
              <a:rPr lang="en-US" sz="1800" b="1" dirty="0"/>
              <a:t>Communication Failures:</a:t>
            </a:r>
            <a:r>
              <a:rPr lang="en-US" sz="1800" dirty="0"/>
              <a:t> Network issues in distributed systems.</a:t>
            </a:r>
            <a:endParaRPr lang="en-AS" sz="1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04D07A-26D9-0624-9282-85673F419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S" altLang="en-A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AS" altLang="en-A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047E0F0-1A59-1300-A1C0-FD133D739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AS" altLang="en-A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AS" altLang="en-A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01A0EC-D394-9E17-5D1C-8010C26DBF4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64264" y="1511704"/>
            <a:ext cx="1985072" cy="798789"/>
          </a:xfrm>
        </p:spPr>
        <p:txBody>
          <a:bodyPr/>
          <a:lstStyle/>
          <a:p>
            <a:pPr marL="152400" indent="0">
              <a:buNone/>
            </a:pPr>
            <a:r>
              <a:rPr lang="en-US" sz="1800" b="1" u="sng" dirty="0">
                <a:latin typeface="+mj-lt"/>
              </a:rPr>
              <a:t>FAILURES</a:t>
            </a:r>
            <a:r>
              <a:rPr lang="en-US" sz="1800" b="1" u="sng" dirty="0">
                <a:latin typeface="Jumble" panose="02000503000000020004" pitchFamily="2" charset="0"/>
              </a:rPr>
              <a:t>:</a:t>
            </a:r>
            <a:endParaRPr lang="en-AS" sz="1800" b="1" u="sng" dirty="0">
              <a:latin typeface="Jumbl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72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2007-2EFA-C32B-F2A1-ED9352FE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Recovery Mechanisms :</a:t>
            </a:r>
            <a:endParaRPr lang="en-A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78942-F190-61B3-43F7-1D248EC76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Write-Ahead Logging (WAL):</a:t>
            </a:r>
            <a:r>
              <a:rPr lang="en-US" sz="1600" dirty="0"/>
              <a:t> Logs changes before actual updates, aiding rollback or redo.</a:t>
            </a:r>
          </a:p>
          <a:p>
            <a:r>
              <a:rPr lang="en-US" sz="1600" b="1" dirty="0"/>
              <a:t>Checkpointing:</a:t>
            </a:r>
            <a:r>
              <a:rPr lang="en-US" sz="1600" dirty="0"/>
              <a:t> Saves the database state at intervals to minimize recovery time.</a:t>
            </a:r>
          </a:p>
          <a:p>
            <a:r>
              <a:rPr lang="en-US" sz="1600" b="1" dirty="0"/>
              <a:t>Undo/Redo Operations:</a:t>
            </a:r>
            <a:endParaRPr lang="en-US" sz="1600" dirty="0"/>
          </a:p>
          <a:p>
            <a:r>
              <a:rPr lang="en-US" sz="1600" b="1" dirty="0"/>
              <a:t>Undo:</a:t>
            </a:r>
            <a:r>
              <a:rPr lang="en-US" sz="1600" dirty="0"/>
              <a:t> Reverses uncommitted changes.</a:t>
            </a:r>
          </a:p>
          <a:p>
            <a:r>
              <a:rPr lang="en-US" sz="1600" b="1" dirty="0"/>
              <a:t>Redo:</a:t>
            </a:r>
            <a:r>
              <a:rPr lang="en-US" sz="1600" dirty="0"/>
              <a:t> Reapplies committed changes after a crash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C953-4A29-9A2B-1F6E-03E7717F07C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400" b="1" dirty="0"/>
              <a:t>Goal:</a:t>
            </a:r>
            <a:r>
              <a:rPr lang="en-US" sz="2400" dirty="0"/>
              <a:t> Ensure database integrity and consistency after unexpected failures.</a:t>
            </a:r>
            <a:endParaRPr lang="en-AS" sz="2400" dirty="0"/>
          </a:p>
        </p:txBody>
      </p:sp>
    </p:spTree>
    <p:extLst>
      <p:ext uri="{BB962C8B-B14F-4D97-AF65-F5344CB8AC3E}">
        <p14:creationId xmlns:p14="http://schemas.microsoft.com/office/powerpoint/2010/main" val="275479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44C-7CFB-8DFA-729D-5091DFA2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MongoDB</a:t>
            </a:r>
            <a:r>
              <a:rPr lang="it-IT" dirty="0"/>
              <a:t> </a:t>
            </a:r>
            <a:r>
              <a:rPr lang="it-IT" dirty="0" err="1"/>
              <a:t>Sharding</a:t>
            </a:r>
            <a:r>
              <a:rPr lang="it-IT" dirty="0"/>
              <a:t> and Replication</a:t>
            </a:r>
            <a:endParaRPr lang="en-A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B8CF9-A150-6B18-CEEC-59627EE5E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721" y="1017725"/>
            <a:ext cx="3852000" cy="3486087"/>
          </a:xfrm>
        </p:spPr>
        <p:txBody>
          <a:bodyPr/>
          <a:lstStyle/>
          <a:p>
            <a:r>
              <a:rPr lang="it-IT" sz="3200" b="1" i="1" u="sng" dirty="0"/>
              <a:t>Replication:</a:t>
            </a:r>
          </a:p>
          <a:p>
            <a:r>
              <a:rPr lang="en-US" sz="1600" dirty="0"/>
              <a:t>Ensures </a:t>
            </a:r>
            <a:r>
              <a:rPr lang="en-US" sz="1600" b="1" dirty="0"/>
              <a:t>high availability</a:t>
            </a:r>
            <a:r>
              <a:rPr lang="en-US" sz="1600" dirty="0"/>
              <a:t> and </a:t>
            </a:r>
            <a:r>
              <a:rPr lang="en-US" sz="1600" b="1" dirty="0"/>
              <a:t>data redundancy</a:t>
            </a:r>
            <a:r>
              <a:rPr lang="en-US" sz="1600" dirty="0"/>
              <a:t>.</a:t>
            </a:r>
          </a:p>
          <a:p>
            <a:r>
              <a:rPr lang="en-US" sz="1600" dirty="0"/>
              <a:t>Uses </a:t>
            </a:r>
            <a:r>
              <a:rPr lang="en-US" sz="1600" b="1" dirty="0"/>
              <a:t>Replica Sets</a:t>
            </a:r>
            <a:r>
              <a:rPr lang="en-US" sz="1600" dirty="0"/>
              <a:t>: A group of MongoDB servers with:</a:t>
            </a:r>
          </a:p>
          <a:p>
            <a:r>
              <a:rPr lang="en-US" sz="1600" b="1" dirty="0"/>
              <a:t>Primary node</a:t>
            </a:r>
            <a:r>
              <a:rPr lang="en-US" sz="1600" dirty="0"/>
              <a:t> (handles reads/writes)</a:t>
            </a:r>
          </a:p>
          <a:p>
            <a:r>
              <a:rPr lang="en-US" sz="1600" b="1" dirty="0"/>
              <a:t>Secondary nodes</a:t>
            </a:r>
            <a:r>
              <a:rPr lang="en-US" sz="1600" dirty="0"/>
              <a:t> (sync data from primary)</a:t>
            </a:r>
          </a:p>
          <a:p>
            <a:r>
              <a:rPr lang="en-US" sz="1600" dirty="0"/>
              <a:t>Automatic </a:t>
            </a:r>
            <a:r>
              <a:rPr lang="en-US" sz="1600" b="1" dirty="0"/>
              <a:t>failover</a:t>
            </a:r>
            <a:r>
              <a:rPr lang="en-US" sz="1600" dirty="0"/>
              <a:t> if the primary fails</a:t>
            </a:r>
          </a:p>
          <a:p>
            <a:r>
              <a:rPr lang="en-US" sz="1600" b="1" dirty="0"/>
              <a:t>Benefits:</a:t>
            </a:r>
            <a:r>
              <a:rPr lang="en-US" sz="1600" dirty="0"/>
              <a:t> Fault tolerance, automatic recovery, read scaling (via secondary reads).</a:t>
            </a:r>
            <a:endParaRPr lang="en-A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4ACD4-7D49-56FA-F137-DCB038CCC39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52400" indent="0">
              <a:buNone/>
            </a:pPr>
            <a:endParaRPr lang="en-US" sz="1800" dirty="0"/>
          </a:p>
          <a:p>
            <a:endParaRPr lang="en-AS" dirty="0"/>
          </a:p>
        </p:txBody>
      </p:sp>
      <p:pic>
        <p:nvPicPr>
          <p:cNvPr id="9" name="Picture 8" descr="A diagram of several types of data&#10;&#10;AI-generated content may be incorrect.">
            <a:extLst>
              <a:ext uri="{FF2B5EF4-FFF2-40B4-BE49-F238E27FC236}">
                <a16:creationId xmlns:a16="http://schemas.microsoft.com/office/drawing/2014/main" id="{E7E6A63C-D6FD-C330-1CC8-DB0B2FA49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29638" y="1771469"/>
            <a:ext cx="3967843" cy="2231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253E8D-9412-57B4-ECEA-5154632C3C0B}"/>
              </a:ext>
            </a:extLst>
          </p:cNvPr>
          <p:cNvSpPr txBox="1"/>
          <p:nvPr/>
        </p:nvSpPr>
        <p:spPr>
          <a:xfrm>
            <a:off x="0" y="51435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900">
                <a:hlinkClick r:id="rId3" tooltip="https://arkit.co.in/mongodb-3-node-replication-cluster/"/>
              </a:rPr>
              <a:t>This Photo</a:t>
            </a:r>
            <a:r>
              <a:rPr lang="en-AS" sz="900"/>
              <a:t> by Unknown Author is licensed under </a:t>
            </a:r>
            <a:r>
              <a:rPr lang="en-AS" sz="900">
                <a:hlinkClick r:id="rId4" tooltip="https://creativecommons.org/licenses/by-nc/3.0/"/>
              </a:rPr>
              <a:t>CC BY-NC</a:t>
            </a:r>
            <a:endParaRPr lang="en-AS" sz="900"/>
          </a:p>
        </p:txBody>
      </p:sp>
    </p:spTree>
    <p:extLst>
      <p:ext uri="{BB962C8B-B14F-4D97-AF65-F5344CB8AC3E}">
        <p14:creationId xmlns:p14="http://schemas.microsoft.com/office/powerpoint/2010/main" val="237274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021A-F966-5FCB-DBB4-4C1F3A55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u="sng" dirty="0"/>
              <a:t>Sharding :</a:t>
            </a:r>
            <a:br>
              <a:rPr lang="it-IT" sz="3200" i="1" u="sng" dirty="0"/>
            </a:br>
            <a:endParaRPr lang="en-A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5399-9DF6-8C03-A974-F7480EA28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96278"/>
            <a:ext cx="3852000" cy="2991966"/>
          </a:xfrm>
        </p:spPr>
        <p:txBody>
          <a:bodyPr/>
          <a:lstStyle/>
          <a:p>
            <a:r>
              <a:rPr lang="en-US" sz="1600" dirty="0"/>
              <a:t>Enables </a:t>
            </a:r>
            <a:r>
              <a:rPr lang="en-US" sz="1600" b="1" dirty="0"/>
              <a:t>horizontal scaling</a:t>
            </a:r>
            <a:r>
              <a:rPr lang="en-US" sz="1600" dirty="0"/>
              <a:t> by distributing data across multiple machines.</a:t>
            </a:r>
          </a:p>
          <a:p>
            <a:r>
              <a:rPr lang="en-US" sz="1600" b="1" dirty="0"/>
              <a:t>Shards</a:t>
            </a:r>
            <a:r>
              <a:rPr lang="en-US" sz="1600" dirty="0"/>
              <a:t>: Individual MongoDB instances holding a subset of data.</a:t>
            </a:r>
          </a:p>
          <a:p>
            <a:r>
              <a:rPr lang="en-US" sz="1600" b="1" dirty="0"/>
              <a:t>Shard Key:</a:t>
            </a:r>
            <a:r>
              <a:rPr lang="en-US" sz="1600" dirty="0"/>
              <a:t> Determines how data is partitioned.</a:t>
            </a:r>
          </a:p>
          <a:p>
            <a:r>
              <a:rPr lang="en-US" sz="1600" b="1" dirty="0"/>
              <a:t>Config Servers:</a:t>
            </a:r>
            <a:r>
              <a:rPr lang="en-US" sz="1600" dirty="0"/>
              <a:t> Store metadata and cluster configuration.</a:t>
            </a:r>
          </a:p>
          <a:p>
            <a:r>
              <a:rPr lang="en-US" sz="1600" b="1" dirty="0"/>
              <a:t>Query Router (mongos):</a:t>
            </a:r>
            <a:r>
              <a:rPr lang="en-US" sz="1600" dirty="0"/>
              <a:t> Directs queries to the appropriate shard</a:t>
            </a:r>
            <a:r>
              <a:rPr lang="en-US" dirty="0"/>
              <a:t>.</a:t>
            </a:r>
          </a:p>
          <a:p>
            <a:endParaRPr lang="en-AS" dirty="0"/>
          </a:p>
        </p:txBody>
      </p:sp>
      <p:pic>
        <p:nvPicPr>
          <p:cNvPr id="6" name="Picture 5" descr="A diagram of several files&#10;&#10;AI-generated content may be incorrect.">
            <a:extLst>
              <a:ext uri="{FF2B5EF4-FFF2-40B4-BE49-F238E27FC236}">
                <a16:creationId xmlns:a16="http://schemas.microsoft.com/office/drawing/2014/main" id="{60F98741-1CAC-570F-EF63-8A7C21B9B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04741" y="1295400"/>
            <a:ext cx="3543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2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0CD0-290F-1957-51FE-BBB99191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BENIFITS</a:t>
            </a:r>
            <a:endParaRPr lang="en-A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E7AE87-5F3D-E16B-1E5F-9544CB387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1134181"/>
            <a:ext cx="41148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S" altLang="en-A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massive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S" altLang="en-A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 read/write throughput.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S" altLang="en-A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elastic scalability.</a:t>
            </a:r>
          </a:p>
        </p:txBody>
      </p:sp>
    </p:spTree>
    <p:extLst>
      <p:ext uri="{BB962C8B-B14F-4D97-AF65-F5344CB8AC3E}">
        <p14:creationId xmlns:p14="http://schemas.microsoft.com/office/powerpoint/2010/main" val="324975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FA52-BFDE-1AC1-1987-0C7AB193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52817"/>
            <a:ext cx="7704000" cy="57270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C512D-4EFA-F5F3-973C-32BE72F14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201" y="1412491"/>
            <a:ext cx="8126199" cy="28547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Conclusion :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In conclusion our project contain following things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In this project our main object was to create a user friendly interface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Database Integration and Management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Dynamic Data fetching from database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Basic functionalities of an airline system</a:t>
            </a:r>
          </a:p>
        </p:txBody>
      </p:sp>
    </p:spTree>
    <p:extLst>
      <p:ext uri="{BB962C8B-B14F-4D97-AF65-F5344CB8AC3E}">
        <p14:creationId xmlns:p14="http://schemas.microsoft.com/office/powerpoint/2010/main" val="2654970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30D7-E881-4F44-6026-09D4E49A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4CFB7-2A4D-FEDC-5642-9DBFFE4A7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485109"/>
            <a:ext cx="3593179" cy="2535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CD881-599A-0288-DB92-A476BDEF3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5109"/>
            <a:ext cx="3800759" cy="253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7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CFBB7C-7866-818B-5203-0E3872BA9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40" y="1015589"/>
            <a:ext cx="3851999" cy="3331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60D8E5-1E04-2BCB-95AE-F1CFEB23E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646" y="1015589"/>
            <a:ext cx="4213715" cy="333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1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D7B93C-BE6F-2CA1-C043-796E7EFA3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947" y="1199466"/>
            <a:ext cx="5295464" cy="29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26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B51A-0096-59E6-69B3-079A21C5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FFAD96-A8E5-D43A-7CCE-9A8207210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949" y="1160896"/>
            <a:ext cx="4121326" cy="3452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768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0"/>
          <p:cNvSpPr txBox="1">
            <a:spLocks noGrp="1"/>
          </p:cNvSpPr>
          <p:nvPr>
            <p:ph type="title"/>
          </p:nvPr>
        </p:nvSpPr>
        <p:spPr>
          <a:xfrm>
            <a:off x="669200" y="6058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pic>
        <p:nvPicPr>
          <p:cNvPr id="6" name="Picture 5" descr="A computer screen with gears and magnifying glass&#10;&#10;Description automatically generated">
            <a:extLst>
              <a:ext uri="{FF2B5EF4-FFF2-40B4-BE49-F238E27FC236}">
                <a16:creationId xmlns:a16="http://schemas.microsoft.com/office/drawing/2014/main" id="{FCC64F13-8720-87A2-BF13-467E44919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10" y="1462566"/>
            <a:ext cx="2630765" cy="2838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B08C2-5F44-1FB5-DBBA-A09F73B5AFD1}"/>
              </a:ext>
            </a:extLst>
          </p:cNvPr>
          <p:cNvSpPr txBox="1"/>
          <p:nvPr/>
        </p:nvSpPr>
        <p:spPr>
          <a:xfrm>
            <a:off x="4253948" y="1637969"/>
            <a:ext cx="42300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 &amp; Motivation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 &amp; Functionality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&amp; Validation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&amp; Lessons Learned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Future Work And Conclusion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88E37A-213B-846B-E652-D55B9274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845" y="2026500"/>
            <a:ext cx="3857100" cy="1090500"/>
          </a:xfrm>
        </p:spPr>
        <p:txBody>
          <a:bodyPr/>
          <a:lstStyle/>
          <a:p>
            <a:r>
              <a:rPr lang="en-US" sz="54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0307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1"/>
          <p:cNvSpPr txBox="1">
            <a:spLocks noGrp="1"/>
          </p:cNvSpPr>
          <p:nvPr>
            <p:ph type="title"/>
          </p:nvPr>
        </p:nvSpPr>
        <p:spPr>
          <a:xfrm>
            <a:off x="723457" y="651279"/>
            <a:ext cx="718014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649" name="Google Shape;649;p31"/>
          <p:cNvSpPr txBox="1">
            <a:spLocks noGrp="1"/>
          </p:cNvSpPr>
          <p:nvPr>
            <p:ph type="body" idx="1"/>
          </p:nvPr>
        </p:nvSpPr>
        <p:spPr>
          <a:xfrm>
            <a:off x="761616" y="1517841"/>
            <a:ext cx="7296470" cy="3268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/>
              <a:t>Overview :</a:t>
            </a:r>
            <a:br>
              <a:rPr lang="en-US" sz="1800" dirty="0"/>
            </a:br>
            <a:r>
              <a:rPr lang="en-US" sz="1800" dirty="0"/>
              <a:t>The </a:t>
            </a:r>
            <a:r>
              <a:rPr lang="en-US" sz="1800" dirty="0">
                <a:solidFill>
                  <a:schemeClr val="tx2"/>
                </a:solidFill>
              </a:rPr>
              <a:t>Airline Reservation System </a:t>
            </a:r>
            <a:r>
              <a:rPr lang="en-US" sz="1800" dirty="0"/>
              <a:t>helps user book, view, and cancel tickets easily. It makes managing flights and bookings faster and simpler for users.</a:t>
            </a:r>
          </a:p>
          <a:p>
            <a:pPr marL="152400" indent="0">
              <a:buNone/>
            </a:pPr>
            <a:endParaRPr lang="en-US" sz="1800" dirty="0"/>
          </a:p>
          <a:p>
            <a:r>
              <a:rPr lang="en-US" sz="1800" b="1" dirty="0"/>
              <a:t>Purpose :</a:t>
            </a:r>
            <a:br>
              <a:rPr lang="en-US" sz="1800" dirty="0"/>
            </a:br>
            <a:r>
              <a:rPr lang="en-US" sz="1800" dirty="0"/>
              <a:t>Main purpose behind choosing this project was to </a:t>
            </a:r>
            <a:r>
              <a:rPr lang="en-US" sz="1800" dirty="0">
                <a:solidFill>
                  <a:schemeClr val="tx2"/>
                </a:solidFill>
              </a:rPr>
              <a:t>simplify the booking process</a:t>
            </a:r>
            <a:r>
              <a:rPr lang="en-US" sz="1800" dirty="0"/>
              <a:t> by providing simple interface to users.</a:t>
            </a:r>
          </a:p>
        </p:txBody>
      </p:sp>
      <p:sp>
        <p:nvSpPr>
          <p:cNvPr id="651" name="Google Shape;651;p31"/>
          <p:cNvSpPr/>
          <p:nvPr/>
        </p:nvSpPr>
        <p:spPr>
          <a:xfrm>
            <a:off x="6184251" y="1454213"/>
            <a:ext cx="2359" cy="7075"/>
          </a:xfrm>
          <a:custGeom>
            <a:avLst/>
            <a:gdLst/>
            <a:ahLst/>
            <a:cxnLst/>
            <a:rect l="l" t="t" r="r" b="b"/>
            <a:pathLst>
              <a:path w="1" h="2" extrusionOk="0">
                <a:moveTo>
                  <a:pt x="0" y="1"/>
                </a:moveTo>
                <a:cubicBezTo>
                  <a:pt x="1" y="0"/>
                  <a:pt x="1" y="0"/>
                  <a:pt x="1" y="0"/>
                </a:cubicBezTo>
                <a:cubicBezTo>
                  <a:pt x="0" y="1"/>
                  <a:pt x="0" y="2"/>
                  <a:pt x="0" y="2"/>
                </a:cubicBezTo>
                <a:lnTo>
                  <a:pt x="0" y="1"/>
                </a:lnTo>
                <a:close/>
              </a:path>
            </a:pathLst>
          </a:custGeom>
          <a:solidFill>
            <a:srgbClr val="7A2B0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2" name="Google Shape;652;p31"/>
          <p:cNvGrpSpPr/>
          <p:nvPr/>
        </p:nvGrpSpPr>
        <p:grpSpPr>
          <a:xfrm>
            <a:off x="7958667" y="3657600"/>
            <a:ext cx="827483" cy="1240918"/>
            <a:chOff x="4964391" y="3310748"/>
            <a:chExt cx="724298" cy="1254832"/>
          </a:xfrm>
        </p:grpSpPr>
        <p:grpSp>
          <p:nvGrpSpPr>
            <p:cNvPr id="653" name="Google Shape;653;p31"/>
            <p:cNvGrpSpPr/>
            <p:nvPr/>
          </p:nvGrpSpPr>
          <p:grpSpPr>
            <a:xfrm>
              <a:off x="4964391" y="3555024"/>
              <a:ext cx="480545" cy="481555"/>
              <a:chOff x="5471892" y="3290059"/>
              <a:chExt cx="174300" cy="174654"/>
            </a:xfrm>
          </p:grpSpPr>
          <p:sp>
            <p:nvSpPr>
              <p:cNvPr id="654" name="Google Shape;654;p31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>
              <a:off x="5444931" y="3310748"/>
              <a:ext cx="243759" cy="244271"/>
              <a:chOff x="5387588" y="3290059"/>
              <a:chExt cx="174300" cy="174654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5387588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5445049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5438661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>
              <a:off x="5199207" y="4192222"/>
              <a:ext cx="372601" cy="373357"/>
              <a:chOff x="5439030" y="3290059"/>
              <a:chExt cx="174300" cy="174654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5439030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5496491" y="3333831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5490103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>
          <a:extLst>
            <a:ext uri="{FF2B5EF4-FFF2-40B4-BE49-F238E27FC236}">
              <a16:creationId xmlns:a16="http://schemas.microsoft.com/office/drawing/2014/main" id="{B99BEBC4-2E09-E0AB-A703-2CC646E0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1">
            <a:extLst>
              <a:ext uri="{FF2B5EF4-FFF2-40B4-BE49-F238E27FC236}">
                <a16:creationId xmlns:a16="http://schemas.microsoft.com/office/drawing/2014/main" id="{7D34FC2C-4759-70E9-6596-16F1E84F58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457" y="651279"/>
            <a:ext cx="718014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And Motivation</a:t>
            </a:r>
            <a:endParaRPr dirty="0"/>
          </a:p>
        </p:txBody>
      </p:sp>
      <p:sp>
        <p:nvSpPr>
          <p:cNvPr id="649" name="Google Shape;649;p31">
            <a:extLst>
              <a:ext uri="{FF2B5EF4-FFF2-40B4-BE49-F238E27FC236}">
                <a16:creationId xmlns:a16="http://schemas.microsoft.com/office/drawing/2014/main" id="{DAE618DD-765D-8CDE-7BF9-1D1ED4923A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1616" y="1517841"/>
            <a:ext cx="7296470" cy="3268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800" b="1" dirty="0"/>
              <a:t>Problem Statement:</a:t>
            </a:r>
            <a:br>
              <a:rPr lang="en-US" sz="1800" dirty="0"/>
            </a:br>
            <a:r>
              <a:rPr lang="en-US" sz="1800" dirty="0"/>
              <a:t>Manual airline booking processes are </a:t>
            </a:r>
            <a:r>
              <a:rPr lang="en-US" sz="1800" dirty="0">
                <a:solidFill>
                  <a:schemeClr val="tx2"/>
                </a:solidFill>
              </a:rPr>
              <a:t>time-consuming</a:t>
            </a:r>
            <a:r>
              <a:rPr lang="en-US" sz="1800" dirty="0"/>
              <a:t> and </a:t>
            </a:r>
            <a:r>
              <a:rPr lang="en-US" sz="1800" dirty="0">
                <a:solidFill>
                  <a:schemeClr val="tx2"/>
                </a:solidFill>
              </a:rPr>
              <a:t>prone to errors. </a:t>
            </a:r>
            <a:r>
              <a:rPr lang="en-US" sz="1800" dirty="0"/>
              <a:t>Customers lack a user-friendly interface for flight schedules, bookings, and cancellations.</a:t>
            </a:r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1800" b="1" dirty="0"/>
              <a:t>Motivation:</a:t>
            </a:r>
            <a:endParaRPr lang="en-US" sz="1800" dirty="0"/>
          </a:p>
          <a:p>
            <a:r>
              <a:rPr lang="en-US" sz="1800" dirty="0"/>
              <a:t>To </a:t>
            </a:r>
            <a:r>
              <a:rPr lang="en-US" sz="1800" dirty="0">
                <a:solidFill>
                  <a:schemeClr val="tx2"/>
                </a:solidFill>
              </a:rPr>
              <a:t>simplify the booking process </a:t>
            </a:r>
            <a:r>
              <a:rPr lang="en-US" sz="1800" dirty="0"/>
              <a:t>for both customers and staff.</a:t>
            </a:r>
          </a:p>
          <a:p>
            <a:r>
              <a:rPr lang="en-US" sz="1800" dirty="0"/>
              <a:t>Provide a </a:t>
            </a:r>
            <a:r>
              <a:rPr lang="en-US" sz="1800" dirty="0">
                <a:solidFill>
                  <a:schemeClr val="tx2"/>
                </a:solidFill>
              </a:rPr>
              <a:t>user friendly interface </a:t>
            </a:r>
            <a:r>
              <a:rPr lang="en-US" sz="1800" dirty="0"/>
              <a:t>to improve customer experience.</a:t>
            </a:r>
          </a:p>
          <a:p>
            <a:r>
              <a:rPr lang="en-US" sz="1800" dirty="0"/>
              <a:t>Practice OOP Concepts by implementing then in real world scenario.</a:t>
            </a:r>
          </a:p>
        </p:txBody>
      </p:sp>
      <p:sp>
        <p:nvSpPr>
          <p:cNvPr id="651" name="Google Shape;651;p31">
            <a:extLst>
              <a:ext uri="{FF2B5EF4-FFF2-40B4-BE49-F238E27FC236}">
                <a16:creationId xmlns:a16="http://schemas.microsoft.com/office/drawing/2014/main" id="{4E9E8C2A-BA8C-6588-E570-86ACFB13ED19}"/>
              </a:ext>
            </a:extLst>
          </p:cNvPr>
          <p:cNvSpPr/>
          <p:nvPr/>
        </p:nvSpPr>
        <p:spPr>
          <a:xfrm>
            <a:off x="6184251" y="1454213"/>
            <a:ext cx="2359" cy="7075"/>
          </a:xfrm>
          <a:custGeom>
            <a:avLst/>
            <a:gdLst/>
            <a:ahLst/>
            <a:cxnLst/>
            <a:rect l="l" t="t" r="r" b="b"/>
            <a:pathLst>
              <a:path w="1" h="2" extrusionOk="0">
                <a:moveTo>
                  <a:pt x="0" y="1"/>
                </a:moveTo>
                <a:cubicBezTo>
                  <a:pt x="1" y="0"/>
                  <a:pt x="1" y="0"/>
                  <a:pt x="1" y="0"/>
                </a:cubicBezTo>
                <a:cubicBezTo>
                  <a:pt x="0" y="1"/>
                  <a:pt x="0" y="2"/>
                  <a:pt x="0" y="2"/>
                </a:cubicBezTo>
                <a:lnTo>
                  <a:pt x="0" y="1"/>
                </a:lnTo>
                <a:close/>
              </a:path>
            </a:pathLst>
          </a:custGeom>
          <a:solidFill>
            <a:srgbClr val="7A2B0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2" name="Google Shape;652;p31">
            <a:extLst>
              <a:ext uri="{FF2B5EF4-FFF2-40B4-BE49-F238E27FC236}">
                <a16:creationId xmlns:a16="http://schemas.microsoft.com/office/drawing/2014/main" id="{FD68123A-6DBD-4681-D9A9-708048A930C5}"/>
              </a:ext>
            </a:extLst>
          </p:cNvPr>
          <p:cNvGrpSpPr/>
          <p:nvPr/>
        </p:nvGrpSpPr>
        <p:grpSpPr>
          <a:xfrm>
            <a:off x="8061852" y="3643686"/>
            <a:ext cx="724298" cy="1254832"/>
            <a:chOff x="4964391" y="3310748"/>
            <a:chExt cx="724298" cy="1254832"/>
          </a:xfrm>
        </p:grpSpPr>
        <p:grpSp>
          <p:nvGrpSpPr>
            <p:cNvPr id="653" name="Google Shape;653;p31">
              <a:extLst>
                <a:ext uri="{FF2B5EF4-FFF2-40B4-BE49-F238E27FC236}">
                  <a16:creationId xmlns:a16="http://schemas.microsoft.com/office/drawing/2014/main" id="{FD2C681D-0FAD-C72C-0EED-D8CFCA770EC0}"/>
                </a:ext>
              </a:extLst>
            </p:cNvPr>
            <p:cNvGrpSpPr/>
            <p:nvPr/>
          </p:nvGrpSpPr>
          <p:grpSpPr>
            <a:xfrm>
              <a:off x="4964391" y="3555024"/>
              <a:ext cx="480545" cy="481555"/>
              <a:chOff x="5471892" y="3290059"/>
              <a:chExt cx="174300" cy="174654"/>
            </a:xfrm>
          </p:grpSpPr>
          <p:sp>
            <p:nvSpPr>
              <p:cNvPr id="654" name="Google Shape;654;p31">
                <a:extLst>
                  <a:ext uri="{FF2B5EF4-FFF2-40B4-BE49-F238E27FC236}">
                    <a16:creationId xmlns:a16="http://schemas.microsoft.com/office/drawing/2014/main" id="{41FB4C2D-7729-6F75-7932-4AD89304C455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31">
                <a:extLst>
                  <a:ext uri="{FF2B5EF4-FFF2-40B4-BE49-F238E27FC236}">
                    <a16:creationId xmlns:a16="http://schemas.microsoft.com/office/drawing/2014/main" id="{71AAF16C-1044-38AD-C2D1-6FB315696144}"/>
                  </a:ext>
                </a:extLst>
              </p:cNvPr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31">
                <a:extLst>
                  <a:ext uri="{FF2B5EF4-FFF2-40B4-BE49-F238E27FC236}">
                    <a16:creationId xmlns:a16="http://schemas.microsoft.com/office/drawing/2014/main" id="{CDA1115D-EB6D-85E9-FE82-8446162ABFDB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31">
              <a:extLst>
                <a:ext uri="{FF2B5EF4-FFF2-40B4-BE49-F238E27FC236}">
                  <a16:creationId xmlns:a16="http://schemas.microsoft.com/office/drawing/2014/main" id="{4EB29235-603A-6B4B-5239-B9FF36B7E49C}"/>
                </a:ext>
              </a:extLst>
            </p:cNvPr>
            <p:cNvGrpSpPr/>
            <p:nvPr/>
          </p:nvGrpSpPr>
          <p:grpSpPr>
            <a:xfrm>
              <a:off x="5444931" y="3310748"/>
              <a:ext cx="243759" cy="244271"/>
              <a:chOff x="5387588" y="3290059"/>
              <a:chExt cx="174300" cy="174654"/>
            </a:xfrm>
          </p:grpSpPr>
          <p:sp>
            <p:nvSpPr>
              <p:cNvPr id="658" name="Google Shape;658;p31">
                <a:extLst>
                  <a:ext uri="{FF2B5EF4-FFF2-40B4-BE49-F238E27FC236}">
                    <a16:creationId xmlns:a16="http://schemas.microsoft.com/office/drawing/2014/main" id="{D17E75EB-3D01-260D-5887-70E1B1F45EAB}"/>
                  </a:ext>
                </a:extLst>
              </p:cNvPr>
              <p:cNvSpPr/>
              <p:nvPr/>
            </p:nvSpPr>
            <p:spPr>
              <a:xfrm>
                <a:off x="5387588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31">
                <a:extLst>
                  <a:ext uri="{FF2B5EF4-FFF2-40B4-BE49-F238E27FC236}">
                    <a16:creationId xmlns:a16="http://schemas.microsoft.com/office/drawing/2014/main" id="{872FF8A0-DE48-699F-968E-E06FDEF96717}"/>
                  </a:ext>
                </a:extLst>
              </p:cNvPr>
              <p:cNvSpPr/>
              <p:nvPr/>
            </p:nvSpPr>
            <p:spPr>
              <a:xfrm>
                <a:off x="5445049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31">
                <a:extLst>
                  <a:ext uri="{FF2B5EF4-FFF2-40B4-BE49-F238E27FC236}">
                    <a16:creationId xmlns:a16="http://schemas.microsoft.com/office/drawing/2014/main" id="{72653A6D-D097-77C3-E997-1E7F6A6679C9}"/>
                  </a:ext>
                </a:extLst>
              </p:cNvPr>
              <p:cNvSpPr/>
              <p:nvPr/>
            </p:nvSpPr>
            <p:spPr>
              <a:xfrm>
                <a:off x="5438661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1" name="Google Shape;661;p31">
              <a:extLst>
                <a:ext uri="{FF2B5EF4-FFF2-40B4-BE49-F238E27FC236}">
                  <a16:creationId xmlns:a16="http://schemas.microsoft.com/office/drawing/2014/main" id="{6E5FFCDF-C4A6-12CE-7096-0E5231416895}"/>
                </a:ext>
              </a:extLst>
            </p:cNvPr>
            <p:cNvGrpSpPr/>
            <p:nvPr/>
          </p:nvGrpSpPr>
          <p:grpSpPr>
            <a:xfrm>
              <a:off x="5199207" y="4192222"/>
              <a:ext cx="372601" cy="373357"/>
              <a:chOff x="5439030" y="3290059"/>
              <a:chExt cx="174300" cy="174654"/>
            </a:xfrm>
          </p:grpSpPr>
          <p:sp>
            <p:nvSpPr>
              <p:cNvPr id="662" name="Google Shape;662;p31">
                <a:extLst>
                  <a:ext uri="{FF2B5EF4-FFF2-40B4-BE49-F238E27FC236}">
                    <a16:creationId xmlns:a16="http://schemas.microsoft.com/office/drawing/2014/main" id="{CAC494CE-E109-13AA-E45C-6301A9A14107}"/>
                  </a:ext>
                </a:extLst>
              </p:cNvPr>
              <p:cNvSpPr/>
              <p:nvPr/>
            </p:nvSpPr>
            <p:spPr>
              <a:xfrm>
                <a:off x="5439030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31">
                <a:extLst>
                  <a:ext uri="{FF2B5EF4-FFF2-40B4-BE49-F238E27FC236}">
                    <a16:creationId xmlns:a16="http://schemas.microsoft.com/office/drawing/2014/main" id="{91A16493-12CB-0009-23F5-86DDED54B60E}"/>
                  </a:ext>
                </a:extLst>
              </p:cNvPr>
              <p:cNvSpPr/>
              <p:nvPr/>
            </p:nvSpPr>
            <p:spPr>
              <a:xfrm>
                <a:off x="5496491" y="3333831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31">
                <a:extLst>
                  <a:ext uri="{FF2B5EF4-FFF2-40B4-BE49-F238E27FC236}">
                    <a16:creationId xmlns:a16="http://schemas.microsoft.com/office/drawing/2014/main" id="{BF85E279-0221-684F-83F3-9843F2628850}"/>
                  </a:ext>
                </a:extLst>
              </p:cNvPr>
              <p:cNvSpPr/>
              <p:nvPr/>
            </p:nvSpPr>
            <p:spPr>
              <a:xfrm>
                <a:off x="5490103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135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3"/>
          <p:cNvSpPr txBox="1">
            <a:spLocks noGrp="1"/>
          </p:cNvSpPr>
          <p:nvPr>
            <p:ph type="title"/>
          </p:nvPr>
        </p:nvSpPr>
        <p:spPr>
          <a:xfrm>
            <a:off x="605017" y="566911"/>
            <a:ext cx="79408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1" name="Google Shape;771;p33"/>
          <p:cNvSpPr txBox="1">
            <a:spLocks noGrp="1"/>
          </p:cNvSpPr>
          <p:nvPr>
            <p:ph type="subTitle" idx="3"/>
          </p:nvPr>
        </p:nvSpPr>
        <p:spPr>
          <a:xfrm>
            <a:off x="518627" y="1369982"/>
            <a:ext cx="3711466" cy="3297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Enable customers to </a:t>
            </a:r>
            <a:r>
              <a:rPr lang="en-US" sz="2000" b="1" dirty="0">
                <a:solidFill>
                  <a:schemeClr val="tx2"/>
                </a:solidFill>
              </a:rPr>
              <a:t>book tickets</a:t>
            </a:r>
            <a:r>
              <a:rPr lang="en-US" sz="2000" b="1" dirty="0"/>
              <a:t> easily.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Provide a </a:t>
            </a:r>
            <a:r>
              <a:rPr lang="en-US" sz="2000" b="1" dirty="0">
                <a:solidFill>
                  <a:schemeClr val="tx2"/>
                </a:solidFill>
              </a:rPr>
              <a:t>user-friendly interface</a:t>
            </a:r>
            <a:r>
              <a:rPr lang="en-US" sz="2000" b="1" dirty="0"/>
              <a:t> for customers to cancel booking.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Ensure </a:t>
            </a:r>
            <a:r>
              <a:rPr lang="en-US" sz="2000" b="1" dirty="0">
                <a:solidFill>
                  <a:schemeClr val="tx2"/>
                </a:solidFill>
              </a:rPr>
              <a:t>real time updates </a:t>
            </a:r>
            <a:r>
              <a:rPr lang="en-US" sz="2000" b="1" dirty="0"/>
              <a:t>to schedule, bookings and cancellations.</a:t>
            </a:r>
          </a:p>
        </p:txBody>
      </p:sp>
      <p:sp>
        <p:nvSpPr>
          <p:cNvPr id="774" name="Google Shape;774;p33"/>
          <p:cNvSpPr txBox="1">
            <a:spLocks noGrp="1"/>
          </p:cNvSpPr>
          <p:nvPr>
            <p:ph type="subTitle" idx="4"/>
          </p:nvPr>
        </p:nvSpPr>
        <p:spPr>
          <a:xfrm>
            <a:off x="4365266" y="1319917"/>
            <a:ext cx="4053373" cy="2362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Also ensure </a:t>
            </a:r>
            <a:r>
              <a:rPr lang="en-US" sz="2000" b="1" dirty="0">
                <a:solidFill>
                  <a:schemeClr val="tx2"/>
                </a:solidFill>
              </a:rPr>
              <a:t>real time updates </a:t>
            </a:r>
            <a:r>
              <a:rPr lang="en-US" sz="2000" b="1" dirty="0">
                <a:solidFill>
                  <a:schemeClr val="tx1"/>
                </a:solidFill>
              </a:rPr>
              <a:t>of schedules ,bookings.</a:t>
            </a:r>
            <a:endParaRPr lang="en-US" sz="2000" b="1" dirty="0"/>
          </a:p>
          <a:p>
            <a:pPr marL="0" lvl="0" indent="0"/>
            <a:endParaRPr lang="en-US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Create a project that can be </a:t>
            </a:r>
            <a:r>
              <a:rPr lang="en-US" sz="2000" b="1" dirty="0">
                <a:solidFill>
                  <a:schemeClr val="tx2"/>
                </a:solidFill>
              </a:rPr>
              <a:t>improved</a:t>
            </a:r>
            <a:r>
              <a:rPr lang="en-US" sz="2000" b="1" dirty="0"/>
              <a:t> in the future.</a:t>
            </a:r>
          </a:p>
        </p:txBody>
      </p:sp>
      <p:grpSp>
        <p:nvGrpSpPr>
          <p:cNvPr id="788" name="Google Shape;788;p33"/>
          <p:cNvGrpSpPr/>
          <p:nvPr/>
        </p:nvGrpSpPr>
        <p:grpSpPr>
          <a:xfrm>
            <a:off x="7894234" y="3517183"/>
            <a:ext cx="761742" cy="1168207"/>
            <a:chOff x="8056294" y="1017723"/>
            <a:chExt cx="761742" cy="1168207"/>
          </a:xfrm>
        </p:grpSpPr>
        <p:grpSp>
          <p:nvGrpSpPr>
            <p:cNvPr id="789" name="Google Shape;789;p33"/>
            <p:cNvGrpSpPr/>
            <p:nvPr/>
          </p:nvGrpSpPr>
          <p:grpSpPr>
            <a:xfrm>
              <a:off x="8337491" y="1331024"/>
              <a:ext cx="480545" cy="481555"/>
              <a:chOff x="5471892" y="3290059"/>
              <a:chExt cx="174300" cy="174654"/>
            </a:xfrm>
          </p:grpSpPr>
          <p:sp>
            <p:nvSpPr>
              <p:cNvPr id="790" name="Google Shape;790;p33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3" name="Google Shape;793;p33"/>
            <p:cNvGrpSpPr/>
            <p:nvPr/>
          </p:nvGrpSpPr>
          <p:grpSpPr>
            <a:xfrm>
              <a:off x="8185131" y="1017723"/>
              <a:ext cx="243759" cy="244271"/>
              <a:chOff x="5471892" y="3290059"/>
              <a:chExt cx="174300" cy="174654"/>
            </a:xfrm>
          </p:grpSpPr>
          <p:sp>
            <p:nvSpPr>
              <p:cNvPr id="794" name="Google Shape;794;p33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7" name="Google Shape;797;p33"/>
            <p:cNvGrpSpPr/>
            <p:nvPr/>
          </p:nvGrpSpPr>
          <p:grpSpPr>
            <a:xfrm>
              <a:off x="8056294" y="1812572"/>
              <a:ext cx="372601" cy="373357"/>
              <a:chOff x="5471892" y="3290059"/>
              <a:chExt cx="174300" cy="174654"/>
            </a:xfrm>
          </p:grpSpPr>
          <p:sp>
            <p:nvSpPr>
              <p:cNvPr id="798" name="Google Shape;798;p33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FA52-BFDE-1AC1-1987-0C7AB193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61284"/>
            <a:ext cx="7704000" cy="572700"/>
          </a:xfrm>
        </p:spPr>
        <p:txBody>
          <a:bodyPr/>
          <a:lstStyle/>
          <a:p>
            <a:pPr algn="ctr"/>
            <a:r>
              <a:rPr lang="en-US" dirty="0"/>
              <a:t>Core 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C512D-4EFA-F5F3-973C-32BE72F14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398" y="1483939"/>
            <a:ext cx="7796359" cy="35029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2"/>
                </a:solidFill>
              </a:rPr>
              <a:t>Flight Schedule : </a:t>
            </a:r>
            <a:r>
              <a:rPr lang="en-US" sz="1600" b="1" dirty="0">
                <a:solidFill>
                  <a:schemeClr val="tx1"/>
                </a:solidFill>
              </a:rPr>
              <a:t>User Should be able to see flight Schedule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2"/>
                </a:solidFill>
              </a:rPr>
              <a:t>Booking : </a:t>
            </a:r>
            <a:r>
              <a:rPr lang="en-US" sz="1600" b="1" dirty="0">
                <a:solidFill>
                  <a:schemeClr val="tx1"/>
                </a:solidFill>
              </a:rPr>
              <a:t>User Should be able to book ticket by providing necessary info.</a:t>
            </a:r>
            <a:endParaRPr lang="en-US" sz="16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2"/>
                </a:solidFill>
              </a:rPr>
              <a:t>Search Flights : </a:t>
            </a:r>
            <a:r>
              <a:rPr lang="en-US" sz="1600" b="1" dirty="0">
                <a:solidFill>
                  <a:schemeClr val="tx1"/>
                </a:solidFill>
              </a:rPr>
              <a:t>User should be able to search for flights by date, cities and FlightNo.</a:t>
            </a:r>
            <a:endParaRPr lang="en-US" sz="16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2"/>
                </a:solidFill>
              </a:rPr>
              <a:t>Cancel Booking : </a:t>
            </a:r>
            <a:r>
              <a:rPr lang="en-US" sz="1600" b="1" dirty="0">
                <a:solidFill>
                  <a:schemeClr val="tx1"/>
                </a:solidFill>
              </a:rPr>
              <a:t>User should be able to cancel Tickets effectively by providing necessary details.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2"/>
                </a:solidFill>
              </a:rPr>
              <a:t>Journey Details/E-Ticket : </a:t>
            </a:r>
            <a:r>
              <a:rPr lang="en-US" sz="1600" b="1" dirty="0">
                <a:solidFill>
                  <a:schemeClr val="tx1"/>
                </a:solidFill>
              </a:rPr>
              <a:t>user should be able to see his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/>
                </a:solidFill>
              </a:rPr>
              <a:t>      journey details or E-Ticket</a:t>
            </a:r>
          </a:p>
        </p:txBody>
      </p:sp>
      <p:pic>
        <p:nvPicPr>
          <p:cNvPr id="8" name="Picture 7" descr="A computer screen with arrows pointing at the screen&#10;&#10;Description automatically generated">
            <a:extLst>
              <a:ext uri="{FF2B5EF4-FFF2-40B4-BE49-F238E27FC236}">
                <a16:creationId xmlns:a16="http://schemas.microsoft.com/office/drawing/2014/main" id="{94668B26-ACC0-CD63-B38F-E826C8CF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186" y="3720689"/>
            <a:ext cx="2227380" cy="12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8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FA52-BFDE-1AC1-1987-0C7AB193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67" y="405684"/>
            <a:ext cx="7704000" cy="572700"/>
          </a:xfrm>
        </p:spPr>
        <p:txBody>
          <a:bodyPr/>
          <a:lstStyle/>
          <a:p>
            <a:pPr algn="ctr"/>
            <a:r>
              <a:rPr lang="en-US" dirty="0"/>
              <a:t>Testing &amp;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C512D-4EFA-F5F3-973C-32BE72F14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98" y="1073465"/>
            <a:ext cx="8138808" cy="39218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Unit Testing: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700" b="1" dirty="0"/>
              <a:t>We have tested all classes separately and all are working properly 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700" b="1" dirty="0"/>
              <a:t>For Example : Login, Booking , SearchFlights etc.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Integration Testing: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900" b="1" dirty="0"/>
              <a:t>After integrating each class we have tested whole project in sequence and it  was working perfectly.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Validation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We have validated our project by providing specific inputs and getting </a:t>
            </a:r>
            <a:r>
              <a:rPr lang="en-US" sz="2000" b="1">
                <a:solidFill>
                  <a:schemeClr val="tx1"/>
                </a:solidFill>
              </a:rPr>
              <a:t>corresponding results.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0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FA52-BFDE-1AC1-1987-0C7AB193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61284"/>
            <a:ext cx="7704000" cy="572700"/>
          </a:xfrm>
        </p:spPr>
        <p:txBody>
          <a:bodyPr/>
          <a:lstStyle/>
          <a:p>
            <a:r>
              <a:rPr lang="en-US" dirty="0"/>
              <a:t>	Challenges &amp; Lessons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C512D-4EFA-F5F3-973C-32BE72F14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377" y="1478944"/>
            <a:ext cx="7915236" cy="33713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Challenges 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We had faced problem in Database Connectivity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Difficulty in identifying all the features required for an Airline Reservation System.	 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Lessons Learned 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Time Management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Testing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274486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FA52-BFDE-1AC1-1987-0C7AB193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33" y="439550"/>
            <a:ext cx="7704000" cy="572700"/>
          </a:xfrm>
        </p:spPr>
        <p:txBody>
          <a:bodyPr/>
          <a:lstStyle/>
          <a:p>
            <a:pPr algn="ctr"/>
            <a:r>
              <a:rPr lang="en-US" dirty="0"/>
              <a:t>Future Work &amp;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C512D-4EFA-F5F3-973C-32BE72F14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943" y="1135072"/>
            <a:ext cx="8597989" cy="36655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Future Work 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1"/>
                </a:solidFill>
              </a:rPr>
              <a:t>	</a:t>
            </a:r>
            <a:r>
              <a:rPr lang="en-US" sz="1800" b="1" dirty="0">
                <a:solidFill>
                  <a:schemeClr val="tx2"/>
                </a:solidFill>
              </a:rPr>
              <a:t>AI chat Bot: </a:t>
            </a:r>
            <a:r>
              <a:rPr lang="en-US" sz="1800" b="1" dirty="0">
                <a:solidFill>
                  <a:schemeClr val="tx1"/>
                </a:solidFill>
              </a:rPr>
              <a:t>We can add AI chat bot to it through which user could ask 	any relevant questions related to flights and many other things.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US" sz="1900" b="1" dirty="0">
                <a:solidFill>
                  <a:schemeClr val="tx1"/>
                </a:solidFill>
              </a:rPr>
              <a:t>	</a:t>
            </a:r>
            <a:r>
              <a:rPr lang="en-US" sz="1900" b="1" dirty="0">
                <a:solidFill>
                  <a:schemeClr val="tx2"/>
                </a:solidFill>
              </a:rPr>
              <a:t>Frame works: </a:t>
            </a:r>
            <a:r>
              <a:rPr lang="en-US" sz="1900" b="1" dirty="0">
                <a:solidFill>
                  <a:schemeClr val="tx1"/>
                </a:solidFill>
              </a:rPr>
              <a:t>We can use Frame works like react, node.js and java 	script in future to give it a more professional look  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US" sz="1900" b="1" dirty="0">
                <a:solidFill>
                  <a:schemeClr val="tx2"/>
                </a:solidFill>
              </a:rPr>
              <a:t>  	Add functionality for staff : </a:t>
            </a:r>
            <a:r>
              <a:rPr lang="en-US" sz="1900" b="1" dirty="0">
                <a:solidFill>
                  <a:schemeClr val="tx1"/>
                </a:solidFill>
              </a:rPr>
              <a:t>In future we can enhance the project to 	include functionality for staff so they can manage schedule and other 	things.</a:t>
            </a:r>
          </a:p>
          <a:p>
            <a:pPr>
              <a:lnSpc>
                <a:spcPct val="150000"/>
              </a:lnSpc>
            </a:pPr>
            <a:endParaRPr lang="en-US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800" b="1" dirty="0">
              <a:solidFill>
                <a:schemeClr val="tx1"/>
              </a:solidFill>
            </a:endParaRPr>
          </a:p>
          <a:p>
            <a:pPr marL="139700" indent="0">
              <a:lnSpc>
                <a:spcPct val="150000"/>
              </a:lnSpc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90652"/>
      </p:ext>
    </p:extLst>
  </p:cSld>
  <p:clrMapOvr>
    <a:masterClrMapping/>
  </p:clrMapOvr>
</p:sld>
</file>

<file path=ppt/theme/theme1.xml><?xml version="1.0" encoding="utf-8"?>
<a:theme xmlns:a="http://schemas.openxmlformats.org/drawingml/2006/main" name="Chatbot Social Media Strategy by Slidesgo">
  <a:themeElements>
    <a:clrScheme name="Simple Light">
      <a:dk1>
        <a:srgbClr val="1A113F"/>
      </a:dk1>
      <a:lt1>
        <a:srgbClr val="FFFFFF"/>
      </a:lt1>
      <a:dk2>
        <a:srgbClr val="DDD0FB"/>
      </a:dk2>
      <a:lt2>
        <a:srgbClr val="724AC3"/>
      </a:lt2>
      <a:accent1>
        <a:srgbClr val="E7B02F"/>
      </a:accent1>
      <a:accent2>
        <a:srgbClr val="C76D0D"/>
      </a:accent2>
      <a:accent3>
        <a:srgbClr val="52348F"/>
      </a:accent3>
      <a:accent4>
        <a:srgbClr val="FFFFFF"/>
      </a:accent4>
      <a:accent5>
        <a:srgbClr val="FFFFFF"/>
      </a:accent5>
      <a:accent6>
        <a:srgbClr val="FFFFFF"/>
      </a:accent6>
      <a:hlink>
        <a:srgbClr val="1A11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797</Words>
  <Application>Microsoft Office PowerPoint</Application>
  <PresentationFormat>On-screen Show (16:9)</PresentationFormat>
  <Paragraphs>107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Nunito Light</vt:lpstr>
      <vt:lpstr>Calibri</vt:lpstr>
      <vt:lpstr>Lato Light</vt:lpstr>
      <vt:lpstr>Wingdings</vt:lpstr>
      <vt:lpstr>Inter</vt:lpstr>
      <vt:lpstr>Archivo</vt:lpstr>
      <vt:lpstr>Jumble</vt:lpstr>
      <vt:lpstr>Lato</vt:lpstr>
      <vt:lpstr>Chatbot Social Media Strategy by Slidesgo</vt:lpstr>
      <vt:lpstr>Airline Reservation System</vt:lpstr>
      <vt:lpstr>Table of contents</vt:lpstr>
      <vt:lpstr>Introduction</vt:lpstr>
      <vt:lpstr>Problem Statement And Motivation</vt:lpstr>
      <vt:lpstr>Objectives</vt:lpstr>
      <vt:lpstr>Core Features And Functionality</vt:lpstr>
      <vt:lpstr>Testing &amp; Validation</vt:lpstr>
      <vt:lpstr> Challenges &amp; Lessons Learned</vt:lpstr>
      <vt:lpstr>Future Work &amp; Conclusion</vt:lpstr>
      <vt:lpstr>Failure and Recovery in Transaction Management  </vt:lpstr>
      <vt:lpstr>Recovery Mechanisms :</vt:lpstr>
      <vt:lpstr>MongoDB Sharding and Replication</vt:lpstr>
      <vt:lpstr>Sharding : </vt:lpstr>
      <vt:lpstr>BENIFITS</vt:lpstr>
      <vt:lpstr>Conclusion</vt:lpstr>
      <vt:lpstr>Source Code:</vt:lpstr>
      <vt:lpstr>PowerPoint Presentation</vt:lpstr>
      <vt:lpstr>PowerPoint Presentation</vt:lpstr>
      <vt:lpstr>ERD: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Talha</dc:creator>
  <cp:lastModifiedBy>hamid abdullah</cp:lastModifiedBy>
  <cp:revision>25</cp:revision>
  <dcterms:modified xsi:type="dcterms:W3CDTF">2025-07-06T07:15:22Z</dcterms:modified>
</cp:coreProperties>
</file>