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283" r:id="rId5"/>
    <p:sldId id="324" r:id="rId6"/>
    <p:sldId id="352" r:id="rId7"/>
    <p:sldId id="353" r:id="rId8"/>
    <p:sldId id="356" r:id="rId9"/>
    <p:sldId id="354" r:id="rId10"/>
    <p:sldId id="355" r:id="rId11"/>
    <p:sldId id="357" r:id="rId12"/>
    <p:sldId id="358" r:id="rId13"/>
    <p:sldId id="359" r:id="rId14"/>
    <p:sldId id="360" r:id="rId15"/>
    <p:sldId id="36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C85-A4FC-445A-8CEF-D1C520D6A608}" type="datetimeFigureOut">
              <a:rPr lang="fr-FR" smtClean="0"/>
              <a:pPr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3837E31-76B9-4358-BD34-E36AC93E87F7}"/>
              </a:ext>
            </a:extLst>
          </p:cNvPr>
          <p:cNvSpPr/>
          <p:nvPr/>
        </p:nvSpPr>
        <p:spPr>
          <a:xfrm>
            <a:off x="1835696" y="1239295"/>
            <a:ext cx="5472608" cy="7837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1032" name="Picture 8" descr="Why Laravel is best PHP framework in 2020? - CloudOnHire">
            <a:extLst>
              <a:ext uri="{FF2B5EF4-FFF2-40B4-BE49-F238E27FC236}">
                <a16:creationId xmlns:a16="http://schemas.microsoft.com/office/drawing/2014/main" id="{48799C01-C797-4001-A763-F0E7CF3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2" y="2152930"/>
            <a:ext cx="7486656" cy="37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108DB9-4B51-4327-BAA9-34CE9E2C27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113"/>
            <a:ext cx="864096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70F5631-B51C-4E5A-A708-40AE05543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49119"/>
              </p:ext>
            </p:extLst>
          </p:nvPr>
        </p:nvGraphicFramePr>
        <p:xfrm>
          <a:off x="1259632" y="479438"/>
          <a:ext cx="6124575" cy="314325"/>
        </p:xfrm>
        <a:graphic>
          <a:graphicData uri="http://schemas.openxmlformats.org/drawingml/2006/table">
            <a:tbl>
              <a:tblPr/>
              <a:tblGrid>
                <a:gridCol w="6124575">
                  <a:extLst>
                    <a:ext uri="{9D8B030D-6E8A-4147-A177-3AD203B41FA5}">
                      <a16:colId xmlns:a16="http://schemas.microsoft.com/office/drawing/2014/main" val="3998408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b="1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Direction Régionale Rabat – Salé - Kénitra</a:t>
                      </a:r>
                      <a:endPara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34073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89DDFF2-F8CB-41BE-B914-4AF57B786865}"/>
              </a:ext>
            </a:extLst>
          </p:cNvPr>
          <p:cNvSpPr/>
          <p:nvPr/>
        </p:nvSpPr>
        <p:spPr>
          <a:xfrm>
            <a:off x="6804248" y="628701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>
                <a:latin typeface="Angsana New" pitchFamily="18" charset="-34"/>
                <a:cs typeface="Angsana New" pitchFamily="18" charset="-34"/>
              </a:rPr>
              <a:t>Réalisé par M. Hamid </a:t>
            </a:r>
            <a:r>
              <a:rPr lang="fr-FR" i="1" dirty="0" err="1">
                <a:latin typeface="Angsana New" pitchFamily="18" charset="-34"/>
                <a:cs typeface="Angsana New" pitchFamily="18" charset="-34"/>
              </a:rPr>
              <a:t>Belyazidi</a:t>
            </a:r>
            <a:endParaRPr lang="fr-FR" i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213D3-8E98-4129-BEC2-FBE648C34139}"/>
              </a:ext>
            </a:extLst>
          </p:cNvPr>
          <p:cNvSpPr/>
          <p:nvPr/>
        </p:nvSpPr>
        <p:spPr>
          <a:xfrm>
            <a:off x="6784214" y="148206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i="1" dirty="0">
                <a:latin typeface="Angsana New" pitchFamily="18" charset="-34"/>
                <a:cs typeface="Angsana New" pitchFamily="18" charset="-34"/>
              </a:rPr>
              <a:t>Année de formation :2022/2023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9E4E8-707B-4C64-92ED-A5F3701B082E}"/>
              </a:ext>
            </a:extLst>
          </p:cNvPr>
          <p:cNvSpPr/>
          <p:nvPr/>
        </p:nvSpPr>
        <p:spPr>
          <a:xfrm>
            <a:off x="1879100" y="1423974"/>
            <a:ext cx="5328592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Développer en back-end</a:t>
            </a:r>
            <a:endParaRPr lang="fr-FR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F5AEB-5EF8-495E-97C3-D51D6A6A9F31}"/>
              </a:ext>
            </a:extLst>
          </p:cNvPr>
          <p:cNvSpPr/>
          <p:nvPr/>
        </p:nvSpPr>
        <p:spPr>
          <a:xfrm>
            <a:off x="4932040" y="5095485"/>
            <a:ext cx="32776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les relations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(Has One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620561" y="3106209"/>
            <a:ext cx="7902878" cy="33614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Country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     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user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           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hasOneThrough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User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Profile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                   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 err="1">
                <a:solidFill>
                  <a:srgbClr val="00A67D"/>
                </a:solidFill>
                <a:effectLst/>
                <a:latin typeface="Söhne Mono"/>
              </a:rPr>
              <a:t>country_id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'id'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'id'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 err="1">
                <a:solidFill>
                  <a:srgbClr val="00A67D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     } </a:t>
            </a:r>
          </a:p>
          <a:p>
            <a:endParaRPr lang="en-US" sz="20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   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profile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        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hasOne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Profile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    }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7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(Has One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Ici, la méthode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user()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établit la relation "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One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entre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utilisant le modèle intermédiaire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utilisons la clé étrangère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country_id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le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lier le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la clé étrangère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lier le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Notez que dans ce scénario, nous n'utilisons pas la méthode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hasManyThrough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le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 il n'y a qu'un seul utilisateur par pays.</a:t>
            </a: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(Has </a:t>
            </a:r>
            <a:r>
              <a:rPr lang="fr-FR" sz="1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fr-FR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Cette relation est utile lorsque vous avez besoin d'accéder à une relation "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fr-F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à travers un modèle intermédiaire.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exemple, si vous avez les modèles 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où chaque utilisateur peut avoir plusieurs publications, et chaque publication peut avoir plusieurs commentaires, vous pouvez définir une relation "Has </a:t>
            </a:r>
            <a:r>
              <a:rPr lang="fr-F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pour accéder à tous les commentaires d'un utilisateur donné à travers ses publications.</a:t>
            </a: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Voici un exemple de définition d'une relation "Has </a:t>
            </a:r>
            <a:r>
              <a:rPr lang="fr-F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entre les modèles User, Post et Comment :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470916E-AA28-25AF-9377-97E4628131CB}"/>
              </a:ext>
            </a:extLst>
          </p:cNvPr>
          <p:cNvGrpSpPr/>
          <p:nvPr/>
        </p:nvGrpSpPr>
        <p:grpSpPr>
          <a:xfrm>
            <a:off x="1331640" y="5039669"/>
            <a:ext cx="7161260" cy="1629692"/>
            <a:chOff x="991370" y="4860291"/>
            <a:chExt cx="7161260" cy="1629692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C023E311-EB4F-D286-059F-BB6D176487C0}"/>
                </a:ext>
              </a:extLst>
            </p:cNvPr>
            <p:cNvGrpSpPr/>
            <p:nvPr/>
          </p:nvGrpSpPr>
          <p:grpSpPr>
            <a:xfrm>
              <a:off x="991370" y="4860291"/>
              <a:ext cx="7161260" cy="1629692"/>
              <a:chOff x="991370" y="4860291"/>
              <a:chExt cx="7161260" cy="1629692"/>
            </a:xfrm>
          </p:grpSpPr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20B80E34-E26D-2E95-37E2-5B3F843EF9FE}"/>
                  </a:ext>
                </a:extLst>
              </p:cNvPr>
              <p:cNvGrpSpPr/>
              <p:nvPr/>
            </p:nvGrpSpPr>
            <p:grpSpPr>
              <a:xfrm>
                <a:off x="991370" y="4860291"/>
                <a:ext cx="7161260" cy="1629692"/>
                <a:chOff x="980997" y="4886551"/>
                <a:chExt cx="7161260" cy="1629692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4201F6CC-9879-7AE7-CEB5-ED3C2EABE9FF}"/>
                    </a:ext>
                  </a:extLst>
                </p:cNvPr>
                <p:cNvGrpSpPr/>
                <p:nvPr/>
              </p:nvGrpSpPr>
              <p:grpSpPr>
                <a:xfrm>
                  <a:off x="3667187" y="4886551"/>
                  <a:ext cx="4475070" cy="1629692"/>
                  <a:chOff x="4557920" y="4233512"/>
                  <a:chExt cx="3252416" cy="1629692"/>
                </a:xfrm>
              </p:grpSpPr>
              <p:grpSp>
                <p:nvGrpSpPr>
                  <p:cNvPr id="8" name="Groupe 7">
                    <a:extLst>
                      <a:ext uri="{FF2B5EF4-FFF2-40B4-BE49-F238E27FC236}">
                        <a16:creationId xmlns:a16="http://schemas.microsoft.com/office/drawing/2014/main" id="{BDF3C779-E607-5078-86BF-8EDD73AEE649}"/>
                      </a:ext>
                    </a:extLst>
                  </p:cNvPr>
                  <p:cNvGrpSpPr/>
                  <p:nvPr/>
                </p:nvGrpSpPr>
                <p:grpSpPr>
                  <a:xfrm>
                    <a:off x="4557920" y="4233512"/>
                    <a:ext cx="1152126" cy="1629692"/>
                    <a:chOff x="5233915" y="4216662"/>
                    <a:chExt cx="1549475" cy="1991145"/>
                  </a:xfrm>
                </p:grpSpPr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C3D9C21D-14FA-AA68-37E0-6947F5E07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3915" y="4235961"/>
                      <a:ext cx="1549475" cy="197184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fr-FR" b="1" u="sng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b="1" u="sng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body</a:t>
                      </a:r>
                    </a:p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25058699-4AF5-F12E-2A05-E36CF8D7F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3915" y="4216662"/>
                      <a:ext cx="1549475" cy="48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solidFill>
                            <a:srgbClr val="002060"/>
                          </a:solidFill>
                        </a:rPr>
                        <a:t>Post</a:t>
                      </a:r>
                    </a:p>
                  </p:txBody>
                </p:sp>
              </p:grpSp>
              <p:grpSp>
                <p:nvGrpSpPr>
                  <p:cNvPr id="9" name="Groupe 8">
                    <a:extLst>
                      <a:ext uri="{FF2B5EF4-FFF2-40B4-BE49-F238E27FC236}">
                        <a16:creationId xmlns:a16="http://schemas.microsoft.com/office/drawing/2014/main" id="{1B564FAF-BD75-5DF9-5EFA-C0733C6E97BD}"/>
                      </a:ext>
                    </a:extLst>
                  </p:cNvPr>
                  <p:cNvGrpSpPr/>
                  <p:nvPr/>
                </p:nvGrpSpPr>
                <p:grpSpPr>
                  <a:xfrm>
                    <a:off x="6657477" y="4249306"/>
                    <a:ext cx="1152859" cy="1426310"/>
                    <a:chOff x="6683614" y="4219400"/>
                    <a:chExt cx="1165551" cy="1742654"/>
                  </a:xfrm>
                </p:grpSpPr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199BFAB8-5ADC-E124-C428-30711B7C3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4354" y="4241646"/>
                      <a:ext cx="1164811" cy="17204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fr-FR" b="1" u="sng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b="1" u="sng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body</a:t>
                      </a:r>
                    </a:p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post_id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D3599F12-EAAC-ECF3-6E25-1348C55DE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3614" y="4219400"/>
                      <a:ext cx="1165551" cy="5199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solidFill>
                            <a:srgbClr val="002060"/>
                          </a:solidFill>
                        </a:rPr>
                        <a:t>Comment</a:t>
                      </a:r>
                    </a:p>
                  </p:txBody>
                </p:sp>
              </p:grp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2159D65-2141-7F12-B5B1-792998BEC496}"/>
                    </a:ext>
                  </a:extLst>
                </p:cNvPr>
                <p:cNvSpPr/>
                <p:nvPr/>
              </p:nvSpPr>
              <p:spPr>
                <a:xfrm>
                  <a:off x="980997" y="4998325"/>
                  <a:ext cx="1585235" cy="133032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b="1" u="sng" dirty="0">
                    <a:solidFill>
                      <a:schemeClr val="tx1"/>
                    </a:solidFill>
                  </a:endParaRPr>
                </a:p>
                <a:p>
                  <a:r>
                    <a:rPr lang="fr-FR" b="1" u="sng" dirty="0">
                      <a:solidFill>
                        <a:schemeClr val="tx1"/>
                      </a:solidFill>
                    </a:rPr>
                    <a:t>Id</a:t>
                  </a:r>
                </a:p>
                <a:p>
                  <a:r>
                    <a:rPr lang="fr-FR" dirty="0" err="1">
                      <a:solidFill>
                        <a:schemeClr val="tx1"/>
                      </a:solidFill>
                    </a:rPr>
                    <a:t>name</a:t>
                  </a:r>
                  <a:endParaRPr lang="fr-FR" dirty="0">
                    <a:solidFill>
                      <a:schemeClr val="tx1"/>
                    </a:solidFill>
                  </a:endParaRPr>
                </a:p>
                <a:p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E96F8D4-60ED-951A-DB78-BEE6D133D20C}"/>
                    </a:ext>
                  </a:extLst>
                </p:cNvPr>
                <p:cNvSpPr/>
                <p:nvPr/>
              </p:nvSpPr>
              <p:spPr>
                <a:xfrm>
                  <a:off x="980997" y="4973049"/>
                  <a:ext cx="1585235" cy="3961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rgbClr val="002060"/>
                      </a:solidFill>
                    </a:rPr>
                    <a:t>User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25999D6-E0EA-D05D-6EE5-5C1880DB18AC}"/>
                    </a:ext>
                  </a:extLst>
                </p:cNvPr>
                <p:cNvSpPr/>
                <p:nvPr/>
              </p:nvSpPr>
              <p:spPr>
                <a:xfrm>
                  <a:off x="2696147" y="5341975"/>
                  <a:ext cx="841123" cy="3746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rgbClr val="C00000"/>
                      </a:solidFill>
                    </a:rPr>
                    <a:t>1:n</a:t>
                  </a: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0FFF66E-5068-69A1-5C2A-267FFB87B9FF}"/>
                  </a:ext>
                </a:extLst>
              </p:cNvPr>
              <p:cNvSpPr/>
              <p:nvPr/>
            </p:nvSpPr>
            <p:spPr>
              <a:xfrm>
                <a:off x="5483154" y="5341975"/>
                <a:ext cx="841123" cy="3746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1:n</a:t>
                </a:r>
              </a:p>
            </p:txBody>
          </p:sp>
        </p:grp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6F1D3E8F-D53B-E42A-F43D-028CB4416A8C}"/>
                </a:ext>
              </a:extLst>
            </p:cNvPr>
            <p:cNvSpPr/>
            <p:nvPr/>
          </p:nvSpPr>
          <p:spPr>
            <a:xfrm>
              <a:off x="2657871" y="5601824"/>
              <a:ext cx="971040" cy="37466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15F7B001-8767-FBB4-FE7A-9132FBA5D604}"/>
                </a:ext>
              </a:extLst>
            </p:cNvPr>
            <p:cNvSpPr/>
            <p:nvPr/>
          </p:nvSpPr>
          <p:spPr>
            <a:xfrm>
              <a:off x="5474795" y="5658095"/>
              <a:ext cx="971040" cy="37466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7556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(Has One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620561" y="3142939"/>
            <a:ext cx="7902878" cy="339867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User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       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comments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	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hasManyThrough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Comment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Post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   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 err="1">
                <a:solidFill>
                  <a:srgbClr val="00A67D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 err="1">
                <a:solidFill>
                  <a:srgbClr val="00A67D"/>
                </a:solidFill>
                <a:effectLst/>
                <a:latin typeface="Söhne Mono"/>
              </a:rPr>
              <a:t>post_id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'id'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'id'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       } </a:t>
            </a:r>
          </a:p>
          <a:p>
            <a:endParaRPr lang="en-US" sz="20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       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posts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               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hasMany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Post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      }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3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(Has One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620561" y="3142939"/>
            <a:ext cx="7902878" cy="339867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Post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          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comments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              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hasMany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Comment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          } </a:t>
            </a:r>
          </a:p>
          <a:p>
            <a:endParaRPr lang="en-US" sz="20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         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user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             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belongsTo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User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        }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1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(Has One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</a:p>
          <a:p>
            <a:pPr marL="0" indent="0">
              <a:buNone/>
            </a:pP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620561" y="3284984"/>
            <a:ext cx="7902878" cy="201425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Comment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        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post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             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belongsTo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Post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        }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2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 Framework PHP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les notions fondamentales des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Préparer l’environnement de Laravel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Maîtriser le Framework Laravel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la sécurité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Prendre en charge les tests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Administrer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éléments essentiels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Personnaliser graphiquement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outils avancés d’un CMS</a:t>
            </a:r>
          </a:p>
          <a:p>
            <a:pPr marL="0" lvl="1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457200">
              <a:buFont typeface="+mj-lt"/>
              <a:buAutoNum type="alphaUcPeriod"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4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Intérêt de l’Object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Mapper ORM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modèles (Génération, récupération, insertion, suppression…)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collections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des valeurs d’attributs Eloquent (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casting)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Sérialisation</a:t>
            </a:r>
          </a:p>
          <a:p>
            <a:pPr marL="0" lvl="0" indent="0">
              <a:buNone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8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relation signifie que vous avez deux tables ou plus avec des enregistrements qui sont liés les uns aux autres 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Eloquent sont définies comme des méthodes sur vos classes de modèle Eloquent.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Étant donné que les relations servent également de puissants générateurs de requêtes , la définition de relations en tant que méthodes offre de puissantes capacités de chaînage de méthodes et d'interrogation. 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7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de relations dans ORM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One) 1 à 1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Many) 1 à plusieurs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Many) plusieurs à plusieurs (avec table intermédiaire)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(Has One </a:t>
            </a:r>
            <a:r>
              <a:rPr lang="fr-FR" sz="20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Many </a:t>
            </a:r>
            <a:r>
              <a:rPr lang="fr-FR" sz="20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III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8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(Has One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relation "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One </a:t>
            </a:r>
            <a:r>
              <a:rPr lang="fr-F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est utilisée pour représenter une relation entre deux modèles via un troisième modèle. Cette relation est utilisée lorsque vous voulez lier deux modèles avec une relation 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One-to-One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(un-à-un).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Voici un exemple pour mieux comprendre cette relation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Supposons que vous ayez trois modèles : 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Chaque utilisateur a un seul profil, et chaque profil est lié à un seul pays. Vous pouvez définir une relation "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One </a:t>
            </a:r>
            <a:r>
              <a:rPr lang="fr-F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pour lier ces trois modèles de la manière suivante :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023E311-EB4F-D286-059F-BB6D176487C0}"/>
              </a:ext>
            </a:extLst>
          </p:cNvPr>
          <p:cNvGrpSpPr/>
          <p:nvPr/>
        </p:nvGrpSpPr>
        <p:grpSpPr>
          <a:xfrm>
            <a:off x="991370" y="4876085"/>
            <a:ext cx="7161260" cy="1426310"/>
            <a:chOff x="991370" y="4876085"/>
            <a:chExt cx="7161260" cy="1426310"/>
          </a:xfrm>
        </p:grpSpPr>
        <p:sp>
          <p:nvSpPr>
            <p:cNvPr id="20" name="Flèche : double flèche horizontale 19">
              <a:extLst>
                <a:ext uri="{FF2B5EF4-FFF2-40B4-BE49-F238E27FC236}">
                  <a16:creationId xmlns:a16="http://schemas.microsoft.com/office/drawing/2014/main" id="{81A03CA4-4ADC-604C-B22D-40839089FD64}"/>
                </a:ext>
              </a:extLst>
            </p:cNvPr>
            <p:cNvSpPr/>
            <p:nvPr/>
          </p:nvSpPr>
          <p:spPr>
            <a:xfrm>
              <a:off x="5319205" y="5589240"/>
              <a:ext cx="1236808" cy="396139"/>
            </a:xfrm>
            <a:prstGeom prst="left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0B80E34-E26D-2E95-37E2-5B3F843EF9FE}"/>
                </a:ext>
              </a:extLst>
            </p:cNvPr>
            <p:cNvGrpSpPr/>
            <p:nvPr/>
          </p:nvGrpSpPr>
          <p:grpSpPr>
            <a:xfrm>
              <a:off x="991370" y="4876085"/>
              <a:ext cx="7161260" cy="1426310"/>
              <a:chOff x="980997" y="4902345"/>
              <a:chExt cx="7161260" cy="1426310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4201F6CC-9879-7AE7-CEB5-ED3C2EABE9FF}"/>
                  </a:ext>
                </a:extLst>
              </p:cNvPr>
              <p:cNvGrpSpPr/>
              <p:nvPr/>
            </p:nvGrpSpPr>
            <p:grpSpPr>
              <a:xfrm>
                <a:off x="3667187" y="4902345"/>
                <a:ext cx="4475070" cy="1426310"/>
                <a:chOff x="4557920" y="4249306"/>
                <a:chExt cx="3252416" cy="1426310"/>
              </a:xfrm>
            </p:grpSpPr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BDF3C779-E607-5078-86BF-8EDD73AEE649}"/>
                    </a:ext>
                  </a:extLst>
                </p:cNvPr>
                <p:cNvGrpSpPr/>
                <p:nvPr/>
              </p:nvGrpSpPr>
              <p:grpSpPr>
                <a:xfrm>
                  <a:off x="4557920" y="4341487"/>
                  <a:ext cx="1152127" cy="1334129"/>
                  <a:chOff x="5233914" y="4348586"/>
                  <a:chExt cx="1549476" cy="1630029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3D9C21D-14FA-AA68-37E0-6947F5E0770C}"/>
                      </a:ext>
                    </a:extLst>
                  </p:cNvPr>
                  <p:cNvSpPr/>
                  <p:nvPr/>
                </p:nvSpPr>
                <p:spPr>
                  <a:xfrm>
                    <a:off x="5233915" y="4348586"/>
                    <a:ext cx="1549475" cy="163002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 b="1" u="sng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fr-FR" b="1" u="sng" dirty="0">
                        <a:solidFill>
                          <a:schemeClr val="tx1"/>
                        </a:solidFill>
                      </a:rPr>
                      <a:t>Id</a:t>
                    </a:r>
                  </a:p>
                  <a:p>
                    <a:r>
                      <a:rPr lang="fr-FR" dirty="0" err="1">
                        <a:solidFill>
                          <a:schemeClr val="tx1"/>
                        </a:solidFill>
                      </a:rPr>
                      <a:t>user_id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fr-FR" dirty="0" err="1">
                        <a:solidFill>
                          <a:schemeClr val="tx1"/>
                        </a:solidFill>
                      </a:rPr>
                      <a:t>Country_id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25058699-4AF5-F12E-2A05-E36CF8D7F79C}"/>
                      </a:ext>
                    </a:extLst>
                  </p:cNvPr>
                  <p:cNvSpPr/>
                  <p:nvPr/>
                </p:nvSpPr>
                <p:spPr>
                  <a:xfrm>
                    <a:off x="5233914" y="4348586"/>
                    <a:ext cx="1549475" cy="484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>
                        <a:solidFill>
                          <a:srgbClr val="002060"/>
                        </a:solidFill>
                      </a:rPr>
                      <a:t>Profile</a:t>
                    </a:r>
                  </a:p>
                </p:txBody>
              </p:sp>
            </p:grpSp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1B564FAF-BD75-5DF9-5EFA-C0733C6E97BD}"/>
                    </a:ext>
                  </a:extLst>
                </p:cNvPr>
                <p:cNvGrpSpPr/>
                <p:nvPr/>
              </p:nvGrpSpPr>
              <p:grpSpPr>
                <a:xfrm>
                  <a:off x="6657477" y="4249306"/>
                  <a:ext cx="1152859" cy="1426310"/>
                  <a:chOff x="6683614" y="4219400"/>
                  <a:chExt cx="1165551" cy="1742654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99BFAB8-5ADC-E124-C428-30711B7C30CB}"/>
                      </a:ext>
                    </a:extLst>
                  </p:cNvPr>
                  <p:cNvSpPr/>
                  <p:nvPr/>
                </p:nvSpPr>
                <p:spPr>
                  <a:xfrm>
                    <a:off x="6684354" y="4241646"/>
                    <a:ext cx="1164811" cy="17204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 b="1" u="sng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fr-FR" b="1" u="sng" dirty="0">
                        <a:solidFill>
                          <a:schemeClr val="tx1"/>
                        </a:solidFill>
                      </a:rPr>
                      <a:t>Id</a:t>
                    </a:r>
                  </a:p>
                  <a:p>
                    <a:r>
                      <a:rPr lang="fr-FR" dirty="0" err="1">
                        <a:solidFill>
                          <a:schemeClr val="tx1"/>
                        </a:solidFill>
                      </a:rPr>
                      <a:t>name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  <a:p>
                    <a:endParaRPr lang="fr-FR" b="1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D3599F12-EAAC-ECF3-6E25-1348C55DE669}"/>
                      </a:ext>
                    </a:extLst>
                  </p:cNvPr>
                  <p:cNvSpPr/>
                  <p:nvPr/>
                </p:nvSpPr>
                <p:spPr>
                  <a:xfrm>
                    <a:off x="6683614" y="4219400"/>
                    <a:ext cx="1165551" cy="5199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>
                        <a:solidFill>
                          <a:srgbClr val="002060"/>
                        </a:solidFill>
                      </a:rPr>
                      <a:t>Country</a:t>
                    </a:r>
                  </a:p>
                </p:txBody>
              </p:sp>
            </p:grp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2159D65-2141-7F12-B5B1-792998BEC496}"/>
                  </a:ext>
                </a:extLst>
              </p:cNvPr>
              <p:cNvSpPr/>
              <p:nvPr/>
            </p:nvSpPr>
            <p:spPr>
              <a:xfrm>
                <a:off x="980997" y="4998325"/>
                <a:ext cx="1585235" cy="13303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dirty="0" err="1">
                    <a:solidFill>
                      <a:schemeClr val="tx1"/>
                    </a:solidFill>
                  </a:rPr>
                  <a:t>name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96F8D4-60ED-951A-DB78-BEE6D133D20C}"/>
                  </a:ext>
                </a:extLst>
              </p:cNvPr>
              <p:cNvSpPr/>
              <p:nvPr/>
            </p:nvSpPr>
            <p:spPr>
              <a:xfrm>
                <a:off x="980997" y="4973049"/>
                <a:ext cx="1585235" cy="3961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User</a:t>
                </a:r>
              </a:p>
            </p:txBody>
          </p:sp>
          <p:sp>
            <p:nvSpPr>
              <p:cNvPr id="21" name="Flèche : double flèche horizontale 20">
                <a:extLst>
                  <a:ext uri="{FF2B5EF4-FFF2-40B4-BE49-F238E27FC236}">
                    <a16:creationId xmlns:a16="http://schemas.microsoft.com/office/drawing/2014/main" id="{723BFC6B-BF09-39C4-25C4-F0055619192C}"/>
                  </a:ext>
                </a:extLst>
              </p:cNvPr>
              <p:cNvSpPr/>
              <p:nvPr/>
            </p:nvSpPr>
            <p:spPr>
              <a:xfrm>
                <a:off x="2633012" y="5573818"/>
                <a:ext cx="967395" cy="396139"/>
              </a:xfrm>
              <a:prstGeom prst="left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5999D6-E0EA-D05D-6EE5-5C1880DB18AC}"/>
                  </a:ext>
                </a:extLst>
              </p:cNvPr>
              <p:cNvSpPr/>
              <p:nvPr/>
            </p:nvSpPr>
            <p:spPr>
              <a:xfrm>
                <a:off x="2696147" y="5341975"/>
                <a:ext cx="841123" cy="3746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1:1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FFF66E-5068-69A1-5C2A-267FFB87B9FF}"/>
                </a:ext>
              </a:extLst>
            </p:cNvPr>
            <p:cNvSpPr/>
            <p:nvPr/>
          </p:nvSpPr>
          <p:spPr>
            <a:xfrm>
              <a:off x="5483154" y="5341975"/>
              <a:ext cx="841123" cy="3746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C00000"/>
                  </a:solidFill>
                </a:rPr>
                <a:t>1:1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78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(Has One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le schéma précédant, chaque utilisateur a un seul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qui est lié à un seul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pays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lié au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la clé étrangère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le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lié au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la clé étrangère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country_id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pouvons utiliser la relation "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One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dans les deux sens : du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modèle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vice versa.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Cela signifie que nous pouvons utiliser la méthode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hasOneThrough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les deux modèles.</a:t>
            </a: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9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(Has One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620561" y="3142939"/>
            <a:ext cx="7902878" cy="339867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User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E9950C"/>
                </a:solidFill>
                <a:effectLst/>
                <a:latin typeface="Söhne Mono"/>
              </a:rPr>
              <a:t>Model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      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country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	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hasOneThrough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Country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Profile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r>
              <a:rPr lang="en-US" sz="2000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 err="1">
                <a:solidFill>
                  <a:srgbClr val="00A67D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'id'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'id'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 err="1">
                <a:solidFill>
                  <a:srgbClr val="00A67D"/>
                </a:solidFill>
                <a:effectLst/>
                <a:latin typeface="Söhne Mono"/>
              </a:rPr>
              <a:t>country_id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	} </a:t>
            </a:r>
          </a:p>
          <a:p>
            <a:endParaRPr lang="en-US" sz="20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      public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function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profile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	return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$this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-&gt;</a:t>
            </a:r>
            <a:r>
              <a:rPr lang="en-US" sz="2000" b="0" i="0" dirty="0" err="1">
                <a:solidFill>
                  <a:srgbClr val="F22C3D"/>
                </a:solidFill>
                <a:effectLst/>
                <a:latin typeface="Söhne Mono"/>
              </a:rPr>
              <a:t>hasOne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Profile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::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	}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7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(Has One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4CB739-0EB4-B295-CF8C-429D008A1194}"/>
              </a:ext>
            </a:extLst>
          </p:cNvPr>
          <p:cNvSpPr/>
          <p:nvPr/>
        </p:nvSpPr>
        <p:spPr>
          <a:xfrm>
            <a:off x="620561" y="3299284"/>
            <a:ext cx="7902878" cy="316835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belongsTo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(User::</a:t>
            </a:r>
            <a:r>
              <a:rPr lang="fr-FR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belongsTo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(Country::</a:t>
            </a:r>
            <a:r>
              <a:rPr lang="fr-FR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3074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1353</Words>
  <Application>Microsoft Office PowerPoint</Application>
  <PresentationFormat>Affichage à l'écran (4:3)</PresentationFormat>
  <Paragraphs>260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Angsana New</vt:lpstr>
      <vt:lpstr>Arial</vt:lpstr>
      <vt:lpstr>Calibri</vt:lpstr>
      <vt:lpstr>Consolas</vt:lpstr>
      <vt:lpstr>Söhne Mono</vt:lpstr>
      <vt:lpstr>Times New Roman</vt:lpstr>
      <vt:lpstr>Wingdings</vt:lpstr>
      <vt:lpstr>Thème Office</vt:lpstr>
      <vt:lpstr>Présentation PowerPoint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DOT NET Langage VB.NET Réalisé par M. Hamid Belyazidi Année Scolaire 2011/2012 </dc:title>
  <dc:creator>Belyazidi</dc:creator>
  <cp:lastModifiedBy>HAMID BELYAZIDI</cp:lastModifiedBy>
  <cp:revision>409</cp:revision>
  <dcterms:created xsi:type="dcterms:W3CDTF">2011-10-01T12:57:10Z</dcterms:created>
  <dcterms:modified xsi:type="dcterms:W3CDTF">2023-02-22T19:25:31Z</dcterms:modified>
</cp:coreProperties>
</file>