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24" r:id="rId6"/>
    <p:sldId id="349" r:id="rId7"/>
    <p:sldId id="352" r:id="rId8"/>
    <p:sldId id="362" r:id="rId9"/>
    <p:sldId id="356" r:id="rId10"/>
    <p:sldId id="365" r:id="rId11"/>
    <p:sldId id="366" r:id="rId12"/>
    <p:sldId id="363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67" r:id="rId21"/>
    <p:sldId id="375" r:id="rId22"/>
    <p:sldId id="376" r:id="rId23"/>
    <p:sldId id="377" r:id="rId24"/>
    <p:sldId id="378" r:id="rId25"/>
    <p:sldId id="379" r:id="rId26"/>
    <p:sldId id="3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les relations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42939"/>
            <a:ext cx="7902878" cy="22449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 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morphOne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8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12976"/>
            <a:ext cx="7902878" cy="22449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Product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morphOne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5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est une relation où une entité peut être associée à plusieurs entités cibles de différents types.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relation est souvent utilisée pour modéliser des entités telles que des commentaires, où chaque commentaire peut être associé à différents types d'entités telles que des publications, des images ou des vidéos.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un exemple d'entités pour illustrer cette relation :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représente un commentaire qui peut être associé à différentes entités cibles.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représente une publication sur un blog.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représente une image dans une galerie.</a:t>
            </a:r>
          </a:p>
          <a:p>
            <a:pPr marL="0" indent="0">
              <a:buNone/>
            </a:pP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représente une vidéo sur une plateforme de partage de vidéos.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schéma de 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peut être représenté comme suit :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0B80E34-E26D-2E95-37E2-5B3F843EF9FE}"/>
              </a:ext>
            </a:extLst>
          </p:cNvPr>
          <p:cNvGrpSpPr/>
          <p:nvPr/>
        </p:nvGrpSpPr>
        <p:grpSpPr>
          <a:xfrm>
            <a:off x="2024917" y="3168053"/>
            <a:ext cx="4900319" cy="2247138"/>
            <a:chOff x="1187288" y="4619759"/>
            <a:chExt cx="4900319" cy="224713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201F6CC-9879-7AE7-CEB5-ED3C2EABE9FF}"/>
                </a:ext>
              </a:extLst>
            </p:cNvPr>
            <p:cNvGrpSpPr/>
            <p:nvPr/>
          </p:nvGrpSpPr>
          <p:grpSpPr>
            <a:xfrm>
              <a:off x="1187288" y="5135021"/>
              <a:ext cx="4900319" cy="1731876"/>
              <a:chOff x="2755565" y="4481982"/>
              <a:chExt cx="3561481" cy="1731876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DF3C779-E607-5078-86BF-8EDD73AEE649}"/>
                  </a:ext>
                </a:extLst>
              </p:cNvPr>
              <p:cNvGrpSpPr/>
              <p:nvPr/>
            </p:nvGrpSpPr>
            <p:grpSpPr>
              <a:xfrm>
                <a:off x="2755565" y="5131670"/>
                <a:ext cx="1152128" cy="955303"/>
                <a:chOff x="2809954" y="5314020"/>
                <a:chExt cx="1549476" cy="11671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3D9C21D-14FA-AA68-37E0-6947F5E0770C}"/>
                    </a:ext>
                  </a:extLst>
                </p:cNvPr>
                <p:cNvSpPr/>
                <p:nvPr/>
              </p:nvSpPr>
              <p:spPr>
                <a:xfrm>
                  <a:off x="2809955" y="5337956"/>
                  <a:ext cx="1549475" cy="11432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b="1" u="sng" dirty="0">
                    <a:solidFill>
                      <a:schemeClr val="tx1"/>
                    </a:solidFill>
                  </a:endParaRPr>
                </a:p>
                <a:p>
                  <a:r>
                    <a:rPr lang="fr-FR" b="1" u="sng" dirty="0">
                      <a:solidFill>
                        <a:schemeClr val="tx1"/>
                      </a:solidFill>
                    </a:rPr>
                    <a:t>Id</a:t>
                  </a:r>
                </a:p>
                <a:p>
                  <a:r>
                    <a:rPr lang="fr-FR" dirty="0" err="1">
                      <a:solidFill>
                        <a:schemeClr val="tx1"/>
                      </a:solidFill>
                    </a:rPr>
                    <a:t>path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058699-4AF5-F12E-2A05-E36CF8D7F79C}"/>
                    </a:ext>
                  </a:extLst>
                </p:cNvPr>
                <p:cNvSpPr/>
                <p:nvPr/>
              </p:nvSpPr>
              <p:spPr>
                <a:xfrm>
                  <a:off x="2809954" y="5314020"/>
                  <a:ext cx="1549475" cy="484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rgbClr val="002060"/>
                      </a:solidFill>
                    </a:rPr>
                    <a:t>images</a:t>
                  </a:r>
                </a:p>
              </p:txBody>
            </p:sp>
          </p:grpSp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1B564FAF-BD75-5DF9-5EFA-C0733C6E97BD}"/>
                  </a:ext>
                </a:extLst>
              </p:cNvPr>
              <p:cNvGrpSpPr/>
              <p:nvPr/>
            </p:nvGrpSpPr>
            <p:grpSpPr>
              <a:xfrm>
                <a:off x="4842430" y="4481982"/>
                <a:ext cx="1474616" cy="1731876"/>
                <a:chOff x="4848583" y="4503682"/>
                <a:chExt cx="1490850" cy="211599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99BFAB8-5ADC-E124-C428-30711B7C30CB}"/>
                    </a:ext>
                  </a:extLst>
                </p:cNvPr>
                <p:cNvSpPr/>
                <p:nvPr/>
              </p:nvSpPr>
              <p:spPr>
                <a:xfrm>
                  <a:off x="4861542" y="4530429"/>
                  <a:ext cx="1477891" cy="20892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b="1" u="sng" dirty="0">
                    <a:solidFill>
                      <a:schemeClr val="tx1"/>
                    </a:solidFill>
                  </a:endParaRPr>
                </a:p>
                <a:p>
                  <a:r>
                    <a:rPr lang="fr-FR" b="1" u="sng" dirty="0">
                      <a:solidFill>
                        <a:schemeClr val="tx1"/>
                      </a:solidFill>
                    </a:rPr>
                    <a:t>Id</a:t>
                  </a:r>
                </a:p>
                <a:p>
                  <a:r>
                    <a:rPr lang="fr-FR" u="sng" dirty="0">
                      <a:solidFill>
                        <a:schemeClr val="tx1"/>
                      </a:solidFill>
                    </a:rPr>
                    <a:t>body</a:t>
                  </a:r>
                  <a:endParaRPr lang="fr-FR" dirty="0">
                    <a:solidFill>
                      <a:schemeClr val="tx1"/>
                    </a:solidFill>
                  </a:endParaRPr>
                </a:p>
                <a:p>
                  <a:r>
                    <a:rPr lang="fr-FR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commentable_type</a:t>
                  </a:r>
                  <a:endParaRPr lang="fr-FR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  <a:p>
                  <a:r>
                    <a:rPr lang="fr-FR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commentable_id</a:t>
                  </a:r>
                  <a:r>
                    <a:rPr lang="fr-FR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3599F12-EAAC-ECF3-6E25-1348C55DE669}"/>
                    </a:ext>
                  </a:extLst>
                </p:cNvPr>
                <p:cNvSpPr/>
                <p:nvPr/>
              </p:nvSpPr>
              <p:spPr>
                <a:xfrm>
                  <a:off x="4848583" y="4503682"/>
                  <a:ext cx="1490849" cy="5199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srgbClr val="002060"/>
                      </a:solidFill>
                    </a:rPr>
                    <a:t>comments</a:t>
                  </a:r>
                  <a:endParaRPr lang="fr-FR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159D65-2141-7F12-B5B1-792998BEC496}"/>
                </a:ext>
              </a:extLst>
            </p:cNvPr>
            <p:cNvSpPr/>
            <p:nvPr/>
          </p:nvSpPr>
          <p:spPr>
            <a:xfrm>
              <a:off x="1203293" y="4681520"/>
              <a:ext cx="1585235" cy="1033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u="sng" dirty="0">
                <a:solidFill>
                  <a:schemeClr val="tx1"/>
                </a:solidFill>
              </a:endParaRPr>
            </a:p>
            <a:p>
              <a:r>
                <a:rPr lang="fr-FR" sz="1600" b="1" u="sng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fr-FR" sz="1600" dirty="0" err="1">
                  <a:solidFill>
                    <a:schemeClr val="tx1"/>
                  </a:solidFill>
                </a:rPr>
                <a:t>title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body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6F8D4-60ED-951A-DB78-BEE6D133D20C}"/>
                </a:ext>
              </a:extLst>
            </p:cNvPr>
            <p:cNvSpPr/>
            <p:nvPr/>
          </p:nvSpPr>
          <p:spPr>
            <a:xfrm>
              <a:off x="1203294" y="4619759"/>
              <a:ext cx="1585235" cy="396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rgbClr val="002060"/>
                  </a:solidFill>
                </a:rPr>
                <a:t>posts</a:t>
              </a:r>
              <a:endParaRPr lang="fr-FR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9F06CACF-06D5-6CDE-9D64-65C9FC762D80}"/>
              </a:ext>
            </a:extLst>
          </p:cNvPr>
          <p:cNvSpPr/>
          <p:nvPr/>
        </p:nvSpPr>
        <p:spPr>
          <a:xfrm>
            <a:off x="4350734" y="5717870"/>
            <a:ext cx="2880320" cy="66317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90822FB-5E83-C4C2-B621-17EBB0BE6898}"/>
              </a:ext>
            </a:extLst>
          </p:cNvPr>
          <p:cNvGrpSpPr/>
          <p:nvPr/>
        </p:nvGrpSpPr>
        <p:grpSpPr>
          <a:xfrm>
            <a:off x="4223962" y="3122112"/>
            <a:ext cx="2880320" cy="541726"/>
            <a:chOff x="4223962" y="3122112"/>
            <a:chExt cx="2880320" cy="541726"/>
          </a:xfrm>
        </p:grpSpPr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B841875C-0FF2-BCAB-72D2-D25C609D534E}"/>
                </a:ext>
              </a:extLst>
            </p:cNvPr>
            <p:cNvSpPr/>
            <p:nvPr/>
          </p:nvSpPr>
          <p:spPr>
            <a:xfrm>
              <a:off x="4223962" y="3122112"/>
              <a:ext cx="2880320" cy="54172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F49CE25-0F32-D779-F537-9C84CA77E127}"/>
                </a:ext>
              </a:extLst>
            </p:cNvPr>
            <p:cNvSpPr txBox="1"/>
            <p:nvPr/>
          </p:nvSpPr>
          <p:spPr>
            <a:xfrm>
              <a:off x="4542931" y="3209221"/>
              <a:ext cx="1876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0" dirty="0" err="1">
                  <a:solidFill>
                    <a:srgbClr val="C00000"/>
                  </a:solidFill>
                  <a:effectLst/>
                  <a:latin typeface="Open Sans" panose="020B0606030504020204" pitchFamily="34" charset="0"/>
                </a:rPr>
                <a:t>morphMany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8F629446-9258-82AE-8D86-4ED99EC2C244}"/>
              </a:ext>
            </a:extLst>
          </p:cNvPr>
          <p:cNvSpPr txBox="1"/>
          <p:nvPr/>
        </p:nvSpPr>
        <p:spPr>
          <a:xfrm>
            <a:off x="4903434" y="5850892"/>
            <a:ext cx="22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  <a:latin typeface="Open Sans" panose="020B0606030504020204" pitchFamily="34" charset="0"/>
              </a:rPr>
              <a:t>morphTo</a:t>
            </a:r>
            <a:endParaRPr lang="fr-FR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C1A8B09-E22A-9ADA-B05B-C47A459B46FD}"/>
              </a:ext>
            </a:extLst>
          </p:cNvPr>
          <p:cNvCxnSpPr>
            <a:cxnSpLocks/>
          </p:cNvCxnSpPr>
          <p:nvPr/>
        </p:nvCxnSpPr>
        <p:spPr>
          <a:xfrm>
            <a:off x="3150041" y="3461287"/>
            <a:ext cx="1733378" cy="13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5BB6540-28AB-99AD-1B94-B651B09EA73D}"/>
              </a:ext>
            </a:extLst>
          </p:cNvPr>
          <p:cNvCxnSpPr>
            <a:cxnSpLocks/>
          </p:cNvCxnSpPr>
          <p:nvPr/>
        </p:nvCxnSpPr>
        <p:spPr>
          <a:xfrm>
            <a:off x="2339965" y="3648647"/>
            <a:ext cx="2586678" cy="148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3D27F80-00D2-50BB-DC57-A6983AC10C38}"/>
              </a:ext>
            </a:extLst>
          </p:cNvPr>
          <p:cNvCxnSpPr>
            <a:cxnSpLocks/>
          </p:cNvCxnSpPr>
          <p:nvPr/>
        </p:nvCxnSpPr>
        <p:spPr>
          <a:xfrm>
            <a:off x="3184543" y="4570936"/>
            <a:ext cx="1848784" cy="32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5460D43-B337-AFD2-F959-5767379DAACE}"/>
              </a:ext>
            </a:extLst>
          </p:cNvPr>
          <p:cNvSpPr/>
          <p:nvPr/>
        </p:nvSpPr>
        <p:spPr>
          <a:xfrm>
            <a:off x="2024917" y="5458891"/>
            <a:ext cx="1601775" cy="100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u="sng" dirty="0">
              <a:solidFill>
                <a:schemeClr val="tx1"/>
              </a:solidFill>
            </a:endParaRPr>
          </a:p>
          <a:p>
            <a:r>
              <a:rPr lang="fr-FR" b="1" u="sng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1DA5C-33D7-0A95-B4AA-10C9D1F74D4A}"/>
              </a:ext>
            </a:extLst>
          </p:cNvPr>
          <p:cNvSpPr/>
          <p:nvPr/>
        </p:nvSpPr>
        <p:spPr>
          <a:xfrm>
            <a:off x="2012163" y="5443385"/>
            <a:ext cx="1610744" cy="42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002060"/>
                </a:solidFill>
              </a:rPr>
              <a:t>videos</a:t>
            </a:r>
            <a:endParaRPr lang="fr-FR" sz="1600" b="1" dirty="0">
              <a:solidFill>
                <a:srgbClr val="002060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A4E0680-8157-3961-4729-5DE8C6693B38}"/>
              </a:ext>
            </a:extLst>
          </p:cNvPr>
          <p:cNvCxnSpPr>
            <a:cxnSpLocks/>
          </p:cNvCxnSpPr>
          <p:nvPr/>
        </p:nvCxnSpPr>
        <p:spPr>
          <a:xfrm flipV="1">
            <a:off x="3150041" y="4911257"/>
            <a:ext cx="1776602" cy="754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C2A3B70-F976-32CE-502F-2EDB2BF6DBAF}"/>
              </a:ext>
            </a:extLst>
          </p:cNvPr>
          <p:cNvCxnSpPr>
            <a:cxnSpLocks/>
          </p:cNvCxnSpPr>
          <p:nvPr/>
        </p:nvCxnSpPr>
        <p:spPr>
          <a:xfrm flipV="1">
            <a:off x="2459135" y="5165338"/>
            <a:ext cx="2454781" cy="807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13F2721-ACE0-ED0E-13F5-C3157DFE1227}"/>
              </a:ext>
            </a:extLst>
          </p:cNvPr>
          <p:cNvCxnSpPr>
            <a:cxnSpLocks/>
          </p:cNvCxnSpPr>
          <p:nvPr/>
        </p:nvCxnSpPr>
        <p:spPr>
          <a:xfrm>
            <a:off x="2370632" y="4873614"/>
            <a:ext cx="2573647" cy="27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9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schéma, la table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contient la colonne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commentable_type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contient le nom de la classe du modèle cible (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 la colonne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commentable_id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 l'identifiant de l'entité cible.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tables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représentent les entités cibles de la relation. Chaque table contient une clé primaire (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ainsi que d'autres colonnes spécifiques à chaque type d'entité.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clé étrangère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commentable_id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la table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fait référence à la clé primaire de la table cible (par exemple,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posts.id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images.id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videos.id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 la colonne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commentable_type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 le type d'entité cible associé (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Ainsi, chaque commentaire peut être associé à une entité cible spécifique (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 chaque entité cible peut avoir plusieurs commentaires associés.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Ceci conclut la description de la relation "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Many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12976"/>
            <a:ext cx="7902878" cy="22449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</a:t>
            </a:r>
          </a:p>
          <a:p>
            <a:r>
              <a:rPr lang="en-US" sz="2000" dirty="0">
                <a:solidFill>
                  <a:srgbClr val="2E95D3"/>
                </a:solidFill>
                <a:latin typeface="Söhne Mono"/>
              </a:rPr>
              <a:t>	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  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3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Many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12976"/>
            <a:ext cx="7902878" cy="2664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post's comments. */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dirty="0">
                <a:solidFill>
                  <a:srgbClr val="FFFFFF"/>
                </a:solidFill>
                <a:latin typeface="Söhne Mono"/>
              </a:rPr>
              <a:t>	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Many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12976"/>
            <a:ext cx="7902878" cy="2520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Image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image's comments. */</a:t>
            </a:r>
          </a:p>
          <a:p>
            <a:r>
              <a:rPr lang="en-US" sz="200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  <a:br>
              <a:rPr lang="en-US" sz="2000" dirty="0"/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Many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12976"/>
            <a:ext cx="7902878" cy="2520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Video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en-US" sz="2000" b="0" i="0" dirty="0">
                <a:effectLst/>
                <a:latin typeface="Söhne Mono"/>
              </a:rPr>
              <a:t>/** * Get all of the video's comments. */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      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 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br>
              <a:rPr lang="en-US" sz="2000" dirty="0"/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Many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code, la méthode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morphTo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définie dans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 qui permet à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déterminer dynamiquement la relation vers l'entité cible. Les méthodes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morphMany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définies dans les modèles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 qui permet de récupérer tous les commentaires associés à chaque entité cible.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Notez que les noms de méthodes (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 aux noms de colonnes (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commentable_type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définis dans le schéma de la base de données.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"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permet d'associer plusieurs entités à plusieurs autres entités de types différents. Cette relation est souvent utilisée pour modéliser des tags qui peuvent être associés à des articles, des images, des vidéos, etc.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0B80E34-E26D-2E95-37E2-5B3F843EF9FE}"/>
              </a:ext>
            </a:extLst>
          </p:cNvPr>
          <p:cNvGrpSpPr/>
          <p:nvPr/>
        </p:nvGrpSpPr>
        <p:grpSpPr>
          <a:xfrm>
            <a:off x="626482" y="3846805"/>
            <a:ext cx="4502981" cy="2304256"/>
            <a:chOff x="1203293" y="4592235"/>
            <a:chExt cx="4502981" cy="230425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201F6CC-9879-7AE7-CEB5-ED3C2EABE9FF}"/>
                </a:ext>
              </a:extLst>
            </p:cNvPr>
            <p:cNvGrpSpPr/>
            <p:nvPr/>
          </p:nvGrpSpPr>
          <p:grpSpPr>
            <a:xfrm>
              <a:off x="1203293" y="4592235"/>
              <a:ext cx="4502981" cy="2304256"/>
              <a:chOff x="2767197" y="3939196"/>
              <a:chExt cx="3272701" cy="23042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058699-4AF5-F12E-2A05-E36CF8D7F79C}"/>
                  </a:ext>
                </a:extLst>
              </p:cNvPr>
              <p:cNvSpPr/>
              <p:nvPr/>
            </p:nvSpPr>
            <p:spPr>
              <a:xfrm>
                <a:off x="2767197" y="5257420"/>
                <a:ext cx="672614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Article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599F12-EAAC-ECF3-6E25-1348C55DE669}"/>
                  </a:ext>
                </a:extLst>
              </p:cNvPr>
              <p:cNvSpPr/>
              <p:nvPr/>
            </p:nvSpPr>
            <p:spPr>
              <a:xfrm>
                <a:off x="5179151" y="3939196"/>
                <a:ext cx="860747" cy="23042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Taggable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6F8D4-60ED-951A-DB78-BEE6D133D20C}"/>
                </a:ext>
              </a:extLst>
            </p:cNvPr>
            <p:cNvSpPr/>
            <p:nvPr/>
          </p:nvSpPr>
          <p:spPr>
            <a:xfrm>
              <a:off x="1203294" y="4619759"/>
              <a:ext cx="925465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2060"/>
                  </a:solidFill>
                </a:rPr>
                <a:t>Tag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1DA5C-33D7-0A95-B4AA-10C9D1F74D4A}"/>
              </a:ext>
            </a:extLst>
          </p:cNvPr>
          <p:cNvSpPr/>
          <p:nvPr/>
        </p:nvSpPr>
        <p:spPr>
          <a:xfrm>
            <a:off x="7092280" y="3975669"/>
            <a:ext cx="1164860" cy="716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B8528-A17C-B013-4753-7AC9F140B385}"/>
              </a:ext>
            </a:extLst>
          </p:cNvPr>
          <p:cNvSpPr/>
          <p:nvPr/>
        </p:nvSpPr>
        <p:spPr>
          <a:xfrm>
            <a:off x="7092280" y="4879719"/>
            <a:ext cx="1164860" cy="64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2060"/>
                </a:solidFill>
              </a:rPr>
              <a:t>Video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6E639-8694-D48B-C90C-6719F30A1CD3}"/>
              </a:ext>
            </a:extLst>
          </p:cNvPr>
          <p:cNvSpPr/>
          <p:nvPr/>
        </p:nvSpPr>
        <p:spPr>
          <a:xfrm>
            <a:off x="7092281" y="5697683"/>
            <a:ext cx="1193488" cy="64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Podcast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F5C1F3-19E8-8EBA-19F2-936C4694D4D9}"/>
              </a:ext>
            </a:extLst>
          </p:cNvPr>
          <p:cNvGrpSpPr/>
          <p:nvPr/>
        </p:nvGrpSpPr>
        <p:grpSpPr>
          <a:xfrm>
            <a:off x="1645429" y="4063076"/>
            <a:ext cx="2271331" cy="935857"/>
            <a:chOff x="4223962" y="3276382"/>
            <a:chExt cx="2965309" cy="935857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90EE9EC3-569A-D268-CF8E-1ECE7F149B35}"/>
                </a:ext>
              </a:extLst>
            </p:cNvPr>
            <p:cNvSpPr/>
            <p:nvPr/>
          </p:nvSpPr>
          <p:spPr>
            <a:xfrm>
              <a:off x="4223962" y="3276382"/>
              <a:ext cx="2880320" cy="36933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7B5B0ED-F810-58EB-FAA2-5FFA9884B91A}"/>
                </a:ext>
              </a:extLst>
            </p:cNvPr>
            <p:cNvSpPr txBox="1"/>
            <p:nvPr/>
          </p:nvSpPr>
          <p:spPr>
            <a:xfrm>
              <a:off x="4416560" y="3842907"/>
              <a:ext cx="2772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0" dirty="0" err="1">
                  <a:solidFill>
                    <a:srgbClr val="C00000"/>
                  </a:solidFill>
                  <a:effectLst/>
                  <a:latin typeface="Open Sans" panose="020B0606030504020204" pitchFamily="34" charset="0"/>
                </a:rPr>
                <a:t>morphToMany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EAE4E3D4-74B8-2DAB-9DB2-3A2DF16C0453}"/>
              </a:ext>
            </a:extLst>
          </p:cNvPr>
          <p:cNvSpPr/>
          <p:nvPr/>
        </p:nvSpPr>
        <p:spPr>
          <a:xfrm>
            <a:off x="5222685" y="4044952"/>
            <a:ext cx="1803079" cy="40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66231E-0A13-D34F-773E-121D8B4ABDB3}"/>
              </a:ext>
            </a:extLst>
          </p:cNvPr>
          <p:cNvSpPr txBox="1"/>
          <p:nvPr/>
        </p:nvSpPr>
        <p:spPr>
          <a:xfrm>
            <a:off x="5157845" y="4542481"/>
            <a:ext cx="2150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 err="1">
                <a:solidFill>
                  <a:srgbClr val="C00000"/>
                </a:solidFill>
                <a:latin typeface="Open Sans" panose="020B0606030504020204" pitchFamily="34" charset="0"/>
              </a:rPr>
              <a:t>morphedByMany</a:t>
            </a:r>
            <a:endParaRPr lang="fr-FR" sz="16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sp>
        <p:nvSpPr>
          <p:cNvPr id="20" name="Flèche : gauche 19">
            <a:extLst>
              <a:ext uri="{FF2B5EF4-FFF2-40B4-BE49-F238E27FC236}">
                <a16:creationId xmlns:a16="http://schemas.microsoft.com/office/drawing/2014/main" id="{787EB4F8-873E-BE9D-1AF0-0EA528B24ABA}"/>
              </a:ext>
            </a:extLst>
          </p:cNvPr>
          <p:cNvSpPr/>
          <p:nvPr/>
        </p:nvSpPr>
        <p:spPr>
          <a:xfrm>
            <a:off x="5258650" y="4972984"/>
            <a:ext cx="1767114" cy="40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60DB727F-AC7A-A209-D43A-F0C0B2AE6543}"/>
              </a:ext>
            </a:extLst>
          </p:cNvPr>
          <p:cNvSpPr/>
          <p:nvPr/>
        </p:nvSpPr>
        <p:spPr>
          <a:xfrm>
            <a:off x="5258650" y="5785494"/>
            <a:ext cx="1767114" cy="40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EF6E65EC-C351-C8E4-A614-D7DF52AF581E}"/>
              </a:ext>
            </a:extLst>
          </p:cNvPr>
          <p:cNvSpPr/>
          <p:nvPr/>
        </p:nvSpPr>
        <p:spPr>
          <a:xfrm>
            <a:off x="1651941" y="5378564"/>
            <a:ext cx="2206232" cy="3693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38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schéma, une entité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associée à plusieurs entités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Article, Image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Podcast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 via une table de liaison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Taggable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Cette table de liaison contient les clés étrangères des tables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podcasts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ainsi qu'un champ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taggable_type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permet de déterminer le type de l'entité cible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Podcast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morphedByMany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utilisées pour définir les relations dans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tandis que la méthode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morphToMany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utilisée dans les modèles Article, `Image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3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1907704" y="2780928"/>
            <a:ext cx="6624736" cy="39604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E9950C"/>
                </a:solidFill>
                <a:effectLst/>
                <a:latin typeface="Söhne Mono"/>
              </a:rPr>
              <a:t>Tag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fr-FR" sz="1600" b="0" i="0" dirty="0">
                <a:effectLst/>
                <a:latin typeface="Söhne Mono"/>
              </a:rPr>
              <a:t>/** ' articles. */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articles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	      </a:t>
            </a:r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$</a:t>
            </a:r>
            <a:r>
              <a:rPr lang="fr-FR" sz="1600" b="0" i="0" dirty="0" err="1">
                <a:solidFill>
                  <a:srgbClr val="DF3079"/>
                </a:solidFill>
                <a:effectLst/>
                <a:latin typeface="Söhne Mono"/>
              </a:rPr>
              <a:t>this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morphedByMany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Article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fr-FR" sz="1600" b="0" i="0" dirty="0" err="1">
                <a:solidFill>
                  <a:srgbClr val="00A67D"/>
                </a:solidFill>
                <a:effectLst/>
                <a:latin typeface="Söhne Mono"/>
              </a:rPr>
              <a:t>taggable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	}</a:t>
            </a:r>
            <a:r>
              <a:rPr lang="fr-FR" sz="1600" b="0" i="0" dirty="0">
                <a:effectLst/>
                <a:latin typeface="Söhne Mono"/>
              </a:rPr>
              <a:t>. */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images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	     </a:t>
            </a:r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$</a:t>
            </a:r>
            <a:r>
              <a:rPr lang="fr-FR" sz="1600" b="0" i="0" dirty="0" err="1">
                <a:solidFill>
                  <a:srgbClr val="DF3079"/>
                </a:solidFill>
                <a:effectLst/>
                <a:latin typeface="Söhne Mono"/>
              </a:rPr>
              <a:t>this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morphedByMany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Image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fr-FR" sz="1600" b="0" i="0" dirty="0" err="1">
                <a:solidFill>
                  <a:srgbClr val="00A67D"/>
                </a:solidFill>
                <a:effectLst/>
                <a:latin typeface="Söhne Mono"/>
              </a:rPr>
              <a:t>taggable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  <a:r>
              <a:rPr lang="fr-FR" sz="1600" b="0" i="0" dirty="0">
                <a:effectLst/>
                <a:latin typeface="Söhne Mono"/>
              </a:rPr>
              <a:t>/**</a:t>
            </a:r>
            <a:endParaRPr lang="fr-F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videos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	    return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$</a:t>
            </a:r>
            <a:r>
              <a:rPr lang="fr-FR" sz="1600" b="0" i="0" dirty="0" err="1">
                <a:solidFill>
                  <a:srgbClr val="DF3079"/>
                </a:solidFill>
                <a:effectLst/>
                <a:latin typeface="Söhne Mono"/>
              </a:rPr>
              <a:t>this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morphedByMany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Video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fr-FR" sz="1600" b="0" i="0" dirty="0" err="1">
                <a:solidFill>
                  <a:srgbClr val="00A67D"/>
                </a:solidFill>
                <a:effectLst/>
                <a:latin typeface="Söhne Mono"/>
              </a:rPr>
              <a:t>taggable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  <a:r>
              <a:rPr lang="fr-FR" sz="1600" b="0" i="0" dirty="0">
                <a:effectLst/>
                <a:latin typeface="Söhne Mono"/>
              </a:rPr>
              <a:t>/** of the tags' podcasts. */</a:t>
            </a:r>
          </a:p>
          <a:p>
            <a:r>
              <a:rPr lang="fr-FR" sz="1600" dirty="0">
                <a:solidFill>
                  <a:srgbClr val="2E95D3"/>
                </a:solidFill>
                <a:latin typeface="Söhne Mono"/>
              </a:rPr>
              <a:t>	</a:t>
            </a:r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 err="1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podcasts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fr-FR" sz="1600" b="0" i="0" dirty="0">
                <a:solidFill>
                  <a:srgbClr val="2E95D3"/>
                </a:solidFill>
                <a:effectLst/>
                <a:latin typeface="Söhne Mono"/>
              </a:rPr>
              <a:t>	    return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$</a:t>
            </a:r>
            <a:r>
              <a:rPr lang="fr-FR" sz="1600" b="0" i="0" dirty="0" err="1">
                <a:solidFill>
                  <a:srgbClr val="DF3079"/>
                </a:solidFill>
                <a:effectLst/>
                <a:latin typeface="Söhne Mono"/>
              </a:rPr>
              <a:t>this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fr-FR" sz="1600" b="0" i="0" dirty="0" err="1">
                <a:solidFill>
                  <a:srgbClr val="F22C3D"/>
                </a:solidFill>
                <a:effectLst/>
                <a:latin typeface="Söhne Mono"/>
              </a:rPr>
              <a:t>morphedByMany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fr-FR" sz="1600" b="0" i="0" dirty="0">
                <a:solidFill>
                  <a:srgbClr val="F22C3D"/>
                </a:solidFill>
                <a:effectLst/>
                <a:latin typeface="Söhne Mono"/>
              </a:rPr>
              <a:t>Podcast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fr-FR" sz="16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fr-FR" sz="1600" b="0" i="0" dirty="0" err="1">
                <a:solidFill>
                  <a:srgbClr val="00A67D"/>
                </a:solidFill>
                <a:effectLst/>
                <a:latin typeface="Söhne Mono"/>
              </a:rPr>
              <a:t>taggable</a:t>
            </a:r>
            <a:r>
              <a:rPr lang="fr-FR" sz="16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7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953598" y="3284984"/>
            <a:ext cx="7236804" cy="2880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Article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article's tags. */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'taggable’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  <a:br>
              <a:rPr lang="en-US" sz="2000" dirty="0"/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9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953598" y="3284984"/>
            <a:ext cx="7236804" cy="2880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Image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image's tags. */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'taggable’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1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953598" y="3284984"/>
            <a:ext cx="7236804" cy="2880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Video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video's tags. */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 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'taggable’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 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19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(Many To Many Polymorphic 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Podcast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953598" y="3284984"/>
            <a:ext cx="7236804" cy="2880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Podcast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000" b="0" i="0" dirty="0">
                <a:effectLst/>
                <a:latin typeface="Söhne Mono"/>
              </a:rPr>
              <a:t>/** * Get all of the podcast's tags. */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>
                <a:solidFill>
                  <a:srgbClr val="FFFFFF"/>
                </a:solidFill>
                <a:effectLst/>
                <a:latin typeface="Söhne Mono"/>
              </a:rPr>
              <a:t>	     </a:t>
            </a:r>
            <a:r>
              <a:rPr lang="en-US" sz="2000" b="0" i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Tag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'taggable’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signifie que vous avez deux tables ou plus avec des enregistrements qui sont liés les uns aux autres 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Eloquent sont définies comme des méthodes sur vos classes de modèle Eloquent.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 donné que les relations servent également de puissants générateurs de requêtes , la définition de relations en tant que méthodes offre de puissantes capacités de chaînage de méthodes et d'interrogation. 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relations dans ORM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One) 1 à 1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Many) 1 à plusieurs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Many) plusieurs à plusieurs (avec table intermédiaire)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 One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est une relation de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Eloquent qui permet à un modèle d'avoir une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avec plusieurs autres modèles. Cette relation est souvent utilisée pour modéliser des entités comme des commentaires, des images, des fichiers, etc., qui peuvent être associées à différentes entités de manière polymorphique.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exemple, supposons que vous ayez un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peut être associé à différents types d'entités, tels que des publications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et des produits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Vous pouvez utiliser une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pour modéliser cette association.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un exemple de définition d'une relation "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entre les modèles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0B80E34-E26D-2E95-37E2-5B3F843EF9FE}"/>
              </a:ext>
            </a:extLst>
          </p:cNvPr>
          <p:cNvGrpSpPr/>
          <p:nvPr/>
        </p:nvGrpSpPr>
        <p:grpSpPr>
          <a:xfrm>
            <a:off x="1780584" y="3475140"/>
            <a:ext cx="5623460" cy="2948769"/>
            <a:chOff x="1203293" y="4619759"/>
            <a:chExt cx="5623460" cy="294876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201F6CC-9879-7AE7-CEB5-ED3C2EABE9FF}"/>
                </a:ext>
              </a:extLst>
            </p:cNvPr>
            <p:cNvGrpSpPr/>
            <p:nvPr/>
          </p:nvGrpSpPr>
          <p:grpSpPr>
            <a:xfrm>
              <a:off x="1203293" y="5249810"/>
              <a:ext cx="5623460" cy="2318718"/>
              <a:chOff x="2767197" y="4596771"/>
              <a:chExt cx="4087049" cy="2318718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DF3C779-E607-5078-86BF-8EDD73AEE649}"/>
                  </a:ext>
                </a:extLst>
              </p:cNvPr>
              <p:cNvGrpSpPr/>
              <p:nvPr/>
            </p:nvGrpSpPr>
            <p:grpSpPr>
              <a:xfrm>
                <a:off x="2767197" y="5581360"/>
                <a:ext cx="1152130" cy="1334129"/>
                <a:chOff x="2825597" y="5863453"/>
                <a:chExt cx="1549478" cy="163002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3D9C21D-14FA-AA68-37E0-6947F5E0770C}"/>
                    </a:ext>
                  </a:extLst>
                </p:cNvPr>
                <p:cNvSpPr/>
                <p:nvPr/>
              </p:nvSpPr>
              <p:spPr>
                <a:xfrm>
                  <a:off x="2825600" y="5863453"/>
                  <a:ext cx="1549475" cy="16300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b="1" u="sng" dirty="0">
                    <a:solidFill>
                      <a:schemeClr val="tx1"/>
                    </a:solidFill>
                  </a:endParaRPr>
                </a:p>
                <a:p>
                  <a:r>
                    <a:rPr lang="fr-FR" b="1" u="sng" dirty="0">
                      <a:solidFill>
                        <a:schemeClr val="tx1"/>
                      </a:solidFill>
                    </a:rPr>
                    <a:t>Id</a:t>
                  </a:r>
                </a:p>
                <a:p>
                  <a:r>
                    <a:rPr lang="fr-FR" dirty="0" err="1">
                      <a:solidFill>
                        <a:schemeClr val="tx1"/>
                      </a:solidFill>
                    </a:rPr>
                    <a:t>name</a:t>
                  </a:r>
                  <a:endParaRPr lang="fr-FR" dirty="0">
                    <a:solidFill>
                      <a:schemeClr val="tx1"/>
                    </a:solidFill>
                  </a:endParaRPr>
                </a:p>
                <a:p>
                  <a:r>
                    <a:rPr lang="fr-FR" dirty="0" err="1">
                      <a:solidFill>
                        <a:schemeClr val="tx1"/>
                      </a:solidFill>
                    </a:rPr>
                    <a:t>desc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058699-4AF5-F12E-2A05-E36CF8D7F79C}"/>
                    </a:ext>
                  </a:extLst>
                </p:cNvPr>
                <p:cNvSpPr/>
                <p:nvPr/>
              </p:nvSpPr>
              <p:spPr>
                <a:xfrm>
                  <a:off x="2825597" y="5863453"/>
                  <a:ext cx="1549475" cy="484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srgbClr val="002060"/>
                      </a:solidFill>
                    </a:rPr>
                    <a:t>Products</a:t>
                  </a:r>
                  <a:endParaRPr lang="fr-FR" b="1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1B564FAF-BD75-5DF9-5EFA-C0733C6E97BD}"/>
                  </a:ext>
                </a:extLst>
              </p:cNvPr>
              <p:cNvGrpSpPr/>
              <p:nvPr/>
            </p:nvGrpSpPr>
            <p:grpSpPr>
              <a:xfrm>
                <a:off x="5284818" y="4596771"/>
                <a:ext cx="1569428" cy="1760206"/>
                <a:chOff x="5295843" y="4643929"/>
                <a:chExt cx="1586706" cy="215060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99BFAB8-5ADC-E124-C428-30711B7C30CB}"/>
                    </a:ext>
                  </a:extLst>
                </p:cNvPr>
                <p:cNvSpPr/>
                <p:nvPr/>
              </p:nvSpPr>
              <p:spPr>
                <a:xfrm>
                  <a:off x="5295843" y="4705288"/>
                  <a:ext cx="1586706" cy="20892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b="1" u="sng" dirty="0">
                    <a:solidFill>
                      <a:schemeClr val="tx1"/>
                    </a:solidFill>
                  </a:endParaRPr>
                </a:p>
                <a:p>
                  <a:r>
                    <a:rPr lang="fr-FR" b="1" u="sng" dirty="0">
                      <a:solidFill>
                        <a:schemeClr val="tx1"/>
                      </a:solidFill>
                    </a:rPr>
                    <a:t>Id</a:t>
                  </a:r>
                </a:p>
                <a:p>
                  <a:r>
                    <a:rPr lang="fr-FR" dirty="0">
                      <a:solidFill>
                        <a:schemeClr val="tx1"/>
                      </a:solidFill>
                    </a:rPr>
                    <a:t>body</a:t>
                  </a:r>
                </a:p>
                <a:p>
                  <a:r>
                    <a:rPr lang="fr-FR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commentable_type</a:t>
                  </a:r>
                  <a:endParaRPr lang="fr-FR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  <a:p>
                  <a:r>
                    <a:rPr lang="fr-FR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commentable_id</a:t>
                  </a:r>
                  <a:r>
                    <a:rPr lang="fr-FR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3599F12-EAAC-ECF3-6E25-1348C55DE669}"/>
                    </a:ext>
                  </a:extLst>
                </p:cNvPr>
                <p:cNvSpPr/>
                <p:nvPr/>
              </p:nvSpPr>
              <p:spPr>
                <a:xfrm>
                  <a:off x="5295843" y="4643929"/>
                  <a:ext cx="1586706" cy="5199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srgbClr val="002060"/>
                      </a:solidFill>
                    </a:rPr>
                    <a:t>Comments</a:t>
                  </a:r>
                  <a:endParaRPr lang="fr-FR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159D65-2141-7F12-B5B1-792998BEC496}"/>
                </a:ext>
              </a:extLst>
            </p:cNvPr>
            <p:cNvSpPr/>
            <p:nvPr/>
          </p:nvSpPr>
          <p:spPr>
            <a:xfrm>
              <a:off x="1203293" y="4681520"/>
              <a:ext cx="1585235" cy="13303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u="sng" dirty="0">
                <a:solidFill>
                  <a:schemeClr val="tx1"/>
                </a:solidFill>
              </a:endParaRPr>
            </a:p>
            <a:p>
              <a:r>
                <a:rPr lang="fr-FR" b="1" u="sng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fr-FR" dirty="0" err="1">
                  <a:solidFill>
                    <a:schemeClr val="tx1"/>
                  </a:solidFill>
                </a:rPr>
                <a:t>Title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body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6F8D4-60ED-951A-DB78-BEE6D133D20C}"/>
                </a:ext>
              </a:extLst>
            </p:cNvPr>
            <p:cNvSpPr/>
            <p:nvPr/>
          </p:nvSpPr>
          <p:spPr>
            <a:xfrm>
              <a:off x="1203294" y="4619759"/>
              <a:ext cx="1585235" cy="396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posts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41875C-0FF2-BCAB-72D2-D25C609D534E}"/>
              </a:ext>
            </a:extLst>
          </p:cNvPr>
          <p:cNvSpPr/>
          <p:nvPr/>
        </p:nvSpPr>
        <p:spPr>
          <a:xfrm>
            <a:off x="3738792" y="3579943"/>
            <a:ext cx="2880320" cy="44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9F06CACF-06D5-6CDE-9D64-65C9FC762D80}"/>
              </a:ext>
            </a:extLst>
          </p:cNvPr>
          <p:cNvSpPr/>
          <p:nvPr/>
        </p:nvSpPr>
        <p:spPr>
          <a:xfrm>
            <a:off x="3707904" y="6227250"/>
            <a:ext cx="2880320" cy="417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49CE25-0F32-D779-F537-9C84CA77E127}"/>
              </a:ext>
            </a:extLst>
          </p:cNvPr>
          <p:cNvSpPr txBox="1"/>
          <p:nvPr/>
        </p:nvSpPr>
        <p:spPr>
          <a:xfrm>
            <a:off x="3499044" y="3261431"/>
            <a:ext cx="33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morphOne</a:t>
            </a:r>
            <a:r>
              <a:rPr lang="fr-FR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 ou </a:t>
            </a:r>
            <a:r>
              <a:rPr lang="fr-FR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morphMany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629446-9258-82AE-8D86-4ED99EC2C244}"/>
              </a:ext>
            </a:extLst>
          </p:cNvPr>
          <p:cNvSpPr txBox="1"/>
          <p:nvPr/>
        </p:nvSpPr>
        <p:spPr>
          <a:xfrm>
            <a:off x="4447013" y="5912061"/>
            <a:ext cx="146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morphTo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C1A8B09-E22A-9ADA-B05B-C47A459B46FD}"/>
              </a:ext>
            </a:extLst>
          </p:cNvPr>
          <p:cNvCxnSpPr>
            <a:cxnSpLocks/>
          </p:cNvCxnSpPr>
          <p:nvPr/>
        </p:nvCxnSpPr>
        <p:spPr>
          <a:xfrm>
            <a:off x="3365819" y="3790788"/>
            <a:ext cx="1878809" cy="149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5BB6540-28AB-99AD-1B94-B651B09EA73D}"/>
              </a:ext>
            </a:extLst>
          </p:cNvPr>
          <p:cNvCxnSpPr>
            <a:cxnSpLocks/>
          </p:cNvCxnSpPr>
          <p:nvPr/>
        </p:nvCxnSpPr>
        <p:spPr>
          <a:xfrm>
            <a:off x="2067587" y="4079164"/>
            <a:ext cx="3296501" cy="147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3D27F80-00D2-50BB-DC57-A6983AC10C3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65822" y="5287850"/>
            <a:ext cx="1913294" cy="39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C2A3B70-F976-32CE-502F-2EDB2BF6DBAF}"/>
              </a:ext>
            </a:extLst>
          </p:cNvPr>
          <p:cNvCxnSpPr>
            <a:cxnSpLocks/>
          </p:cNvCxnSpPr>
          <p:nvPr/>
        </p:nvCxnSpPr>
        <p:spPr>
          <a:xfrm flipV="1">
            <a:off x="2193524" y="5570431"/>
            <a:ext cx="3168811" cy="9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schéma,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associé à plusieurs entités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 manière polymorphique. La colonne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commentable_type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 le nom de la classe du modèle cible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 la colonne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commentable_id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 l'identifiant de l'entité cible.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permet de définir une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entre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les modèles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Cela signifie qu'un commentaire peut être associé à une seule publication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à un seul produit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 qu'une publication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un produit (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peut avoir un seul commentaire.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c’est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mais issu de plusieurs tables.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morphMany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c’est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mais issu de plusieurs tables.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morphTo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c’est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à destination de plusieurs tables.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9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(One To One Polymorphic)</a:t>
            </a: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42939"/>
            <a:ext cx="7902878" cy="22449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commentable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	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morphTo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75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2366</Words>
  <Application>Microsoft Office PowerPoint</Application>
  <PresentationFormat>Affichage à l'écran (4:3)</PresentationFormat>
  <Paragraphs>410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Angsana New</vt:lpstr>
      <vt:lpstr>Arial</vt:lpstr>
      <vt:lpstr>Calibri</vt:lpstr>
      <vt:lpstr>Consolas</vt:lpstr>
      <vt:lpstr>Open Sans</vt:lpstr>
      <vt:lpstr>Söhne Mono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HAMID BELYAZIDI</cp:lastModifiedBy>
  <cp:revision>436</cp:revision>
  <dcterms:created xsi:type="dcterms:W3CDTF">2011-10-01T12:57:10Z</dcterms:created>
  <dcterms:modified xsi:type="dcterms:W3CDTF">2023-02-23T17:56:40Z</dcterms:modified>
</cp:coreProperties>
</file>