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00" r:id="rId5"/>
    <p:sldId id="301" r:id="rId6"/>
    <p:sldId id="302" r:id="rId7"/>
    <p:sldId id="303" r:id="rId8"/>
    <p:sldId id="304" r:id="rId9"/>
    <p:sldId id="305" r:id="rId10"/>
    <p:sldId id="306" r:id="rId11"/>
    <p:sldId id="307" r:id="rId12"/>
    <p:sldId id="308" r:id="rId13"/>
    <p:sldId id="309" r:id="rId14"/>
    <p:sldId id="311" r:id="rId15"/>
    <p:sldId id="312" r:id="rId16"/>
    <p:sldId id="313" r:id="rId17"/>
    <p:sldId id="314" r:id="rId18"/>
    <p:sldId id="315" r:id="rId19"/>
    <p:sldId id="316" r:id="rId20"/>
    <p:sldId id="317" r:id="rId21"/>
    <p:sldId id="318" r:id="rId22"/>
    <p:sldId id="319" r:id="rId23"/>
    <p:sldId id="320" r:id="rId24"/>
    <p:sldId id="325" r:id="rId25"/>
    <p:sldId id="324" r:id="rId26"/>
    <p:sldId id="321" r:id="rId27"/>
    <p:sldId id="322" r:id="rId28"/>
    <p:sldId id="323" r:id="rId29"/>
    <p:sldId id="326" r:id="rId30"/>
    <p:sldId id="327" r:id="rId31"/>
    <p:sldId id="328" r:id="rId32"/>
    <p:sldId id="329" r:id="rId33"/>
    <p:sldId id="330" r:id="rId34"/>
    <p:sldId id="331" r:id="rId35"/>
    <p:sldId id="332" r:id="rId36"/>
    <p:sldId id="333"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ID BELYAZIDI" initials="HB" lastIdx="1" clrIdx="0">
    <p:extLst>
      <p:ext uri="{19B8F6BF-5375-455C-9EA6-DF929625EA0E}">
        <p15:presenceInfo xmlns:p15="http://schemas.microsoft.com/office/powerpoint/2012/main" userId="S::HAMID.BELYAZIDI@ofppt-edu.ma::a8c8f648-3c16-4906-aec1-3869a8bb2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02/03/2023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02/03/2023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5065412" y="5095485"/>
            <a:ext cx="2812207"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Gérer la sécurité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30225" indent="-354013">
              <a:buFont typeface="+mj-lt"/>
              <a:buAutoNum type="alphaUcPeriod" startAt="3"/>
              <a:tabLst>
                <a:tab pos="530225" algn="l"/>
              </a:tabLst>
            </a:pPr>
            <a:r>
              <a:rPr lang="fr-FR" sz="2200" b="1" dirty="0">
                <a:solidFill>
                  <a:srgbClr val="002060"/>
                </a:solidFill>
                <a:latin typeface="Times New Roman" panose="02020603050405020304" pitchFamily="18" charset="0"/>
                <a:cs typeface="Times New Roman" panose="02020603050405020304" pitchFamily="18" charset="0"/>
              </a:rPr>
              <a:t>Approfondir la programmation </a:t>
            </a:r>
            <a:r>
              <a:rPr lang="fr-FR" sz="2200" b="1" dirty="0" err="1">
                <a:solidFill>
                  <a:srgbClr val="002060"/>
                </a:solidFill>
                <a:latin typeface="Times New Roman" panose="02020603050405020304" pitchFamily="18" charset="0"/>
                <a:cs typeface="Times New Roman" panose="02020603050405020304" pitchFamily="18" charset="0"/>
              </a:rPr>
              <a:t>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200" dirty="0">
                <a:solidFill>
                  <a:srgbClr val="C00000"/>
                </a:solidFill>
                <a:latin typeface="Times New Roman" panose="02020603050405020304" pitchFamily="18" charset="0"/>
                <a:cs typeface="Times New Roman" panose="02020603050405020304" pitchFamily="18" charset="0"/>
              </a:rPr>
              <a:t>Gérer la sécurité</a:t>
            </a:r>
            <a:endParaRPr lang="fr-FR" sz="22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200" b="1" dirty="0">
                <a:solidFill>
                  <a:srgbClr val="0070C0"/>
                </a:solidFill>
                <a:latin typeface="Times New Roman" panose="02020603050405020304" pitchFamily="18" charset="0"/>
                <a:cs typeface="Times New Roman" panose="02020603050405020304" pitchFamily="18" charset="0"/>
              </a:rPr>
              <a:t>Authentification (</a:t>
            </a:r>
            <a:r>
              <a:rPr lang="fr-FR" sz="2200" b="1" dirty="0" err="1">
                <a:solidFill>
                  <a:srgbClr val="0070C0"/>
                </a:solidFill>
                <a:latin typeface="Times New Roman" panose="02020603050405020304" pitchFamily="18" charset="0"/>
                <a:cs typeface="Times New Roman" panose="02020603050405020304" pitchFamily="18" charset="0"/>
              </a:rPr>
              <a:t>Laravel</a:t>
            </a:r>
            <a:r>
              <a:rPr lang="fr-FR" sz="2200" b="1" dirty="0">
                <a:solidFill>
                  <a:srgbClr val="0070C0"/>
                </a:solidFill>
                <a:latin typeface="Times New Roman" panose="02020603050405020304" pitchFamily="18" charset="0"/>
                <a:cs typeface="Times New Roman" panose="02020603050405020304" pitchFamily="18" charset="0"/>
              </a:rPr>
              <a:t> UI)</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bibliothèque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est un ensemble d'outils qui permettent de générer rapidement des vues d'authentification pour votre application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Cette bibliothèque simplifie le processus de création et de personnalisation des vues d'authentification en fournissant des modèles de vue préconçus et une série de commandes artisan qui vous permettent de personnaliser facilement ces modèles.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En utilisant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a:t>
            </a:r>
            <a:r>
              <a:rPr lang="fr-FR" sz="2000" dirty="0">
                <a:solidFill>
                  <a:schemeClr val="tx1"/>
                </a:solidFill>
                <a:latin typeface="Times New Roman" panose="02020603050405020304" pitchFamily="18" charset="0"/>
                <a:cs typeface="Times New Roman" panose="02020603050405020304" pitchFamily="18" charset="0"/>
              </a:rPr>
              <a:t>, vous pouvez générer des vues d'authentification pour des systèmes d'authentification tels que la connexion, l'enregistrement, la réinitialisation de mot de passe, la confirmation d'adresse email, etc.</a:t>
            </a:r>
          </a:p>
          <a:p>
            <a:pPr marL="400050" lvl="1" indent="0">
              <a:buNone/>
            </a:pP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supporte plusieurs </a:t>
            </a:r>
            <a:r>
              <a:rPr lang="fr-FR" sz="2000" b="1" dirty="0" err="1">
                <a:solidFill>
                  <a:schemeClr val="tx1"/>
                </a:solidFill>
                <a:latin typeface="Times New Roman" panose="02020603050405020304" pitchFamily="18" charset="0"/>
                <a:cs typeface="Times New Roman" panose="02020603050405020304" pitchFamily="18" charset="0"/>
              </a:rPr>
              <a:t>frameworks</a:t>
            </a:r>
            <a:r>
              <a:rPr lang="fr-FR" sz="2000" b="1"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front-end</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populaires tels que </a:t>
            </a:r>
            <a:r>
              <a:rPr lang="fr-FR" sz="2000" b="1" dirty="0">
                <a:solidFill>
                  <a:schemeClr val="tx1"/>
                </a:solidFill>
                <a:latin typeface="Times New Roman" panose="02020603050405020304" pitchFamily="18" charset="0"/>
                <a:cs typeface="Times New Roman" panose="02020603050405020304" pitchFamily="18" charset="0"/>
              </a:rPr>
              <a:t>Bootstrap</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Vue.js</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err="1">
                <a:solidFill>
                  <a:schemeClr val="tx1"/>
                </a:solidFill>
                <a:latin typeface="Times New Roman" panose="02020603050405020304" pitchFamily="18" charset="0"/>
                <a:cs typeface="Times New Roman" panose="02020603050405020304" pitchFamily="18" charset="0"/>
              </a:rPr>
              <a:t>Tailwind</a:t>
            </a:r>
            <a:r>
              <a:rPr lang="fr-FR" sz="2000" b="1" dirty="0">
                <a:solidFill>
                  <a:schemeClr val="tx1"/>
                </a:solidFill>
                <a:latin typeface="Times New Roman" panose="02020603050405020304" pitchFamily="18" charset="0"/>
                <a:cs typeface="Times New Roman" panose="02020603050405020304" pitchFamily="18" charset="0"/>
              </a:rPr>
              <a:t> CSS</a:t>
            </a:r>
            <a:r>
              <a:rPr lang="fr-FR" sz="2000" dirty="0">
                <a:solidFill>
                  <a:schemeClr val="tx1"/>
                </a:solidFill>
                <a:latin typeface="Times New Roman" panose="02020603050405020304" pitchFamily="18" charset="0"/>
                <a:cs typeface="Times New Roman" panose="02020603050405020304" pitchFamily="18" charset="0"/>
              </a:rPr>
              <a:t>. Vous pouvez choisir le </a:t>
            </a:r>
            <a:r>
              <a:rPr lang="fr-FR" sz="2000" dirty="0" err="1">
                <a:solidFill>
                  <a:schemeClr val="tx1"/>
                </a:solidFill>
                <a:latin typeface="Times New Roman" panose="02020603050405020304" pitchFamily="18" charset="0"/>
                <a:cs typeface="Times New Roman" panose="02020603050405020304" pitchFamily="18" charset="0"/>
              </a:rPr>
              <a:t>framework</a:t>
            </a:r>
            <a:r>
              <a:rPr lang="fr-FR" sz="2000" dirty="0">
                <a:solidFill>
                  <a:schemeClr val="tx1"/>
                </a:solidFill>
                <a:latin typeface="Times New Roman" panose="02020603050405020304" pitchFamily="18" charset="0"/>
                <a:cs typeface="Times New Roman" panose="02020603050405020304" pitchFamily="18" charset="0"/>
              </a:rPr>
              <a:t> que vous préférez et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se chargera de générer les vues d'authentification en utilisant le </a:t>
            </a:r>
            <a:r>
              <a:rPr lang="fr-FR" sz="2000" dirty="0" err="1">
                <a:solidFill>
                  <a:schemeClr val="tx1"/>
                </a:solidFill>
                <a:latin typeface="Times New Roman" panose="02020603050405020304" pitchFamily="18" charset="0"/>
                <a:cs typeface="Times New Roman" panose="02020603050405020304" pitchFamily="18" charset="0"/>
              </a:rPr>
              <a:t>framework</a:t>
            </a:r>
            <a:r>
              <a:rPr lang="fr-FR" sz="2000" dirty="0">
                <a:solidFill>
                  <a:schemeClr val="tx1"/>
                </a:solidFill>
                <a:latin typeface="Times New Roman" panose="02020603050405020304" pitchFamily="18" charset="0"/>
                <a:cs typeface="Times New Roman" panose="02020603050405020304" pitchFamily="18" charset="0"/>
              </a:rPr>
              <a:t> sélectionné.</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En résumé,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est un outil très utile pour simplifier la création de vues d'authentification pour votre application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en fournissant des modèles de vue préconçus et en prenant en charge plusieurs </a:t>
            </a:r>
            <a:r>
              <a:rPr lang="fr-FR" sz="2000" dirty="0" err="1">
                <a:solidFill>
                  <a:schemeClr val="tx1"/>
                </a:solidFill>
                <a:latin typeface="Times New Roman" panose="02020603050405020304" pitchFamily="18" charset="0"/>
                <a:cs typeface="Times New Roman" panose="02020603050405020304" pitchFamily="18" charset="0"/>
              </a:rPr>
              <a:t>frameworks</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front-end</a:t>
            </a:r>
            <a:r>
              <a:rPr lang="fr-FR" sz="2000" dirty="0">
                <a:solidFill>
                  <a:schemeClr val="tx1"/>
                </a:solidFill>
                <a:latin typeface="Times New Roman" panose="02020603050405020304" pitchFamily="18" charset="0"/>
                <a:cs typeface="Times New Roman" panose="02020603050405020304" pitchFamily="18" charset="0"/>
              </a:rPr>
              <a:t> populaires.</a:t>
            </a: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19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a:solidFill>
                  <a:srgbClr val="7030A0"/>
                </a:solidFill>
                <a:latin typeface="Times New Roman" panose="02020603050405020304" pitchFamily="18" charset="0"/>
                <a:cs typeface="Times New Roman" panose="02020603050405020304" pitchFamily="18" charset="0"/>
              </a:rPr>
              <a:t>Bootstrap</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a:t>
            </a:r>
            <a:r>
              <a:rPr lang="fr-FR" sz="2000" dirty="0">
                <a:solidFill>
                  <a:schemeClr val="tx1"/>
                </a:solidFill>
                <a:latin typeface="Times New Roman" panose="02020603050405020304" pitchFamily="18" charset="0"/>
                <a:cs typeface="Times New Roman" panose="02020603050405020304" pitchFamily="18" charset="0"/>
              </a:rPr>
              <a:t> est une bibliothèque qui fournit des commandes </a:t>
            </a:r>
            <a:r>
              <a:rPr lang="fr-FR" sz="2000" b="1" dirty="0">
                <a:solidFill>
                  <a:schemeClr val="tx1"/>
                </a:solidFill>
                <a:latin typeface="Times New Roman" panose="02020603050405020304" pitchFamily="18" charset="0"/>
                <a:cs typeface="Times New Roman" panose="02020603050405020304" pitchFamily="18" charset="0"/>
              </a:rPr>
              <a:t>Artisan</a:t>
            </a:r>
            <a:r>
              <a:rPr lang="fr-FR" sz="2000" dirty="0">
                <a:solidFill>
                  <a:schemeClr val="tx1"/>
                </a:solidFill>
                <a:latin typeface="Times New Roman" panose="02020603050405020304" pitchFamily="18" charset="0"/>
                <a:cs typeface="Times New Roman" panose="02020603050405020304" pitchFamily="18" charset="0"/>
              </a:rPr>
              <a:t> pour installer les frontends de votre choix dans un projet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L'installation et la configuration de l'authentification avec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sont très simples. </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Voici les étapes à suivre :</a:t>
            </a:r>
          </a:p>
          <a:p>
            <a:pPr marL="177800" indent="0">
              <a:buNone/>
            </a:pPr>
            <a:r>
              <a:rPr lang="fr-FR" sz="2000" b="1" dirty="0">
                <a:solidFill>
                  <a:schemeClr val="tx1"/>
                </a:solidFill>
                <a:latin typeface="Times New Roman" panose="02020603050405020304" pitchFamily="18" charset="0"/>
                <a:cs typeface="Times New Roman" panose="02020603050405020304" pitchFamily="18" charset="0"/>
              </a:rPr>
              <a:t>Étape 1 : Installer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Tout d'abord, vous devez installer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UI en utilisant Composer. Ouvrez un terminal et exécutez la commande suivante :</a:t>
            </a: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683568" y="5373216"/>
            <a:ext cx="7776864" cy="7831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C00000"/>
                </a:solidFill>
                <a:latin typeface="Source Code Pro"/>
              </a:rPr>
              <a:t>composer </a:t>
            </a:r>
            <a:r>
              <a:rPr lang="fr-FR" sz="2000" dirty="0" err="1">
                <a:solidFill>
                  <a:srgbClr val="C00000"/>
                </a:solidFill>
                <a:latin typeface="Source Code Pro"/>
              </a:rPr>
              <a:t>require</a:t>
            </a:r>
            <a:r>
              <a:rPr lang="fr-FR" sz="2000" dirty="0">
                <a:solidFill>
                  <a:srgbClr val="C00000"/>
                </a:solidFill>
                <a:latin typeface="Source Code Pro"/>
              </a:rPr>
              <a:t> </a:t>
            </a:r>
            <a:r>
              <a:rPr lang="fr-FR" sz="2000" dirty="0" err="1">
                <a:solidFill>
                  <a:srgbClr val="C00000"/>
                </a:solidFill>
                <a:latin typeface="Source Code Pro"/>
              </a:rPr>
              <a:t>laravel</a:t>
            </a:r>
            <a:r>
              <a:rPr lang="fr-FR" sz="2000" dirty="0">
                <a:solidFill>
                  <a:srgbClr val="C00000"/>
                </a:solidFill>
                <a:latin typeface="Source Code Pro"/>
              </a:rPr>
              <a:t>/</a:t>
            </a:r>
            <a:r>
              <a:rPr lang="fr-FR" sz="2000" dirty="0" err="1">
                <a:solidFill>
                  <a:srgbClr val="C00000"/>
                </a:solidFill>
                <a:latin typeface="Source Code Pro"/>
              </a:rPr>
              <a:t>ui</a:t>
            </a:r>
            <a:endParaRPr lang="fr-FR" sz="2000" dirty="0">
              <a:solidFill>
                <a:srgbClr val="C00000"/>
              </a:solidFill>
              <a:latin typeface="Source Code Pro"/>
            </a:endParaRPr>
          </a:p>
        </p:txBody>
      </p:sp>
    </p:spTree>
    <p:extLst>
      <p:ext uri="{BB962C8B-B14F-4D97-AF65-F5344CB8AC3E}">
        <p14:creationId xmlns:p14="http://schemas.microsoft.com/office/powerpoint/2010/main" val="93831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a:solidFill>
                  <a:srgbClr val="7030A0"/>
                </a:solidFill>
                <a:latin typeface="Times New Roman" panose="02020603050405020304" pitchFamily="18" charset="0"/>
                <a:cs typeface="Times New Roman" panose="02020603050405020304" pitchFamily="18" charset="0"/>
              </a:rPr>
              <a:t>Bootstrap</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2 : Installer le frontend</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Ensuite, vous devez installer le frontend de votre choix.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prend en charge plusieurs frontends, notamment </a:t>
            </a:r>
            <a:r>
              <a:rPr lang="fr-FR" sz="2000" b="1" dirty="0">
                <a:solidFill>
                  <a:schemeClr val="tx1"/>
                </a:solidFill>
                <a:latin typeface="Times New Roman" panose="02020603050405020304" pitchFamily="18" charset="0"/>
                <a:cs typeface="Times New Roman" panose="02020603050405020304" pitchFamily="18" charset="0"/>
              </a:rPr>
              <a:t>Bootstrap</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Vue.js</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Pour installer </a:t>
            </a:r>
            <a:r>
              <a:rPr lang="fr-FR" sz="2000" b="1" dirty="0">
                <a:solidFill>
                  <a:schemeClr val="tx1"/>
                </a:solidFill>
                <a:latin typeface="Times New Roman" panose="02020603050405020304" pitchFamily="18" charset="0"/>
                <a:cs typeface="Times New Roman" panose="02020603050405020304" pitchFamily="18" charset="0"/>
              </a:rPr>
              <a:t>Bootstrap</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 </a:t>
            </a:r>
            <a:r>
              <a:rPr lang="fr-FR" sz="2000" b="1" dirty="0">
                <a:solidFill>
                  <a:schemeClr val="tx1"/>
                </a:solidFill>
                <a:latin typeface="Times New Roman" panose="02020603050405020304" pitchFamily="18" charset="0"/>
                <a:cs typeface="Times New Roman" panose="02020603050405020304" pitchFamily="18" charset="0"/>
              </a:rPr>
              <a:t>Bootstrap</a:t>
            </a:r>
            <a:r>
              <a:rPr lang="fr-FR" sz="2000" dirty="0">
                <a:solidFill>
                  <a:schemeClr val="tx1"/>
                </a:solidFill>
                <a:latin typeface="Times New Roman" panose="02020603050405020304" pitchFamily="18" charset="0"/>
                <a:cs typeface="Times New Roman" panose="02020603050405020304" pitchFamily="18" charset="0"/>
              </a:rPr>
              <a:t> et génère les fichiers de vue et les routes nécessaires pour l'authentification.</a:t>
            </a:r>
          </a:p>
          <a:p>
            <a:pPr marL="177800" indent="0">
              <a:buNone/>
            </a:pPr>
            <a:r>
              <a:rPr lang="fr-FR" sz="2000" b="1" dirty="0">
                <a:solidFill>
                  <a:schemeClr val="tx1"/>
                </a:solidFill>
                <a:latin typeface="Times New Roman" panose="02020603050405020304" pitchFamily="18" charset="0"/>
                <a:cs typeface="Times New Roman" panose="02020603050405020304" pitchFamily="18" charset="0"/>
              </a:rPr>
              <a:t>Étape 3 : Compiler les assets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Après avoir installé le frontend, vous devez compiler les assets en exécutant la commande suivante :</a:t>
            </a:r>
          </a:p>
          <a:p>
            <a:pPr marL="177800" indent="0">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 les dépendances </a:t>
            </a:r>
            <a:r>
              <a:rPr lang="fr-FR" sz="2000" b="1" dirty="0">
                <a:solidFill>
                  <a:schemeClr val="tx1"/>
                </a:solidFill>
                <a:latin typeface="Times New Roman" panose="02020603050405020304" pitchFamily="18" charset="0"/>
                <a:cs typeface="Times New Roman" panose="02020603050405020304" pitchFamily="18" charset="0"/>
              </a:rPr>
              <a:t>Node.js </a:t>
            </a:r>
            <a:r>
              <a:rPr lang="fr-FR" sz="2000" dirty="0">
                <a:solidFill>
                  <a:schemeClr val="tx1"/>
                </a:solidFill>
                <a:latin typeface="Times New Roman" panose="02020603050405020304" pitchFamily="18" charset="0"/>
                <a:cs typeface="Times New Roman" panose="02020603050405020304" pitchFamily="18" charset="0"/>
              </a:rPr>
              <a:t>et compile les assets.</a:t>
            </a: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3271083" y="3775054"/>
            <a:ext cx="5212259"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C00000"/>
                </a:solidFill>
                <a:latin typeface="Source Code Pro"/>
              </a:rPr>
              <a:t>ui</a:t>
            </a:r>
            <a:r>
              <a:rPr lang="fr-FR" sz="2000" dirty="0">
                <a:solidFill>
                  <a:srgbClr val="C00000"/>
                </a:solidFill>
                <a:latin typeface="Source Code Pro"/>
              </a:rPr>
              <a:t> </a:t>
            </a:r>
            <a:r>
              <a:rPr lang="fr-FR" sz="2000" dirty="0" err="1">
                <a:solidFill>
                  <a:srgbClr val="C00000"/>
                </a:solidFill>
                <a:latin typeface="Source Code Pro"/>
              </a:rPr>
              <a:t>bootstrap</a:t>
            </a:r>
            <a:r>
              <a:rPr lang="fr-FR" sz="2000" dirty="0">
                <a:solidFill>
                  <a:srgbClr val="C00000"/>
                </a:solidFill>
                <a:latin typeface="Source Code Pro"/>
              </a:rPr>
              <a:t> </a:t>
            </a:r>
            <a:r>
              <a:rPr lang="fr-FR" sz="2000" dirty="0">
                <a:solidFill>
                  <a:srgbClr val="7030A0"/>
                </a:solidFill>
                <a:latin typeface="Source Code Pro"/>
              </a:rPr>
              <a:t>--</a:t>
            </a:r>
            <a:r>
              <a:rPr lang="fr-FR" sz="2000" dirty="0" err="1">
                <a:solidFill>
                  <a:srgbClr val="7030A0"/>
                </a:solidFill>
                <a:latin typeface="Source Code Pro"/>
              </a:rPr>
              <a:t>auth</a:t>
            </a:r>
            <a:endParaRPr lang="fr-FR" sz="2000" dirty="0">
              <a:solidFill>
                <a:srgbClr val="7030A0"/>
              </a:solidFill>
              <a:latin typeface="Source Code Pro"/>
            </a:endParaRPr>
          </a:p>
        </p:txBody>
      </p:sp>
      <p:sp>
        <p:nvSpPr>
          <p:cNvPr id="6" name="Rectangle : coins arrondis 5">
            <a:extLst>
              <a:ext uri="{FF2B5EF4-FFF2-40B4-BE49-F238E27FC236}">
                <a16:creationId xmlns:a16="http://schemas.microsoft.com/office/drawing/2014/main" id="{34AE450E-4AD6-C1C2-F9DB-07FE19E5B4C6}"/>
              </a:ext>
            </a:extLst>
          </p:cNvPr>
          <p:cNvSpPr/>
          <p:nvPr/>
        </p:nvSpPr>
        <p:spPr>
          <a:xfrm>
            <a:off x="3271083" y="5733256"/>
            <a:ext cx="5212259"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npm</a:t>
            </a:r>
            <a:r>
              <a:rPr lang="en-US" sz="2000" dirty="0">
                <a:solidFill>
                  <a:srgbClr val="C00000"/>
                </a:solidFill>
                <a:latin typeface="Source Code Pro"/>
              </a:rPr>
              <a:t> install &amp;&amp; </a:t>
            </a:r>
            <a:r>
              <a:rPr lang="en-US" sz="2000" dirty="0" err="1">
                <a:solidFill>
                  <a:srgbClr val="C00000"/>
                </a:solidFill>
                <a:latin typeface="Source Code Pro"/>
              </a:rPr>
              <a:t>npm</a:t>
            </a:r>
            <a:r>
              <a:rPr lang="en-US" sz="2000" dirty="0">
                <a:solidFill>
                  <a:srgbClr val="C00000"/>
                </a:solidFill>
                <a:latin typeface="Source Code Pro"/>
              </a:rPr>
              <a:t> run dev</a:t>
            </a:r>
            <a:endParaRPr lang="fr-FR" sz="2000" dirty="0">
              <a:solidFill>
                <a:srgbClr val="C00000"/>
              </a:solidFill>
              <a:latin typeface="Source Code Pro"/>
            </a:endParaRPr>
          </a:p>
        </p:txBody>
      </p:sp>
    </p:spTree>
    <p:extLst>
      <p:ext uri="{BB962C8B-B14F-4D97-AF65-F5344CB8AC3E}">
        <p14:creationId xmlns:p14="http://schemas.microsoft.com/office/powerpoint/2010/main" val="225255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a:solidFill>
                  <a:srgbClr val="7030A0"/>
                </a:solidFill>
                <a:latin typeface="Times New Roman" panose="02020603050405020304" pitchFamily="18" charset="0"/>
                <a:cs typeface="Times New Roman" panose="02020603050405020304" pitchFamily="18" charset="0"/>
              </a:rPr>
              <a:t>Bootstrap</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4 : Exécuter les migrations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Enfin, vous devez exécuter les </a:t>
            </a:r>
            <a:r>
              <a:rPr lang="fr-FR" sz="2000" b="1" dirty="0">
                <a:solidFill>
                  <a:schemeClr val="tx1"/>
                </a:solidFill>
                <a:latin typeface="Times New Roman" panose="02020603050405020304" pitchFamily="18" charset="0"/>
                <a:cs typeface="Times New Roman" panose="02020603050405020304" pitchFamily="18" charset="0"/>
              </a:rPr>
              <a:t>migrations</a:t>
            </a:r>
            <a:r>
              <a:rPr lang="fr-FR" sz="2000" dirty="0">
                <a:solidFill>
                  <a:schemeClr val="tx1"/>
                </a:solidFill>
                <a:latin typeface="Times New Roman" panose="02020603050405020304" pitchFamily="18" charset="0"/>
                <a:cs typeface="Times New Roman" panose="02020603050405020304" pitchFamily="18" charset="0"/>
              </a:rPr>
              <a:t> pour créer la table "</a:t>
            </a:r>
            <a:r>
              <a:rPr lang="fr-FR" sz="2000" b="1" dirty="0" err="1">
                <a:solidFill>
                  <a:schemeClr val="tx1"/>
                </a:solidFill>
                <a:latin typeface="Times New Roman" panose="02020603050405020304" pitchFamily="18" charset="0"/>
                <a:cs typeface="Times New Roman" panose="02020603050405020304" pitchFamily="18" charset="0"/>
              </a:rPr>
              <a:t>users</a:t>
            </a:r>
            <a:r>
              <a:rPr lang="fr-FR" sz="2000" dirty="0">
                <a:solidFill>
                  <a:schemeClr val="tx1"/>
                </a:solidFill>
                <a:latin typeface="Times New Roman" panose="02020603050405020304" pitchFamily="18" charset="0"/>
                <a:cs typeface="Times New Roman" panose="02020603050405020304" pitchFamily="18" charset="0"/>
              </a:rPr>
              <a:t>" dans la base de données. Exécutez la commande suivante :</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Et voilà ! Vous avez maintenant un système d'authentification fonctionnel dans votre projet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Vous pouvez tester l'authentification en accédant à l'URL </a:t>
            </a:r>
            <a:r>
              <a:rPr lang="fr-FR" sz="2000" b="1" dirty="0">
                <a:solidFill>
                  <a:schemeClr val="tx1"/>
                </a:solidFill>
                <a:latin typeface="Times New Roman" panose="02020603050405020304" pitchFamily="18" charset="0"/>
                <a:cs typeface="Times New Roman" panose="02020603050405020304" pitchFamily="18" charset="0"/>
              </a:rPr>
              <a:t>"/login</a:t>
            </a:r>
            <a:r>
              <a:rPr lang="fr-FR" sz="2000" dirty="0">
                <a:solidFill>
                  <a:schemeClr val="tx1"/>
                </a:solidFill>
                <a:latin typeface="Times New Roman" panose="02020603050405020304" pitchFamily="18" charset="0"/>
                <a:cs typeface="Times New Roman" panose="02020603050405020304" pitchFamily="18" charset="0"/>
              </a:rPr>
              <a:t>" de votre application.</a:t>
            </a: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1785850" y="4005064"/>
            <a:ext cx="5212259"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C00000"/>
                </a:solidFill>
                <a:latin typeface="Source Code Pro"/>
              </a:rPr>
              <a:t>migrate</a:t>
            </a:r>
            <a:endParaRPr lang="fr-FR" sz="2000" dirty="0">
              <a:solidFill>
                <a:srgbClr val="7030A0"/>
              </a:solidFill>
              <a:latin typeface="Source Code Pro"/>
            </a:endParaRPr>
          </a:p>
        </p:txBody>
      </p:sp>
    </p:spTree>
    <p:extLst>
      <p:ext uri="{BB962C8B-B14F-4D97-AF65-F5344CB8AC3E}">
        <p14:creationId xmlns:p14="http://schemas.microsoft.com/office/powerpoint/2010/main" val="387964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a:solidFill>
                  <a:srgbClr val="7030A0"/>
                </a:solidFill>
                <a:latin typeface="Times New Roman" panose="02020603050405020304" pitchFamily="18" charset="0"/>
                <a:cs typeface="Times New Roman" panose="02020603050405020304" pitchFamily="18" charset="0"/>
              </a:rPr>
              <a:t>Vue.js</a:t>
            </a:r>
          </a:p>
          <a:p>
            <a:pPr marL="177800" indent="0">
              <a:buNone/>
            </a:pP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avec </a:t>
            </a:r>
            <a:r>
              <a:rPr lang="fr-FR" sz="2000" b="1" dirty="0">
                <a:solidFill>
                  <a:schemeClr val="tx1"/>
                </a:solidFill>
                <a:latin typeface="Times New Roman" panose="02020603050405020304" pitchFamily="18" charset="0"/>
                <a:cs typeface="Times New Roman" panose="02020603050405020304" pitchFamily="18" charset="0"/>
              </a:rPr>
              <a:t>Vue.js </a:t>
            </a:r>
            <a:r>
              <a:rPr lang="fr-FR" sz="2000" dirty="0">
                <a:solidFill>
                  <a:schemeClr val="tx1"/>
                </a:solidFill>
                <a:latin typeface="Times New Roman" panose="02020603050405020304" pitchFamily="18" charset="0"/>
                <a:cs typeface="Times New Roman" panose="02020603050405020304" pitchFamily="18" charset="0"/>
              </a:rPr>
              <a:t>est une combinaison puissante pour la création d'applications web modernes. Voici comment installer et configurer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UI avec Vue.js :</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1 : Installer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Tout d'abord, vous devez installer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en utilisant </a:t>
            </a:r>
            <a:r>
              <a:rPr lang="fr-FR" sz="2000" b="1" dirty="0">
                <a:solidFill>
                  <a:schemeClr val="tx1"/>
                </a:solidFill>
                <a:latin typeface="Times New Roman" panose="02020603050405020304" pitchFamily="18" charset="0"/>
                <a:cs typeface="Times New Roman" panose="02020603050405020304" pitchFamily="18" charset="0"/>
              </a:rPr>
              <a:t>Composer</a:t>
            </a:r>
            <a:r>
              <a:rPr lang="fr-FR" sz="2000" dirty="0">
                <a:solidFill>
                  <a:schemeClr val="tx1"/>
                </a:solidFill>
                <a:latin typeface="Times New Roman" panose="02020603050405020304" pitchFamily="18" charset="0"/>
                <a:cs typeface="Times New Roman" panose="02020603050405020304" pitchFamily="18" charset="0"/>
              </a:rPr>
              <a:t>. Ouvrez un terminal et exécutez la commande suivante :</a:t>
            </a: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719572" y="5013176"/>
            <a:ext cx="7776864" cy="7831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C00000"/>
                </a:solidFill>
                <a:latin typeface="Source Code Pro"/>
              </a:rPr>
              <a:t>composer </a:t>
            </a:r>
            <a:r>
              <a:rPr lang="fr-FR" sz="2000" dirty="0" err="1">
                <a:solidFill>
                  <a:srgbClr val="C00000"/>
                </a:solidFill>
                <a:latin typeface="Source Code Pro"/>
              </a:rPr>
              <a:t>require</a:t>
            </a:r>
            <a:r>
              <a:rPr lang="fr-FR" sz="2000" dirty="0">
                <a:solidFill>
                  <a:srgbClr val="C00000"/>
                </a:solidFill>
                <a:latin typeface="Source Code Pro"/>
              </a:rPr>
              <a:t> </a:t>
            </a:r>
            <a:r>
              <a:rPr lang="fr-FR" sz="2000" dirty="0" err="1">
                <a:solidFill>
                  <a:srgbClr val="C00000"/>
                </a:solidFill>
                <a:latin typeface="Source Code Pro"/>
              </a:rPr>
              <a:t>laravel</a:t>
            </a:r>
            <a:r>
              <a:rPr lang="fr-FR" sz="2000" dirty="0">
                <a:solidFill>
                  <a:srgbClr val="C00000"/>
                </a:solidFill>
                <a:latin typeface="Source Code Pro"/>
              </a:rPr>
              <a:t>/</a:t>
            </a:r>
            <a:r>
              <a:rPr lang="fr-FR" sz="2000" dirty="0" err="1">
                <a:solidFill>
                  <a:srgbClr val="C00000"/>
                </a:solidFill>
                <a:latin typeface="Source Code Pro"/>
              </a:rPr>
              <a:t>ui</a:t>
            </a:r>
            <a:endParaRPr lang="fr-FR" sz="2000" dirty="0">
              <a:solidFill>
                <a:srgbClr val="C00000"/>
              </a:solidFill>
              <a:latin typeface="Source Code Pro"/>
            </a:endParaRPr>
          </a:p>
        </p:txBody>
      </p:sp>
    </p:spTree>
    <p:extLst>
      <p:ext uri="{BB962C8B-B14F-4D97-AF65-F5344CB8AC3E}">
        <p14:creationId xmlns:p14="http://schemas.microsoft.com/office/powerpoint/2010/main" val="18576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a:solidFill>
                  <a:srgbClr val="7030A0"/>
                </a:solidFill>
                <a:latin typeface="Times New Roman" panose="02020603050405020304" pitchFamily="18" charset="0"/>
                <a:cs typeface="Times New Roman" panose="02020603050405020304" pitchFamily="18" charset="0"/>
              </a:rPr>
              <a:t>Vue.js</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2 : Installer le frontend Vue.js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Ensuite, vous devez installer le frontend Vue.js en exécutant la commande suivante :</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 Vue.js, crée les fichiers de vue nécessaires pour l'authentification et génère les routes nécessaires.</a:t>
            </a:r>
          </a:p>
          <a:p>
            <a:pPr marL="177800" indent="0">
              <a:buNone/>
            </a:pPr>
            <a:r>
              <a:rPr lang="fr-FR" sz="2000" b="1" dirty="0">
                <a:solidFill>
                  <a:schemeClr val="tx1"/>
                </a:solidFill>
                <a:latin typeface="Times New Roman" panose="02020603050405020304" pitchFamily="18" charset="0"/>
                <a:cs typeface="Times New Roman" panose="02020603050405020304" pitchFamily="18" charset="0"/>
              </a:rPr>
              <a:t>Étape 3 : Installer les dépendances Node.js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Après avoir installé Vue.js, vous devez installer les dépendances Node.js en exécutant la commande suivante :</a:t>
            </a:r>
          </a:p>
          <a:p>
            <a:pPr marL="177800" indent="0">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installera toutes les dépendances nécessaires pour </a:t>
            </a:r>
            <a:r>
              <a:rPr lang="fr-FR" sz="2000" b="1" dirty="0">
                <a:solidFill>
                  <a:schemeClr val="tx1"/>
                </a:solidFill>
                <a:latin typeface="Times New Roman" panose="02020603050405020304" pitchFamily="18" charset="0"/>
                <a:cs typeface="Times New Roman" panose="02020603050405020304" pitchFamily="18" charset="0"/>
              </a:rPr>
              <a:t>Vue.js</a:t>
            </a:r>
            <a:r>
              <a:rPr lang="fr-FR" sz="2000" dirty="0">
                <a:solidFill>
                  <a:schemeClr val="tx1"/>
                </a:solidFill>
                <a:latin typeface="Times New Roman" panose="02020603050405020304" pitchFamily="18" charset="0"/>
                <a:cs typeface="Times New Roman" panose="02020603050405020304" pitchFamily="18" charset="0"/>
              </a:rPr>
              <a:t>.</a:t>
            </a: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2267744" y="3545044"/>
            <a:ext cx="5212259"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C00000"/>
                </a:solidFill>
                <a:latin typeface="Source Code Pro"/>
              </a:rPr>
              <a:t>ui</a:t>
            </a:r>
            <a:r>
              <a:rPr lang="fr-FR" sz="2000" dirty="0">
                <a:solidFill>
                  <a:srgbClr val="C00000"/>
                </a:solidFill>
                <a:latin typeface="Source Code Pro"/>
              </a:rPr>
              <a:t> vue </a:t>
            </a:r>
            <a:r>
              <a:rPr lang="fr-FR" sz="2000" dirty="0">
                <a:solidFill>
                  <a:srgbClr val="7030A0"/>
                </a:solidFill>
                <a:latin typeface="Source Code Pro"/>
              </a:rPr>
              <a:t>--</a:t>
            </a:r>
            <a:r>
              <a:rPr lang="fr-FR" sz="2000" dirty="0" err="1">
                <a:solidFill>
                  <a:srgbClr val="7030A0"/>
                </a:solidFill>
                <a:latin typeface="Source Code Pro"/>
              </a:rPr>
              <a:t>auth</a:t>
            </a:r>
            <a:endParaRPr lang="fr-FR" sz="2000" dirty="0">
              <a:solidFill>
                <a:srgbClr val="7030A0"/>
              </a:solidFill>
              <a:latin typeface="Source Code Pro"/>
            </a:endParaRPr>
          </a:p>
        </p:txBody>
      </p:sp>
      <p:sp>
        <p:nvSpPr>
          <p:cNvPr id="6" name="Rectangle : coins arrondis 5">
            <a:extLst>
              <a:ext uri="{FF2B5EF4-FFF2-40B4-BE49-F238E27FC236}">
                <a16:creationId xmlns:a16="http://schemas.microsoft.com/office/drawing/2014/main" id="{34AE450E-4AD6-C1C2-F9DB-07FE19E5B4C6}"/>
              </a:ext>
            </a:extLst>
          </p:cNvPr>
          <p:cNvSpPr/>
          <p:nvPr/>
        </p:nvSpPr>
        <p:spPr>
          <a:xfrm>
            <a:off x="4395468" y="5821328"/>
            <a:ext cx="3096344"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npm</a:t>
            </a:r>
            <a:r>
              <a:rPr lang="en-US" sz="2000" dirty="0">
                <a:solidFill>
                  <a:srgbClr val="C00000"/>
                </a:solidFill>
                <a:latin typeface="Source Code Pro"/>
              </a:rPr>
              <a:t> install</a:t>
            </a:r>
            <a:endParaRPr lang="fr-FR" sz="2000" dirty="0">
              <a:solidFill>
                <a:srgbClr val="C00000"/>
              </a:solidFill>
              <a:latin typeface="Source Code Pro"/>
            </a:endParaRPr>
          </a:p>
        </p:txBody>
      </p:sp>
    </p:spTree>
    <p:extLst>
      <p:ext uri="{BB962C8B-B14F-4D97-AF65-F5344CB8AC3E}">
        <p14:creationId xmlns:p14="http://schemas.microsoft.com/office/powerpoint/2010/main" val="318907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30225" indent="-354013">
              <a:buFont typeface="+mj-lt"/>
              <a:buAutoNum type="alphaUcPeriod" startAt="3"/>
              <a:tabLst>
                <a:tab pos="530225" algn="l"/>
              </a:tabLst>
            </a:pPr>
            <a:r>
              <a:rPr lang="fr-FR" sz="2600" b="1" dirty="0">
                <a:solidFill>
                  <a:srgbClr val="002060"/>
                </a:solidFill>
                <a:latin typeface="Times New Roman" panose="02020603050405020304" pitchFamily="18" charset="0"/>
                <a:cs typeface="Times New Roman" panose="02020603050405020304" pitchFamily="18" charset="0"/>
              </a:rPr>
              <a:t>Approfondir la programmation </a:t>
            </a:r>
            <a:r>
              <a:rPr lang="fr-FR" sz="2600" b="1" dirty="0" err="1">
                <a:solidFill>
                  <a:srgbClr val="002060"/>
                </a:solidFill>
                <a:latin typeface="Times New Roman" panose="02020603050405020304" pitchFamily="18" charset="0"/>
                <a:cs typeface="Times New Roman" panose="02020603050405020304" pitchFamily="18" charset="0"/>
              </a:rPr>
              <a:t>Laravel</a:t>
            </a:r>
            <a:endParaRPr lang="fr-FR" sz="26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600" dirty="0">
                <a:solidFill>
                  <a:srgbClr val="C00000"/>
                </a:solidFill>
                <a:latin typeface="Times New Roman" panose="02020603050405020304" pitchFamily="18" charset="0"/>
                <a:cs typeface="Times New Roman" panose="02020603050405020304" pitchFamily="18" charset="0"/>
              </a:rPr>
              <a:t>Gérer la sécurité</a:t>
            </a:r>
            <a:endParaRPr lang="fr-FR" sz="26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600" b="1" dirty="0">
                <a:solidFill>
                  <a:srgbClr val="0070C0"/>
                </a:solidFill>
                <a:latin typeface="Times New Roman" panose="02020603050405020304" pitchFamily="18" charset="0"/>
                <a:cs typeface="Times New Roman" panose="02020603050405020304" pitchFamily="18" charset="0"/>
              </a:rPr>
              <a:t>Authentification (</a:t>
            </a:r>
            <a:r>
              <a:rPr lang="fr-FR" sz="2600" b="1" dirty="0" err="1">
                <a:solidFill>
                  <a:srgbClr val="0070C0"/>
                </a:solidFill>
                <a:latin typeface="Times New Roman" panose="02020603050405020304" pitchFamily="18" charset="0"/>
                <a:cs typeface="Times New Roman" panose="02020603050405020304" pitchFamily="18" charset="0"/>
              </a:rPr>
              <a:t>Laravel</a:t>
            </a:r>
            <a:r>
              <a:rPr lang="fr-FR" sz="26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600" b="1" dirty="0">
                <a:solidFill>
                  <a:srgbClr val="00B050"/>
                </a:solidFill>
                <a:latin typeface="Times New Roman" panose="02020603050405020304" pitchFamily="18" charset="0"/>
                <a:cs typeface="Times New Roman" panose="02020603050405020304" pitchFamily="18" charset="0"/>
              </a:rPr>
              <a:t>Installation et configuration de </a:t>
            </a:r>
            <a:r>
              <a:rPr lang="fr-FR" sz="2600" b="1" dirty="0" err="1">
                <a:solidFill>
                  <a:srgbClr val="00B050"/>
                </a:solidFill>
                <a:latin typeface="Times New Roman" panose="02020603050405020304" pitchFamily="18" charset="0"/>
                <a:cs typeface="Times New Roman" panose="02020603050405020304" pitchFamily="18" charset="0"/>
              </a:rPr>
              <a:t>laravel</a:t>
            </a:r>
            <a:r>
              <a:rPr lang="fr-FR" sz="2600" b="1" dirty="0">
                <a:solidFill>
                  <a:srgbClr val="00B050"/>
                </a:solidFill>
                <a:latin typeface="Times New Roman" panose="02020603050405020304" pitchFamily="18" charset="0"/>
                <a:cs typeface="Times New Roman" panose="02020603050405020304" pitchFamily="18" charset="0"/>
              </a:rPr>
              <a:t> UI avec </a:t>
            </a:r>
            <a:r>
              <a:rPr lang="fr-FR" sz="2600" b="1" dirty="0">
                <a:solidFill>
                  <a:srgbClr val="7030A0"/>
                </a:solidFill>
                <a:latin typeface="Times New Roman" panose="02020603050405020304" pitchFamily="18" charset="0"/>
                <a:cs typeface="Times New Roman" panose="02020603050405020304" pitchFamily="18" charset="0"/>
              </a:rPr>
              <a:t>Vue.js</a:t>
            </a:r>
          </a:p>
          <a:p>
            <a:pPr marL="177800" indent="-223838">
              <a:buNone/>
            </a:pPr>
            <a:r>
              <a:rPr lang="fr-FR" sz="2200" b="1" dirty="0">
                <a:solidFill>
                  <a:schemeClr val="tx1"/>
                </a:solidFill>
                <a:latin typeface="Times New Roman" panose="02020603050405020304" pitchFamily="18" charset="0"/>
                <a:cs typeface="Times New Roman" panose="02020603050405020304" pitchFamily="18" charset="0"/>
              </a:rPr>
              <a:t>	</a:t>
            </a:r>
            <a:r>
              <a:rPr lang="fr-FR" sz="2900" b="1" dirty="0">
                <a:solidFill>
                  <a:schemeClr val="tx1"/>
                </a:solidFill>
                <a:latin typeface="Times New Roman" panose="02020603050405020304" pitchFamily="18" charset="0"/>
                <a:cs typeface="Times New Roman" panose="02020603050405020304" pitchFamily="18" charset="0"/>
              </a:rPr>
              <a:t>Étape 4 : Compiler les assets</a:t>
            </a:r>
          </a:p>
          <a:p>
            <a:pPr marL="177800" indent="0">
              <a:buNone/>
            </a:pPr>
            <a:r>
              <a:rPr lang="fr-FR" sz="2900" dirty="0">
                <a:solidFill>
                  <a:schemeClr val="tx1"/>
                </a:solidFill>
                <a:latin typeface="Times New Roman" panose="02020603050405020304" pitchFamily="18" charset="0"/>
                <a:cs typeface="Times New Roman" panose="02020603050405020304" pitchFamily="18" charset="0"/>
              </a:rPr>
              <a:t>Ensuite, vous devez compiler les assets en exécutant la commande suivante :</a:t>
            </a:r>
          </a:p>
          <a:p>
            <a:pPr marL="177800" indent="0">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900" dirty="0">
                <a:solidFill>
                  <a:schemeClr val="tx1"/>
                </a:solidFill>
                <a:latin typeface="Times New Roman" panose="02020603050405020304" pitchFamily="18" charset="0"/>
                <a:cs typeface="Times New Roman" panose="02020603050405020304" pitchFamily="18" charset="0"/>
              </a:rPr>
              <a:t>Cette commande compile les assets pour le développement. Si vous voulez compiler les assets pour la production, exécutez la commande suivante :</a:t>
            </a:r>
          </a:p>
          <a:p>
            <a:pPr marL="177800" indent="0">
              <a:buNone/>
            </a:pPr>
            <a:endParaRPr lang="fr-FR" sz="2900" b="1"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900" b="1" dirty="0">
                <a:solidFill>
                  <a:schemeClr val="tx1"/>
                </a:solidFill>
                <a:latin typeface="Times New Roman" panose="02020603050405020304" pitchFamily="18" charset="0"/>
                <a:cs typeface="Times New Roman" panose="02020603050405020304" pitchFamily="18" charset="0"/>
              </a:rPr>
              <a:t>Étape 5 : Exécuter les migrations</a:t>
            </a:r>
          </a:p>
          <a:p>
            <a:pPr marL="177800" indent="0">
              <a:buNone/>
            </a:pPr>
            <a:r>
              <a:rPr lang="fr-FR" sz="2900" dirty="0">
                <a:solidFill>
                  <a:schemeClr val="tx1"/>
                </a:solidFill>
                <a:latin typeface="Times New Roman" panose="02020603050405020304" pitchFamily="18" charset="0"/>
                <a:cs typeface="Times New Roman" panose="02020603050405020304" pitchFamily="18" charset="0"/>
              </a:rPr>
              <a:t>Enfin, vous devez exécuter les migrations pour créer la table "</a:t>
            </a:r>
            <a:r>
              <a:rPr lang="fr-FR" sz="2900" dirty="0" err="1">
                <a:solidFill>
                  <a:schemeClr val="tx1"/>
                </a:solidFill>
                <a:latin typeface="Times New Roman" panose="02020603050405020304" pitchFamily="18" charset="0"/>
                <a:cs typeface="Times New Roman" panose="02020603050405020304" pitchFamily="18" charset="0"/>
              </a:rPr>
              <a:t>users</a:t>
            </a:r>
            <a:r>
              <a:rPr lang="fr-FR" sz="2900" dirty="0">
                <a:solidFill>
                  <a:schemeClr val="tx1"/>
                </a:solidFill>
                <a:latin typeface="Times New Roman" panose="02020603050405020304" pitchFamily="18" charset="0"/>
                <a:cs typeface="Times New Roman" panose="02020603050405020304" pitchFamily="18" charset="0"/>
              </a:rPr>
              <a:t>" dans la base de données. Exécutez la commande suivante :</a:t>
            </a:r>
          </a:p>
          <a:p>
            <a:pPr marL="177800" indent="0">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900" dirty="0">
                <a:solidFill>
                  <a:schemeClr val="tx1"/>
                </a:solidFill>
                <a:latin typeface="Times New Roman" panose="02020603050405020304" pitchFamily="18" charset="0"/>
                <a:cs typeface="Times New Roman" panose="02020603050405020304" pitchFamily="18" charset="0"/>
              </a:rPr>
              <a:t>Et voilà ! Vous avez maintenant un système d'authentification fonctionnel dans votre projet </a:t>
            </a:r>
            <a:r>
              <a:rPr lang="fr-FR" sz="2900" dirty="0" err="1">
                <a:solidFill>
                  <a:schemeClr val="tx1"/>
                </a:solidFill>
                <a:latin typeface="Times New Roman" panose="02020603050405020304" pitchFamily="18" charset="0"/>
                <a:cs typeface="Times New Roman" panose="02020603050405020304" pitchFamily="18" charset="0"/>
              </a:rPr>
              <a:t>Laravel</a:t>
            </a:r>
            <a:r>
              <a:rPr lang="fr-FR" sz="2900" dirty="0">
                <a:solidFill>
                  <a:schemeClr val="tx1"/>
                </a:solidFill>
                <a:latin typeface="Times New Roman" panose="02020603050405020304" pitchFamily="18" charset="0"/>
                <a:cs typeface="Times New Roman" panose="02020603050405020304" pitchFamily="18" charset="0"/>
              </a:rPr>
              <a:t> avec </a:t>
            </a:r>
            <a:r>
              <a:rPr lang="fr-FR" sz="2900" b="1" dirty="0">
                <a:solidFill>
                  <a:schemeClr val="tx1"/>
                </a:solidFill>
                <a:latin typeface="Times New Roman" panose="02020603050405020304" pitchFamily="18" charset="0"/>
                <a:cs typeface="Times New Roman" panose="02020603050405020304" pitchFamily="18" charset="0"/>
              </a:rPr>
              <a:t>Vue.js</a:t>
            </a:r>
            <a:r>
              <a:rPr lang="fr-FR" sz="2900" dirty="0">
                <a:solidFill>
                  <a:schemeClr val="tx1"/>
                </a:solidFill>
                <a:latin typeface="Times New Roman" panose="02020603050405020304" pitchFamily="18" charset="0"/>
                <a:cs typeface="Times New Roman" panose="02020603050405020304" pitchFamily="18" charset="0"/>
              </a:rPr>
              <a:t>. Vous pouvez tester l'authentification en accédant à l'URL </a:t>
            </a:r>
            <a:r>
              <a:rPr lang="fr-FR" sz="2900" b="1" dirty="0">
                <a:solidFill>
                  <a:schemeClr val="tx1"/>
                </a:solidFill>
                <a:latin typeface="Times New Roman" panose="02020603050405020304" pitchFamily="18" charset="0"/>
                <a:cs typeface="Times New Roman" panose="02020603050405020304" pitchFamily="18" charset="0"/>
              </a:rPr>
              <a:t>"/login</a:t>
            </a:r>
            <a:r>
              <a:rPr lang="fr-FR" sz="2900" dirty="0">
                <a:solidFill>
                  <a:schemeClr val="tx1"/>
                </a:solidFill>
                <a:latin typeface="Times New Roman" panose="02020603050405020304" pitchFamily="18" charset="0"/>
                <a:cs typeface="Times New Roman" panose="02020603050405020304" pitchFamily="18" charset="0"/>
              </a:rPr>
              <a:t>" de votre application.</a:t>
            </a: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4363380" y="3100049"/>
            <a:ext cx="3384376" cy="41702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npm</a:t>
            </a:r>
            <a:r>
              <a:rPr lang="fr-FR" sz="2000" dirty="0">
                <a:solidFill>
                  <a:srgbClr val="C00000"/>
                </a:solidFill>
                <a:latin typeface="Source Code Pro"/>
              </a:rPr>
              <a:t> run dev</a:t>
            </a:r>
            <a:endParaRPr lang="fr-FR" sz="2000" dirty="0">
              <a:solidFill>
                <a:srgbClr val="7030A0"/>
              </a:solidFill>
              <a:latin typeface="Source Code Pro"/>
            </a:endParaRPr>
          </a:p>
        </p:txBody>
      </p:sp>
      <p:sp>
        <p:nvSpPr>
          <p:cNvPr id="6" name="Rectangle : coins arrondis 5">
            <a:extLst>
              <a:ext uri="{FF2B5EF4-FFF2-40B4-BE49-F238E27FC236}">
                <a16:creationId xmlns:a16="http://schemas.microsoft.com/office/drawing/2014/main" id="{34AE450E-4AD6-C1C2-F9DB-07FE19E5B4C6}"/>
              </a:ext>
            </a:extLst>
          </p:cNvPr>
          <p:cNvSpPr/>
          <p:nvPr/>
        </p:nvSpPr>
        <p:spPr>
          <a:xfrm>
            <a:off x="4375537" y="4195688"/>
            <a:ext cx="3384376"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npm</a:t>
            </a:r>
            <a:r>
              <a:rPr lang="en-US" sz="2000" dirty="0">
                <a:solidFill>
                  <a:srgbClr val="C00000"/>
                </a:solidFill>
                <a:latin typeface="Source Code Pro"/>
              </a:rPr>
              <a:t> run prod</a:t>
            </a:r>
            <a:endParaRPr lang="fr-FR" sz="2000"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E9694262-7390-45C2-7CDE-098588CD5225}"/>
              </a:ext>
            </a:extLst>
          </p:cNvPr>
          <p:cNvSpPr/>
          <p:nvPr/>
        </p:nvSpPr>
        <p:spPr>
          <a:xfrm>
            <a:off x="5220072" y="5138665"/>
            <a:ext cx="3384376"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php</a:t>
            </a:r>
            <a:r>
              <a:rPr lang="en-US" sz="2000" dirty="0">
                <a:solidFill>
                  <a:srgbClr val="C00000"/>
                </a:solidFill>
                <a:latin typeface="Source Code Pro"/>
              </a:rPr>
              <a:t> artisan migrate</a:t>
            </a:r>
            <a:endParaRPr lang="fr-FR" sz="2000" dirty="0">
              <a:solidFill>
                <a:srgbClr val="C00000"/>
              </a:solidFill>
              <a:latin typeface="Source Code Pro"/>
            </a:endParaRPr>
          </a:p>
        </p:txBody>
      </p:sp>
    </p:spTree>
    <p:extLst>
      <p:ext uri="{BB962C8B-B14F-4D97-AF65-F5344CB8AC3E}">
        <p14:creationId xmlns:p14="http://schemas.microsoft.com/office/powerpoint/2010/main" val="98824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err="1">
                <a:solidFill>
                  <a:srgbClr val="7030A0"/>
                </a:solidFill>
                <a:latin typeface="Times New Roman" panose="02020603050405020304" pitchFamily="18" charset="0"/>
                <a:cs typeface="Times New Roman" panose="02020603050405020304" pitchFamily="18" charset="0"/>
              </a:rPr>
              <a:t>React</a:t>
            </a:r>
            <a:endParaRPr lang="fr-FR" sz="2000" b="1" dirty="0">
              <a:solidFill>
                <a:srgbClr val="7030A0"/>
              </a:solidFill>
              <a:latin typeface="Times New Roman" panose="02020603050405020304" pitchFamily="18" charset="0"/>
              <a:cs typeface="Times New Roman" panose="02020603050405020304" pitchFamily="18" charset="0"/>
            </a:endParaRP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UI avec </a:t>
            </a:r>
            <a:r>
              <a:rPr lang="fr-FR" sz="2000"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est une combinaison puissante pour la création d'applications web modernes. Voici comment installer et configurer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UI avec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1 : Installer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Tout d'abord, vous devez installer </a:t>
            </a:r>
            <a:r>
              <a:rPr lang="fr-FR" sz="2000" b="1" dirty="0" err="1">
                <a:solidFill>
                  <a:schemeClr val="tx1"/>
                </a:solidFill>
                <a:latin typeface="Times New Roman" panose="02020603050405020304" pitchFamily="18" charset="0"/>
                <a:cs typeface="Times New Roman" panose="02020603050405020304" pitchFamily="18" charset="0"/>
              </a:rPr>
              <a:t>Laravel</a:t>
            </a:r>
            <a:r>
              <a:rPr lang="fr-FR" sz="2000" b="1" dirty="0">
                <a:solidFill>
                  <a:schemeClr val="tx1"/>
                </a:solidFill>
                <a:latin typeface="Times New Roman" panose="02020603050405020304" pitchFamily="18" charset="0"/>
                <a:cs typeface="Times New Roman" panose="02020603050405020304" pitchFamily="18" charset="0"/>
              </a:rPr>
              <a:t> UI </a:t>
            </a:r>
            <a:r>
              <a:rPr lang="fr-FR" sz="2000" dirty="0">
                <a:solidFill>
                  <a:schemeClr val="tx1"/>
                </a:solidFill>
                <a:latin typeface="Times New Roman" panose="02020603050405020304" pitchFamily="18" charset="0"/>
                <a:cs typeface="Times New Roman" panose="02020603050405020304" pitchFamily="18" charset="0"/>
              </a:rPr>
              <a:t>en utilisant </a:t>
            </a:r>
            <a:r>
              <a:rPr lang="fr-FR" sz="2000" b="1" dirty="0">
                <a:solidFill>
                  <a:schemeClr val="tx1"/>
                </a:solidFill>
                <a:latin typeface="Times New Roman" panose="02020603050405020304" pitchFamily="18" charset="0"/>
                <a:cs typeface="Times New Roman" panose="02020603050405020304" pitchFamily="18" charset="0"/>
              </a:rPr>
              <a:t>Composer</a:t>
            </a:r>
            <a:r>
              <a:rPr lang="fr-FR" sz="2000" dirty="0">
                <a:solidFill>
                  <a:schemeClr val="tx1"/>
                </a:solidFill>
                <a:latin typeface="Times New Roman" panose="02020603050405020304" pitchFamily="18" charset="0"/>
                <a:cs typeface="Times New Roman" panose="02020603050405020304" pitchFamily="18" charset="0"/>
              </a:rPr>
              <a:t>. Ouvrez un terminal et exécutez la commande suivante :</a:t>
            </a: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a:p>
            <a:pPr marL="577850" lvl="1" indent="0">
              <a:buNone/>
            </a:pPr>
            <a:endParaRPr lang="fr-FR" sz="19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719572" y="5013176"/>
            <a:ext cx="7776864" cy="7831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C00000"/>
                </a:solidFill>
                <a:latin typeface="Source Code Pro"/>
              </a:rPr>
              <a:t>composer </a:t>
            </a:r>
            <a:r>
              <a:rPr lang="fr-FR" sz="2000" dirty="0" err="1">
                <a:solidFill>
                  <a:srgbClr val="C00000"/>
                </a:solidFill>
                <a:latin typeface="Source Code Pro"/>
              </a:rPr>
              <a:t>require</a:t>
            </a:r>
            <a:r>
              <a:rPr lang="fr-FR" sz="2000" dirty="0">
                <a:solidFill>
                  <a:srgbClr val="C00000"/>
                </a:solidFill>
                <a:latin typeface="Source Code Pro"/>
              </a:rPr>
              <a:t> </a:t>
            </a:r>
            <a:r>
              <a:rPr lang="fr-FR" sz="2000" dirty="0" err="1">
                <a:solidFill>
                  <a:srgbClr val="C00000"/>
                </a:solidFill>
                <a:latin typeface="Source Code Pro"/>
              </a:rPr>
              <a:t>laravel</a:t>
            </a:r>
            <a:r>
              <a:rPr lang="fr-FR" sz="2000" dirty="0">
                <a:solidFill>
                  <a:srgbClr val="C00000"/>
                </a:solidFill>
                <a:latin typeface="Source Code Pro"/>
              </a:rPr>
              <a:t>/</a:t>
            </a:r>
            <a:r>
              <a:rPr lang="fr-FR" sz="2000" dirty="0" err="1">
                <a:solidFill>
                  <a:srgbClr val="C00000"/>
                </a:solidFill>
                <a:latin typeface="Source Code Pro"/>
              </a:rPr>
              <a:t>ui</a:t>
            </a:r>
            <a:endParaRPr lang="fr-FR" sz="2000" dirty="0">
              <a:solidFill>
                <a:srgbClr val="C00000"/>
              </a:solidFill>
              <a:latin typeface="Source Code Pro"/>
            </a:endParaRPr>
          </a:p>
        </p:txBody>
      </p:sp>
    </p:spTree>
    <p:extLst>
      <p:ext uri="{BB962C8B-B14F-4D97-AF65-F5344CB8AC3E}">
        <p14:creationId xmlns:p14="http://schemas.microsoft.com/office/powerpoint/2010/main" val="354431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000" b="1" dirty="0">
                <a:solidFill>
                  <a:srgbClr val="0070C0"/>
                </a:solidFill>
                <a:latin typeface="Times New Roman" panose="02020603050405020304" pitchFamily="18" charset="0"/>
                <a:cs typeface="Times New Roman" panose="02020603050405020304" pitchFamily="18" charset="0"/>
              </a:rPr>
              <a:t>Authentification (</a:t>
            </a:r>
            <a:r>
              <a:rPr lang="fr-FR" sz="2000" b="1" dirty="0" err="1">
                <a:solidFill>
                  <a:srgbClr val="0070C0"/>
                </a:solidFill>
                <a:latin typeface="Times New Roman" panose="02020603050405020304" pitchFamily="18" charset="0"/>
                <a:cs typeface="Times New Roman" panose="02020603050405020304" pitchFamily="18" charset="0"/>
              </a:rPr>
              <a:t>Laravel</a:t>
            </a:r>
            <a:r>
              <a:rPr lang="fr-FR" sz="20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Installation et configuration de </a:t>
            </a:r>
            <a:r>
              <a:rPr lang="fr-FR" sz="2000" b="1" dirty="0" err="1">
                <a:solidFill>
                  <a:srgbClr val="00B050"/>
                </a:solidFill>
                <a:latin typeface="Times New Roman" panose="02020603050405020304" pitchFamily="18" charset="0"/>
                <a:cs typeface="Times New Roman" panose="02020603050405020304" pitchFamily="18" charset="0"/>
              </a:rPr>
              <a:t>laravel</a:t>
            </a:r>
            <a:r>
              <a:rPr lang="fr-FR" sz="2000" b="1" dirty="0">
                <a:solidFill>
                  <a:srgbClr val="00B050"/>
                </a:solidFill>
                <a:latin typeface="Times New Roman" panose="02020603050405020304" pitchFamily="18" charset="0"/>
                <a:cs typeface="Times New Roman" panose="02020603050405020304" pitchFamily="18" charset="0"/>
              </a:rPr>
              <a:t> UI avec </a:t>
            </a:r>
            <a:r>
              <a:rPr lang="fr-FR" sz="2000" b="1" dirty="0" err="1">
                <a:solidFill>
                  <a:srgbClr val="7030A0"/>
                </a:solidFill>
                <a:latin typeface="Times New Roman" panose="02020603050405020304" pitchFamily="18" charset="0"/>
                <a:cs typeface="Times New Roman" panose="02020603050405020304" pitchFamily="18" charset="0"/>
              </a:rPr>
              <a:t>React</a:t>
            </a:r>
            <a:endParaRPr lang="fr-FR" sz="2000" b="1" dirty="0">
              <a:solidFill>
                <a:srgbClr val="7030A0"/>
              </a:solidFill>
              <a:latin typeface="Times New Roman" panose="02020603050405020304" pitchFamily="18" charset="0"/>
              <a:cs typeface="Times New Roman" panose="02020603050405020304" pitchFamily="18" charset="0"/>
            </a:endParaRPr>
          </a:p>
          <a:p>
            <a:pPr marL="177800" indent="-223838">
              <a:buNone/>
            </a:pPr>
            <a:r>
              <a:rPr lang="fr-FR" sz="2300" b="1"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2 : Installer le frontend</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Ensuite, vous devez installer le frontend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en exécutant la commande suivante :</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 </a:t>
            </a:r>
            <a:r>
              <a:rPr lang="fr-FR" sz="2000"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crée les fichiers de vue nécessaires pour l'authentification et génère les routes nécessaires.</a:t>
            </a:r>
          </a:p>
          <a:p>
            <a:pPr marL="177800" indent="0">
              <a:buNone/>
            </a:pPr>
            <a:r>
              <a:rPr lang="fr-FR" sz="2000" b="1" dirty="0">
                <a:solidFill>
                  <a:schemeClr val="tx1"/>
                </a:solidFill>
                <a:latin typeface="Times New Roman" panose="02020603050405020304" pitchFamily="18" charset="0"/>
                <a:cs typeface="Times New Roman" panose="02020603050405020304" pitchFamily="18" charset="0"/>
              </a:rPr>
              <a:t>Étape 3 : Installer les dépendances Node.js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Après avoir installé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 vous devez installer les dépendances </a:t>
            </a:r>
            <a:r>
              <a:rPr lang="fr-FR" sz="2000" b="1" dirty="0">
                <a:solidFill>
                  <a:schemeClr val="tx1"/>
                </a:solidFill>
                <a:latin typeface="Times New Roman" panose="02020603050405020304" pitchFamily="18" charset="0"/>
                <a:cs typeface="Times New Roman" panose="02020603050405020304" pitchFamily="18" charset="0"/>
              </a:rPr>
              <a:t>Node.js </a:t>
            </a:r>
            <a:r>
              <a:rPr lang="fr-FR" sz="2000" dirty="0">
                <a:solidFill>
                  <a:schemeClr val="tx1"/>
                </a:solidFill>
                <a:latin typeface="Times New Roman" panose="02020603050405020304" pitchFamily="18" charset="0"/>
                <a:cs typeface="Times New Roman" panose="02020603050405020304" pitchFamily="18" charset="0"/>
              </a:rPr>
              <a:t>en exécutant la commande suivante :</a:t>
            </a:r>
          </a:p>
          <a:p>
            <a:pPr marL="177800" indent="0">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commande installera toutes les dépendances nécessaires pour </a:t>
            </a:r>
            <a:r>
              <a:rPr lang="fr-FR" sz="2000" b="1" dirty="0" err="1">
                <a:solidFill>
                  <a:schemeClr val="tx1"/>
                </a:solidFill>
                <a:latin typeface="Times New Roman" panose="02020603050405020304" pitchFamily="18" charset="0"/>
                <a:cs typeface="Times New Roman" panose="02020603050405020304" pitchFamily="18" charset="0"/>
              </a:rPr>
              <a:t>React</a:t>
            </a:r>
            <a:r>
              <a:rPr lang="fr-FR" sz="2000" dirty="0">
                <a:solidFill>
                  <a:schemeClr val="tx1"/>
                </a:solidFill>
                <a:latin typeface="Times New Roman" panose="02020603050405020304" pitchFamily="18" charset="0"/>
                <a:cs typeface="Times New Roman" panose="02020603050405020304" pitchFamily="18" charset="0"/>
              </a:rPr>
              <a:t>..</a:t>
            </a: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2483768" y="3645024"/>
            <a:ext cx="5212259"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C00000"/>
                </a:solidFill>
                <a:latin typeface="Source Code Pro"/>
              </a:rPr>
              <a:t>ui</a:t>
            </a:r>
            <a:r>
              <a:rPr lang="fr-FR" sz="2000" dirty="0">
                <a:solidFill>
                  <a:srgbClr val="C00000"/>
                </a:solidFill>
                <a:latin typeface="Source Code Pro"/>
              </a:rPr>
              <a:t> </a:t>
            </a:r>
            <a:r>
              <a:rPr lang="fr-FR" sz="2000" dirty="0" err="1">
                <a:solidFill>
                  <a:srgbClr val="C00000"/>
                </a:solidFill>
                <a:latin typeface="Source Code Pro"/>
              </a:rPr>
              <a:t>react</a:t>
            </a:r>
            <a:r>
              <a:rPr lang="fr-FR" sz="2000" dirty="0">
                <a:solidFill>
                  <a:srgbClr val="C00000"/>
                </a:solidFill>
                <a:latin typeface="Source Code Pro"/>
              </a:rPr>
              <a:t> </a:t>
            </a:r>
            <a:r>
              <a:rPr lang="fr-FR" sz="2000" dirty="0">
                <a:solidFill>
                  <a:srgbClr val="7030A0"/>
                </a:solidFill>
                <a:latin typeface="Source Code Pro"/>
              </a:rPr>
              <a:t>--</a:t>
            </a:r>
            <a:r>
              <a:rPr lang="fr-FR" sz="2000" dirty="0" err="1">
                <a:solidFill>
                  <a:srgbClr val="7030A0"/>
                </a:solidFill>
                <a:latin typeface="Source Code Pro"/>
              </a:rPr>
              <a:t>auth</a:t>
            </a:r>
            <a:endParaRPr lang="fr-FR" sz="2000" dirty="0">
              <a:solidFill>
                <a:srgbClr val="7030A0"/>
              </a:solidFill>
              <a:latin typeface="Source Code Pro"/>
            </a:endParaRPr>
          </a:p>
        </p:txBody>
      </p:sp>
      <p:sp>
        <p:nvSpPr>
          <p:cNvPr id="6" name="Rectangle : coins arrondis 5">
            <a:extLst>
              <a:ext uri="{FF2B5EF4-FFF2-40B4-BE49-F238E27FC236}">
                <a16:creationId xmlns:a16="http://schemas.microsoft.com/office/drawing/2014/main" id="{34AE450E-4AD6-C1C2-F9DB-07FE19E5B4C6}"/>
              </a:ext>
            </a:extLst>
          </p:cNvPr>
          <p:cNvSpPr/>
          <p:nvPr/>
        </p:nvSpPr>
        <p:spPr>
          <a:xfrm>
            <a:off x="4211960" y="5733256"/>
            <a:ext cx="3816424"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npm</a:t>
            </a:r>
            <a:r>
              <a:rPr lang="en-US" sz="2000" dirty="0">
                <a:solidFill>
                  <a:srgbClr val="C00000"/>
                </a:solidFill>
                <a:latin typeface="Source Code Pro"/>
              </a:rPr>
              <a:t> install</a:t>
            </a:r>
            <a:endParaRPr lang="fr-FR" sz="2000" dirty="0">
              <a:solidFill>
                <a:srgbClr val="C00000"/>
              </a:solidFill>
              <a:latin typeface="Source Code Pro"/>
            </a:endParaRPr>
          </a:p>
        </p:txBody>
      </p:sp>
    </p:spTree>
    <p:extLst>
      <p:ext uri="{BB962C8B-B14F-4D97-AF65-F5344CB8AC3E}">
        <p14:creationId xmlns:p14="http://schemas.microsoft.com/office/powerpoint/2010/main" val="369645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530225" indent="-354013">
              <a:buFont typeface="+mj-lt"/>
              <a:buAutoNum type="alphaUcPeriod" startAt="3"/>
              <a:tabLst>
                <a:tab pos="530225" algn="l"/>
              </a:tabLst>
            </a:pPr>
            <a:r>
              <a:rPr lang="fr-FR" sz="2400" b="1" dirty="0">
                <a:solidFill>
                  <a:srgbClr val="002060"/>
                </a:solidFill>
                <a:latin typeface="Times New Roman" panose="02020603050405020304" pitchFamily="18" charset="0"/>
                <a:cs typeface="Times New Roman" panose="02020603050405020304" pitchFamily="18" charset="0"/>
              </a:rPr>
              <a:t>Approfondir la programmation </a:t>
            </a:r>
            <a:r>
              <a:rPr lang="fr-FR" sz="2400" b="1" dirty="0" err="1">
                <a:solidFill>
                  <a:srgbClr val="002060"/>
                </a:solidFill>
                <a:latin typeface="Times New Roman" panose="02020603050405020304" pitchFamily="18" charset="0"/>
                <a:cs typeface="Times New Roman" panose="02020603050405020304" pitchFamily="18" charset="0"/>
              </a:rPr>
              <a:t>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Gérer la sécurité</a:t>
            </a:r>
            <a:endParaRPr lang="fr-FR" sz="24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2"/>
            </a:pPr>
            <a:r>
              <a:rPr lang="fr-FR" sz="2400" b="1" dirty="0">
                <a:solidFill>
                  <a:srgbClr val="0070C0"/>
                </a:solidFill>
                <a:latin typeface="Times New Roman" panose="02020603050405020304" pitchFamily="18" charset="0"/>
                <a:cs typeface="Times New Roman" panose="02020603050405020304" pitchFamily="18" charset="0"/>
              </a:rPr>
              <a:t>Authentification (</a:t>
            </a:r>
            <a:r>
              <a:rPr lang="fr-FR" sz="2400" b="1" dirty="0" err="1">
                <a:solidFill>
                  <a:srgbClr val="0070C0"/>
                </a:solidFill>
                <a:latin typeface="Times New Roman" panose="02020603050405020304" pitchFamily="18" charset="0"/>
                <a:cs typeface="Times New Roman" panose="02020603050405020304" pitchFamily="18" charset="0"/>
              </a:rPr>
              <a:t>Laravel</a:t>
            </a:r>
            <a:r>
              <a:rPr lang="fr-FR" sz="2400" b="1" dirty="0">
                <a:solidFill>
                  <a:srgbClr val="0070C0"/>
                </a:solidFill>
                <a:latin typeface="Times New Roman" panose="02020603050405020304" pitchFamily="18" charset="0"/>
                <a:cs typeface="Times New Roman" panose="02020603050405020304" pitchFamily="18" charset="0"/>
              </a:rPr>
              <a:t> UI)</a:t>
            </a:r>
          </a:p>
          <a:p>
            <a:pPr marL="920750" lvl="1" indent="-342900">
              <a:buFont typeface="Wingdings" panose="05000000000000000000" pitchFamily="2" charset="2"/>
              <a:buChar char="ü"/>
            </a:pPr>
            <a:r>
              <a:rPr lang="fr-FR" sz="2400" b="1" dirty="0">
                <a:solidFill>
                  <a:srgbClr val="00B050"/>
                </a:solidFill>
                <a:latin typeface="Times New Roman" panose="02020603050405020304" pitchFamily="18" charset="0"/>
                <a:cs typeface="Times New Roman" panose="02020603050405020304" pitchFamily="18" charset="0"/>
              </a:rPr>
              <a:t>Installation et configuration de </a:t>
            </a:r>
            <a:r>
              <a:rPr lang="fr-FR" sz="2400" b="1" dirty="0" err="1">
                <a:solidFill>
                  <a:srgbClr val="00B050"/>
                </a:solidFill>
                <a:latin typeface="Times New Roman" panose="02020603050405020304" pitchFamily="18" charset="0"/>
                <a:cs typeface="Times New Roman" panose="02020603050405020304" pitchFamily="18" charset="0"/>
              </a:rPr>
              <a:t>laravel</a:t>
            </a:r>
            <a:r>
              <a:rPr lang="fr-FR" sz="2400" b="1" dirty="0">
                <a:solidFill>
                  <a:srgbClr val="00B050"/>
                </a:solidFill>
                <a:latin typeface="Times New Roman" panose="02020603050405020304" pitchFamily="18" charset="0"/>
                <a:cs typeface="Times New Roman" panose="02020603050405020304" pitchFamily="18" charset="0"/>
              </a:rPr>
              <a:t> UI avec </a:t>
            </a:r>
            <a:r>
              <a:rPr lang="fr-FR" sz="2400" b="1" dirty="0" err="1">
                <a:solidFill>
                  <a:srgbClr val="7030A0"/>
                </a:solidFill>
                <a:latin typeface="Times New Roman" panose="02020603050405020304" pitchFamily="18" charset="0"/>
                <a:cs typeface="Times New Roman" panose="02020603050405020304" pitchFamily="18" charset="0"/>
              </a:rPr>
              <a:t>React</a:t>
            </a:r>
            <a:endParaRPr lang="fr-FR" sz="2400" b="1" dirty="0">
              <a:solidFill>
                <a:srgbClr val="7030A0"/>
              </a:solidFill>
              <a:latin typeface="Times New Roman" panose="02020603050405020304" pitchFamily="18" charset="0"/>
              <a:cs typeface="Times New Roman" panose="02020603050405020304" pitchFamily="18" charset="0"/>
            </a:endParaRPr>
          </a:p>
          <a:p>
            <a:pPr marL="177800" indent="-223838">
              <a:buNone/>
            </a:pPr>
            <a:r>
              <a:rPr lang="fr-FR" sz="2200" b="1" dirty="0">
                <a:solidFill>
                  <a:schemeClr val="tx1"/>
                </a:solidFill>
                <a:latin typeface="Times New Roman" panose="02020603050405020304" pitchFamily="18" charset="0"/>
                <a:cs typeface="Times New Roman" panose="02020603050405020304" pitchFamily="18" charset="0"/>
              </a:rPr>
              <a:t>	Étape 4 : Compiler les assets</a:t>
            </a:r>
          </a:p>
          <a:p>
            <a:pPr marL="177800" indent="0">
              <a:buNone/>
            </a:pPr>
            <a:r>
              <a:rPr lang="fr-FR" sz="2200" dirty="0">
                <a:solidFill>
                  <a:schemeClr val="tx1"/>
                </a:solidFill>
                <a:latin typeface="Times New Roman" panose="02020603050405020304" pitchFamily="18" charset="0"/>
                <a:cs typeface="Times New Roman" panose="02020603050405020304" pitchFamily="18" charset="0"/>
              </a:rPr>
              <a:t>Ensuite, vous devez compiler les assets en exécutant la commande suivante :</a:t>
            </a:r>
          </a:p>
          <a:p>
            <a:pPr marL="177800"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200" dirty="0">
                <a:solidFill>
                  <a:schemeClr val="tx1"/>
                </a:solidFill>
                <a:latin typeface="Times New Roman" panose="02020603050405020304" pitchFamily="18" charset="0"/>
                <a:cs typeface="Times New Roman" panose="02020603050405020304" pitchFamily="18" charset="0"/>
              </a:rPr>
              <a:t>Cette commande compile les assets pour le développement. Si vous voulez compiler les assets pour la production, exécutez la commande suivante :</a:t>
            </a:r>
          </a:p>
          <a:p>
            <a:pPr marL="177800"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200" b="1" dirty="0">
                <a:solidFill>
                  <a:schemeClr val="tx1"/>
                </a:solidFill>
                <a:latin typeface="Times New Roman" panose="02020603050405020304" pitchFamily="18" charset="0"/>
                <a:cs typeface="Times New Roman" panose="02020603050405020304" pitchFamily="18" charset="0"/>
              </a:rPr>
              <a:t>Étape 5 : Exécuter les migrations</a:t>
            </a:r>
          </a:p>
          <a:p>
            <a:pPr marL="177800" indent="0">
              <a:buNone/>
            </a:pPr>
            <a:r>
              <a:rPr lang="fr-FR" sz="2200" dirty="0">
                <a:solidFill>
                  <a:schemeClr val="tx1"/>
                </a:solidFill>
                <a:latin typeface="Times New Roman" panose="02020603050405020304" pitchFamily="18" charset="0"/>
                <a:cs typeface="Times New Roman" panose="02020603050405020304" pitchFamily="18" charset="0"/>
              </a:rPr>
              <a:t>Enfin, vous devez exécuter les migrations pour créer la table "</a:t>
            </a:r>
            <a:r>
              <a:rPr lang="fr-FR" sz="2200" b="1" dirty="0" err="1">
                <a:solidFill>
                  <a:schemeClr val="tx1"/>
                </a:solidFill>
                <a:latin typeface="Times New Roman" panose="02020603050405020304" pitchFamily="18" charset="0"/>
                <a:cs typeface="Times New Roman" panose="02020603050405020304" pitchFamily="18" charset="0"/>
              </a:rPr>
              <a:t>users</a:t>
            </a:r>
            <a:r>
              <a:rPr lang="fr-FR" sz="2200" dirty="0">
                <a:solidFill>
                  <a:schemeClr val="tx1"/>
                </a:solidFill>
                <a:latin typeface="Times New Roman" panose="02020603050405020304" pitchFamily="18" charset="0"/>
                <a:cs typeface="Times New Roman" panose="02020603050405020304" pitchFamily="18" charset="0"/>
              </a:rPr>
              <a:t>" dans la base de données. Exécutez la commande suivante :</a:t>
            </a:r>
          </a:p>
          <a:p>
            <a:pPr marL="177800" indent="0">
              <a:buNone/>
            </a:pPr>
            <a:endParaRPr lang="fr-FR" sz="2200" b="1"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200" b="1"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200" dirty="0">
                <a:solidFill>
                  <a:schemeClr val="tx1"/>
                </a:solidFill>
                <a:latin typeface="Times New Roman" panose="02020603050405020304" pitchFamily="18" charset="0"/>
                <a:cs typeface="Times New Roman" panose="02020603050405020304" pitchFamily="18" charset="0"/>
              </a:rPr>
              <a:t>Et voilà ! Vous avez maintenant un système d'authentification fonctionnel dans votre projet </a:t>
            </a:r>
            <a:r>
              <a:rPr lang="fr-FR" sz="2200" b="1" dirty="0" err="1">
                <a:solidFill>
                  <a:schemeClr val="tx1"/>
                </a:solidFill>
                <a:latin typeface="Times New Roman" panose="02020603050405020304" pitchFamily="18" charset="0"/>
                <a:cs typeface="Times New Roman" panose="02020603050405020304" pitchFamily="18" charset="0"/>
              </a:rPr>
              <a:t>Laravel</a:t>
            </a:r>
            <a:r>
              <a:rPr lang="fr-FR" sz="2200" dirty="0">
                <a:solidFill>
                  <a:schemeClr val="tx1"/>
                </a:solidFill>
                <a:latin typeface="Times New Roman" panose="02020603050405020304" pitchFamily="18" charset="0"/>
                <a:cs typeface="Times New Roman" panose="02020603050405020304" pitchFamily="18" charset="0"/>
              </a:rPr>
              <a:t> avec </a:t>
            </a:r>
            <a:r>
              <a:rPr lang="fr-FR" sz="2200" b="1" dirty="0" err="1">
                <a:solidFill>
                  <a:schemeClr val="tx1"/>
                </a:solidFill>
                <a:latin typeface="Times New Roman" panose="02020603050405020304" pitchFamily="18" charset="0"/>
                <a:cs typeface="Times New Roman" panose="02020603050405020304" pitchFamily="18" charset="0"/>
              </a:rPr>
              <a:t>React</a:t>
            </a:r>
            <a:r>
              <a:rPr lang="fr-FR" sz="2200" dirty="0">
                <a:solidFill>
                  <a:schemeClr val="tx1"/>
                </a:solidFill>
                <a:latin typeface="Times New Roman" panose="02020603050405020304" pitchFamily="18" charset="0"/>
                <a:cs typeface="Times New Roman" panose="02020603050405020304" pitchFamily="18" charset="0"/>
              </a:rPr>
              <a:t>. Vous pouvez tester l'authentification en accédant à l'URL "/</a:t>
            </a:r>
            <a:r>
              <a:rPr lang="fr-FR" sz="2200" b="1" dirty="0">
                <a:solidFill>
                  <a:schemeClr val="tx1"/>
                </a:solidFill>
                <a:latin typeface="Times New Roman" panose="02020603050405020304" pitchFamily="18" charset="0"/>
                <a:cs typeface="Times New Roman" panose="02020603050405020304" pitchFamily="18" charset="0"/>
              </a:rPr>
              <a:t>login</a:t>
            </a:r>
            <a:r>
              <a:rPr lang="fr-FR" sz="2200" dirty="0">
                <a:solidFill>
                  <a:schemeClr val="tx1"/>
                </a:solidFill>
                <a:latin typeface="Times New Roman" panose="02020603050405020304" pitchFamily="18" charset="0"/>
                <a:cs typeface="Times New Roman" panose="02020603050405020304" pitchFamily="18" charset="0"/>
              </a:rPr>
              <a:t>" de votre application.</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7B85922-5243-F143-F22C-D57D3ADDA8CC}"/>
              </a:ext>
            </a:extLst>
          </p:cNvPr>
          <p:cNvSpPr/>
          <p:nvPr/>
        </p:nvSpPr>
        <p:spPr>
          <a:xfrm>
            <a:off x="5214910" y="3141872"/>
            <a:ext cx="3312368"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npm</a:t>
            </a:r>
            <a:r>
              <a:rPr lang="fr-FR" sz="2000" dirty="0">
                <a:solidFill>
                  <a:srgbClr val="C00000"/>
                </a:solidFill>
                <a:latin typeface="Source Code Pro"/>
              </a:rPr>
              <a:t> run dev</a:t>
            </a:r>
            <a:endParaRPr lang="fr-FR" sz="2000" dirty="0">
              <a:solidFill>
                <a:srgbClr val="7030A0"/>
              </a:solidFill>
              <a:latin typeface="Source Code Pro"/>
            </a:endParaRPr>
          </a:p>
        </p:txBody>
      </p:sp>
      <p:sp>
        <p:nvSpPr>
          <p:cNvPr id="6" name="Rectangle : coins arrondis 5">
            <a:extLst>
              <a:ext uri="{FF2B5EF4-FFF2-40B4-BE49-F238E27FC236}">
                <a16:creationId xmlns:a16="http://schemas.microsoft.com/office/drawing/2014/main" id="{34AE450E-4AD6-C1C2-F9DB-07FE19E5B4C6}"/>
              </a:ext>
            </a:extLst>
          </p:cNvPr>
          <p:cNvSpPr/>
          <p:nvPr/>
        </p:nvSpPr>
        <p:spPr>
          <a:xfrm>
            <a:off x="5221806" y="5234856"/>
            <a:ext cx="3492836"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err="1">
                <a:solidFill>
                  <a:srgbClr val="C00000"/>
                </a:solidFill>
                <a:latin typeface="Source Code Pro"/>
              </a:rPr>
              <a:t>Php</a:t>
            </a:r>
            <a:r>
              <a:rPr lang="en-US" sz="2000" dirty="0">
                <a:solidFill>
                  <a:srgbClr val="C00000"/>
                </a:solidFill>
                <a:latin typeface="Source Code Pro"/>
              </a:rPr>
              <a:t> artisan migrate</a:t>
            </a:r>
            <a:endParaRPr lang="fr-FR" sz="2000"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577FE525-357A-4DC9-BA55-04432733F0BB}"/>
              </a:ext>
            </a:extLst>
          </p:cNvPr>
          <p:cNvSpPr/>
          <p:nvPr/>
        </p:nvSpPr>
        <p:spPr>
          <a:xfrm>
            <a:off x="5214910" y="4188364"/>
            <a:ext cx="3499732"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npm</a:t>
            </a:r>
            <a:r>
              <a:rPr lang="fr-FR" sz="2000" dirty="0">
                <a:solidFill>
                  <a:srgbClr val="C00000"/>
                </a:solidFill>
                <a:latin typeface="Source Code Pro"/>
              </a:rPr>
              <a:t> run prod</a:t>
            </a:r>
            <a:endParaRPr lang="fr-FR" sz="2000" dirty="0">
              <a:solidFill>
                <a:srgbClr val="7030A0"/>
              </a:solidFill>
              <a:latin typeface="Source Code Pro"/>
            </a:endParaRPr>
          </a:p>
        </p:txBody>
      </p:sp>
    </p:spTree>
    <p:extLst>
      <p:ext uri="{BB962C8B-B14F-4D97-AF65-F5344CB8AC3E}">
        <p14:creationId xmlns:p14="http://schemas.microsoft.com/office/powerpoint/2010/main" val="337963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400" b="1" dirty="0">
                <a:solidFill>
                  <a:srgbClr val="002060"/>
                </a:solidFill>
                <a:latin typeface="Times New Roman" panose="02020603050405020304" pitchFamily="18" charset="0"/>
                <a:cs typeface="Times New Roman" panose="02020603050405020304" pitchFamily="18" charset="0"/>
              </a:rPr>
              <a:t>Approfondir la programmation </a:t>
            </a:r>
            <a:r>
              <a:rPr lang="fr-FR" sz="2400" b="1" dirty="0" err="1">
                <a:solidFill>
                  <a:srgbClr val="002060"/>
                </a:solidFill>
                <a:latin typeface="Times New Roman" panose="02020603050405020304" pitchFamily="18" charset="0"/>
                <a:cs typeface="Times New Roman" panose="02020603050405020304" pitchFamily="18" charset="0"/>
              </a:rPr>
              <a:t>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Gérer la sécurité</a:t>
            </a:r>
            <a:endParaRPr lang="fr-FR" sz="24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2400" b="1" dirty="0">
                <a:solidFill>
                  <a:srgbClr val="0070C0"/>
                </a:solidFill>
                <a:latin typeface="Times New Roman" panose="02020603050405020304" pitchFamily="18" charset="0"/>
                <a:cs typeface="Times New Roman" panose="02020603050405020304" pitchFamily="18" charset="0"/>
              </a:rPr>
              <a:t>Chiffrement</a:t>
            </a:r>
          </a:p>
          <a:p>
            <a:pPr marL="177800" indent="-223838">
              <a:buNone/>
            </a:pP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err="1">
                <a:solidFill>
                  <a:schemeClr val="tx1"/>
                </a:solidFill>
                <a:latin typeface="Times New Roman" panose="02020603050405020304" pitchFamily="18" charset="0"/>
                <a:cs typeface="Times New Roman" panose="02020603050405020304" pitchFamily="18" charset="0"/>
              </a:rPr>
              <a:t>Laravel</a:t>
            </a:r>
            <a:r>
              <a:rPr lang="fr-FR" sz="2200" dirty="0">
                <a:solidFill>
                  <a:schemeClr val="tx1"/>
                </a:solidFill>
                <a:latin typeface="Times New Roman" panose="02020603050405020304" pitchFamily="18" charset="0"/>
                <a:cs typeface="Times New Roman" panose="02020603050405020304" pitchFamily="18" charset="0"/>
              </a:rPr>
              <a:t> fournit une </a:t>
            </a:r>
            <a:r>
              <a:rPr lang="fr-FR" sz="2200" b="1" dirty="0">
                <a:solidFill>
                  <a:schemeClr val="tx1"/>
                </a:solidFill>
                <a:latin typeface="Times New Roman" panose="02020603050405020304" pitchFamily="18" charset="0"/>
                <a:cs typeface="Times New Roman" panose="02020603050405020304" pitchFamily="18" charset="0"/>
              </a:rPr>
              <a:t>API </a:t>
            </a:r>
            <a:r>
              <a:rPr lang="fr-FR" sz="2200" dirty="0">
                <a:solidFill>
                  <a:schemeClr val="tx1"/>
                </a:solidFill>
                <a:latin typeface="Times New Roman" panose="02020603050405020304" pitchFamily="18" charset="0"/>
                <a:cs typeface="Times New Roman" panose="02020603050405020304" pitchFamily="18" charset="0"/>
              </a:rPr>
              <a:t>de chiffrement simple et puissante, qui utilise la bibliothèque </a:t>
            </a:r>
            <a:r>
              <a:rPr lang="fr-FR" sz="2200" b="1" dirty="0" err="1">
                <a:solidFill>
                  <a:schemeClr val="tx1"/>
                </a:solidFill>
                <a:latin typeface="Times New Roman" panose="02020603050405020304" pitchFamily="18" charset="0"/>
                <a:cs typeface="Times New Roman" panose="02020603050405020304" pitchFamily="18" charset="0"/>
              </a:rPr>
              <a:t>OpenSSL</a:t>
            </a:r>
            <a:r>
              <a:rPr lang="fr-FR" sz="2200" dirty="0">
                <a:solidFill>
                  <a:schemeClr val="tx1"/>
                </a:solidFill>
                <a:latin typeface="Times New Roman" panose="02020603050405020304" pitchFamily="18" charset="0"/>
                <a:cs typeface="Times New Roman" panose="02020603050405020304" pitchFamily="18" charset="0"/>
              </a:rPr>
              <a:t> pour chiffrer les données. Voici comment utiliser l'API de chiffrement sous </a:t>
            </a:r>
            <a:r>
              <a:rPr lang="fr-FR" sz="2200" dirty="0" err="1">
                <a:solidFill>
                  <a:schemeClr val="tx1"/>
                </a:solidFill>
                <a:latin typeface="Times New Roman" panose="02020603050405020304" pitchFamily="18" charset="0"/>
                <a:cs typeface="Times New Roman" panose="02020603050405020304" pitchFamily="18" charset="0"/>
              </a:rPr>
              <a:t>Laravel</a:t>
            </a:r>
            <a:r>
              <a:rPr lang="fr-FR" sz="2200" dirty="0">
                <a:solidFill>
                  <a:schemeClr val="tx1"/>
                </a:solidFill>
                <a:latin typeface="Times New Roman" panose="02020603050405020304" pitchFamily="18" charset="0"/>
                <a:cs typeface="Times New Roman" panose="02020603050405020304" pitchFamily="18" charset="0"/>
              </a:rPr>
              <a:t> :</a:t>
            </a:r>
          </a:p>
          <a:p>
            <a:pPr marL="177800" indent="0">
              <a:buNone/>
            </a:pPr>
            <a:r>
              <a:rPr lang="fr-FR" sz="2200" b="1" dirty="0">
                <a:solidFill>
                  <a:schemeClr val="tx1"/>
                </a:solidFill>
                <a:latin typeface="Times New Roman" panose="02020603050405020304" pitchFamily="18" charset="0"/>
                <a:cs typeface="Times New Roman" panose="02020603050405020304" pitchFamily="18" charset="0"/>
              </a:rPr>
              <a:t>Étape 1 : Configuration</a:t>
            </a:r>
          </a:p>
          <a:p>
            <a:pPr marL="177800" indent="0">
              <a:buNone/>
            </a:pPr>
            <a:r>
              <a:rPr lang="fr-FR" sz="2200" dirty="0">
                <a:solidFill>
                  <a:schemeClr val="tx1"/>
                </a:solidFill>
                <a:latin typeface="Times New Roman" panose="02020603050405020304" pitchFamily="18" charset="0"/>
                <a:cs typeface="Times New Roman" panose="02020603050405020304" pitchFamily="18" charset="0"/>
              </a:rPr>
              <a:t>Avant d'utiliser l'API de chiffrement, vous devez configurer votre application pour utiliser une clé de chiffrement. Ouvrez le fichier </a:t>
            </a:r>
            <a:r>
              <a:rPr lang="fr-FR" sz="2200" b="1" dirty="0">
                <a:solidFill>
                  <a:schemeClr val="tx1"/>
                </a:solidFill>
                <a:latin typeface="Times New Roman" panose="02020603050405020304" pitchFamily="18" charset="0"/>
                <a:cs typeface="Times New Roman" panose="02020603050405020304" pitchFamily="18" charset="0"/>
              </a:rPr>
              <a:t>".</a:t>
            </a:r>
            <a:r>
              <a:rPr lang="fr-FR" sz="2200" b="1" dirty="0" err="1">
                <a:solidFill>
                  <a:schemeClr val="tx1"/>
                </a:solidFill>
                <a:latin typeface="Times New Roman" panose="02020603050405020304" pitchFamily="18" charset="0"/>
                <a:cs typeface="Times New Roman" panose="02020603050405020304" pitchFamily="18" charset="0"/>
              </a:rPr>
              <a:t>env</a:t>
            </a:r>
            <a:r>
              <a:rPr lang="fr-FR" sz="2200" dirty="0">
                <a:solidFill>
                  <a:schemeClr val="tx1"/>
                </a:solidFill>
                <a:latin typeface="Times New Roman" panose="02020603050405020304" pitchFamily="18" charset="0"/>
                <a:cs typeface="Times New Roman" panose="02020603050405020304" pitchFamily="18" charset="0"/>
              </a:rPr>
              <a:t>" de votre application et configurez la variable "</a:t>
            </a:r>
            <a:r>
              <a:rPr lang="fr-FR" sz="2200" b="1" dirty="0">
                <a:solidFill>
                  <a:schemeClr val="tx1"/>
                </a:solidFill>
                <a:latin typeface="Times New Roman" panose="02020603050405020304" pitchFamily="18" charset="0"/>
                <a:cs typeface="Times New Roman" panose="02020603050405020304" pitchFamily="18" charset="0"/>
              </a:rPr>
              <a:t>APP_KEY</a:t>
            </a:r>
            <a:r>
              <a:rPr lang="fr-FR" sz="2200" dirty="0">
                <a:solidFill>
                  <a:schemeClr val="tx1"/>
                </a:solidFill>
                <a:latin typeface="Times New Roman" panose="02020603050405020304" pitchFamily="18" charset="0"/>
                <a:cs typeface="Times New Roman" panose="02020603050405020304" pitchFamily="18" charset="0"/>
              </a:rPr>
              <a:t>" avec une clé de chiffrement de </a:t>
            </a:r>
            <a:r>
              <a:rPr lang="fr-FR" sz="2200" b="1" dirty="0">
                <a:solidFill>
                  <a:schemeClr val="tx1"/>
                </a:solidFill>
                <a:latin typeface="Times New Roman" panose="02020603050405020304" pitchFamily="18" charset="0"/>
                <a:cs typeface="Times New Roman" panose="02020603050405020304" pitchFamily="18" charset="0"/>
              </a:rPr>
              <a:t>32 caractères</a:t>
            </a:r>
            <a:r>
              <a:rPr lang="fr-FR" sz="2200" dirty="0">
                <a:solidFill>
                  <a:schemeClr val="tx1"/>
                </a:solidFill>
                <a:latin typeface="Times New Roman" panose="02020603050405020304" pitchFamily="18" charset="0"/>
                <a:cs typeface="Times New Roman" panose="02020603050405020304" pitchFamily="18" charset="0"/>
              </a:rPr>
              <a:t>. Si vous n'avez pas de clé de chiffrement, vous pouvez en générer une en exécutant la commande suivante :</a:t>
            </a: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E8D38A5A-6EED-90AA-31C4-26DC33DF76F2}"/>
              </a:ext>
            </a:extLst>
          </p:cNvPr>
          <p:cNvSpPr/>
          <p:nvPr/>
        </p:nvSpPr>
        <p:spPr>
          <a:xfrm>
            <a:off x="2186735" y="5932966"/>
            <a:ext cx="4770530"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0070C0"/>
                </a:solidFill>
                <a:latin typeface="Source Code Pro"/>
              </a:rPr>
              <a:t>key</a:t>
            </a:r>
            <a:r>
              <a:rPr lang="fr-FR" sz="2000" dirty="0" err="1">
                <a:solidFill>
                  <a:srgbClr val="7030A0"/>
                </a:solidFill>
                <a:latin typeface="Source Code Pro"/>
              </a:rPr>
              <a:t>:</a:t>
            </a:r>
            <a:r>
              <a:rPr lang="fr-FR" sz="2000" dirty="0" err="1">
                <a:solidFill>
                  <a:srgbClr val="C00000"/>
                </a:solidFill>
                <a:latin typeface="Source Code Pro"/>
              </a:rPr>
              <a:t>generate</a:t>
            </a:r>
            <a:endParaRPr lang="fr-FR" sz="2000" dirty="0">
              <a:solidFill>
                <a:srgbClr val="C00000"/>
              </a:solidFill>
              <a:latin typeface="Source Code Pro"/>
            </a:endParaRPr>
          </a:p>
        </p:txBody>
      </p:sp>
    </p:spTree>
    <p:extLst>
      <p:ext uri="{BB962C8B-B14F-4D97-AF65-F5344CB8AC3E}">
        <p14:creationId xmlns:p14="http://schemas.microsoft.com/office/powerpoint/2010/main" val="71539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2000" b="1" dirty="0">
                <a:solidFill>
                  <a:srgbClr val="0070C0"/>
                </a:solidFill>
                <a:latin typeface="Times New Roman" panose="02020603050405020304" pitchFamily="18" charset="0"/>
                <a:cs typeface="Times New Roman" panose="02020603050405020304" pitchFamily="18" charset="0"/>
              </a:rPr>
              <a:t>Chiffrement</a:t>
            </a: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Étape 2 : Chiffrer des données</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Pour chiffrer des données, vous pouvez utiliser la méthode "</a:t>
            </a:r>
            <a:r>
              <a:rPr lang="fr-FR" sz="2000" b="1" dirty="0" err="1">
                <a:solidFill>
                  <a:schemeClr val="tx1"/>
                </a:solidFill>
                <a:latin typeface="Times New Roman" panose="02020603050405020304" pitchFamily="18" charset="0"/>
                <a:cs typeface="Times New Roman" panose="02020603050405020304" pitchFamily="18" charset="0"/>
              </a:rPr>
              <a:t>encrypt</a:t>
            </a:r>
            <a:r>
              <a:rPr lang="fr-FR" sz="2000" dirty="0">
                <a:solidFill>
                  <a:schemeClr val="tx1"/>
                </a:solidFill>
                <a:latin typeface="Times New Roman" panose="02020603050405020304" pitchFamily="18" charset="0"/>
                <a:cs typeface="Times New Roman" panose="02020603050405020304" pitchFamily="18" charset="0"/>
              </a:rPr>
              <a:t>" de la classe "</a:t>
            </a:r>
            <a:r>
              <a:rPr lang="fr-FR" sz="2000" b="1" dirty="0" err="1">
                <a:solidFill>
                  <a:schemeClr val="tx1"/>
                </a:solidFill>
                <a:latin typeface="Times New Roman" panose="02020603050405020304" pitchFamily="18" charset="0"/>
                <a:cs typeface="Times New Roman" panose="02020603050405020304" pitchFamily="18" charset="0"/>
              </a:rPr>
              <a:t>Crypt</a:t>
            </a:r>
            <a:r>
              <a:rPr lang="fr-FR" sz="2000" dirty="0">
                <a:solidFill>
                  <a:schemeClr val="tx1"/>
                </a:solidFill>
                <a:latin typeface="Times New Roman" panose="02020603050405020304" pitchFamily="18" charset="0"/>
                <a:cs typeface="Times New Roman" panose="02020603050405020304" pitchFamily="18" charset="0"/>
              </a:rPr>
              <a:t>". Par exemple, pour chiffrer une chaîne de caractères, vous pouvez utiliser le code suivant :</a:t>
            </a: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Cette méthode renvoie la chaîne chiffrée sous forme de texte.</a:t>
            </a:r>
          </a:p>
        </p:txBody>
      </p:sp>
      <p:sp>
        <p:nvSpPr>
          <p:cNvPr id="8" name="Rectangle : coins arrondis 7">
            <a:extLst>
              <a:ext uri="{FF2B5EF4-FFF2-40B4-BE49-F238E27FC236}">
                <a16:creationId xmlns:a16="http://schemas.microsoft.com/office/drawing/2014/main" id="{E8D38A5A-6EED-90AA-31C4-26DC33DF76F2}"/>
              </a:ext>
            </a:extLst>
          </p:cNvPr>
          <p:cNvSpPr/>
          <p:nvPr/>
        </p:nvSpPr>
        <p:spPr>
          <a:xfrm>
            <a:off x="516562" y="3789040"/>
            <a:ext cx="8352928" cy="122413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0070C0"/>
                </a:solidFill>
                <a:latin typeface="Source Code Pro"/>
              </a:rPr>
              <a:t>use</a:t>
            </a:r>
            <a:r>
              <a:rPr lang="fr-FR" sz="1600" dirty="0">
                <a:solidFill>
                  <a:srgbClr val="C00000"/>
                </a:solidFill>
                <a:latin typeface="Source Code Pro"/>
              </a:rPr>
              <a:t> </a:t>
            </a:r>
            <a:r>
              <a:rPr lang="fr-FR" sz="1600" dirty="0" err="1">
                <a:solidFill>
                  <a:srgbClr val="C00000"/>
                </a:solidFill>
                <a:latin typeface="Source Code Pro"/>
              </a:rPr>
              <a:t>Illuminate</a:t>
            </a:r>
            <a:r>
              <a:rPr lang="fr-FR" sz="1600" dirty="0">
                <a:solidFill>
                  <a:srgbClr val="C00000"/>
                </a:solidFill>
                <a:latin typeface="Source Code Pro"/>
              </a:rPr>
              <a:t>\Support\</a:t>
            </a:r>
            <a:r>
              <a:rPr lang="fr-FR" sz="1600" dirty="0" err="1">
                <a:solidFill>
                  <a:srgbClr val="C00000"/>
                </a:solidFill>
                <a:latin typeface="Source Code Pro"/>
              </a:rPr>
              <a:t>Facades</a:t>
            </a:r>
            <a:r>
              <a:rPr lang="fr-FR" sz="1600" dirty="0">
                <a:solidFill>
                  <a:srgbClr val="C00000"/>
                </a:solidFill>
                <a:latin typeface="Source Code Pro"/>
              </a:rPr>
              <a:t>\</a:t>
            </a:r>
            <a:r>
              <a:rPr lang="fr-FR" sz="1600" dirty="0" err="1">
                <a:solidFill>
                  <a:srgbClr val="C00000"/>
                </a:solidFill>
                <a:latin typeface="Source Code Pro"/>
              </a:rPr>
              <a:t>Crypt</a:t>
            </a:r>
            <a:r>
              <a:rPr lang="fr-FR" sz="1600" dirty="0">
                <a:solidFill>
                  <a:srgbClr val="C00000"/>
                </a:solidFill>
                <a:latin typeface="Source Code Pro"/>
              </a:rPr>
              <a:t>;</a:t>
            </a:r>
          </a:p>
          <a:p>
            <a:endParaRPr lang="fr-FR" sz="1600" dirty="0">
              <a:solidFill>
                <a:srgbClr val="C00000"/>
              </a:solidFill>
              <a:latin typeface="Source Code Pro"/>
            </a:endParaRPr>
          </a:p>
          <a:p>
            <a:r>
              <a:rPr lang="fr-FR" sz="1600" dirty="0">
                <a:solidFill>
                  <a:srgbClr val="00B0F0"/>
                </a:solidFill>
                <a:latin typeface="Source Code Pro"/>
              </a:rPr>
              <a:t>$</a:t>
            </a:r>
            <a:r>
              <a:rPr lang="fr-FR" sz="1600" dirty="0" err="1">
                <a:solidFill>
                  <a:srgbClr val="00B0F0"/>
                </a:solidFill>
                <a:latin typeface="Source Code Pro"/>
              </a:rPr>
              <a:t>encrypted</a:t>
            </a:r>
            <a:r>
              <a:rPr lang="fr-FR" sz="1600" dirty="0">
                <a:solidFill>
                  <a:srgbClr val="00B0F0"/>
                </a:solidFill>
                <a:latin typeface="Source Code Pro"/>
              </a:rPr>
              <a:t> </a:t>
            </a:r>
            <a:r>
              <a:rPr lang="fr-FR" sz="1600" dirty="0">
                <a:solidFill>
                  <a:srgbClr val="C00000"/>
                </a:solidFill>
                <a:latin typeface="Source Code Pro"/>
              </a:rPr>
              <a:t>= </a:t>
            </a:r>
            <a:r>
              <a:rPr lang="fr-FR" sz="1600" dirty="0" err="1">
                <a:solidFill>
                  <a:srgbClr val="C00000"/>
                </a:solidFill>
                <a:latin typeface="Source Code Pro"/>
              </a:rPr>
              <a:t>Crypt</a:t>
            </a:r>
            <a:r>
              <a:rPr lang="fr-FR" sz="1600" dirty="0">
                <a:solidFill>
                  <a:srgbClr val="C00000"/>
                </a:solidFill>
                <a:latin typeface="Source Code Pro"/>
              </a:rPr>
              <a:t>::</a:t>
            </a:r>
            <a:r>
              <a:rPr lang="fr-FR" sz="1600" dirty="0" err="1">
                <a:solidFill>
                  <a:srgbClr val="C00000"/>
                </a:solidFill>
                <a:latin typeface="Source Code Pro"/>
              </a:rPr>
              <a:t>encryptString</a:t>
            </a:r>
            <a:r>
              <a:rPr lang="fr-FR" sz="1600" dirty="0">
                <a:solidFill>
                  <a:srgbClr val="C00000"/>
                </a:solidFill>
                <a:latin typeface="Source Code Pro"/>
              </a:rPr>
              <a:t>(</a:t>
            </a:r>
            <a:r>
              <a:rPr lang="fr-FR" sz="1600" dirty="0">
                <a:solidFill>
                  <a:srgbClr val="00B050"/>
                </a:solidFill>
                <a:latin typeface="Source Code Pro"/>
              </a:rPr>
              <a:t>'Données confidentielles'</a:t>
            </a:r>
            <a:r>
              <a:rPr lang="fr-FR" sz="1600" dirty="0">
                <a:solidFill>
                  <a:srgbClr val="C00000"/>
                </a:solidFill>
                <a:latin typeface="Source Code Pro"/>
              </a:rPr>
              <a:t>);</a:t>
            </a:r>
          </a:p>
        </p:txBody>
      </p:sp>
    </p:spTree>
    <p:extLst>
      <p:ext uri="{BB962C8B-B14F-4D97-AF65-F5344CB8AC3E}">
        <p14:creationId xmlns:p14="http://schemas.microsoft.com/office/powerpoint/2010/main" val="11340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2000" b="1" dirty="0">
                <a:solidFill>
                  <a:srgbClr val="0070C0"/>
                </a:solidFill>
                <a:latin typeface="Times New Roman" panose="02020603050405020304" pitchFamily="18" charset="0"/>
                <a:cs typeface="Times New Roman" panose="02020603050405020304" pitchFamily="18" charset="0"/>
              </a:rPr>
              <a:t>Chiffrement</a:t>
            </a: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Étape 3 : Déchiffrer des données</a:t>
            </a: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Pour déchiffrer des données, vous pouvez utiliser la méthode "</a:t>
            </a:r>
            <a:r>
              <a:rPr lang="fr-FR" sz="2000" b="1" dirty="0" err="1">
                <a:solidFill>
                  <a:schemeClr val="tx1"/>
                </a:solidFill>
                <a:latin typeface="Times New Roman" panose="02020603050405020304" pitchFamily="18" charset="0"/>
                <a:cs typeface="Times New Roman" panose="02020603050405020304" pitchFamily="18" charset="0"/>
              </a:rPr>
              <a:t>decrypt</a:t>
            </a:r>
            <a:r>
              <a:rPr lang="fr-FR" sz="2000" dirty="0">
                <a:solidFill>
                  <a:schemeClr val="tx1"/>
                </a:solidFill>
                <a:latin typeface="Times New Roman" panose="02020603050405020304" pitchFamily="18" charset="0"/>
                <a:cs typeface="Times New Roman" panose="02020603050405020304" pitchFamily="18" charset="0"/>
              </a:rPr>
              <a:t>" de la classe "</a:t>
            </a:r>
            <a:r>
              <a:rPr lang="fr-FR" sz="2000" b="1" dirty="0" err="1">
                <a:solidFill>
                  <a:schemeClr val="tx1"/>
                </a:solidFill>
                <a:latin typeface="Times New Roman" panose="02020603050405020304" pitchFamily="18" charset="0"/>
                <a:cs typeface="Times New Roman" panose="02020603050405020304" pitchFamily="18" charset="0"/>
              </a:rPr>
              <a:t>Crypt</a:t>
            </a:r>
            <a:r>
              <a:rPr lang="fr-FR" sz="2000" dirty="0">
                <a:solidFill>
                  <a:schemeClr val="tx1"/>
                </a:solidFill>
                <a:latin typeface="Times New Roman" panose="02020603050405020304" pitchFamily="18" charset="0"/>
                <a:cs typeface="Times New Roman" panose="02020603050405020304" pitchFamily="18" charset="0"/>
              </a:rPr>
              <a:t>". Par exemple, pour déchiffrer une chaîne de caractères, vous pouvez utiliser le code suivant :</a:t>
            </a:r>
          </a:p>
          <a:p>
            <a:pPr marL="177800" indent="-223838">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Cette méthode renvoie la chaîne déchiffrée sous forme de texte.</a:t>
            </a: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Vous pouvez également chiffrer et déchiffrer des tableaux et des objets en utilisant les méthodes "</a:t>
            </a:r>
            <a:r>
              <a:rPr lang="fr-FR" sz="2000" b="1" dirty="0" err="1">
                <a:solidFill>
                  <a:schemeClr val="tx1"/>
                </a:solidFill>
                <a:latin typeface="Times New Roman" panose="02020603050405020304" pitchFamily="18" charset="0"/>
                <a:cs typeface="Times New Roman" panose="02020603050405020304" pitchFamily="18" charset="0"/>
              </a:rPr>
              <a:t>encryptString</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err="1">
                <a:solidFill>
                  <a:schemeClr val="tx1"/>
                </a:solidFill>
                <a:latin typeface="Times New Roman" panose="02020603050405020304" pitchFamily="18" charset="0"/>
                <a:cs typeface="Times New Roman" panose="02020603050405020304" pitchFamily="18" charset="0"/>
              </a:rPr>
              <a:t>decryptString</a:t>
            </a:r>
            <a:r>
              <a:rPr lang="fr-FR" sz="2000" dirty="0">
                <a:solidFill>
                  <a:schemeClr val="tx1"/>
                </a:solidFill>
                <a:latin typeface="Times New Roman" panose="02020603050405020304" pitchFamily="18" charset="0"/>
                <a:cs typeface="Times New Roman" panose="02020603050405020304" pitchFamily="18" charset="0"/>
              </a:rPr>
              <a:t>" avec la fonction "</a:t>
            </a:r>
            <a:r>
              <a:rPr lang="fr-FR" sz="2000" b="1" dirty="0" err="1">
                <a:solidFill>
                  <a:schemeClr val="tx1"/>
                </a:solidFill>
                <a:latin typeface="Times New Roman" panose="02020603050405020304" pitchFamily="18" charset="0"/>
                <a:cs typeface="Times New Roman" panose="02020603050405020304" pitchFamily="18" charset="0"/>
              </a:rPr>
              <a:t>serialize</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err="1">
                <a:solidFill>
                  <a:schemeClr val="tx1"/>
                </a:solidFill>
                <a:latin typeface="Times New Roman" panose="02020603050405020304" pitchFamily="18" charset="0"/>
                <a:cs typeface="Times New Roman" panose="02020603050405020304" pitchFamily="18" charset="0"/>
              </a:rPr>
              <a:t>unserialize</a:t>
            </a:r>
            <a:r>
              <a:rPr lang="fr-FR" sz="2000" dirty="0">
                <a:solidFill>
                  <a:schemeClr val="tx1"/>
                </a:solidFill>
                <a:latin typeface="Times New Roman" panose="02020603050405020304" pitchFamily="18" charset="0"/>
                <a:cs typeface="Times New Roman" panose="02020603050405020304" pitchFamily="18" charset="0"/>
              </a:rPr>
              <a:t>" pour convertir les données en chaînes de caractères.</a:t>
            </a:r>
          </a:p>
        </p:txBody>
      </p:sp>
      <p:sp>
        <p:nvSpPr>
          <p:cNvPr id="8" name="Rectangle : coins arrondis 7">
            <a:extLst>
              <a:ext uri="{FF2B5EF4-FFF2-40B4-BE49-F238E27FC236}">
                <a16:creationId xmlns:a16="http://schemas.microsoft.com/office/drawing/2014/main" id="{E8D38A5A-6EED-90AA-31C4-26DC33DF76F2}"/>
              </a:ext>
            </a:extLst>
          </p:cNvPr>
          <p:cNvSpPr/>
          <p:nvPr/>
        </p:nvSpPr>
        <p:spPr>
          <a:xfrm>
            <a:off x="539552" y="3789040"/>
            <a:ext cx="8352928" cy="936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0070C0"/>
                </a:solidFill>
                <a:latin typeface="Source Code Pro"/>
              </a:rPr>
              <a:t>use</a:t>
            </a:r>
            <a:r>
              <a:rPr lang="fr-FR" sz="1600" dirty="0">
                <a:solidFill>
                  <a:srgbClr val="C00000"/>
                </a:solidFill>
                <a:latin typeface="Source Code Pro"/>
              </a:rPr>
              <a:t> </a:t>
            </a:r>
            <a:r>
              <a:rPr lang="fr-FR" sz="1600" dirty="0" err="1">
                <a:solidFill>
                  <a:srgbClr val="C00000"/>
                </a:solidFill>
                <a:latin typeface="Source Code Pro"/>
              </a:rPr>
              <a:t>Illuminate</a:t>
            </a:r>
            <a:r>
              <a:rPr lang="fr-FR" sz="1600" dirty="0">
                <a:solidFill>
                  <a:srgbClr val="C00000"/>
                </a:solidFill>
                <a:latin typeface="Source Code Pro"/>
              </a:rPr>
              <a:t>\Support\</a:t>
            </a:r>
            <a:r>
              <a:rPr lang="fr-FR" sz="1600" dirty="0" err="1">
                <a:solidFill>
                  <a:srgbClr val="C00000"/>
                </a:solidFill>
                <a:latin typeface="Source Code Pro"/>
              </a:rPr>
              <a:t>Facades</a:t>
            </a:r>
            <a:r>
              <a:rPr lang="fr-FR" sz="1600" dirty="0">
                <a:solidFill>
                  <a:srgbClr val="C00000"/>
                </a:solidFill>
                <a:latin typeface="Source Code Pro"/>
              </a:rPr>
              <a:t>\</a:t>
            </a:r>
            <a:r>
              <a:rPr lang="fr-FR" sz="1600" dirty="0" err="1">
                <a:solidFill>
                  <a:srgbClr val="C00000"/>
                </a:solidFill>
                <a:latin typeface="Source Code Pro"/>
              </a:rPr>
              <a:t>Crypt</a:t>
            </a:r>
            <a:r>
              <a:rPr lang="fr-FR" sz="1600" dirty="0">
                <a:solidFill>
                  <a:srgbClr val="C00000"/>
                </a:solidFill>
                <a:latin typeface="Source Code Pro"/>
              </a:rPr>
              <a:t>;</a:t>
            </a:r>
          </a:p>
          <a:p>
            <a:endParaRPr lang="fr-FR" sz="1600" dirty="0">
              <a:solidFill>
                <a:srgbClr val="C00000"/>
              </a:solidFill>
              <a:latin typeface="Source Code Pro"/>
            </a:endParaRPr>
          </a:p>
          <a:p>
            <a:r>
              <a:rPr lang="fr-FR" sz="1600" dirty="0">
                <a:solidFill>
                  <a:srgbClr val="00B0F0"/>
                </a:solidFill>
                <a:latin typeface="Source Code Pro"/>
              </a:rPr>
              <a:t>$</a:t>
            </a:r>
            <a:r>
              <a:rPr lang="fr-FR" sz="1600" dirty="0" err="1">
                <a:solidFill>
                  <a:srgbClr val="00B0F0"/>
                </a:solidFill>
                <a:latin typeface="Source Code Pro"/>
              </a:rPr>
              <a:t>decrypted</a:t>
            </a:r>
            <a:r>
              <a:rPr lang="fr-FR" sz="1600" dirty="0">
                <a:solidFill>
                  <a:srgbClr val="00B0F0"/>
                </a:solidFill>
                <a:latin typeface="Source Code Pro"/>
              </a:rPr>
              <a:t> </a:t>
            </a:r>
            <a:r>
              <a:rPr lang="fr-FR" sz="1600" dirty="0">
                <a:solidFill>
                  <a:srgbClr val="C00000"/>
                </a:solidFill>
                <a:latin typeface="Source Code Pro"/>
              </a:rPr>
              <a:t>= </a:t>
            </a:r>
            <a:r>
              <a:rPr lang="fr-FR" sz="1600" dirty="0" err="1">
                <a:solidFill>
                  <a:srgbClr val="C00000"/>
                </a:solidFill>
                <a:latin typeface="Source Code Pro"/>
              </a:rPr>
              <a:t>Crypt</a:t>
            </a:r>
            <a:r>
              <a:rPr lang="fr-FR" sz="1600" dirty="0">
                <a:solidFill>
                  <a:srgbClr val="C00000"/>
                </a:solidFill>
                <a:latin typeface="Source Code Pro"/>
              </a:rPr>
              <a:t>::</a:t>
            </a:r>
            <a:r>
              <a:rPr lang="fr-FR" sz="1600" dirty="0" err="1">
                <a:solidFill>
                  <a:srgbClr val="C00000"/>
                </a:solidFill>
                <a:latin typeface="Source Code Pro"/>
              </a:rPr>
              <a:t>decryptString</a:t>
            </a:r>
            <a:r>
              <a:rPr lang="fr-FR" sz="1600" dirty="0">
                <a:solidFill>
                  <a:srgbClr val="00B0F0"/>
                </a:solidFill>
                <a:latin typeface="Source Code Pro"/>
              </a:rPr>
              <a:t>($</a:t>
            </a:r>
            <a:r>
              <a:rPr lang="fr-FR" sz="1600" dirty="0" err="1">
                <a:solidFill>
                  <a:srgbClr val="00B0F0"/>
                </a:solidFill>
                <a:latin typeface="Source Code Pro"/>
              </a:rPr>
              <a:t>encrypted</a:t>
            </a:r>
            <a:r>
              <a:rPr lang="fr-FR" sz="1600" dirty="0">
                <a:solidFill>
                  <a:srgbClr val="C00000"/>
                </a:solidFill>
                <a:latin typeface="Source Code Pro"/>
              </a:rPr>
              <a:t>);</a:t>
            </a:r>
          </a:p>
        </p:txBody>
      </p:sp>
    </p:spTree>
    <p:extLst>
      <p:ext uri="{BB962C8B-B14F-4D97-AF65-F5344CB8AC3E}">
        <p14:creationId xmlns:p14="http://schemas.microsoft.com/office/powerpoint/2010/main" val="3843199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30225" indent="-354013">
              <a:buFont typeface="+mj-lt"/>
              <a:buAutoNum type="alphaUcPeriod" startAt="3"/>
              <a:tabLst>
                <a:tab pos="530225" algn="l"/>
              </a:tabLst>
            </a:pPr>
            <a:r>
              <a:rPr lang="fr-FR" sz="5000" b="1" dirty="0">
                <a:solidFill>
                  <a:srgbClr val="002060"/>
                </a:solidFill>
                <a:latin typeface="Times New Roman" panose="02020603050405020304" pitchFamily="18" charset="0"/>
                <a:cs typeface="Times New Roman" panose="02020603050405020304" pitchFamily="18" charset="0"/>
              </a:rPr>
              <a:t>Approfondir la programmation </a:t>
            </a:r>
            <a:r>
              <a:rPr lang="fr-FR" sz="5000" b="1" dirty="0" err="1">
                <a:solidFill>
                  <a:srgbClr val="002060"/>
                </a:solidFill>
                <a:latin typeface="Times New Roman" panose="02020603050405020304" pitchFamily="18" charset="0"/>
                <a:cs typeface="Times New Roman" panose="02020603050405020304" pitchFamily="18" charset="0"/>
              </a:rPr>
              <a:t>Laravel</a:t>
            </a:r>
            <a:endParaRPr lang="fr-FR" sz="5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5000" dirty="0">
                <a:solidFill>
                  <a:srgbClr val="C00000"/>
                </a:solidFill>
                <a:latin typeface="Times New Roman" panose="02020603050405020304" pitchFamily="18" charset="0"/>
                <a:cs typeface="Times New Roman" panose="02020603050405020304" pitchFamily="18" charset="0"/>
              </a:rPr>
              <a:t>Gérer la sécurité</a:t>
            </a:r>
            <a:endParaRPr lang="fr-FR" sz="5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5000" b="1" dirty="0">
                <a:solidFill>
                  <a:srgbClr val="0070C0"/>
                </a:solidFill>
                <a:latin typeface="Times New Roman" panose="02020603050405020304" pitchFamily="18" charset="0"/>
                <a:cs typeface="Times New Roman" panose="02020603050405020304" pitchFamily="18" charset="0"/>
              </a:rPr>
              <a:t>Chiffrement</a:t>
            </a:r>
          </a:p>
          <a:p>
            <a:pPr marL="177800" indent="0">
              <a:buNone/>
            </a:pPr>
            <a:r>
              <a:rPr lang="fr-FR" sz="4500" dirty="0">
                <a:solidFill>
                  <a:schemeClr val="tx1"/>
                </a:solidFill>
                <a:latin typeface="Times New Roman" panose="02020603050405020304" pitchFamily="18" charset="0"/>
                <a:cs typeface="Times New Roman" panose="02020603050405020304" pitchFamily="18" charset="0"/>
              </a:rPr>
              <a:t>Le chiffrement par défaut dans </a:t>
            </a:r>
            <a:r>
              <a:rPr lang="fr-FR" sz="4500" dirty="0" err="1">
                <a:solidFill>
                  <a:schemeClr val="tx1"/>
                </a:solidFill>
                <a:latin typeface="Times New Roman" panose="02020603050405020304" pitchFamily="18" charset="0"/>
                <a:cs typeface="Times New Roman" panose="02020603050405020304" pitchFamily="18" charset="0"/>
              </a:rPr>
              <a:t>Laravel</a:t>
            </a:r>
            <a:r>
              <a:rPr lang="fr-FR" sz="4500" dirty="0">
                <a:solidFill>
                  <a:schemeClr val="tx1"/>
                </a:solidFill>
                <a:latin typeface="Times New Roman" panose="02020603050405020304" pitchFamily="18" charset="0"/>
                <a:cs typeface="Times New Roman" panose="02020603050405020304" pitchFamily="18" charset="0"/>
              </a:rPr>
              <a:t> est </a:t>
            </a:r>
            <a:r>
              <a:rPr lang="fr-FR" sz="4500" b="1" dirty="0">
                <a:solidFill>
                  <a:schemeClr val="tx1"/>
                </a:solidFill>
                <a:latin typeface="Times New Roman" panose="02020603050405020304" pitchFamily="18" charset="0"/>
                <a:cs typeface="Times New Roman" panose="02020603050405020304" pitchFamily="18" charset="0"/>
              </a:rPr>
              <a:t>AES-256-CBC</a:t>
            </a:r>
            <a:r>
              <a:rPr lang="fr-FR" sz="4500" dirty="0">
                <a:solidFill>
                  <a:schemeClr val="tx1"/>
                </a:solidFill>
                <a:latin typeface="Times New Roman" panose="02020603050405020304" pitchFamily="18" charset="0"/>
                <a:cs typeface="Times New Roman" panose="02020603050405020304" pitchFamily="18" charset="0"/>
              </a:rPr>
              <a:t>. Il est utilisé pour chiffrer les données sensibles stockées dans la base de données et pour les cookies d'authentification de l'utilisateur.</a:t>
            </a:r>
          </a:p>
          <a:p>
            <a:pPr marL="177800" indent="0">
              <a:buNone/>
            </a:pPr>
            <a:r>
              <a:rPr lang="fr-FR" sz="4500" dirty="0">
                <a:solidFill>
                  <a:schemeClr val="tx1"/>
                </a:solidFill>
                <a:latin typeface="Times New Roman" panose="02020603050405020304" pitchFamily="18" charset="0"/>
                <a:cs typeface="Times New Roman" panose="02020603050405020304" pitchFamily="18" charset="0"/>
              </a:rPr>
              <a:t>Si vous souhaitez utiliser un chiffrement différent dans </a:t>
            </a:r>
            <a:r>
              <a:rPr lang="fr-FR" sz="4500" dirty="0" err="1">
                <a:solidFill>
                  <a:schemeClr val="tx1"/>
                </a:solidFill>
                <a:latin typeface="Times New Roman" panose="02020603050405020304" pitchFamily="18" charset="0"/>
                <a:cs typeface="Times New Roman" panose="02020603050405020304" pitchFamily="18" charset="0"/>
              </a:rPr>
              <a:t>Laravel</a:t>
            </a:r>
            <a:r>
              <a:rPr lang="fr-FR" sz="4500" dirty="0">
                <a:solidFill>
                  <a:schemeClr val="tx1"/>
                </a:solidFill>
                <a:latin typeface="Times New Roman" panose="02020603050405020304" pitchFamily="18" charset="0"/>
                <a:cs typeface="Times New Roman" panose="02020603050405020304" pitchFamily="18" charset="0"/>
              </a:rPr>
              <a:t>, vous pouvez le configurer dans le fichier </a:t>
            </a:r>
            <a:r>
              <a:rPr lang="fr-FR" sz="4500" b="1" dirty="0">
                <a:solidFill>
                  <a:schemeClr val="tx1"/>
                </a:solidFill>
                <a:latin typeface="Times New Roman" panose="02020603050405020304" pitchFamily="18" charset="0"/>
                <a:cs typeface="Times New Roman" panose="02020603050405020304" pitchFamily="18" charset="0"/>
              </a:rPr>
              <a:t>config/</a:t>
            </a:r>
            <a:r>
              <a:rPr lang="fr-FR" sz="4500" b="1" dirty="0" err="1">
                <a:solidFill>
                  <a:schemeClr val="tx1"/>
                </a:solidFill>
                <a:latin typeface="Times New Roman" panose="02020603050405020304" pitchFamily="18" charset="0"/>
                <a:cs typeface="Times New Roman" panose="02020603050405020304" pitchFamily="18" charset="0"/>
              </a:rPr>
              <a:t>app.php</a:t>
            </a:r>
            <a:r>
              <a:rPr lang="fr-FR" sz="4500" b="1" dirty="0">
                <a:solidFill>
                  <a:schemeClr val="tx1"/>
                </a:solidFill>
                <a:latin typeface="Times New Roman" panose="02020603050405020304" pitchFamily="18" charset="0"/>
                <a:cs typeface="Times New Roman" panose="02020603050405020304" pitchFamily="18" charset="0"/>
              </a:rPr>
              <a:t> </a:t>
            </a:r>
            <a:r>
              <a:rPr lang="fr-FR" sz="4500" dirty="0">
                <a:solidFill>
                  <a:schemeClr val="tx1"/>
                </a:solidFill>
                <a:latin typeface="Times New Roman" panose="02020603050405020304" pitchFamily="18" charset="0"/>
                <a:cs typeface="Times New Roman" panose="02020603050405020304" pitchFamily="18" charset="0"/>
              </a:rPr>
              <a:t>en modifiant la valeur de la clé </a:t>
            </a:r>
            <a:r>
              <a:rPr lang="fr-FR" sz="4500" b="1" dirty="0" err="1">
                <a:solidFill>
                  <a:schemeClr val="tx1"/>
                </a:solidFill>
                <a:latin typeface="Times New Roman" panose="02020603050405020304" pitchFamily="18" charset="0"/>
                <a:cs typeface="Times New Roman" panose="02020603050405020304" pitchFamily="18" charset="0"/>
              </a:rPr>
              <a:t>cipher</a:t>
            </a:r>
            <a:r>
              <a:rPr lang="fr-FR" sz="4500" dirty="0">
                <a:solidFill>
                  <a:schemeClr val="tx1"/>
                </a:solidFill>
                <a:latin typeface="Times New Roman" panose="02020603050405020304" pitchFamily="18" charset="0"/>
                <a:cs typeface="Times New Roman" panose="02020603050405020304" pitchFamily="18" charset="0"/>
              </a:rPr>
              <a:t>. Voici quelques exemples d'autres types de chiffrement pris en charge par </a:t>
            </a:r>
            <a:r>
              <a:rPr lang="fr-FR" sz="4500" dirty="0" err="1">
                <a:solidFill>
                  <a:schemeClr val="tx1"/>
                </a:solidFill>
                <a:latin typeface="Times New Roman" panose="02020603050405020304" pitchFamily="18" charset="0"/>
                <a:cs typeface="Times New Roman" panose="02020603050405020304" pitchFamily="18" charset="0"/>
              </a:rPr>
              <a:t>Laravel</a:t>
            </a:r>
            <a:r>
              <a:rPr lang="fr-FR" sz="4500" dirty="0">
                <a:solidFill>
                  <a:schemeClr val="tx1"/>
                </a:solidFill>
                <a:latin typeface="Times New Roman" panose="02020603050405020304" pitchFamily="18" charset="0"/>
                <a:cs typeface="Times New Roman" panose="02020603050405020304" pitchFamily="18" charset="0"/>
              </a:rPr>
              <a:t> :</a:t>
            </a:r>
          </a:p>
          <a:p>
            <a:pPr marL="177800" indent="0">
              <a:buNone/>
            </a:pPr>
            <a:r>
              <a:rPr lang="fr-FR" sz="4500" b="1" dirty="0">
                <a:solidFill>
                  <a:srgbClr val="C00000"/>
                </a:solidFill>
                <a:latin typeface="Times New Roman" panose="02020603050405020304" pitchFamily="18" charset="0"/>
                <a:cs typeface="Times New Roman" panose="02020603050405020304" pitchFamily="18" charset="0"/>
              </a:rPr>
              <a:t>AES-128-CBC</a:t>
            </a:r>
            <a:r>
              <a:rPr lang="fr-FR" sz="4500" b="1" dirty="0">
                <a:solidFill>
                  <a:schemeClr val="tx1"/>
                </a:solidFill>
                <a:latin typeface="Times New Roman" panose="02020603050405020304" pitchFamily="18" charset="0"/>
                <a:cs typeface="Times New Roman" panose="02020603050405020304" pitchFamily="18" charset="0"/>
              </a:rPr>
              <a:t> </a:t>
            </a:r>
            <a:r>
              <a:rPr lang="fr-FR" sz="4500" dirty="0">
                <a:solidFill>
                  <a:schemeClr val="tx1"/>
                </a:solidFill>
                <a:latin typeface="Times New Roman" panose="02020603050405020304" pitchFamily="18" charset="0"/>
                <a:cs typeface="Times New Roman" panose="02020603050405020304" pitchFamily="18" charset="0"/>
              </a:rPr>
              <a:t>: Ce chiffrement utilise une clé de </a:t>
            </a:r>
            <a:r>
              <a:rPr lang="fr-FR" sz="4500" b="1" dirty="0">
                <a:solidFill>
                  <a:schemeClr val="tx1"/>
                </a:solidFill>
                <a:latin typeface="Times New Roman" panose="02020603050405020304" pitchFamily="18" charset="0"/>
                <a:cs typeface="Times New Roman" panose="02020603050405020304" pitchFamily="18" charset="0"/>
              </a:rPr>
              <a:t>128 bits </a:t>
            </a:r>
            <a:r>
              <a:rPr lang="fr-FR" sz="4500" dirty="0">
                <a:solidFill>
                  <a:schemeClr val="tx1"/>
                </a:solidFill>
                <a:latin typeface="Times New Roman" panose="02020603050405020304" pitchFamily="18" charset="0"/>
                <a:cs typeface="Times New Roman" panose="02020603050405020304" pitchFamily="18" charset="0"/>
              </a:rPr>
              <a:t>pour chiffrer les données. Il est plus rapide que </a:t>
            </a:r>
            <a:r>
              <a:rPr lang="fr-FR" sz="4500" b="1" dirty="0">
                <a:solidFill>
                  <a:schemeClr val="tx1"/>
                </a:solidFill>
                <a:latin typeface="Times New Roman" panose="02020603050405020304" pitchFamily="18" charset="0"/>
                <a:cs typeface="Times New Roman" panose="02020603050405020304" pitchFamily="18" charset="0"/>
              </a:rPr>
              <a:t>AES-256-CBC</a:t>
            </a:r>
            <a:r>
              <a:rPr lang="fr-FR" sz="4500" dirty="0">
                <a:solidFill>
                  <a:schemeClr val="tx1"/>
                </a:solidFill>
                <a:latin typeface="Times New Roman" panose="02020603050405020304" pitchFamily="18" charset="0"/>
                <a:cs typeface="Times New Roman" panose="02020603050405020304" pitchFamily="18" charset="0"/>
              </a:rPr>
              <a:t>, mais offre une sécurité légèrement inférieure.</a:t>
            </a:r>
          </a:p>
          <a:p>
            <a:pPr marL="177800" indent="0">
              <a:buNone/>
            </a:pPr>
            <a:r>
              <a:rPr lang="fr-FR" sz="4500" b="1" dirty="0">
                <a:solidFill>
                  <a:srgbClr val="C00000"/>
                </a:solidFill>
                <a:latin typeface="Times New Roman" panose="02020603050405020304" pitchFamily="18" charset="0"/>
                <a:cs typeface="Times New Roman" panose="02020603050405020304" pitchFamily="18" charset="0"/>
              </a:rPr>
              <a:t>AES-256-CTR</a:t>
            </a:r>
            <a:r>
              <a:rPr lang="fr-FR" sz="4500" dirty="0">
                <a:solidFill>
                  <a:schemeClr val="tx1"/>
                </a:solidFill>
                <a:latin typeface="Times New Roman" panose="02020603050405020304" pitchFamily="18" charset="0"/>
                <a:cs typeface="Times New Roman" panose="02020603050405020304" pitchFamily="18" charset="0"/>
              </a:rPr>
              <a:t> : Ce chiffrement utilise une clé de </a:t>
            </a:r>
            <a:r>
              <a:rPr lang="fr-FR" sz="4500" b="1" dirty="0">
                <a:solidFill>
                  <a:schemeClr val="tx1"/>
                </a:solidFill>
                <a:latin typeface="Times New Roman" panose="02020603050405020304" pitchFamily="18" charset="0"/>
                <a:cs typeface="Times New Roman" panose="02020603050405020304" pitchFamily="18" charset="0"/>
              </a:rPr>
              <a:t>256 bits </a:t>
            </a:r>
            <a:r>
              <a:rPr lang="fr-FR" sz="4500" dirty="0">
                <a:solidFill>
                  <a:schemeClr val="tx1"/>
                </a:solidFill>
                <a:latin typeface="Times New Roman" panose="02020603050405020304" pitchFamily="18" charset="0"/>
                <a:cs typeface="Times New Roman" panose="02020603050405020304" pitchFamily="18" charset="0"/>
              </a:rPr>
              <a:t>et utilise le mode de chiffrement </a:t>
            </a:r>
            <a:r>
              <a:rPr lang="fr-FR" sz="4500" b="1" dirty="0">
                <a:solidFill>
                  <a:schemeClr val="tx1"/>
                </a:solidFill>
                <a:latin typeface="Times New Roman" panose="02020603050405020304" pitchFamily="18" charset="0"/>
                <a:cs typeface="Times New Roman" panose="02020603050405020304" pitchFamily="18" charset="0"/>
              </a:rPr>
              <a:t>CTR</a:t>
            </a:r>
            <a:r>
              <a:rPr lang="fr-FR" sz="4500" dirty="0">
                <a:solidFill>
                  <a:schemeClr val="tx1"/>
                </a:solidFill>
                <a:latin typeface="Times New Roman" panose="02020603050405020304" pitchFamily="18" charset="0"/>
                <a:cs typeface="Times New Roman" panose="02020603050405020304" pitchFamily="18" charset="0"/>
              </a:rPr>
              <a:t> (compteur) plutôt que </a:t>
            </a:r>
            <a:r>
              <a:rPr lang="fr-FR" sz="4500" b="1" dirty="0">
                <a:solidFill>
                  <a:schemeClr val="tx1"/>
                </a:solidFill>
                <a:latin typeface="Times New Roman" panose="02020603050405020304" pitchFamily="18" charset="0"/>
                <a:cs typeface="Times New Roman" panose="02020603050405020304" pitchFamily="18" charset="0"/>
              </a:rPr>
              <a:t>CBC</a:t>
            </a:r>
            <a:r>
              <a:rPr lang="fr-FR" sz="4500" dirty="0">
                <a:solidFill>
                  <a:schemeClr val="tx1"/>
                </a:solidFill>
                <a:latin typeface="Times New Roman" panose="02020603050405020304" pitchFamily="18" charset="0"/>
                <a:cs typeface="Times New Roman" panose="02020603050405020304" pitchFamily="18" charset="0"/>
              </a:rPr>
              <a:t> (</a:t>
            </a:r>
            <a:r>
              <a:rPr lang="fr-FR" sz="4500" b="1" i="1" dirty="0" err="1">
                <a:solidFill>
                  <a:schemeClr val="tx1"/>
                </a:solidFill>
                <a:latin typeface="Times New Roman" panose="02020603050405020304" pitchFamily="18" charset="0"/>
                <a:cs typeface="Times New Roman" panose="02020603050405020304" pitchFamily="18" charset="0"/>
              </a:rPr>
              <a:t>cipher</a:t>
            </a:r>
            <a:r>
              <a:rPr lang="fr-FR" sz="4500" b="1" i="1" dirty="0">
                <a:solidFill>
                  <a:schemeClr val="tx1"/>
                </a:solidFill>
                <a:latin typeface="Times New Roman" panose="02020603050405020304" pitchFamily="18" charset="0"/>
                <a:cs typeface="Times New Roman" panose="02020603050405020304" pitchFamily="18" charset="0"/>
              </a:rPr>
              <a:t> block </a:t>
            </a:r>
            <a:r>
              <a:rPr lang="fr-FR" sz="4500" b="1" i="1" dirty="0" err="1">
                <a:solidFill>
                  <a:schemeClr val="tx1"/>
                </a:solidFill>
                <a:latin typeface="Times New Roman" panose="02020603050405020304" pitchFamily="18" charset="0"/>
                <a:cs typeface="Times New Roman" panose="02020603050405020304" pitchFamily="18" charset="0"/>
              </a:rPr>
              <a:t>chaining</a:t>
            </a:r>
            <a:r>
              <a:rPr lang="fr-FR" sz="4500" dirty="0">
                <a:solidFill>
                  <a:schemeClr val="tx1"/>
                </a:solidFill>
                <a:latin typeface="Times New Roman" panose="02020603050405020304" pitchFamily="18" charset="0"/>
                <a:cs typeface="Times New Roman" panose="02020603050405020304" pitchFamily="18" charset="0"/>
              </a:rPr>
              <a:t>). Cela peut offrir des performances légèrement meilleures que </a:t>
            </a:r>
            <a:r>
              <a:rPr lang="fr-FR" sz="4500" b="1" dirty="0">
                <a:solidFill>
                  <a:schemeClr val="tx1"/>
                </a:solidFill>
                <a:latin typeface="Times New Roman" panose="02020603050405020304" pitchFamily="18" charset="0"/>
                <a:cs typeface="Times New Roman" panose="02020603050405020304" pitchFamily="18" charset="0"/>
              </a:rPr>
              <a:t>CBC</a:t>
            </a:r>
            <a:r>
              <a:rPr lang="fr-FR" sz="4500" dirty="0">
                <a:solidFill>
                  <a:schemeClr val="tx1"/>
                </a:solidFill>
                <a:latin typeface="Times New Roman" panose="02020603050405020304" pitchFamily="18" charset="0"/>
                <a:cs typeface="Times New Roman" panose="02020603050405020304" pitchFamily="18" charset="0"/>
              </a:rPr>
              <a:t> dans certaines situations.</a:t>
            </a:r>
          </a:p>
          <a:p>
            <a:pPr marL="177800" indent="0">
              <a:buNone/>
            </a:pPr>
            <a:r>
              <a:rPr lang="fr-FR" sz="4500" b="1" dirty="0">
                <a:solidFill>
                  <a:srgbClr val="C00000"/>
                </a:solidFill>
                <a:latin typeface="Times New Roman" panose="02020603050405020304" pitchFamily="18" charset="0"/>
                <a:cs typeface="Times New Roman" panose="02020603050405020304" pitchFamily="18" charset="0"/>
              </a:rPr>
              <a:t>ChaCha20-Poly1305</a:t>
            </a:r>
            <a:r>
              <a:rPr lang="fr-FR" sz="4500" dirty="0">
                <a:solidFill>
                  <a:schemeClr val="tx1"/>
                </a:solidFill>
                <a:latin typeface="Times New Roman" panose="02020603050405020304" pitchFamily="18" charset="0"/>
                <a:cs typeface="Times New Roman" panose="02020603050405020304" pitchFamily="18" charset="0"/>
              </a:rPr>
              <a:t> : Ce chiffrement est considéré comme très sécurisé et est de plus en plus populaire. Il utilise une clé de </a:t>
            </a:r>
            <a:r>
              <a:rPr lang="fr-FR" sz="4500" b="1" dirty="0">
                <a:solidFill>
                  <a:schemeClr val="tx1"/>
                </a:solidFill>
                <a:latin typeface="Times New Roman" panose="02020603050405020304" pitchFamily="18" charset="0"/>
                <a:cs typeface="Times New Roman" panose="02020603050405020304" pitchFamily="18" charset="0"/>
              </a:rPr>
              <a:t>256 bits </a:t>
            </a:r>
            <a:r>
              <a:rPr lang="fr-FR" sz="4500" dirty="0">
                <a:solidFill>
                  <a:schemeClr val="tx1"/>
                </a:solidFill>
                <a:latin typeface="Times New Roman" panose="02020603050405020304" pitchFamily="18" charset="0"/>
                <a:cs typeface="Times New Roman" panose="02020603050405020304" pitchFamily="18" charset="0"/>
              </a:rPr>
              <a:t>et utilise un chiffrement de flux basé sur l'algorithme </a:t>
            </a:r>
            <a:r>
              <a:rPr lang="fr-FR" sz="4500" b="1" dirty="0">
                <a:solidFill>
                  <a:schemeClr val="tx1"/>
                </a:solidFill>
                <a:latin typeface="Times New Roman" panose="02020603050405020304" pitchFamily="18" charset="0"/>
                <a:cs typeface="Times New Roman" panose="02020603050405020304" pitchFamily="18" charset="0"/>
              </a:rPr>
              <a:t>ChaCha20</a:t>
            </a:r>
            <a:r>
              <a:rPr lang="fr-FR" sz="4500" dirty="0">
                <a:solidFill>
                  <a:schemeClr val="tx1"/>
                </a:solidFill>
                <a:latin typeface="Times New Roman" panose="02020603050405020304" pitchFamily="18" charset="0"/>
                <a:cs typeface="Times New Roman" panose="02020603050405020304" pitchFamily="18" charset="0"/>
              </a:rPr>
              <a:t> pour chiffrer les données. Il est souvent utilisé dans les applications Web et les protocoles de communication sécurisés.</a:t>
            </a:r>
          </a:p>
          <a:p>
            <a:pPr marL="177800" indent="0">
              <a:buNone/>
            </a:pPr>
            <a:r>
              <a:rPr lang="fr-FR" sz="4500" b="1" dirty="0">
                <a:solidFill>
                  <a:srgbClr val="C00000"/>
                </a:solidFill>
                <a:latin typeface="Times New Roman" panose="02020603050405020304" pitchFamily="18" charset="0"/>
                <a:cs typeface="Times New Roman" panose="02020603050405020304" pitchFamily="18" charset="0"/>
              </a:rPr>
              <a:t>Salsa20</a:t>
            </a:r>
            <a:r>
              <a:rPr lang="fr-FR" sz="4500" dirty="0">
                <a:solidFill>
                  <a:schemeClr val="tx1"/>
                </a:solidFill>
                <a:latin typeface="Times New Roman" panose="02020603050405020304" pitchFamily="18" charset="0"/>
                <a:cs typeface="Times New Roman" panose="02020603050405020304" pitchFamily="18" charset="0"/>
              </a:rPr>
              <a:t> : Ce chiffrement utilise une clé de </a:t>
            </a:r>
            <a:r>
              <a:rPr lang="fr-FR" sz="4500" b="1" dirty="0">
                <a:solidFill>
                  <a:schemeClr val="tx1"/>
                </a:solidFill>
                <a:latin typeface="Times New Roman" panose="02020603050405020304" pitchFamily="18" charset="0"/>
                <a:cs typeface="Times New Roman" panose="02020603050405020304" pitchFamily="18" charset="0"/>
              </a:rPr>
              <a:t>256 bits </a:t>
            </a:r>
            <a:r>
              <a:rPr lang="fr-FR" sz="4500" dirty="0">
                <a:solidFill>
                  <a:schemeClr val="tx1"/>
                </a:solidFill>
                <a:latin typeface="Times New Roman" panose="02020603050405020304" pitchFamily="18" charset="0"/>
                <a:cs typeface="Times New Roman" panose="02020603050405020304" pitchFamily="18" charset="0"/>
              </a:rPr>
              <a:t>et utilise également un chiffrement de flux comme </a:t>
            </a:r>
            <a:r>
              <a:rPr lang="fr-FR" sz="4500" b="1" dirty="0">
                <a:solidFill>
                  <a:schemeClr val="tx1"/>
                </a:solidFill>
                <a:latin typeface="Times New Roman" panose="02020603050405020304" pitchFamily="18" charset="0"/>
                <a:cs typeface="Times New Roman" panose="02020603050405020304" pitchFamily="18" charset="0"/>
              </a:rPr>
              <a:t>ChaCha20</a:t>
            </a:r>
            <a:r>
              <a:rPr lang="fr-FR" sz="4500" dirty="0">
                <a:solidFill>
                  <a:schemeClr val="tx1"/>
                </a:solidFill>
                <a:latin typeface="Times New Roman" panose="02020603050405020304" pitchFamily="18" charset="0"/>
                <a:cs typeface="Times New Roman" panose="02020603050405020304" pitchFamily="18" charset="0"/>
              </a:rPr>
              <a:t>. Il est considéré comme rapide et efficace pour les opérations de chiffrement et de déchiffrement.</a:t>
            </a:r>
          </a:p>
          <a:p>
            <a:pPr marL="177800" indent="-223838">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53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8000" b="1" dirty="0">
                <a:solidFill>
                  <a:srgbClr val="0070C0"/>
                </a:solidFill>
                <a:latin typeface="Times New Roman" panose="02020603050405020304" pitchFamily="18" charset="0"/>
                <a:cs typeface="Times New Roman" panose="02020603050405020304" pitchFamily="18" charset="0"/>
              </a:rPr>
              <a:t>Chiffrement</a:t>
            </a:r>
          </a:p>
          <a:p>
            <a:pPr marL="177800" indent="0">
              <a:buNone/>
            </a:pPr>
            <a:r>
              <a:rPr lang="fr-FR" sz="7200" dirty="0">
                <a:solidFill>
                  <a:schemeClr val="tx1"/>
                </a:solidFill>
                <a:latin typeface="Times New Roman" panose="02020603050405020304" pitchFamily="18" charset="0"/>
                <a:cs typeface="Times New Roman" panose="02020603050405020304" pitchFamily="18" charset="0"/>
              </a:rPr>
              <a:t>Notez que le changement de l'algorithme de chiffrement peut avoir un impact sur les performances de votre application. Vous devez également tenir compte des considérations de sécurité lors du choix d'un algorithme de chiffrement. Il est recommandé d'utiliser des algorithmes de chiffrement éprouvés et approuvés par la communauté de sécurité.</a:t>
            </a:r>
          </a:p>
          <a:p>
            <a:pPr marL="177800" indent="0">
              <a:buNone/>
            </a:pPr>
            <a:r>
              <a:rPr lang="fr-FR" sz="7200" dirty="0">
                <a:solidFill>
                  <a:schemeClr val="tx1"/>
                </a:solidFill>
                <a:latin typeface="Times New Roman" panose="02020603050405020304" pitchFamily="18" charset="0"/>
                <a:cs typeface="Times New Roman" panose="02020603050405020304" pitchFamily="18" charset="0"/>
              </a:rPr>
              <a:t>Le chiffrement le plus couramment utilisé dans les applications </a:t>
            </a:r>
            <a:r>
              <a:rPr lang="fr-FR" sz="7200" b="1"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est </a:t>
            </a:r>
            <a:r>
              <a:rPr lang="fr-FR" sz="7200" b="1" dirty="0">
                <a:solidFill>
                  <a:schemeClr val="tx1"/>
                </a:solidFill>
                <a:latin typeface="Times New Roman" panose="02020603050405020304" pitchFamily="18" charset="0"/>
                <a:cs typeface="Times New Roman" panose="02020603050405020304" pitchFamily="18" charset="0"/>
              </a:rPr>
              <a:t>AES-256-CBC</a:t>
            </a:r>
            <a:r>
              <a:rPr lang="fr-FR" sz="7200" dirty="0">
                <a:solidFill>
                  <a:schemeClr val="tx1"/>
                </a:solidFill>
                <a:latin typeface="Times New Roman" panose="02020603050405020304" pitchFamily="18" charset="0"/>
                <a:cs typeface="Times New Roman" panose="02020603050405020304" pitchFamily="18" charset="0"/>
              </a:rPr>
              <a:t>. C'est le chiffrement par défaut dans </a:t>
            </a:r>
            <a:r>
              <a:rPr lang="fr-FR" sz="7200"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et il est recommandé pour la plupart des cas d'utilisation.</a:t>
            </a:r>
          </a:p>
          <a:p>
            <a:pPr marL="177800" indent="0">
              <a:buNone/>
            </a:pPr>
            <a:r>
              <a:rPr lang="fr-FR" sz="7200" b="1" dirty="0">
                <a:solidFill>
                  <a:schemeClr val="tx1"/>
                </a:solidFill>
                <a:latin typeface="Times New Roman" panose="02020603050405020304" pitchFamily="18" charset="0"/>
                <a:cs typeface="Times New Roman" panose="02020603050405020304" pitchFamily="18" charset="0"/>
              </a:rPr>
              <a:t>AES-256-CBC</a:t>
            </a:r>
            <a:r>
              <a:rPr lang="fr-FR" sz="7200" dirty="0">
                <a:solidFill>
                  <a:schemeClr val="tx1"/>
                </a:solidFill>
                <a:latin typeface="Times New Roman" panose="02020603050405020304" pitchFamily="18" charset="0"/>
                <a:cs typeface="Times New Roman" panose="02020603050405020304" pitchFamily="18" charset="0"/>
              </a:rPr>
              <a:t> est un chiffrement par blocs symétrique qui utilise une clé de </a:t>
            </a:r>
            <a:r>
              <a:rPr lang="fr-FR" sz="7200" b="1" dirty="0">
                <a:solidFill>
                  <a:schemeClr val="tx1"/>
                </a:solidFill>
                <a:latin typeface="Times New Roman" panose="02020603050405020304" pitchFamily="18" charset="0"/>
                <a:cs typeface="Times New Roman" panose="02020603050405020304" pitchFamily="18" charset="0"/>
              </a:rPr>
              <a:t>256 bits </a:t>
            </a:r>
            <a:r>
              <a:rPr lang="fr-FR" sz="7200" dirty="0">
                <a:solidFill>
                  <a:schemeClr val="tx1"/>
                </a:solidFill>
                <a:latin typeface="Times New Roman" panose="02020603050405020304" pitchFamily="18" charset="0"/>
                <a:cs typeface="Times New Roman" panose="02020603050405020304" pitchFamily="18" charset="0"/>
              </a:rPr>
              <a:t>et le mode de chiffrement </a:t>
            </a:r>
            <a:r>
              <a:rPr lang="fr-FR" sz="7200" b="1" dirty="0">
                <a:solidFill>
                  <a:schemeClr val="tx1"/>
                </a:solidFill>
                <a:latin typeface="Times New Roman" panose="02020603050405020304" pitchFamily="18" charset="0"/>
                <a:cs typeface="Times New Roman" panose="02020603050405020304" pitchFamily="18" charset="0"/>
              </a:rPr>
              <a:t>CBC (</a:t>
            </a:r>
            <a:r>
              <a:rPr lang="fr-FR" sz="7200" b="1" dirty="0" err="1">
                <a:solidFill>
                  <a:schemeClr val="tx1"/>
                </a:solidFill>
                <a:latin typeface="Times New Roman" panose="02020603050405020304" pitchFamily="18" charset="0"/>
                <a:cs typeface="Times New Roman" panose="02020603050405020304" pitchFamily="18" charset="0"/>
              </a:rPr>
              <a:t>Cipher</a:t>
            </a:r>
            <a:r>
              <a:rPr lang="fr-FR" sz="7200" b="1" dirty="0">
                <a:solidFill>
                  <a:schemeClr val="tx1"/>
                </a:solidFill>
                <a:latin typeface="Times New Roman" panose="02020603050405020304" pitchFamily="18" charset="0"/>
                <a:cs typeface="Times New Roman" panose="02020603050405020304" pitchFamily="18" charset="0"/>
              </a:rPr>
              <a:t> Block </a:t>
            </a:r>
            <a:r>
              <a:rPr lang="fr-FR" sz="7200" b="1" dirty="0" err="1">
                <a:solidFill>
                  <a:schemeClr val="tx1"/>
                </a:solidFill>
                <a:latin typeface="Times New Roman" panose="02020603050405020304" pitchFamily="18" charset="0"/>
                <a:cs typeface="Times New Roman" panose="02020603050405020304" pitchFamily="18" charset="0"/>
              </a:rPr>
              <a:t>Chaining</a:t>
            </a:r>
            <a:r>
              <a:rPr lang="fr-FR" sz="7200" b="1" dirty="0">
                <a:solidFill>
                  <a:schemeClr val="tx1"/>
                </a:solidFill>
                <a:latin typeface="Times New Roman" panose="02020603050405020304" pitchFamily="18" charset="0"/>
                <a:cs typeface="Times New Roman" panose="02020603050405020304" pitchFamily="18" charset="0"/>
              </a:rPr>
              <a:t>). CBC</a:t>
            </a:r>
            <a:r>
              <a:rPr lang="fr-FR" sz="7200" dirty="0">
                <a:solidFill>
                  <a:schemeClr val="tx1"/>
                </a:solidFill>
                <a:latin typeface="Times New Roman" panose="02020603050405020304" pitchFamily="18" charset="0"/>
                <a:cs typeface="Times New Roman" panose="02020603050405020304" pitchFamily="18" charset="0"/>
              </a:rPr>
              <a:t> est un mode de chiffrement qui ajoute un niveau de sécurité supplémentaire en combinant chaque bloc de données avec le bloc précédent avant de les chiffrer. Cela garantit que les mêmes données chiffrées ne produisent jamais le même résultat de chiffrement.</a:t>
            </a:r>
          </a:p>
          <a:p>
            <a:pPr marL="177800" indent="0">
              <a:buNone/>
            </a:pPr>
            <a:r>
              <a:rPr lang="fr-FR" sz="7200"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utilise également ce chiffrement pour chiffrer les cookies d'authentification de l'utilisateur par défaut, ce qui est essentiel pour la sécurité de votre application.</a:t>
            </a:r>
          </a:p>
          <a:p>
            <a:pPr marL="177800" indent="0">
              <a:buNone/>
            </a:pPr>
            <a:r>
              <a:rPr lang="fr-FR" sz="7200" dirty="0">
                <a:solidFill>
                  <a:schemeClr val="tx1"/>
                </a:solidFill>
                <a:latin typeface="Times New Roman" panose="02020603050405020304" pitchFamily="18" charset="0"/>
                <a:cs typeface="Times New Roman" panose="02020603050405020304" pitchFamily="18" charset="0"/>
              </a:rPr>
              <a:t>Cependant, le choix de l'algorithme de chiffrement dépend de vos besoins spécifiques. Si vous avez des exigences de sécurité plus strictes ou si vous voulez un chiffrement plus rapide, vous pouvez utiliser d'autres algorithmes de chiffrement tels que </a:t>
            </a:r>
            <a:r>
              <a:rPr lang="fr-FR" sz="7200" b="1" dirty="0">
                <a:solidFill>
                  <a:schemeClr val="tx1"/>
                </a:solidFill>
                <a:latin typeface="Times New Roman" panose="02020603050405020304" pitchFamily="18" charset="0"/>
                <a:cs typeface="Times New Roman" panose="02020603050405020304" pitchFamily="18" charset="0"/>
              </a:rPr>
              <a:t>ChaCha20-Poly1305</a:t>
            </a:r>
            <a:r>
              <a:rPr lang="fr-FR" sz="7200" dirty="0">
                <a:solidFill>
                  <a:schemeClr val="tx1"/>
                </a:solidFill>
                <a:latin typeface="Times New Roman" panose="02020603050405020304" pitchFamily="18" charset="0"/>
                <a:cs typeface="Times New Roman" panose="02020603050405020304" pitchFamily="18" charset="0"/>
              </a:rPr>
              <a:t> ou </a:t>
            </a:r>
            <a:r>
              <a:rPr lang="fr-FR" sz="7200" b="1" dirty="0">
                <a:solidFill>
                  <a:schemeClr val="tx1"/>
                </a:solidFill>
                <a:latin typeface="Times New Roman" panose="02020603050405020304" pitchFamily="18" charset="0"/>
                <a:cs typeface="Times New Roman" panose="02020603050405020304" pitchFamily="18" charset="0"/>
              </a:rPr>
              <a:t>Salsa20</a:t>
            </a:r>
            <a:r>
              <a:rPr lang="fr-FR" sz="7200" dirty="0">
                <a:solidFill>
                  <a:schemeClr val="tx1"/>
                </a:solidFill>
                <a:latin typeface="Times New Roman" panose="02020603050405020304" pitchFamily="18" charset="0"/>
                <a:cs typeface="Times New Roman" panose="02020603050405020304" pitchFamily="18" charset="0"/>
              </a:rPr>
              <a:t>. Il est important de comprendre les avantages et les inconvénients de chaque algorithme de chiffrement avant de faire votre choix.</a:t>
            </a:r>
          </a:p>
          <a:p>
            <a:pPr marL="177800" indent="-223838">
              <a:buNone/>
            </a:pPr>
            <a:endParaRPr lang="fr-FR" sz="55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55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558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3"/>
            </a:pPr>
            <a:r>
              <a:rPr lang="fr-FR" sz="2000" b="1" dirty="0">
                <a:solidFill>
                  <a:srgbClr val="0070C0"/>
                </a:solidFill>
                <a:latin typeface="Times New Roman" panose="02020603050405020304" pitchFamily="18" charset="0"/>
                <a:cs typeface="Times New Roman" panose="02020603050405020304" pitchFamily="18" charset="0"/>
              </a:rPr>
              <a:t>Chiffrement</a:t>
            </a:r>
          </a:p>
          <a:p>
            <a:pPr marL="177800" indent="-223838">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9049A402-F58A-423B-8FE6-C9065E31B4AE}"/>
              </a:ext>
            </a:extLst>
          </p:cNvPr>
          <p:cNvSpPr/>
          <p:nvPr/>
        </p:nvSpPr>
        <p:spPr>
          <a:xfrm>
            <a:off x="467544" y="2636912"/>
            <a:ext cx="8280920" cy="380563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400" dirty="0">
                <a:solidFill>
                  <a:srgbClr val="0070C0"/>
                </a:solidFill>
                <a:latin typeface="Source Code Pro"/>
              </a:rPr>
              <a:t>Il est important de noter que </a:t>
            </a:r>
            <a:r>
              <a:rPr lang="fr-FR" sz="2400" b="1" dirty="0" err="1">
                <a:solidFill>
                  <a:srgbClr val="0070C0"/>
                </a:solidFill>
                <a:latin typeface="Source Code Pro"/>
              </a:rPr>
              <a:t>Laravel</a:t>
            </a:r>
            <a:r>
              <a:rPr lang="fr-FR" sz="2400" dirty="0">
                <a:solidFill>
                  <a:srgbClr val="0070C0"/>
                </a:solidFill>
                <a:latin typeface="Source Code Pro"/>
              </a:rPr>
              <a:t> chiffre automatiquement les </a:t>
            </a:r>
            <a:r>
              <a:rPr lang="fr-FR" sz="2400" b="1" dirty="0">
                <a:solidFill>
                  <a:srgbClr val="0070C0"/>
                </a:solidFill>
                <a:latin typeface="Source Code Pro"/>
              </a:rPr>
              <a:t>cookies</a:t>
            </a:r>
            <a:r>
              <a:rPr lang="fr-FR" sz="2400" dirty="0">
                <a:solidFill>
                  <a:srgbClr val="0070C0"/>
                </a:solidFill>
                <a:latin typeface="Source Code Pro"/>
              </a:rPr>
              <a:t> et les </a:t>
            </a:r>
            <a:r>
              <a:rPr lang="fr-FR" sz="2400" b="1" dirty="0">
                <a:solidFill>
                  <a:srgbClr val="0070C0"/>
                </a:solidFill>
                <a:latin typeface="Source Code Pro"/>
              </a:rPr>
              <a:t>sessions</a:t>
            </a:r>
            <a:r>
              <a:rPr lang="fr-FR" sz="2400" dirty="0">
                <a:solidFill>
                  <a:srgbClr val="0070C0"/>
                </a:solidFill>
                <a:latin typeface="Source Code Pro"/>
              </a:rPr>
              <a:t> pour assurer la sécurité de votre application. </a:t>
            </a:r>
          </a:p>
          <a:p>
            <a:r>
              <a:rPr lang="fr-FR" sz="2400" dirty="0">
                <a:solidFill>
                  <a:srgbClr val="0070C0"/>
                </a:solidFill>
                <a:latin typeface="Source Code Pro"/>
              </a:rPr>
              <a:t>Si vous devez chiffrer des données sensibles dans votre base de données, vous pouvez utiliser les méthodes "</a:t>
            </a:r>
            <a:r>
              <a:rPr lang="fr-FR" sz="2400" b="1" dirty="0" err="1">
                <a:solidFill>
                  <a:srgbClr val="0070C0"/>
                </a:solidFill>
                <a:latin typeface="Source Code Pro"/>
              </a:rPr>
              <a:t>encrypt</a:t>
            </a:r>
            <a:r>
              <a:rPr lang="fr-FR" sz="2400" dirty="0">
                <a:solidFill>
                  <a:srgbClr val="0070C0"/>
                </a:solidFill>
                <a:latin typeface="Source Code Pro"/>
              </a:rPr>
              <a:t>" et "</a:t>
            </a:r>
            <a:r>
              <a:rPr lang="fr-FR" sz="2400" b="1" dirty="0" err="1">
                <a:solidFill>
                  <a:srgbClr val="0070C0"/>
                </a:solidFill>
                <a:latin typeface="Source Code Pro"/>
              </a:rPr>
              <a:t>decrypt</a:t>
            </a:r>
            <a:r>
              <a:rPr lang="fr-FR" sz="2400" dirty="0">
                <a:solidFill>
                  <a:srgbClr val="0070C0"/>
                </a:solidFill>
                <a:latin typeface="Source Code Pro"/>
              </a:rPr>
              <a:t>" de la classe "</a:t>
            </a:r>
            <a:r>
              <a:rPr lang="fr-FR" sz="2400" b="1" dirty="0" err="1">
                <a:solidFill>
                  <a:srgbClr val="0070C0"/>
                </a:solidFill>
                <a:latin typeface="Source Code Pro"/>
              </a:rPr>
              <a:t>Crypt</a:t>
            </a:r>
            <a:r>
              <a:rPr lang="fr-FR" sz="2400" dirty="0">
                <a:solidFill>
                  <a:srgbClr val="0070C0"/>
                </a:solidFill>
                <a:latin typeface="Source Code Pro"/>
              </a:rPr>
              <a:t>" pour protéger vos données.</a:t>
            </a:r>
          </a:p>
        </p:txBody>
      </p:sp>
    </p:spTree>
    <p:extLst>
      <p:ext uri="{BB962C8B-B14F-4D97-AF65-F5344CB8AC3E}">
        <p14:creationId xmlns:p14="http://schemas.microsoft.com/office/powerpoint/2010/main" val="1788112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30225" indent="-354013">
              <a:buFont typeface="+mj-lt"/>
              <a:buAutoNum type="alphaUcPeriod" startAt="3"/>
              <a:tabLst>
                <a:tab pos="530225" algn="l"/>
              </a:tabLst>
            </a:pPr>
            <a:r>
              <a:rPr lang="fr-FR" sz="2200" b="1" dirty="0">
                <a:solidFill>
                  <a:srgbClr val="002060"/>
                </a:solidFill>
                <a:latin typeface="Times New Roman" panose="02020603050405020304" pitchFamily="18" charset="0"/>
                <a:cs typeface="Times New Roman" panose="02020603050405020304" pitchFamily="18" charset="0"/>
              </a:rPr>
              <a:t>Approfondir la programmation </a:t>
            </a:r>
            <a:r>
              <a:rPr lang="fr-FR" sz="2200" b="1" dirty="0" err="1">
                <a:solidFill>
                  <a:srgbClr val="002060"/>
                </a:solidFill>
                <a:latin typeface="Times New Roman" panose="02020603050405020304" pitchFamily="18" charset="0"/>
                <a:cs typeface="Times New Roman" panose="02020603050405020304" pitchFamily="18" charset="0"/>
              </a:rPr>
              <a:t>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200" dirty="0">
                <a:solidFill>
                  <a:srgbClr val="C00000"/>
                </a:solidFill>
                <a:latin typeface="Times New Roman" panose="02020603050405020304" pitchFamily="18" charset="0"/>
                <a:cs typeface="Times New Roman" panose="02020603050405020304" pitchFamily="18" charset="0"/>
              </a:rPr>
              <a:t>Gérer la sécurité</a:t>
            </a:r>
            <a:endParaRPr lang="fr-FR" sz="22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4"/>
            </a:pPr>
            <a:r>
              <a:rPr lang="fr-FR" sz="2200" b="1" dirty="0">
                <a:solidFill>
                  <a:srgbClr val="0070C0"/>
                </a:solidFill>
                <a:latin typeface="Times New Roman" panose="02020603050405020304" pitchFamily="18" charset="0"/>
                <a:cs typeface="Times New Roman" panose="02020603050405020304" pitchFamily="18" charset="0"/>
              </a:rPr>
              <a:t>Autorisation </a:t>
            </a: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fournit un système d'autorisation robuste et flexible pour gérer les permissions des utilisateurs dans votre application. Voici comment utiliser le système d'autorisation sous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Étape 1 : Configuration</a:t>
            </a: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Avant d'utiliser le système d'autorisation, vous devez configurer votre application pour utiliser la base de données comme source d'autorisation. Pour ce faire, ouvrez le fichier "</a:t>
            </a:r>
            <a:r>
              <a:rPr lang="fr-FR" sz="2000" b="1" dirty="0">
                <a:solidFill>
                  <a:schemeClr val="tx1"/>
                </a:solidFill>
                <a:latin typeface="Times New Roman" panose="02020603050405020304" pitchFamily="18" charset="0"/>
                <a:cs typeface="Times New Roman" panose="02020603050405020304" pitchFamily="18" charset="0"/>
              </a:rPr>
              <a:t>config/</a:t>
            </a:r>
            <a:r>
              <a:rPr lang="fr-FR" sz="2000" b="1" dirty="0" err="1">
                <a:solidFill>
                  <a:schemeClr val="tx1"/>
                </a:solidFill>
                <a:latin typeface="Times New Roman" panose="02020603050405020304" pitchFamily="18" charset="0"/>
                <a:cs typeface="Times New Roman" panose="02020603050405020304" pitchFamily="18" charset="0"/>
              </a:rPr>
              <a:t>auth.php</a:t>
            </a:r>
            <a:r>
              <a:rPr lang="fr-FR" sz="2000" dirty="0">
                <a:solidFill>
                  <a:schemeClr val="tx1"/>
                </a:solidFill>
                <a:latin typeface="Times New Roman" panose="02020603050405020304" pitchFamily="18" charset="0"/>
                <a:cs typeface="Times New Roman" panose="02020603050405020304" pitchFamily="18" charset="0"/>
              </a:rPr>
              <a:t>" de votre application et configurez le pilote d'authentification sur "</a:t>
            </a:r>
            <a:r>
              <a:rPr lang="fr-FR" sz="2000" dirty="0" err="1">
                <a:solidFill>
                  <a:schemeClr val="tx1"/>
                </a:solidFill>
                <a:latin typeface="Times New Roman" panose="02020603050405020304" pitchFamily="18" charset="0"/>
                <a:cs typeface="Times New Roman" panose="02020603050405020304" pitchFamily="18" charset="0"/>
              </a:rPr>
              <a:t>database</a:t>
            </a:r>
            <a:r>
              <a:rPr lang="fr-FR" sz="2000" dirty="0">
                <a:solidFill>
                  <a:schemeClr val="tx1"/>
                </a:solidFill>
                <a:latin typeface="Times New Roman" panose="02020603050405020304" pitchFamily="18" charset="0"/>
                <a:cs typeface="Times New Roman" panose="02020603050405020304" pitchFamily="18" charset="0"/>
              </a:rPr>
              <a:t>".</a:t>
            </a: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Étape 2 : Créer les tables de base de données</a:t>
            </a: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Ensuite, vous devez créer les tables de base de données pour les rôles et les autorisations.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fournit une commande artisan pour créer ces tables. Exécutez la commande suivante </a:t>
            </a:r>
          </a:p>
          <a:p>
            <a:pPr marL="177800" indent="-223838">
              <a:buNone/>
            </a:pPr>
            <a:endParaRPr lang="fr-FR" sz="20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dirty="0">
                <a:solidFill>
                  <a:schemeClr val="tx1"/>
                </a:solidFill>
                <a:latin typeface="Times New Roman" panose="02020603050405020304" pitchFamily="18" charset="0"/>
                <a:cs typeface="Times New Roman" panose="02020603050405020304" pitchFamily="18" charset="0"/>
              </a:rPr>
              <a:t>	Cette commande crée les tables "</a:t>
            </a:r>
            <a:r>
              <a:rPr lang="fr-FR" sz="2000" b="1" dirty="0" err="1">
                <a:solidFill>
                  <a:schemeClr val="tx1"/>
                </a:solidFill>
                <a:latin typeface="Times New Roman" panose="02020603050405020304" pitchFamily="18" charset="0"/>
                <a:cs typeface="Times New Roman" panose="02020603050405020304" pitchFamily="18" charset="0"/>
              </a:rPr>
              <a:t>users</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password_resets</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roles</a:t>
            </a: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permissions</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err="1">
                <a:solidFill>
                  <a:schemeClr val="tx1"/>
                </a:solidFill>
                <a:latin typeface="Times New Roman" panose="02020603050405020304" pitchFamily="18" charset="0"/>
                <a:cs typeface="Times New Roman" panose="02020603050405020304" pitchFamily="18" charset="0"/>
              </a:rPr>
              <a:t>role_user</a:t>
            </a:r>
            <a:r>
              <a:rPr lang="fr-FR" sz="2000" dirty="0">
                <a:solidFill>
                  <a:schemeClr val="tx1"/>
                </a:solidFill>
                <a:latin typeface="Times New Roman" panose="02020603050405020304" pitchFamily="18" charset="0"/>
                <a:cs typeface="Times New Roman" panose="02020603050405020304" pitchFamily="18" charset="0"/>
              </a:rPr>
              <a:t>" dans votre base de données.</a:t>
            </a:r>
          </a:p>
        </p:txBody>
      </p:sp>
      <p:sp>
        <p:nvSpPr>
          <p:cNvPr id="6" name="Rectangle : coins arrondis 5">
            <a:extLst>
              <a:ext uri="{FF2B5EF4-FFF2-40B4-BE49-F238E27FC236}">
                <a16:creationId xmlns:a16="http://schemas.microsoft.com/office/drawing/2014/main" id="{08C0F8EE-BE3E-1E65-84B1-1BAF3150FF02}"/>
              </a:ext>
            </a:extLst>
          </p:cNvPr>
          <p:cNvSpPr/>
          <p:nvPr/>
        </p:nvSpPr>
        <p:spPr>
          <a:xfrm>
            <a:off x="4139952" y="5530248"/>
            <a:ext cx="4576404" cy="4600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2000" dirty="0" err="1">
                <a:solidFill>
                  <a:srgbClr val="C00000"/>
                </a:solidFill>
                <a:latin typeface="Source Code Pro"/>
              </a:rPr>
              <a:t>php</a:t>
            </a:r>
            <a:r>
              <a:rPr lang="fr-FR" sz="2000" dirty="0">
                <a:solidFill>
                  <a:srgbClr val="C00000"/>
                </a:solidFill>
                <a:latin typeface="Source Code Pro"/>
              </a:rPr>
              <a:t> artisan </a:t>
            </a:r>
            <a:r>
              <a:rPr lang="fr-FR" sz="2000" dirty="0" err="1">
                <a:solidFill>
                  <a:srgbClr val="0070C0"/>
                </a:solidFill>
                <a:latin typeface="Source Code Pro"/>
              </a:rPr>
              <a:t>make</a:t>
            </a:r>
            <a:r>
              <a:rPr lang="fr-FR" sz="2000" dirty="0" err="1">
                <a:solidFill>
                  <a:srgbClr val="C00000"/>
                </a:solidFill>
                <a:latin typeface="Source Code Pro"/>
              </a:rPr>
              <a:t>:auth</a:t>
            </a:r>
            <a:endParaRPr lang="fr-FR" sz="2000" dirty="0">
              <a:solidFill>
                <a:srgbClr val="C00000"/>
              </a:solidFill>
              <a:latin typeface="Source Code Pro"/>
            </a:endParaRPr>
          </a:p>
        </p:txBody>
      </p:sp>
    </p:spTree>
    <p:extLst>
      <p:ext uri="{BB962C8B-B14F-4D97-AF65-F5344CB8AC3E}">
        <p14:creationId xmlns:p14="http://schemas.microsoft.com/office/powerpoint/2010/main" val="359462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30225" indent="-354013">
              <a:buFont typeface="+mj-lt"/>
              <a:buAutoNum type="alphaUcPeriod" startAt="3"/>
              <a:tabLst>
                <a:tab pos="530225" algn="l"/>
              </a:tabLst>
            </a:pPr>
            <a:r>
              <a:rPr lang="fr-FR" b="1" dirty="0">
                <a:solidFill>
                  <a:srgbClr val="002060"/>
                </a:solidFill>
                <a:latin typeface="Times New Roman" panose="02020603050405020304" pitchFamily="18" charset="0"/>
                <a:cs typeface="Times New Roman" panose="02020603050405020304" pitchFamily="18" charset="0"/>
              </a:rPr>
              <a:t>Approfondir la programmation </a:t>
            </a:r>
            <a:r>
              <a:rPr lang="fr-FR" b="1" dirty="0" err="1">
                <a:solidFill>
                  <a:srgbClr val="002060"/>
                </a:solidFill>
                <a:latin typeface="Times New Roman" panose="02020603050405020304" pitchFamily="18" charset="0"/>
                <a:cs typeface="Times New Roman" panose="02020603050405020304" pitchFamily="18" charset="0"/>
              </a:rPr>
              <a:t>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Gérer la sécurité</a:t>
            </a:r>
            <a:endParaRPr lang="fr-FR" sz="32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4"/>
            </a:pPr>
            <a:r>
              <a:rPr lang="fr-FR" sz="3200" b="1" dirty="0">
                <a:solidFill>
                  <a:srgbClr val="0070C0"/>
                </a:solidFill>
                <a:latin typeface="Times New Roman" panose="02020603050405020304" pitchFamily="18" charset="0"/>
                <a:cs typeface="Times New Roman" panose="02020603050405020304" pitchFamily="18" charset="0"/>
              </a:rPr>
              <a:t>Autorisation </a:t>
            </a:r>
          </a:p>
          <a:p>
            <a:pPr marL="177800" indent="-223838">
              <a:buNone/>
            </a:pPr>
            <a:r>
              <a:rPr lang="fr-FR" b="1" dirty="0">
                <a:solidFill>
                  <a:schemeClr val="tx1"/>
                </a:solidFill>
                <a:latin typeface="Times New Roman" panose="02020603050405020304" pitchFamily="18" charset="0"/>
                <a:cs typeface="Times New Roman" panose="02020603050405020304" pitchFamily="18" charset="0"/>
              </a:rPr>
              <a:t>	Étape 3 : Définir les autorisations</a:t>
            </a:r>
          </a:p>
          <a:p>
            <a:pPr marL="177800" indent="-223838">
              <a:buNone/>
            </a:pPr>
            <a:r>
              <a:rPr lang="fr-FR" b="1" dirty="0">
                <a:solidFill>
                  <a:schemeClr val="tx1"/>
                </a:solidFill>
                <a:latin typeface="Times New Roman" panose="02020603050405020304" pitchFamily="18" charset="0"/>
                <a:cs typeface="Times New Roman" panose="02020603050405020304" pitchFamily="18" charset="0"/>
              </a:rPr>
              <a:t>	</a:t>
            </a:r>
            <a:r>
              <a:rPr lang="fr-FR" dirty="0">
                <a:solidFill>
                  <a:schemeClr val="tx1"/>
                </a:solidFill>
                <a:latin typeface="Times New Roman" panose="02020603050405020304" pitchFamily="18" charset="0"/>
                <a:cs typeface="Times New Roman" panose="02020603050405020304" pitchFamily="18" charset="0"/>
              </a:rPr>
              <a:t>Maintenant que les tables de base de données ont été créées, vous pouvez définir les autorisations pour votre application. Pour ce faire, vous pouvez utiliser la classe "</a:t>
            </a:r>
            <a:r>
              <a:rPr lang="fr-FR" b="1" dirty="0" err="1">
                <a:solidFill>
                  <a:schemeClr val="tx1"/>
                </a:solidFill>
                <a:latin typeface="Times New Roman" panose="02020603050405020304" pitchFamily="18" charset="0"/>
                <a:cs typeface="Times New Roman" panose="02020603050405020304" pitchFamily="18" charset="0"/>
              </a:rPr>
              <a:t>Gate</a:t>
            </a:r>
            <a:r>
              <a:rPr lang="fr-FR" dirty="0">
                <a:solidFill>
                  <a:schemeClr val="tx1"/>
                </a:solidFill>
                <a:latin typeface="Times New Roman" panose="02020603050405020304" pitchFamily="18" charset="0"/>
                <a:cs typeface="Times New Roman" panose="02020603050405020304" pitchFamily="18" charset="0"/>
              </a:rPr>
              <a:t>" de </a:t>
            </a:r>
            <a:r>
              <a:rPr lang="fr-FR" dirty="0" err="1">
                <a:solidFill>
                  <a:schemeClr val="tx1"/>
                </a:solidFill>
                <a:latin typeface="Times New Roman" panose="02020603050405020304" pitchFamily="18" charset="0"/>
                <a:cs typeface="Times New Roman" panose="02020603050405020304" pitchFamily="18" charset="0"/>
              </a:rPr>
              <a:t>Laravel</a:t>
            </a:r>
            <a:r>
              <a:rPr lang="fr-FR" dirty="0">
                <a:solidFill>
                  <a:schemeClr val="tx1"/>
                </a:solidFill>
                <a:latin typeface="Times New Roman" panose="02020603050405020304" pitchFamily="18" charset="0"/>
                <a:cs typeface="Times New Roman" panose="02020603050405020304" pitchFamily="18" charset="0"/>
              </a:rPr>
              <a:t>. Par exemple, pour définir une autorisation pour l'accès à une ressource, vous pouvez utiliser le code suivant :</a:t>
            </a: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29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dirty="0">
                <a:solidFill>
                  <a:schemeClr val="tx1"/>
                </a:solidFill>
                <a:latin typeface="Times New Roman" panose="02020603050405020304" pitchFamily="18" charset="0"/>
                <a:cs typeface="Times New Roman" panose="02020603050405020304" pitchFamily="18" charset="0"/>
              </a:rPr>
              <a:t>	Cette méthode définit une autorisation appelée "</a:t>
            </a:r>
            <a:r>
              <a:rPr lang="fr-FR" b="1" dirty="0" err="1">
                <a:solidFill>
                  <a:schemeClr val="tx1"/>
                </a:solidFill>
                <a:latin typeface="Times New Roman" panose="02020603050405020304" pitchFamily="18" charset="0"/>
                <a:cs typeface="Times New Roman" panose="02020603050405020304" pitchFamily="18" charset="0"/>
              </a:rPr>
              <a:t>view-resource</a:t>
            </a:r>
            <a:r>
              <a:rPr lang="fr-FR" dirty="0">
                <a:solidFill>
                  <a:schemeClr val="tx1"/>
                </a:solidFill>
                <a:latin typeface="Times New Roman" panose="02020603050405020304" pitchFamily="18" charset="0"/>
                <a:cs typeface="Times New Roman" panose="02020603050405020304" pitchFamily="18" charset="0"/>
              </a:rPr>
              <a:t>" qui vérifie si l'utilisateur a la permission de "</a:t>
            </a:r>
            <a:r>
              <a:rPr lang="fr-FR" b="1" dirty="0" err="1">
                <a:solidFill>
                  <a:schemeClr val="tx1"/>
                </a:solidFill>
                <a:latin typeface="Times New Roman" panose="02020603050405020304" pitchFamily="18" charset="0"/>
                <a:cs typeface="Times New Roman" panose="02020603050405020304" pitchFamily="18" charset="0"/>
              </a:rPr>
              <a:t>view-resource</a:t>
            </a:r>
            <a:r>
              <a:rPr lang="fr-FR" dirty="0">
                <a:solidFill>
                  <a:schemeClr val="tx1"/>
                </a:solidFill>
                <a:latin typeface="Times New Roman" panose="02020603050405020304" pitchFamily="18" charset="0"/>
                <a:cs typeface="Times New Roman" panose="02020603050405020304" pitchFamily="18" charset="0"/>
              </a:rPr>
              <a:t>". Vous pouvez utiliser cette autorisation dans votre application pour limiter l'accès à la ressource.</a:t>
            </a:r>
          </a:p>
          <a:p>
            <a:pPr marL="177800" indent="-223838">
              <a:buNone/>
            </a:pP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6" name="Rectangle : coins arrondis 5">
            <a:extLst>
              <a:ext uri="{FF2B5EF4-FFF2-40B4-BE49-F238E27FC236}">
                <a16:creationId xmlns:a16="http://schemas.microsoft.com/office/drawing/2014/main" id="{08C0F8EE-BE3E-1E65-84B1-1BAF3150FF02}"/>
              </a:ext>
            </a:extLst>
          </p:cNvPr>
          <p:cNvSpPr/>
          <p:nvPr/>
        </p:nvSpPr>
        <p:spPr>
          <a:xfrm>
            <a:off x="359532" y="3645024"/>
            <a:ext cx="8496944" cy="15841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chemeClr val="tx2"/>
                </a:solidFill>
                <a:latin typeface="Source Code Pro"/>
              </a:rPr>
              <a:t>use</a:t>
            </a:r>
            <a:r>
              <a:rPr lang="en-US" dirty="0">
                <a:solidFill>
                  <a:srgbClr val="C00000"/>
                </a:solidFill>
                <a:latin typeface="Source Code Pro"/>
              </a:rPr>
              <a:t> Illuminate\Support\Facades\Gate;</a:t>
            </a:r>
          </a:p>
          <a:p>
            <a:endParaRPr lang="en-US" dirty="0">
              <a:solidFill>
                <a:srgbClr val="C00000"/>
              </a:solidFill>
              <a:latin typeface="Source Code Pro"/>
            </a:endParaRPr>
          </a:p>
          <a:p>
            <a:r>
              <a:rPr lang="en-US" dirty="0">
                <a:solidFill>
                  <a:srgbClr val="C00000"/>
                </a:solidFill>
                <a:latin typeface="Source Code Pro"/>
              </a:rPr>
              <a:t>Gate::define(</a:t>
            </a:r>
            <a:r>
              <a:rPr lang="en-US" dirty="0">
                <a:solidFill>
                  <a:srgbClr val="00B050"/>
                </a:solidFill>
                <a:latin typeface="Source Code Pro"/>
              </a:rPr>
              <a:t>'view-resource'</a:t>
            </a:r>
            <a:r>
              <a:rPr lang="en-US" dirty="0">
                <a:solidFill>
                  <a:srgbClr val="C00000"/>
                </a:solidFill>
                <a:latin typeface="Source Code Pro"/>
              </a:rPr>
              <a:t>, function </a:t>
            </a:r>
            <a:r>
              <a:rPr lang="en-US" dirty="0">
                <a:solidFill>
                  <a:srgbClr val="00B0F0"/>
                </a:solidFill>
                <a:latin typeface="Source Code Pro"/>
              </a:rPr>
              <a:t>($user</a:t>
            </a:r>
            <a:r>
              <a:rPr lang="en-US" dirty="0">
                <a:solidFill>
                  <a:srgbClr val="C00000"/>
                </a:solidFill>
                <a:latin typeface="Source Code Pro"/>
              </a:rPr>
              <a:t>) {</a:t>
            </a:r>
          </a:p>
          <a:p>
            <a:r>
              <a:rPr lang="en-US" dirty="0">
                <a:solidFill>
                  <a:srgbClr val="C00000"/>
                </a:solidFill>
                <a:latin typeface="Source Code Pro"/>
              </a:rPr>
              <a:t>    </a:t>
            </a:r>
            <a:r>
              <a:rPr lang="en-US" dirty="0">
                <a:solidFill>
                  <a:schemeClr val="tx2"/>
                </a:solidFill>
                <a:latin typeface="Source Code Pro"/>
              </a:rPr>
              <a:t>return</a:t>
            </a:r>
            <a:r>
              <a:rPr lang="en-US" dirty="0">
                <a:solidFill>
                  <a:srgbClr val="C00000"/>
                </a:solidFill>
                <a:latin typeface="Source Code Pro"/>
              </a:rPr>
              <a:t> </a:t>
            </a:r>
            <a:r>
              <a:rPr lang="en-US" dirty="0">
                <a:solidFill>
                  <a:srgbClr val="00B0F0"/>
                </a:solidFill>
                <a:latin typeface="Source Code Pro"/>
              </a:rPr>
              <a:t>$user</a:t>
            </a:r>
            <a:r>
              <a:rPr lang="en-US" dirty="0">
                <a:solidFill>
                  <a:srgbClr val="C00000"/>
                </a:solidFill>
                <a:latin typeface="Source Code Pro"/>
              </a:rPr>
              <a:t>-&gt;</a:t>
            </a:r>
            <a:r>
              <a:rPr lang="en-US" dirty="0" err="1">
                <a:solidFill>
                  <a:srgbClr val="C00000"/>
                </a:solidFill>
                <a:latin typeface="Source Code Pro"/>
              </a:rPr>
              <a:t>hasPermissionTo</a:t>
            </a:r>
            <a:r>
              <a:rPr lang="en-US" dirty="0">
                <a:solidFill>
                  <a:srgbClr val="C00000"/>
                </a:solidFill>
                <a:latin typeface="Source Code Pro"/>
              </a:rPr>
              <a:t>(</a:t>
            </a:r>
            <a:r>
              <a:rPr lang="en-US" dirty="0">
                <a:solidFill>
                  <a:srgbClr val="00B050"/>
                </a:solidFill>
                <a:latin typeface="Source Code Pro"/>
              </a:rPr>
              <a:t>'view-resource'</a:t>
            </a:r>
            <a:r>
              <a:rPr lang="en-US" dirty="0">
                <a:solidFill>
                  <a:srgbClr val="C00000"/>
                </a:solidFill>
                <a:latin typeface="Source Code Pro"/>
              </a:rPr>
              <a:t>);</a:t>
            </a:r>
          </a:p>
          <a:p>
            <a:r>
              <a:rPr lang="en-US" dirty="0">
                <a:solidFill>
                  <a:srgbClr val="C00000"/>
                </a:solidFill>
                <a:latin typeface="Source Code Pro"/>
              </a:rPr>
              <a:t>});</a:t>
            </a:r>
          </a:p>
        </p:txBody>
      </p:sp>
    </p:spTree>
    <p:extLst>
      <p:ext uri="{BB962C8B-B14F-4D97-AF65-F5344CB8AC3E}">
        <p14:creationId xmlns:p14="http://schemas.microsoft.com/office/powerpoint/2010/main" val="3678401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30225" indent="-354013">
              <a:buFont typeface="+mj-lt"/>
              <a:buAutoNum type="alphaUcPeriod" startAt="3"/>
              <a:tabLst>
                <a:tab pos="530225" algn="l"/>
              </a:tabLst>
            </a:pPr>
            <a:r>
              <a:rPr lang="fr-FR" sz="6200" b="1" dirty="0">
                <a:solidFill>
                  <a:srgbClr val="002060"/>
                </a:solidFill>
                <a:latin typeface="Times New Roman" panose="02020603050405020304" pitchFamily="18" charset="0"/>
                <a:cs typeface="Times New Roman" panose="02020603050405020304" pitchFamily="18" charset="0"/>
              </a:rPr>
              <a:t>Approfondir la programmation </a:t>
            </a:r>
            <a:r>
              <a:rPr lang="fr-FR" sz="6200" b="1" dirty="0" err="1">
                <a:solidFill>
                  <a:srgbClr val="002060"/>
                </a:solidFill>
                <a:latin typeface="Times New Roman" panose="02020603050405020304" pitchFamily="18" charset="0"/>
                <a:cs typeface="Times New Roman" panose="02020603050405020304" pitchFamily="18" charset="0"/>
              </a:rPr>
              <a:t>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Gérer la sécurité</a:t>
            </a:r>
            <a:endParaRPr lang="fr-FR" sz="6200" b="1" dirty="0">
              <a:solidFill>
                <a:srgbClr val="00B050"/>
              </a:solidFill>
              <a:latin typeface="Times New Roman" panose="02020603050405020304" pitchFamily="18" charset="0"/>
              <a:cs typeface="Times New Roman" panose="02020603050405020304" pitchFamily="18" charset="0"/>
            </a:endParaRPr>
          </a:p>
          <a:p>
            <a:pPr marL="1035050" lvl="1" indent="-457200">
              <a:buFont typeface="+mj-lt"/>
              <a:buAutoNum type="alphaLcParenR" startAt="4"/>
            </a:pPr>
            <a:r>
              <a:rPr lang="fr-FR" sz="6200" b="1" dirty="0">
                <a:solidFill>
                  <a:srgbClr val="0070C0"/>
                </a:solidFill>
                <a:latin typeface="Times New Roman" panose="02020603050405020304" pitchFamily="18" charset="0"/>
                <a:cs typeface="Times New Roman" panose="02020603050405020304" pitchFamily="18" charset="0"/>
              </a:rPr>
              <a:t>Autorisation </a:t>
            </a:r>
          </a:p>
          <a:p>
            <a:pPr marL="177800" indent="-223838">
              <a:buNone/>
            </a:pPr>
            <a:r>
              <a:rPr lang="fr-FR" sz="6200" b="1" dirty="0">
                <a:solidFill>
                  <a:schemeClr val="tx1"/>
                </a:solidFill>
                <a:latin typeface="Times New Roman" panose="02020603050405020304" pitchFamily="18" charset="0"/>
                <a:cs typeface="Times New Roman" panose="02020603050405020304" pitchFamily="18" charset="0"/>
              </a:rPr>
              <a:t>	Étape 4 : Vérifier les autorisations</a:t>
            </a:r>
          </a:p>
          <a:p>
            <a:pPr marL="177800" indent="-223838">
              <a:buNone/>
            </a:pPr>
            <a:r>
              <a:rPr lang="fr-FR" sz="6200" b="1" dirty="0">
                <a:solidFill>
                  <a:schemeClr val="tx1"/>
                </a:solidFill>
                <a:latin typeface="Times New Roman" panose="02020603050405020304" pitchFamily="18" charset="0"/>
                <a:cs typeface="Times New Roman" panose="02020603050405020304" pitchFamily="18" charset="0"/>
              </a:rPr>
              <a:t>	</a:t>
            </a:r>
            <a:r>
              <a:rPr lang="fr-FR" sz="6200" dirty="0">
                <a:solidFill>
                  <a:schemeClr val="tx1"/>
                </a:solidFill>
                <a:latin typeface="Times New Roman" panose="02020603050405020304" pitchFamily="18" charset="0"/>
                <a:cs typeface="Times New Roman" panose="02020603050405020304" pitchFamily="18" charset="0"/>
              </a:rPr>
              <a:t>Pour vérifier si un utilisateur a l'autorisation de faire quelque chose, vous pouvez utiliser la méthode "can" de la classe "</a:t>
            </a:r>
            <a:r>
              <a:rPr lang="fr-FR" sz="6200" dirty="0" err="1">
                <a:solidFill>
                  <a:schemeClr val="tx1"/>
                </a:solidFill>
                <a:latin typeface="Times New Roman" panose="02020603050405020304" pitchFamily="18" charset="0"/>
                <a:cs typeface="Times New Roman" panose="02020603050405020304" pitchFamily="18" charset="0"/>
              </a:rPr>
              <a:t>Auth</a:t>
            </a:r>
            <a:r>
              <a:rPr lang="fr-FR" sz="6200" dirty="0">
                <a:solidFill>
                  <a:schemeClr val="tx1"/>
                </a:solidFill>
                <a:latin typeface="Times New Roman" panose="02020603050405020304" pitchFamily="18" charset="0"/>
                <a:cs typeface="Times New Roman" panose="02020603050405020304" pitchFamily="18" charset="0"/>
              </a:rPr>
              <a:t>". Par exemple, pour vérifier si l'utilisateur actuel a l'autorisation de "</a:t>
            </a:r>
            <a:r>
              <a:rPr lang="fr-FR" sz="6200" dirty="0" err="1">
                <a:solidFill>
                  <a:schemeClr val="tx1"/>
                </a:solidFill>
                <a:latin typeface="Times New Roman" panose="02020603050405020304" pitchFamily="18" charset="0"/>
                <a:cs typeface="Times New Roman" panose="02020603050405020304" pitchFamily="18" charset="0"/>
              </a:rPr>
              <a:t>view-resource</a:t>
            </a:r>
            <a:r>
              <a:rPr lang="fr-FR" sz="6200" dirty="0">
                <a:solidFill>
                  <a:schemeClr val="tx1"/>
                </a:solidFill>
                <a:latin typeface="Times New Roman" panose="02020603050405020304" pitchFamily="18" charset="0"/>
                <a:cs typeface="Times New Roman" panose="02020603050405020304" pitchFamily="18" charset="0"/>
              </a:rPr>
              <a:t>", vous pouvez utiliser le code suivant :</a:t>
            </a: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endParaRPr lang="fr-FR" sz="36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36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50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5500" dirty="0">
                <a:solidFill>
                  <a:schemeClr val="tx1"/>
                </a:solidFill>
                <a:latin typeface="Times New Roman" panose="02020603050405020304" pitchFamily="18" charset="0"/>
                <a:cs typeface="Times New Roman" panose="02020603050405020304" pitchFamily="18" charset="0"/>
              </a:rPr>
              <a:t>	</a:t>
            </a:r>
            <a:r>
              <a:rPr lang="fr-FR" sz="6200" dirty="0">
                <a:solidFill>
                  <a:schemeClr val="tx1"/>
                </a:solidFill>
                <a:latin typeface="Times New Roman" panose="02020603050405020304" pitchFamily="18" charset="0"/>
                <a:cs typeface="Times New Roman" panose="02020603050405020304" pitchFamily="18" charset="0"/>
              </a:rPr>
              <a:t>Il est important de noter que vous pouvez également utiliser les annotations de contrôleur pour définir les autorisations. Par exemple, vous pouvez utiliser l'annotation "@can" pour vérifier si l'utilisateur a l'autorisation de faire quelque chose dans une méthode de contrôleur.</a:t>
            </a:r>
          </a:p>
          <a:p>
            <a:pPr marL="177800" indent="-223838">
              <a:buNone/>
            </a:pPr>
            <a:r>
              <a:rPr lang="fr-FR" sz="3600" dirty="0">
                <a:solidFill>
                  <a:schemeClr val="tx1"/>
                </a:solidFill>
                <a:latin typeface="Times New Roman" panose="02020603050405020304" pitchFamily="18" charset="0"/>
                <a:cs typeface="Times New Roman" panose="02020603050405020304" pitchFamily="18" charset="0"/>
              </a:rPr>
              <a:t>	</a:t>
            </a:r>
            <a:endParaRPr lang="fr-FR" sz="36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6" name="Rectangle : coins arrondis 5">
            <a:extLst>
              <a:ext uri="{FF2B5EF4-FFF2-40B4-BE49-F238E27FC236}">
                <a16:creationId xmlns:a16="http://schemas.microsoft.com/office/drawing/2014/main" id="{08C0F8EE-BE3E-1E65-84B1-1BAF3150FF02}"/>
              </a:ext>
            </a:extLst>
          </p:cNvPr>
          <p:cNvSpPr/>
          <p:nvPr/>
        </p:nvSpPr>
        <p:spPr>
          <a:xfrm>
            <a:off x="362611" y="3573016"/>
            <a:ext cx="8496944" cy="15841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0070C0"/>
                </a:solidFill>
                <a:latin typeface="Source Code Pro"/>
              </a:rPr>
              <a:t>if</a:t>
            </a:r>
            <a:r>
              <a:rPr lang="fr-FR" sz="1600" dirty="0">
                <a:solidFill>
                  <a:srgbClr val="C00000"/>
                </a:solidFill>
                <a:latin typeface="Source Code Pro"/>
              </a:rPr>
              <a:t> (</a:t>
            </a:r>
            <a:r>
              <a:rPr lang="fr-FR" sz="1600" dirty="0" err="1">
                <a:solidFill>
                  <a:srgbClr val="C00000"/>
                </a:solidFill>
                <a:latin typeface="Source Code Pro"/>
              </a:rPr>
              <a:t>Auth</a:t>
            </a:r>
            <a:r>
              <a:rPr lang="fr-FR" sz="1600" dirty="0">
                <a:solidFill>
                  <a:srgbClr val="C00000"/>
                </a:solidFill>
                <a:latin typeface="Source Code Pro"/>
              </a:rPr>
              <a:t>::user()-&gt;can(</a:t>
            </a:r>
            <a:r>
              <a:rPr lang="fr-FR" sz="1600" dirty="0">
                <a:solidFill>
                  <a:srgbClr val="00B050"/>
                </a:solidFill>
                <a:latin typeface="Source Code Pro"/>
              </a:rPr>
              <a:t>'</a:t>
            </a:r>
            <a:r>
              <a:rPr lang="fr-FR" sz="1600" dirty="0" err="1">
                <a:solidFill>
                  <a:srgbClr val="00B050"/>
                </a:solidFill>
                <a:latin typeface="Source Code Pro"/>
              </a:rPr>
              <a:t>view-resource</a:t>
            </a:r>
            <a:r>
              <a:rPr lang="fr-FR" sz="1600" dirty="0">
                <a:solidFill>
                  <a:srgbClr val="00B050"/>
                </a:solidFill>
                <a:latin typeface="Source Code Pro"/>
              </a:rPr>
              <a:t>'</a:t>
            </a:r>
            <a:r>
              <a:rPr lang="fr-FR" sz="1600" dirty="0">
                <a:solidFill>
                  <a:srgbClr val="C00000"/>
                </a:solidFill>
                <a:latin typeface="Source Code Pro"/>
              </a:rPr>
              <a:t>)) {</a:t>
            </a:r>
          </a:p>
          <a:p>
            <a:r>
              <a:rPr lang="fr-FR" sz="1600" dirty="0">
                <a:solidFill>
                  <a:srgbClr val="C00000"/>
                </a:solidFill>
                <a:latin typeface="Source Code Pro"/>
              </a:rPr>
              <a:t>    </a:t>
            </a:r>
            <a:r>
              <a:rPr lang="fr-FR" sz="1600" dirty="0">
                <a:solidFill>
                  <a:schemeClr val="bg1">
                    <a:lumMod val="50000"/>
                  </a:schemeClr>
                </a:solidFill>
                <a:latin typeface="Source Code Pro"/>
              </a:rPr>
              <a:t>// L'utilisateur a l'autorisation de voir la ressource</a:t>
            </a:r>
          </a:p>
          <a:p>
            <a:r>
              <a:rPr lang="fr-FR" sz="1600" dirty="0">
                <a:solidFill>
                  <a:srgbClr val="C00000"/>
                </a:solidFill>
                <a:latin typeface="Source Code Pro"/>
              </a:rPr>
              <a:t>} </a:t>
            </a:r>
            <a:r>
              <a:rPr lang="fr-FR" sz="1600" dirty="0" err="1">
                <a:solidFill>
                  <a:srgbClr val="0070C0"/>
                </a:solidFill>
                <a:latin typeface="Source Code Pro"/>
              </a:rPr>
              <a:t>else</a:t>
            </a:r>
            <a:r>
              <a:rPr lang="fr-FR" sz="1600" dirty="0">
                <a:solidFill>
                  <a:srgbClr val="C00000"/>
                </a:solidFill>
                <a:latin typeface="Source Code Pro"/>
              </a:rPr>
              <a:t> {</a:t>
            </a:r>
          </a:p>
          <a:p>
            <a:r>
              <a:rPr lang="fr-FR" sz="1600" dirty="0">
                <a:solidFill>
                  <a:srgbClr val="C00000"/>
                </a:solidFill>
                <a:latin typeface="Source Code Pro"/>
              </a:rPr>
              <a:t>    </a:t>
            </a:r>
            <a:r>
              <a:rPr lang="fr-FR" sz="1600" dirty="0">
                <a:solidFill>
                  <a:schemeClr val="bg1">
                    <a:lumMod val="50000"/>
                  </a:schemeClr>
                </a:solidFill>
                <a:latin typeface="Source Code Pro"/>
              </a:rPr>
              <a:t>// L'utilisateur n'a pas l'autorisation de voir la ressource</a:t>
            </a:r>
          </a:p>
          <a:p>
            <a:r>
              <a:rPr lang="fr-FR" sz="1600" dirty="0">
                <a:solidFill>
                  <a:srgbClr val="C00000"/>
                </a:solidFill>
                <a:latin typeface="Source Code Pro"/>
              </a:rPr>
              <a:t>}</a:t>
            </a:r>
          </a:p>
        </p:txBody>
      </p:sp>
    </p:spTree>
    <p:extLst>
      <p:ext uri="{BB962C8B-B14F-4D97-AF65-F5344CB8AC3E}">
        <p14:creationId xmlns:p14="http://schemas.microsoft.com/office/powerpoint/2010/main" val="122169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30225" indent="-354013">
              <a:buFont typeface="+mj-lt"/>
              <a:buAutoNum type="alphaUcPeriod" startAt="3"/>
              <a:tabLst>
                <a:tab pos="530225" algn="l"/>
              </a:tabLst>
            </a:pPr>
            <a:r>
              <a:rPr lang="fr-FR" sz="6200" b="1" dirty="0">
                <a:solidFill>
                  <a:srgbClr val="002060"/>
                </a:solidFill>
                <a:latin typeface="Times New Roman" panose="02020603050405020304" pitchFamily="18" charset="0"/>
                <a:cs typeface="Times New Roman" panose="02020603050405020304" pitchFamily="18" charset="0"/>
              </a:rPr>
              <a:t>Approfondir la programmation </a:t>
            </a:r>
            <a:r>
              <a:rPr lang="fr-FR" sz="6200" b="1" dirty="0" err="1">
                <a:solidFill>
                  <a:srgbClr val="002060"/>
                </a:solidFill>
                <a:latin typeface="Times New Roman" panose="02020603050405020304" pitchFamily="18" charset="0"/>
                <a:cs typeface="Times New Roman" panose="02020603050405020304" pitchFamily="18" charset="0"/>
              </a:rPr>
              <a:t>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Gérer la sécurité</a:t>
            </a:r>
            <a:endParaRPr lang="fr-FR" sz="6200" b="1" dirty="0">
              <a:solidFill>
                <a:srgbClr val="00B050"/>
              </a:solidFill>
              <a:latin typeface="Times New Roman" panose="02020603050405020304" pitchFamily="18" charset="0"/>
              <a:cs typeface="Times New Roman" panose="02020603050405020304" pitchFamily="18" charset="0"/>
            </a:endParaRPr>
          </a:p>
          <a:p>
            <a:pPr marL="530225" indent="-352425">
              <a:buFont typeface="+mj-lt"/>
              <a:buAutoNum type="alphaLcParenR" startAt="5"/>
            </a:pPr>
            <a:r>
              <a:rPr lang="fr-FR" sz="6200" b="1" dirty="0">
                <a:solidFill>
                  <a:srgbClr val="0070C0"/>
                </a:solidFill>
                <a:latin typeface="Times New Roman" panose="02020603050405020304" pitchFamily="18" charset="0"/>
                <a:cs typeface="Times New Roman" panose="02020603050405020304" pitchFamily="18" charset="0"/>
              </a:rPr>
              <a:t>Hachage </a:t>
            </a:r>
          </a:p>
          <a:p>
            <a:pPr marL="177800" indent="-223838">
              <a:buNone/>
            </a:pPr>
            <a:r>
              <a:rPr lang="fr-FR" sz="6200" b="1" dirty="0">
                <a:solidFill>
                  <a:schemeClr val="tx1"/>
                </a:solidFill>
                <a:latin typeface="Times New Roman" panose="02020603050405020304" pitchFamily="18" charset="0"/>
                <a:cs typeface="Times New Roman" panose="02020603050405020304" pitchFamily="18" charset="0"/>
              </a:rPr>
              <a:t>	</a:t>
            </a:r>
            <a:r>
              <a:rPr lang="fr-FR" sz="6200" dirty="0">
                <a:solidFill>
                  <a:schemeClr val="tx1"/>
                </a:solidFill>
                <a:latin typeface="Times New Roman" panose="02020603050405020304" pitchFamily="18" charset="0"/>
                <a:cs typeface="Times New Roman" panose="02020603050405020304" pitchFamily="18" charset="0"/>
              </a:rPr>
              <a:t>Le </a:t>
            </a:r>
            <a:r>
              <a:rPr lang="fr-FR" sz="6200" b="1" dirty="0">
                <a:solidFill>
                  <a:schemeClr val="tx1"/>
                </a:solidFill>
                <a:latin typeface="Times New Roman" panose="02020603050405020304" pitchFamily="18" charset="0"/>
                <a:cs typeface="Times New Roman" panose="02020603050405020304" pitchFamily="18" charset="0"/>
              </a:rPr>
              <a:t>hachage</a:t>
            </a:r>
            <a:r>
              <a:rPr lang="fr-FR" sz="6200" dirty="0">
                <a:solidFill>
                  <a:schemeClr val="tx1"/>
                </a:solidFill>
                <a:latin typeface="Times New Roman" panose="02020603050405020304" pitchFamily="18" charset="0"/>
                <a:cs typeface="Times New Roman" panose="02020603050405020304" pitchFamily="18" charset="0"/>
              </a:rPr>
              <a:t> est une technique de </a:t>
            </a:r>
            <a:r>
              <a:rPr lang="fr-FR" sz="6200" b="1" dirty="0">
                <a:solidFill>
                  <a:schemeClr val="tx1"/>
                </a:solidFill>
                <a:latin typeface="Times New Roman" panose="02020603050405020304" pitchFamily="18" charset="0"/>
                <a:cs typeface="Times New Roman" panose="02020603050405020304" pitchFamily="18" charset="0"/>
              </a:rPr>
              <a:t>cryptographie</a:t>
            </a:r>
            <a:r>
              <a:rPr lang="fr-FR" sz="6200" dirty="0">
                <a:solidFill>
                  <a:schemeClr val="tx1"/>
                </a:solidFill>
                <a:latin typeface="Times New Roman" panose="02020603050405020304" pitchFamily="18" charset="0"/>
                <a:cs typeface="Times New Roman" panose="02020603050405020304" pitchFamily="18" charset="0"/>
              </a:rPr>
              <a:t> qui permet de transformer une donnée de taille variable en une chaîne de caractères de taille fixe. </a:t>
            </a:r>
            <a:r>
              <a:rPr lang="fr-FR" sz="6200" dirty="0" err="1">
                <a:solidFill>
                  <a:schemeClr val="tx1"/>
                </a:solidFill>
                <a:latin typeface="Times New Roman" panose="02020603050405020304" pitchFamily="18" charset="0"/>
                <a:cs typeface="Times New Roman" panose="02020603050405020304" pitchFamily="18" charset="0"/>
              </a:rPr>
              <a:t>Laravel</a:t>
            </a:r>
            <a:r>
              <a:rPr lang="fr-FR" sz="6200" dirty="0">
                <a:solidFill>
                  <a:schemeClr val="tx1"/>
                </a:solidFill>
                <a:latin typeface="Times New Roman" panose="02020603050405020304" pitchFamily="18" charset="0"/>
                <a:cs typeface="Times New Roman" panose="02020603050405020304" pitchFamily="18" charset="0"/>
              </a:rPr>
              <a:t>, un </a:t>
            </a:r>
            <a:r>
              <a:rPr lang="fr-FR" sz="6200" dirty="0" err="1">
                <a:solidFill>
                  <a:schemeClr val="tx1"/>
                </a:solidFill>
                <a:latin typeface="Times New Roman" panose="02020603050405020304" pitchFamily="18" charset="0"/>
                <a:cs typeface="Times New Roman" panose="02020603050405020304" pitchFamily="18" charset="0"/>
              </a:rPr>
              <a:t>framework</a:t>
            </a:r>
            <a:r>
              <a:rPr lang="fr-FR" sz="6200" dirty="0">
                <a:solidFill>
                  <a:schemeClr val="tx1"/>
                </a:solidFill>
                <a:latin typeface="Times New Roman" panose="02020603050405020304" pitchFamily="18" charset="0"/>
                <a:cs typeface="Times New Roman" panose="02020603050405020304" pitchFamily="18" charset="0"/>
              </a:rPr>
              <a:t> PHP populaire, fournit une classe </a:t>
            </a:r>
            <a:r>
              <a:rPr lang="fr-FR" sz="6200" b="1" dirty="0">
                <a:solidFill>
                  <a:schemeClr val="tx1"/>
                </a:solidFill>
                <a:latin typeface="Times New Roman" panose="02020603050405020304" pitchFamily="18" charset="0"/>
                <a:cs typeface="Times New Roman" panose="02020603050405020304" pitchFamily="18" charset="0"/>
              </a:rPr>
              <a:t>Hash</a:t>
            </a:r>
            <a:r>
              <a:rPr lang="fr-FR" sz="6200" dirty="0">
                <a:solidFill>
                  <a:schemeClr val="tx1"/>
                </a:solidFill>
                <a:latin typeface="Times New Roman" panose="02020603050405020304" pitchFamily="18" charset="0"/>
                <a:cs typeface="Times New Roman" panose="02020603050405020304" pitchFamily="18" charset="0"/>
              </a:rPr>
              <a:t> qui permet de réaliser facilement des opérations de hachage.</a:t>
            </a:r>
          </a:p>
          <a:p>
            <a:pPr marL="177800" indent="-223838">
              <a:buNone/>
            </a:pPr>
            <a:r>
              <a:rPr lang="fr-FR" sz="6200" dirty="0">
                <a:solidFill>
                  <a:schemeClr val="tx1"/>
                </a:solidFill>
                <a:latin typeface="Times New Roman" panose="02020603050405020304" pitchFamily="18" charset="0"/>
                <a:cs typeface="Times New Roman" panose="02020603050405020304" pitchFamily="18" charset="0"/>
              </a:rPr>
              <a:t>Voici quelques exemples d'utilisation de la classe Hash sous </a:t>
            </a:r>
            <a:r>
              <a:rPr lang="fr-FR" sz="6200" dirty="0" err="1">
                <a:solidFill>
                  <a:schemeClr val="tx1"/>
                </a:solidFill>
                <a:latin typeface="Times New Roman" panose="02020603050405020304" pitchFamily="18" charset="0"/>
                <a:cs typeface="Times New Roman" panose="02020603050405020304" pitchFamily="18" charset="0"/>
              </a:rPr>
              <a:t>Laravel</a:t>
            </a:r>
            <a:r>
              <a:rPr lang="fr-FR" sz="6200" dirty="0">
                <a:solidFill>
                  <a:schemeClr val="tx1"/>
                </a:solidFill>
                <a:latin typeface="Times New Roman" panose="02020603050405020304" pitchFamily="18" charset="0"/>
                <a:cs typeface="Times New Roman" panose="02020603050405020304" pitchFamily="18" charset="0"/>
              </a:rPr>
              <a:t> :</a:t>
            </a:r>
          </a:p>
          <a:p>
            <a:pPr marL="223838" indent="-271463">
              <a:buFont typeface="+mj-lt"/>
              <a:buAutoNum type="arabicPeriod"/>
            </a:pPr>
            <a:r>
              <a:rPr lang="fr-FR" sz="6200" b="1" dirty="0">
                <a:solidFill>
                  <a:schemeClr val="tx1"/>
                </a:solidFill>
                <a:latin typeface="Times New Roman" panose="02020603050405020304" pitchFamily="18" charset="0"/>
                <a:cs typeface="Times New Roman" panose="02020603050405020304" pitchFamily="18" charset="0"/>
              </a:rPr>
              <a:t>Hacher une chaîne de caractères :</a:t>
            </a:r>
          </a:p>
          <a:p>
            <a:pPr marL="223838" indent="-271463">
              <a:buFont typeface="+mj-lt"/>
              <a:buAutoNum type="arabicPeriod"/>
            </a:pPr>
            <a:endParaRPr lang="fr-FR" sz="6200" b="1" dirty="0">
              <a:solidFill>
                <a:schemeClr val="tx1"/>
              </a:solidFill>
              <a:latin typeface="Times New Roman" panose="02020603050405020304" pitchFamily="18" charset="0"/>
              <a:cs typeface="Times New Roman" panose="02020603050405020304" pitchFamily="18" charset="0"/>
            </a:endParaRPr>
          </a:p>
          <a:p>
            <a:pPr marL="223838" indent="-271463">
              <a:buFont typeface="+mj-lt"/>
              <a:buAutoNum type="arabicPeriod"/>
            </a:pPr>
            <a:r>
              <a:rPr lang="fr-FR" sz="6200" b="1" dirty="0">
                <a:solidFill>
                  <a:schemeClr val="tx1"/>
                </a:solidFill>
                <a:latin typeface="Times New Roman" panose="02020603050405020304" pitchFamily="18" charset="0"/>
                <a:cs typeface="Times New Roman" panose="02020603050405020304" pitchFamily="18" charset="0"/>
              </a:rPr>
              <a:t>Vérifier si une chaîne de caractères correspond à un hachage donné :</a:t>
            </a:r>
          </a:p>
          <a:p>
            <a:pPr marL="177800" indent="-223838">
              <a:buNone/>
            </a:pPr>
            <a:r>
              <a:rPr lang="fr-FR" sz="36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50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5500" dirty="0">
                <a:solidFill>
                  <a:schemeClr val="tx1"/>
                </a:solidFill>
                <a:latin typeface="Times New Roman" panose="02020603050405020304" pitchFamily="18" charset="0"/>
                <a:cs typeface="Times New Roman" panose="02020603050405020304" pitchFamily="18" charset="0"/>
              </a:rPr>
              <a:t>	</a:t>
            </a:r>
            <a:r>
              <a:rPr lang="fr-FR" sz="3600" dirty="0">
                <a:solidFill>
                  <a:schemeClr val="tx1"/>
                </a:solidFill>
                <a:latin typeface="Times New Roman" panose="02020603050405020304" pitchFamily="18" charset="0"/>
                <a:cs typeface="Times New Roman" panose="02020603050405020304" pitchFamily="18" charset="0"/>
              </a:rPr>
              <a:t>	</a:t>
            </a:r>
            <a:endParaRPr lang="fr-FR" sz="36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6" name="Rectangle : coins arrondis 5">
            <a:extLst>
              <a:ext uri="{FF2B5EF4-FFF2-40B4-BE49-F238E27FC236}">
                <a16:creationId xmlns:a16="http://schemas.microsoft.com/office/drawing/2014/main" id="{08C0F8EE-BE3E-1E65-84B1-1BAF3150FF02}"/>
              </a:ext>
            </a:extLst>
          </p:cNvPr>
          <p:cNvSpPr/>
          <p:nvPr/>
        </p:nvSpPr>
        <p:spPr>
          <a:xfrm>
            <a:off x="4355976" y="3591670"/>
            <a:ext cx="4405911" cy="4854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C00000"/>
                </a:solidFill>
                <a:latin typeface="Source Code Pro"/>
              </a:rPr>
              <a:t>$</a:t>
            </a:r>
            <a:r>
              <a:rPr lang="fr-FR" sz="1600" dirty="0" err="1">
                <a:solidFill>
                  <a:srgbClr val="C00000"/>
                </a:solidFill>
                <a:latin typeface="Source Code Pro"/>
              </a:rPr>
              <a:t>hashedValue</a:t>
            </a:r>
            <a:r>
              <a:rPr lang="fr-FR" sz="1600" dirty="0">
                <a:solidFill>
                  <a:srgbClr val="0070C0"/>
                </a:solidFill>
                <a:latin typeface="Source Code Pro"/>
              </a:rPr>
              <a:t>=</a:t>
            </a:r>
            <a:r>
              <a:rPr lang="fr-FR" sz="1600" dirty="0">
                <a:solidFill>
                  <a:srgbClr val="FF0000"/>
                </a:solidFill>
                <a:latin typeface="Source Code Pro"/>
              </a:rPr>
              <a:t>Hash</a:t>
            </a:r>
            <a:r>
              <a:rPr lang="fr-FR" sz="1600" dirty="0">
                <a:solidFill>
                  <a:srgbClr val="0070C0"/>
                </a:solidFill>
                <a:latin typeface="Source Code Pro"/>
              </a:rPr>
              <a:t>::</a:t>
            </a:r>
            <a:r>
              <a:rPr lang="fr-FR" sz="1600" dirty="0" err="1">
                <a:solidFill>
                  <a:srgbClr val="FF0000"/>
                </a:solidFill>
                <a:latin typeface="Source Code Pro"/>
              </a:rPr>
              <a:t>make</a:t>
            </a:r>
            <a:r>
              <a:rPr lang="fr-FR" sz="1600" dirty="0">
                <a:solidFill>
                  <a:srgbClr val="0070C0"/>
                </a:solidFill>
                <a:latin typeface="Source Code Pro"/>
              </a:rPr>
              <a:t>(</a:t>
            </a:r>
            <a:r>
              <a:rPr lang="fr-FR" sz="1600" dirty="0">
                <a:solidFill>
                  <a:srgbClr val="00B050"/>
                </a:solidFill>
                <a:latin typeface="Source Code Pro"/>
              </a:rPr>
              <a:t>'secret'</a:t>
            </a:r>
            <a:r>
              <a:rPr lang="fr-FR" sz="1600" dirty="0">
                <a:solidFill>
                  <a:srgbClr val="0070C0"/>
                </a:solidFill>
                <a:latin typeface="Source Code Pro"/>
              </a:rPr>
              <a:t>);</a:t>
            </a:r>
          </a:p>
        </p:txBody>
      </p:sp>
      <p:sp>
        <p:nvSpPr>
          <p:cNvPr id="5" name="Rectangle : coins arrondis 4">
            <a:extLst>
              <a:ext uri="{FF2B5EF4-FFF2-40B4-BE49-F238E27FC236}">
                <a16:creationId xmlns:a16="http://schemas.microsoft.com/office/drawing/2014/main" id="{5CA35DAF-03AE-F9EE-6B81-AC82E2895CCB}"/>
              </a:ext>
            </a:extLst>
          </p:cNvPr>
          <p:cNvSpPr/>
          <p:nvPr/>
        </p:nvSpPr>
        <p:spPr>
          <a:xfrm>
            <a:off x="611560" y="4556716"/>
            <a:ext cx="8150327" cy="206504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C00000"/>
                </a:solidFill>
                <a:latin typeface="Source Code Pro"/>
              </a:rPr>
              <a:t>$</a:t>
            </a:r>
            <a:r>
              <a:rPr lang="fr-FR" sz="1600" dirty="0" err="1">
                <a:solidFill>
                  <a:srgbClr val="C00000"/>
                </a:solidFill>
                <a:latin typeface="Source Code Pro"/>
              </a:rPr>
              <a:t>originalValue</a:t>
            </a:r>
            <a:r>
              <a:rPr lang="fr-FR" sz="1600" dirty="0">
                <a:solidFill>
                  <a:srgbClr val="C00000"/>
                </a:solidFill>
                <a:latin typeface="Source Code Pro"/>
              </a:rPr>
              <a:t> </a:t>
            </a:r>
            <a:r>
              <a:rPr lang="fr-FR" sz="1600" dirty="0">
                <a:solidFill>
                  <a:srgbClr val="0070C0"/>
                </a:solidFill>
                <a:latin typeface="Source Code Pro"/>
              </a:rPr>
              <a:t>= </a:t>
            </a:r>
            <a:r>
              <a:rPr lang="fr-FR" sz="1600" dirty="0">
                <a:solidFill>
                  <a:srgbClr val="00B050"/>
                </a:solidFill>
                <a:latin typeface="Source Code Pro"/>
              </a:rPr>
              <a:t>'secret'</a:t>
            </a:r>
            <a:r>
              <a:rPr lang="fr-FR" sz="1600" dirty="0">
                <a:solidFill>
                  <a:srgbClr val="0070C0"/>
                </a:solidFill>
                <a:latin typeface="Source Code Pro"/>
              </a:rPr>
              <a:t>;</a:t>
            </a:r>
          </a:p>
          <a:p>
            <a:r>
              <a:rPr lang="fr-FR" sz="1600" dirty="0">
                <a:solidFill>
                  <a:srgbClr val="C00000"/>
                </a:solidFill>
                <a:latin typeface="Source Code Pro"/>
              </a:rPr>
              <a:t>$</a:t>
            </a:r>
            <a:r>
              <a:rPr lang="fr-FR" sz="1600" dirty="0" err="1">
                <a:solidFill>
                  <a:srgbClr val="C00000"/>
                </a:solidFill>
                <a:latin typeface="Source Code Pro"/>
              </a:rPr>
              <a:t>hashedValue</a:t>
            </a:r>
            <a:r>
              <a:rPr lang="fr-FR" sz="1600" dirty="0">
                <a:solidFill>
                  <a:srgbClr val="C00000"/>
                </a:solidFill>
                <a:latin typeface="Source Code Pro"/>
              </a:rPr>
              <a:t> </a:t>
            </a:r>
            <a:r>
              <a:rPr lang="fr-FR" sz="1600" dirty="0">
                <a:solidFill>
                  <a:srgbClr val="0070C0"/>
                </a:solidFill>
                <a:latin typeface="Source Code Pro"/>
              </a:rPr>
              <a:t>= </a:t>
            </a:r>
            <a:r>
              <a:rPr lang="fr-FR" sz="1600" dirty="0">
                <a:solidFill>
                  <a:srgbClr val="FF0000"/>
                </a:solidFill>
                <a:latin typeface="Source Code Pro"/>
              </a:rPr>
              <a:t>Hash</a:t>
            </a:r>
            <a:r>
              <a:rPr lang="fr-FR" sz="1600" dirty="0">
                <a:solidFill>
                  <a:srgbClr val="0070C0"/>
                </a:solidFill>
                <a:latin typeface="Source Code Pro"/>
              </a:rPr>
              <a:t>::</a:t>
            </a:r>
            <a:r>
              <a:rPr lang="fr-FR" sz="1600" dirty="0" err="1">
                <a:solidFill>
                  <a:srgbClr val="FF0000"/>
                </a:solidFill>
                <a:latin typeface="Source Code Pro"/>
              </a:rPr>
              <a:t>make</a:t>
            </a:r>
            <a:r>
              <a:rPr lang="fr-FR" sz="1600" dirty="0">
                <a:solidFill>
                  <a:srgbClr val="0070C0"/>
                </a:solidFill>
                <a:latin typeface="Source Code Pro"/>
              </a:rPr>
              <a:t>($</a:t>
            </a:r>
            <a:r>
              <a:rPr lang="fr-FR" sz="1600" dirty="0" err="1">
                <a:solidFill>
                  <a:srgbClr val="0070C0"/>
                </a:solidFill>
                <a:latin typeface="Source Code Pro"/>
              </a:rPr>
              <a:t>originalValue</a:t>
            </a:r>
            <a:r>
              <a:rPr lang="fr-FR" sz="1600" dirty="0">
                <a:solidFill>
                  <a:srgbClr val="0070C0"/>
                </a:solidFill>
                <a:latin typeface="Source Code Pro"/>
              </a:rPr>
              <a:t>);</a:t>
            </a:r>
          </a:p>
          <a:p>
            <a:endParaRPr lang="fr-FR" sz="1600" dirty="0">
              <a:solidFill>
                <a:srgbClr val="0070C0"/>
              </a:solidFill>
              <a:latin typeface="Source Code Pro"/>
            </a:endParaRPr>
          </a:p>
          <a:p>
            <a:r>
              <a:rPr lang="fr-FR" sz="1600" dirty="0">
                <a:solidFill>
                  <a:srgbClr val="0070C0"/>
                </a:solidFill>
                <a:latin typeface="Source Code Pro"/>
              </a:rPr>
              <a:t>if (</a:t>
            </a:r>
            <a:r>
              <a:rPr lang="fr-FR" sz="1600" dirty="0">
                <a:solidFill>
                  <a:srgbClr val="FF0000"/>
                </a:solidFill>
                <a:latin typeface="Source Code Pro"/>
              </a:rPr>
              <a:t>Hash</a:t>
            </a:r>
            <a:r>
              <a:rPr lang="fr-FR" sz="1600" dirty="0">
                <a:solidFill>
                  <a:srgbClr val="0070C0"/>
                </a:solidFill>
                <a:latin typeface="Source Code Pro"/>
              </a:rPr>
              <a:t>::</a:t>
            </a:r>
            <a:r>
              <a:rPr lang="fr-FR" sz="1600" dirty="0">
                <a:solidFill>
                  <a:srgbClr val="FF0000"/>
                </a:solidFill>
                <a:latin typeface="Source Code Pro"/>
              </a:rPr>
              <a:t>check</a:t>
            </a:r>
            <a:r>
              <a:rPr lang="fr-FR" sz="1600" dirty="0">
                <a:solidFill>
                  <a:srgbClr val="C00000"/>
                </a:solidFill>
                <a:latin typeface="Source Code Pro"/>
              </a:rPr>
              <a:t>($</a:t>
            </a:r>
            <a:r>
              <a:rPr lang="fr-FR" sz="1600" dirty="0" err="1">
                <a:solidFill>
                  <a:srgbClr val="C00000"/>
                </a:solidFill>
                <a:latin typeface="Source Code Pro"/>
              </a:rPr>
              <a:t>originalValue</a:t>
            </a:r>
            <a:r>
              <a:rPr lang="fr-FR" sz="1600" dirty="0">
                <a:solidFill>
                  <a:srgbClr val="0070C0"/>
                </a:solidFill>
                <a:latin typeface="Source Code Pro"/>
              </a:rPr>
              <a:t>, </a:t>
            </a:r>
            <a:r>
              <a:rPr lang="fr-FR" sz="1600" dirty="0">
                <a:solidFill>
                  <a:srgbClr val="C00000"/>
                </a:solidFill>
                <a:latin typeface="Source Code Pro"/>
              </a:rPr>
              <a:t>$</a:t>
            </a:r>
            <a:r>
              <a:rPr lang="fr-FR" sz="1600" dirty="0" err="1">
                <a:solidFill>
                  <a:srgbClr val="C00000"/>
                </a:solidFill>
                <a:latin typeface="Source Code Pro"/>
              </a:rPr>
              <a:t>hashedValue</a:t>
            </a:r>
            <a:r>
              <a:rPr lang="fr-FR" sz="1600" dirty="0">
                <a:solidFill>
                  <a:srgbClr val="0070C0"/>
                </a:solidFill>
                <a:latin typeface="Source Code Pro"/>
              </a:rPr>
              <a:t>)) {</a:t>
            </a:r>
          </a:p>
          <a:p>
            <a:r>
              <a:rPr lang="fr-FR" sz="1600" dirty="0">
                <a:solidFill>
                  <a:srgbClr val="0070C0"/>
                </a:solidFill>
                <a:latin typeface="Source Code Pro"/>
              </a:rPr>
              <a:t>    </a:t>
            </a:r>
            <a:r>
              <a:rPr lang="fr-FR" sz="1600" dirty="0" err="1">
                <a:solidFill>
                  <a:srgbClr val="0070C0"/>
                </a:solidFill>
                <a:latin typeface="Source Code Pro"/>
              </a:rPr>
              <a:t>echo</a:t>
            </a:r>
            <a:r>
              <a:rPr lang="fr-FR" sz="1600" dirty="0">
                <a:solidFill>
                  <a:srgbClr val="0070C0"/>
                </a:solidFill>
                <a:latin typeface="Source Code Pro"/>
              </a:rPr>
              <a:t> </a:t>
            </a:r>
            <a:r>
              <a:rPr lang="fr-FR" sz="1600" dirty="0">
                <a:solidFill>
                  <a:srgbClr val="00B050"/>
                </a:solidFill>
                <a:latin typeface="Source Code Pro"/>
              </a:rPr>
              <a:t>'Le mot de passe est correct !’</a:t>
            </a:r>
            <a:r>
              <a:rPr lang="fr-FR" sz="1600" dirty="0">
                <a:solidFill>
                  <a:srgbClr val="0070C0"/>
                </a:solidFill>
                <a:latin typeface="Source Code Pro"/>
              </a:rPr>
              <a:t>;</a:t>
            </a:r>
          </a:p>
          <a:p>
            <a:r>
              <a:rPr lang="fr-FR" sz="1600" dirty="0">
                <a:solidFill>
                  <a:srgbClr val="0070C0"/>
                </a:solidFill>
                <a:latin typeface="Source Code Pro"/>
              </a:rPr>
              <a:t>} </a:t>
            </a:r>
            <a:r>
              <a:rPr lang="fr-FR" sz="1600" dirty="0" err="1">
                <a:solidFill>
                  <a:srgbClr val="0070C0"/>
                </a:solidFill>
                <a:latin typeface="Source Code Pro"/>
              </a:rPr>
              <a:t>else</a:t>
            </a:r>
            <a:r>
              <a:rPr lang="fr-FR" sz="1600" dirty="0">
                <a:solidFill>
                  <a:srgbClr val="0070C0"/>
                </a:solidFill>
                <a:latin typeface="Source Code Pro"/>
              </a:rPr>
              <a:t> {</a:t>
            </a:r>
          </a:p>
          <a:p>
            <a:r>
              <a:rPr lang="fr-FR" sz="1600" dirty="0">
                <a:solidFill>
                  <a:srgbClr val="0070C0"/>
                </a:solidFill>
                <a:latin typeface="Source Code Pro"/>
              </a:rPr>
              <a:t>    </a:t>
            </a:r>
            <a:r>
              <a:rPr lang="fr-FR" sz="1600" dirty="0" err="1">
                <a:solidFill>
                  <a:srgbClr val="0070C0"/>
                </a:solidFill>
                <a:latin typeface="Source Code Pro"/>
              </a:rPr>
              <a:t>echo</a:t>
            </a:r>
            <a:r>
              <a:rPr lang="fr-FR" sz="1600" dirty="0">
                <a:solidFill>
                  <a:srgbClr val="0070C0"/>
                </a:solidFill>
                <a:latin typeface="Source Code Pro"/>
              </a:rPr>
              <a:t> </a:t>
            </a:r>
            <a:r>
              <a:rPr lang="fr-FR" sz="1600" dirty="0">
                <a:solidFill>
                  <a:srgbClr val="00B050"/>
                </a:solidFill>
                <a:latin typeface="Source Code Pro"/>
              </a:rPr>
              <a:t>'Le mot de passe est incorrect...’</a:t>
            </a:r>
            <a:r>
              <a:rPr lang="fr-FR" sz="1600" dirty="0">
                <a:solidFill>
                  <a:srgbClr val="0070C0"/>
                </a:solidFill>
                <a:latin typeface="Source Code Pro"/>
              </a:rPr>
              <a:t>;</a:t>
            </a:r>
          </a:p>
          <a:p>
            <a:r>
              <a:rPr lang="fr-FR" sz="1600" dirty="0">
                <a:solidFill>
                  <a:srgbClr val="0070C0"/>
                </a:solidFill>
                <a:latin typeface="Source Code Pro"/>
              </a:rPr>
              <a:t>}</a:t>
            </a:r>
          </a:p>
        </p:txBody>
      </p:sp>
    </p:spTree>
    <p:extLst>
      <p:ext uri="{BB962C8B-B14F-4D97-AF65-F5344CB8AC3E}">
        <p14:creationId xmlns:p14="http://schemas.microsoft.com/office/powerpoint/2010/main" val="31045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Gérer la sécurité</a:t>
            </a:r>
            <a:endParaRPr lang="fr-FR" sz="2400" b="1" dirty="0">
              <a:solidFill>
                <a:srgbClr val="00B050"/>
              </a:solidFill>
              <a:latin typeface="Times New Roman" panose="02020603050405020304" pitchFamily="18" charset="0"/>
              <a:cs typeface="Times New Roman" panose="02020603050405020304" pitchFamily="18" charset="0"/>
            </a:endParaRP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Bibliothèques d’authentification (JWT, PASSPORT, </a:t>
            </a:r>
            <a:r>
              <a:rPr lang="fr-FR" sz="2400" dirty="0" err="1">
                <a:latin typeface="Times New Roman" panose="02020603050405020304" pitchFamily="18" charset="0"/>
                <a:cs typeface="Times New Roman" panose="02020603050405020304" pitchFamily="18" charset="0"/>
              </a:rPr>
              <a:t>Sanctum</a:t>
            </a:r>
            <a:r>
              <a:rPr lang="fr-FR" sz="2400" dirty="0">
                <a:latin typeface="Times New Roman" panose="02020603050405020304" pitchFamily="18" charset="0"/>
                <a:cs typeface="Times New Roman" panose="02020603050405020304" pitchFamily="18" charset="0"/>
              </a:rPr>
              <a:t>)</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Authentification</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Chiffrement</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Autorisation</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Hachage</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Réinitialisation de mot de passe</a:t>
            </a:r>
          </a:p>
          <a:p>
            <a:pPr marL="971550" lvl="1" indent="-457200">
              <a:buFont typeface="+mj-lt"/>
              <a:buAutoNum type="alphaLcParenR"/>
            </a:pPr>
            <a:r>
              <a:rPr lang="fr-FR" sz="2400" dirty="0">
                <a:latin typeface="Times New Roman" panose="02020603050405020304" pitchFamily="18" charset="0"/>
                <a:cs typeface="Times New Roman" panose="02020603050405020304" pitchFamily="18" charset="0"/>
              </a:rPr>
              <a:t>Vérification d’e-mail</a:t>
            </a: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530225" indent="-352425">
              <a:buFont typeface="+mj-lt"/>
              <a:buAutoNum type="alphaLcParenR" startAt="5"/>
            </a:pPr>
            <a:r>
              <a:rPr lang="fr-FR" sz="8000" b="1" dirty="0">
                <a:solidFill>
                  <a:srgbClr val="0070C0"/>
                </a:solidFill>
                <a:latin typeface="Times New Roman" panose="02020603050405020304" pitchFamily="18" charset="0"/>
                <a:cs typeface="Times New Roman" panose="02020603050405020304" pitchFamily="18" charset="0"/>
              </a:rPr>
              <a:t>Hachage </a:t>
            </a:r>
          </a:p>
          <a:p>
            <a:pPr marL="176213" indent="0">
              <a:buFont typeface="+mj-lt"/>
              <a:buAutoNum type="arabicPeriod" startAt="3"/>
            </a:pPr>
            <a:r>
              <a:rPr lang="fr-FR" sz="8000" b="1" dirty="0">
                <a:solidFill>
                  <a:schemeClr val="tx1"/>
                </a:solidFill>
                <a:latin typeface="Times New Roman" panose="02020603050405020304" pitchFamily="18" charset="0"/>
                <a:cs typeface="Times New Roman" panose="02020603050405020304" pitchFamily="18" charset="0"/>
              </a:rPr>
              <a:t>Générer un jeton de hachage (ou "</a:t>
            </a:r>
            <a:r>
              <a:rPr lang="fr-FR" sz="8000" b="1" dirty="0" err="1">
                <a:solidFill>
                  <a:schemeClr val="tx1"/>
                </a:solidFill>
                <a:latin typeface="Times New Roman" panose="02020603050405020304" pitchFamily="18" charset="0"/>
                <a:cs typeface="Times New Roman" panose="02020603050405020304" pitchFamily="18" charset="0"/>
              </a:rPr>
              <a:t>token</a:t>
            </a:r>
            <a:r>
              <a:rPr lang="fr-FR" sz="8000" b="1" dirty="0">
                <a:solidFill>
                  <a:schemeClr val="tx1"/>
                </a:solidFill>
                <a:latin typeface="Times New Roman" panose="02020603050405020304" pitchFamily="18" charset="0"/>
                <a:cs typeface="Times New Roman" panose="02020603050405020304" pitchFamily="18" charset="0"/>
              </a:rPr>
              <a:t>") aléatoire :</a:t>
            </a:r>
          </a:p>
          <a:p>
            <a:pPr marL="176213" indent="0">
              <a:buFont typeface="+mj-lt"/>
              <a:buAutoNum type="arabicPeriod" startAt="3"/>
            </a:pPr>
            <a:endParaRPr lang="fr-FR" sz="8000" b="1" dirty="0">
              <a:solidFill>
                <a:schemeClr val="tx1"/>
              </a:solidFill>
              <a:latin typeface="Times New Roman" panose="02020603050405020304" pitchFamily="18" charset="0"/>
              <a:cs typeface="Times New Roman" panose="02020603050405020304" pitchFamily="18" charset="0"/>
            </a:endParaRPr>
          </a:p>
          <a:p>
            <a:pPr marL="176213" indent="0">
              <a:buFont typeface="+mj-lt"/>
              <a:buAutoNum type="arabicPeriod" startAt="3"/>
            </a:pPr>
            <a:endParaRPr lang="fr-FR" sz="8000" b="1" dirty="0">
              <a:solidFill>
                <a:schemeClr val="tx1"/>
              </a:solidFill>
              <a:latin typeface="Times New Roman" panose="02020603050405020304" pitchFamily="18" charset="0"/>
              <a:cs typeface="Times New Roman" panose="02020603050405020304" pitchFamily="18" charset="0"/>
            </a:endParaRPr>
          </a:p>
          <a:p>
            <a:pPr marL="176213" indent="0">
              <a:buFont typeface="+mj-lt"/>
              <a:buAutoNum type="arabicPeriod" startAt="3"/>
            </a:pPr>
            <a:r>
              <a:rPr lang="fr-FR" sz="8000" b="1" dirty="0">
                <a:solidFill>
                  <a:schemeClr val="tx1"/>
                </a:solidFill>
                <a:latin typeface="Times New Roman" panose="02020603050405020304" pitchFamily="18" charset="0"/>
                <a:cs typeface="Times New Roman" panose="02020603050405020304" pitchFamily="18" charset="0"/>
              </a:rPr>
              <a:t>Utiliser un algorithme de hachage différent :</a:t>
            </a:r>
          </a:p>
          <a:p>
            <a:pPr marL="177800" indent="-223838">
              <a:buNone/>
            </a:pPr>
            <a:r>
              <a:rPr lang="fr-FR" sz="8000" dirty="0">
                <a:solidFill>
                  <a:schemeClr val="tx1"/>
                </a:solidFill>
                <a:latin typeface="Times New Roman" panose="02020603050405020304" pitchFamily="18" charset="0"/>
                <a:cs typeface="Times New Roman" panose="02020603050405020304" pitchFamily="18" charset="0"/>
              </a:rPr>
              <a:t>	Par défaut, </a:t>
            </a:r>
            <a:r>
              <a:rPr lang="fr-FR" sz="8000" dirty="0" err="1">
                <a:solidFill>
                  <a:schemeClr val="tx1"/>
                </a:solidFill>
                <a:latin typeface="Times New Roman" panose="02020603050405020304" pitchFamily="18" charset="0"/>
                <a:cs typeface="Times New Roman" panose="02020603050405020304" pitchFamily="18" charset="0"/>
              </a:rPr>
              <a:t>Laravel</a:t>
            </a:r>
            <a:r>
              <a:rPr lang="fr-FR" sz="8000" dirty="0">
                <a:solidFill>
                  <a:schemeClr val="tx1"/>
                </a:solidFill>
                <a:latin typeface="Times New Roman" panose="02020603050405020304" pitchFamily="18" charset="0"/>
                <a:cs typeface="Times New Roman" panose="02020603050405020304" pitchFamily="18" charset="0"/>
              </a:rPr>
              <a:t> utilise l'algorithme de hachage </a:t>
            </a:r>
            <a:r>
              <a:rPr lang="fr-FR" sz="8000" b="1" dirty="0" err="1">
                <a:solidFill>
                  <a:schemeClr val="tx1"/>
                </a:solidFill>
                <a:latin typeface="Times New Roman" panose="02020603050405020304" pitchFamily="18" charset="0"/>
                <a:cs typeface="Times New Roman" panose="02020603050405020304" pitchFamily="18" charset="0"/>
              </a:rPr>
              <a:t>bcrypt</a:t>
            </a:r>
            <a:r>
              <a:rPr lang="fr-FR" sz="8000" dirty="0">
                <a:solidFill>
                  <a:schemeClr val="tx1"/>
                </a:solidFill>
                <a:latin typeface="Times New Roman" panose="02020603050405020304" pitchFamily="18" charset="0"/>
                <a:cs typeface="Times New Roman" panose="02020603050405020304" pitchFamily="18" charset="0"/>
              </a:rPr>
              <a:t>. Cependant, il est possible de spécifier un autre algorithme en utilisant la méthode </a:t>
            </a:r>
            <a:r>
              <a:rPr lang="fr-FR" sz="8000" b="1" dirty="0">
                <a:solidFill>
                  <a:schemeClr val="tx1"/>
                </a:solidFill>
                <a:latin typeface="Times New Roman" panose="02020603050405020304" pitchFamily="18" charset="0"/>
                <a:cs typeface="Times New Roman" panose="02020603050405020304" pitchFamily="18" charset="0"/>
              </a:rPr>
              <a:t>Hash::driver() </a:t>
            </a:r>
            <a:r>
              <a:rPr lang="fr-FR" sz="8000" dirty="0">
                <a:solidFill>
                  <a:schemeClr val="tx1"/>
                </a:solidFill>
                <a:latin typeface="Times New Roman" panose="02020603050405020304" pitchFamily="18" charset="0"/>
                <a:cs typeface="Times New Roman" panose="02020603050405020304" pitchFamily="18" charset="0"/>
              </a:rPr>
              <a:t>:</a:t>
            </a:r>
          </a:p>
          <a:p>
            <a:pPr marL="177800" indent="-223838">
              <a:buNone/>
            </a:pPr>
            <a:endParaRPr lang="fr-FR" sz="80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8000" dirty="0">
                <a:solidFill>
                  <a:schemeClr val="tx1"/>
                </a:solidFill>
                <a:latin typeface="Times New Roman" panose="02020603050405020304" pitchFamily="18" charset="0"/>
                <a:cs typeface="Times New Roman" panose="02020603050405020304" pitchFamily="18" charset="0"/>
              </a:rPr>
              <a:t>	</a:t>
            </a:r>
          </a:p>
          <a:p>
            <a:pPr marL="177800" indent="-223838">
              <a:buNone/>
            </a:pPr>
            <a:r>
              <a:rPr lang="fr-FR" sz="8000" dirty="0">
                <a:solidFill>
                  <a:schemeClr val="tx1"/>
                </a:solidFill>
                <a:latin typeface="Times New Roman" panose="02020603050405020304" pitchFamily="18" charset="0"/>
                <a:cs typeface="Times New Roman" panose="02020603050405020304" pitchFamily="18" charset="0"/>
              </a:rPr>
              <a:t>	Cela utilisera l'algorithme de hachage </a:t>
            </a:r>
            <a:r>
              <a:rPr lang="fr-FR" sz="8000" b="1" dirty="0">
                <a:solidFill>
                  <a:schemeClr val="tx1"/>
                </a:solidFill>
                <a:latin typeface="Times New Roman" panose="02020603050405020304" pitchFamily="18" charset="0"/>
                <a:cs typeface="Times New Roman" panose="02020603050405020304" pitchFamily="18" charset="0"/>
              </a:rPr>
              <a:t>SHA-256</a:t>
            </a:r>
            <a:r>
              <a:rPr lang="fr-FR" sz="8000" dirty="0">
                <a:solidFill>
                  <a:schemeClr val="tx1"/>
                </a:solidFill>
                <a:latin typeface="Times New Roman" panose="02020603050405020304" pitchFamily="18" charset="0"/>
                <a:cs typeface="Times New Roman" panose="02020603050405020304" pitchFamily="18" charset="0"/>
              </a:rPr>
              <a:t> à la place de </a:t>
            </a:r>
            <a:r>
              <a:rPr lang="fr-FR" sz="8000" b="1" dirty="0" err="1">
                <a:solidFill>
                  <a:schemeClr val="tx1"/>
                </a:solidFill>
                <a:latin typeface="Times New Roman" panose="02020603050405020304" pitchFamily="18" charset="0"/>
                <a:cs typeface="Times New Roman" panose="02020603050405020304" pitchFamily="18" charset="0"/>
              </a:rPr>
              <a:t>bcrypt</a:t>
            </a:r>
            <a:r>
              <a:rPr lang="fr-FR" sz="8000" dirty="0">
                <a:solidFill>
                  <a:schemeClr val="tx1"/>
                </a:solidFill>
                <a:latin typeface="Times New Roman" panose="02020603050405020304" pitchFamily="18" charset="0"/>
                <a:cs typeface="Times New Roman" panose="02020603050405020304" pitchFamily="18" charset="0"/>
              </a:rPr>
              <a:t>. D'autres algorithmes pris en charge par </a:t>
            </a:r>
            <a:r>
              <a:rPr lang="fr-FR" sz="8000" dirty="0" err="1">
                <a:solidFill>
                  <a:schemeClr val="tx1"/>
                </a:solidFill>
                <a:latin typeface="Times New Roman" panose="02020603050405020304" pitchFamily="18" charset="0"/>
                <a:cs typeface="Times New Roman" panose="02020603050405020304" pitchFamily="18" charset="0"/>
              </a:rPr>
              <a:t>Laravel</a:t>
            </a:r>
            <a:r>
              <a:rPr lang="fr-FR" sz="8000" dirty="0">
                <a:solidFill>
                  <a:schemeClr val="tx1"/>
                </a:solidFill>
                <a:latin typeface="Times New Roman" panose="02020603050405020304" pitchFamily="18" charset="0"/>
                <a:cs typeface="Times New Roman" panose="02020603050405020304" pitchFamily="18" charset="0"/>
              </a:rPr>
              <a:t> incluent </a:t>
            </a:r>
            <a:r>
              <a:rPr lang="fr-FR" sz="8000" b="1" dirty="0">
                <a:solidFill>
                  <a:schemeClr val="tx1"/>
                </a:solidFill>
                <a:latin typeface="Times New Roman" panose="02020603050405020304" pitchFamily="18" charset="0"/>
                <a:cs typeface="Times New Roman" panose="02020603050405020304" pitchFamily="18" charset="0"/>
              </a:rPr>
              <a:t>md5, sha1 et sha512</a:t>
            </a:r>
            <a:r>
              <a:rPr lang="fr-FR" sz="8000" dirty="0">
                <a:solidFill>
                  <a:schemeClr val="tx1"/>
                </a:solidFill>
                <a:latin typeface="Times New Roman" panose="02020603050405020304" pitchFamily="18" charset="0"/>
                <a:cs typeface="Times New Roman" panose="02020603050405020304" pitchFamily="18" charset="0"/>
              </a:rPr>
              <a:t>.</a:t>
            </a:r>
          </a:p>
          <a:p>
            <a:pPr marL="177800" indent="-223838">
              <a:buNone/>
            </a:pPr>
            <a:r>
              <a:rPr lang="fr-FR" sz="8000" dirty="0">
                <a:solidFill>
                  <a:schemeClr val="tx1"/>
                </a:solidFill>
                <a:latin typeface="Times New Roman" panose="02020603050405020304" pitchFamily="18" charset="0"/>
                <a:cs typeface="Times New Roman" panose="02020603050405020304" pitchFamily="18" charset="0"/>
              </a:rPr>
              <a:t>	Notez que le hachage est souvent utilisé pour stocker des mots de passe de manière sécurisée, mais cela ne garantit pas la sécurité à 100%. Il est recommandé d'utiliser également d'autres mesures de sécurité, telles que la salaison (ou "</a:t>
            </a:r>
            <a:r>
              <a:rPr lang="fr-FR" sz="8000" b="1" dirty="0" err="1">
                <a:solidFill>
                  <a:schemeClr val="tx1"/>
                </a:solidFill>
                <a:latin typeface="Times New Roman" panose="02020603050405020304" pitchFamily="18" charset="0"/>
                <a:cs typeface="Times New Roman" panose="02020603050405020304" pitchFamily="18" charset="0"/>
              </a:rPr>
              <a:t>salt</a:t>
            </a:r>
            <a:r>
              <a:rPr lang="fr-FR" sz="8000" dirty="0">
                <a:solidFill>
                  <a:schemeClr val="tx1"/>
                </a:solidFill>
                <a:latin typeface="Times New Roman" panose="02020603050405020304" pitchFamily="18" charset="0"/>
                <a:cs typeface="Times New Roman" panose="02020603050405020304" pitchFamily="18" charset="0"/>
              </a:rPr>
              <a:t>" en anglais) et l'itération, pour renforcer la sécurité des mots de passe stockés. </a:t>
            </a:r>
            <a:r>
              <a:rPr lang="fr-FR" sz="8000" dirty="0" err="1">
                <a:solidFill>
                  <a:schemeClr val="tx1"/>
                </a:solidFill>
                <a:latin typeface="Times New Roman" panose="02020603050405020304" pitchFamily="18" charset="0"/>
                <a:cs typeface="Times New Roman" panose="02020603050405020304" pitchFamily="18" charset="0"/>
              </a:rPr>
              <a:t>Laravel</a:t>
            </a:r>
            <a:r>
              <a:rPr lang="fr-FR" sz="8000" dirty="0">
                <a:solidFill>
                  <a:schemeClr val="tx1"/>
                </a:solidFill>
                <a:latin typeface="Times New Roman" panose="02020603050405020304" pitchFamily="18" charset="0"/>
                <a:cs typeface="Times New Roman" panose="02020603050405020304" pitchFamily="18" charset="0"/>
              </a:rPr>
              <a:t> prend également en charge ces techniques via les méthodes </a:t>
            </a:r>
            <a:r>
              <a:rPr lang="fr-FR" sz="8000" b="1" dirty="0">
                <a:solidFill>
                  <a:schemeClr val="tx1"/>
                </a:solidFill>
                <a:latin typeface="Times New Roman" panose="02020603050405020304" pitchFamily="18" charset="0"/>
                <a:cs typeface="Times New Roman" panose="02020603050405020304" pitchFamily="18" charset="0"/>
              </a:rPr>
              <a:t>Hash::</a:t>
            </a:r>
            <a:r>
              <a:rPr lang="fr-FR" sz="8000" b="1" dirty="0" err="1">
                <a:solidFill>
                  <a:schemeClr val="tx1"/>
                </a:solidFill>
                <a:latin typeface="Times New Roman" panose="02020603050405020304" pitchFamily="18" charset="0"/>
                <a:cs typeface="Times New Roman" panose="02020603050405020304" pitchFamily="18" charset="0"/>
              </a:rPr>
              <a:t>make</a:t>
            </a:r>
            <a:r>
              <a:rPr lang="fr-FR" sz="8000" b="1" dirty="0">
                <a:solidFill>
                  <a:schemeClr val="tx1"/>
                </a:solidFill>
                <a:latin typeface="Times New Roman" panose="02020603050405020304" pitchFamily="18" charset="0"/>
                <a:cs typeface="Times New Roman" panose="02020603050405020304" pitchFamily="18" charset="0"/>
              </a:rPr>
              <a:t>() </a:t>
            </a:r>
            <a:r>
              <a:rPr lang="fr-FR" sz="8000" dirty="0">
                <a:solidFill>
                  <a:schemeClr val="tx1"/>
                </a:solidFill>
                <a:latin typeface="Times New Roman" panose="02020603050405020304" pitchFamily="18" charset="0"/>
                <a:cs typeface="Times New Roman" panose="02020603050405020304" pitchFamily="18" charset="0"/>
              </a:rPr>
              <a:t>et </a:t>
            </a:r>
            <a:r>
              <a:rPr lang="fr-FR" sz="8000" b="1" dirty="0">
                <a:solidFill>
                  <a:schemeClr val="tx1"/>
                </a:solidFill>
                <a:latin typeface="Times New Roman" panose="02020603050405020304" pitchFamily="18" charset="0"/>
                <a:cs typeface="Times New Roman" panose="02020603050405020304" pitchFamily="18" charset="0"/>
              </a:rPr>
              <a:t>Hash::check().</a:t>
            </a:r>
          </a:p>
          <a:p>
            <a:pPr marL="177800" indent="-223838">
              <a:buNone/>
            </a:pPr>
            <a:endParaRPr lang="fr-FR" sz="5000"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5000" dirty="0">
                <a:solidFill>
                  <a:schemeClr val="tx1"/>
                </a:solidFill>
                <a:latin typeface="Times New Roman" panose="02020603050405020304" pitchFamily="18" charset="0"/>
                <a:cs typeface="Times New Roman" panose="02020603050405020304" pitchFamily="18" charset="0"/>
              </a:rPr>
              <a:t>		</a:t>
            </a:r>
            <a:endParaRPr lang="fr-FR" sz="5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5CA35DAF-03AE-F9EE-6B81-AC82E2895CCB}"/>
              </a:ext>
            </a:extLst>
          </p:cNvPr>
          <p:cNvSpPr/>
          <p:nvPr/>
        </p:nvSpPr>
        <p:spPr>
          <a:xfrm>
            <a:off x="3347864" y="2528900"/>
            <a:ext cx="3607112" cy="504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C00000"/>
                </a:solidFill>
                <a:latin typeface="Source Code Pro"/>
              </a:rPr>
              <a:t>$</a:t>
            </a:r>
            <a:r>
              <a:rPr lang="fr-FR" sz="1600" dirty="0" err="1">
                <a:solidFill>
                  <a:srgbClr val="C00000"/>
                </a:solidFill>
                <a:latin typeface="Source Code Pro"/>
              </a:rPr>
              <a:t>token</a:t>
            </a:r>
            <a:r>
              <a:rPr lang="fr-FR" sz="1600" dirty="0">
                <a:solidFill>
                  <a:srgbClr val="C00000"/>
                </a:solidFill>
                <a:latin typeface="Source Code Pro"/>
              </a:rPr>
              <a:t> </a:t>
            </a:r>
            <a:r>
              <a:rPr lang="fr-FR" sz="1600" dirty="0">
                <a:solidFill>
                  <a:srgbClr val="0070C0"/>
                </a:solidFill>
                <a:latin typeface="Source Code Pro"/>
              </a:rPr>
              <a:t>= </a:t>
            </a:r>
            <a:r>
              <a:rPr lang="fr-FR" sz="1600" dirty="0">
                <a:solidFill>
                  <a:srgbClr val="FF0000"/>
                </a:solidFill>
                <a:latin typeface="Source Code Pro"/>
              </a:rPr>
              <a:t>Hash::</a:t>
            </a:r>
            <a:r>
              <a:rPr lang="fr-FR" sz="1600" dirty="0" err="1">
                <a:solidFill>
                  <a:srgbClr val="FF0000"/>
                </a:solidFill>
                <a:latin typeface="Source Code Pro"/>
              </a:rPr>
              <a:t>random</a:t>
            </a:r>
            <a:r>
              <a:rPr lang="fr-FR" sz="1600" dirty="0">
                <a:solidFill>
                  <a:srgbClr val="FF0000"/>
                </a:solidFill>
                <a:latin typeface="Source Code Pro"/>
              </a:rPr>
              <a:t>();</a:t>
            </a:r>
          </a:p>
        </p:txBody>
      </p:sp>
      <p:sp>
        <p:nvSpPr>
          <p:cNvPr id="7" name="Rectangle : coins arrondis 6">
            <a:extLst>
              <a:ext uri="{FF2B5EF4-FFF2-40B4-BE49-F238E27FC236}">
                <a16:creationId xmlns:a16="http://schemas.microsoft.com/office/drawing/2014/main" id="{C3941665-3E19-2D27-AD4B-89625CE7E932}"/>
              </a:ext>
            </a:extLst>
          </p:cNvPr>
          <p:cNvSpPr/>
          <p:nvPr/>
        </p:nvSpPr>
        <p:spPr>
          <a:xfrm>
            <a:off x="532840" y="4005064"/>
            <a:ext cx="8150327" cy="504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C00000"/>
                </a:solidFill>
                <a:latin typeface="Source Code Pro"/>
              </a:rPr>
              <a:t>$</a:t>
            </a:r>
            <a:r>
              <a:rPr lang="en-US" sz="1600" dirty="0" err="1">
                <a:solidFill>
                  <a:srgbClr val="C00000"/>
                </a:solidFill>
                <a:latin typeface="Source Code Pro"/>
              </a:rPr>
              <a:t>hashedValue</a:t>
            </a:r>
            <a:r>
              <a:rPr lang="en-US" sz="1600" dirty="0">
                <a:solidFill>
                  <a:srgbClr val="C00000"/>
                </a:solidFill>
                <a:latin typeface="Source Code Pro"/>
              </a:rPr>
              <a:t> </a:t>
            </a:r>
            <a:r>
              <a:rPr lang="en-US" sz="1600" dirty="0">
                <a:solidFill>
                  <a:srgbClr val="0070C0"/>
                </a:solidFill>
                <a:latin typeface="Source Code Pro"/>
              </a:rPr>
              <a:t>= </a:t>
            </a:r>
            <a:r>
              <a:rPr lang="en-US" sz="1600" dirty="0">
                <a:solidFill>
                  <a:srgbClr val="FF0000"/>
                </a:solidFill>
                <a:latin typeface="Source Code Pro"/>
              </a:rPr>
              <a:t>Hash::driver</a:t>
            </a:r>
            <a:r>
              <a:rPr lang="en-US" sz="1600" dirty="0">
                <a:solidFill>
                  <a:srgbClr val="0070C0"/>
                </a:solidFill>
                <a:latin typeface="Source Code Pro"/>
              </a:rPr>
              <a:t>(</a:t>
            </a:r>
            <a:r>
              <a:rPr lang="en-US" sz="1600" dirty="0">
                <a:solidFill>
                  <a:srgbClr val="00B050"/>
                </a:solidFill>
                <a:latin typeface="Source Code Pro"/>
              </a:rPr>
              <a:t>'sha256'</a:t>
            </a:r>
            <a:r>
              <a:rPr lang="en-US" sz="1600" dirty="0">
                <a:solidFill>
                  <a:srgbClr val="0070C0"/>
                </a:solidFill>
                <a:latin typeface="Source Code Pro"/>
              </a:rPr>
              <a:t>)-&gt;</a:t>
            </a:r>
            <a:r>
              <a:rPr lang="en-US" sz="1600" dirty="0">
                <a:solidFill>
                  <a:srgbClr val="FF0000"/>
                </a:solidFill>
                <a:latin typeface="Source Code Pro"/>
              </a:rPr>
              <a:t>make</a:t>
            </a:r>
            <a:r>
              <a:rPr lang="en-US" sz="1600" dirty="0">
                <a:solidFill>
                  <a:srgbClr val="0070C0"/>
                </a:solidFill>
                <a:latin typeface="Source Code Pro"/>
              </a:rPr>
              <a:t>(</a:t>
            </a:r>
            <a:r>
              <a:rPr lang="en-US" sz="1600" dirty="0">
                <a:solidFill>
                  <a:srgbClr val="00B050"/>
                </a:solidFill>
                <a:latin typeface="Source Code Pro"/>
              </a:rPr>
              <a:t>'secret'</a:t>
            </a:r>
            <a:r>
              <a:rPr lang="en-US" sz="1600" dirty="0">
                <a:solidFill>
                  <a:srgbClr val="0070C0"/>
                </a:solidFill>
                <a:latin typeface="Source Code Pro"/>
              </a:rPr>
              <a:t>);</a:t>
            </a:r>
          </a:p>
        </p:txBody>
      </p:sp>
    </p:spTree>
    <p:extLst>
      <p:ext uri="{BB962C8B-B14F-4D97-AF65-F5344CB8AC3E}">
        <p14:creationId xmlns:p14="http://schemas.microsoft.com/office/powerpoint/2010/main" val="3217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r>
              <a:rPr lang="fr-FR" sz="8000" b="1" dirty="0">
                <a:solidFill>
                  <a:srgbClr val="0070C0"/>
                </a:solidFill>
                <a:latin typeface="Times New Roman" panose="02020603050405020304" pitchFamily="18" charset="0"/>
                <a:cs typeface="Times New Roman" panose="02020603050405020304" pitchFamily="18" charset="0"/>
              </a:rPr>
              <a:t>Réinitialisation de mot de passe</a:t>
            </a:r>
          </a:p>
          <a:p>
            <a:pPr marL="177800" indent="0">
              <a:buNone/>
            </a:pPr>
            <a:r>
              <a:rPr lang="fr-FR" sz="8000" dirty="0">
                <a:solidFill>
                  <a:schemeClr val="tx1"/>
                </a:solidFill>
                <a:latin typeface="Times New Roman" panose="02020603050405020304" pitchFamily="18" charset="0"/>
                <a:cs typeface="Times New Roman" panose="02020603050405020304" pitchFamily="18" charset="0"/>
              </a:rPr>
              <a:t>Pour réinitialiser un mot de passe utilisateur dans </a:t>
            </a:r>
            <a:r>
              <a:rPr lang="fr-FR" sz="8000" dirty="0" err="1">
                <a:solidFill>
                  <a:schemeClr val="tx1"/>
                </a:solidFill>
                <a:latin typeface="Times New Roman" panose="02020603050405020304" pitchFamily="18" charset="0"/>
                <a:cs typeface="Times New Roman" panose="02020603050405020304" pitchFamily="18" charset="0"/>
              </a:rPr>
              <a:t>Laravel</a:t>
            </a:r>
            <a:r>
              <a:rPr lang="fr-FR" sz="8000" dirty="0">
                <a:solidFill>
                  <a:schemeClr val="tx1"/>
                </a:solidFill>
                <a:latin typeface="Times New Roman" panose="02020603050405020304" pitchFamily="18" charset="0"/>
                <a:cs typeface="Times New Roman" panose="02020603050405020304" pitchFamily="18" charset="0"/>
              </a:rPr>
              <a:t>, vous pouvez suivre les étapes suivantes :</a:t>
            </a:r>
          </a:p>
          <a:p>
            <a:pPr marL="354013" indent="-177800">
              <a:buFont typeface="+mj-lt"/>
              <a:buAutoNum type="arabicPeriod"/>
            </a:pPr>
            <a:r>
              <a:rPr lang="fr-FR" sz="8000" dirty="0">
                <a:solidFill>
                  <a:schemeClr val="tx1"/>
                </a:solidFill>
                <a:latin typeface="Times New Roman" panose="02020603050405020304" pitchFamily="18" charset="0"/>
                <a:cs typeface="Times New Roman" panose="02020603050405020304" pitchFamily="18" charset="0"/>
              </a:rPr>
              <a:t>Créez un formulaire permettant à l'utilisateur de saisir son adresse e-mail ou son nom d'utilisateur.</a:t>
            </a:r>
          </a:p>
          <a:p>
            <a:pPr marL="354013" indent="-177800">
              <a:buFont typeface="+mj-lt"/>
              <a:buAutoNum type="arabicPeriod"/>
            </a:pPr>
            <a:r>
              <a:rPr lang="fr-FR" sz="8000" dirty="0">
                <a:solidFill>
                  <a:schemeClr val="tx1"/>
                </a:solidFill>
                <a:latin typeface="Times New Roman" panose="02020603050405020304" pitchFamily="18" charset="0"/>
                <a:cs typeface="Times New Roman" panose="02020603050405020304" pitchFamily="18" charset="0"/>
              </a:rPr>
              <a:t>Créez une route dans votre fichier de routes web qui pointe vers la méthode du contrôleur responsable de la réinitialisation du mot de passe.</a:t>
            </a:r>
          </a:p>
          <a:p>
            <a:pPr marL="354013" indent="-177800">
              <a:buFont typeface="+mj-lt"/>
              <a:buAutoNum type="arabicPeriod"/>
            </a:pPr>
            <a:r>
              <a:rPr lang="fr-FR" sz="8000" dirty="0">
                <a:solidFill>
                  <a:schemeClr val="tx1"/>
                </a:solidFill>
                <a:latin typeface="Times New Roman" panose="02020603050405020304" pitchFamily="18" charset="0"/>
                <a:cs typeface="Times New Roman" panose="02020603050405020304" pitchFamily="18" charset="0"/>
              </a:rPr>
              <a:t>Dans cette méthode de contrôleur, utilisez la méthode </a:t>
            </a:r>
            <a:r>
              <a:rPr lang="fr-FR" sz="8000" b="1" dirty="0" err="1">
                <a:solidFill>
                  <a:schemeClr val="tx1"/>
                </a:solidFill>
                <a:latin typeface="Times New Roman" panose="02020603050405020304" pitchFamily="18" charset="0"/>
                <a:cs typeface="Times New Roman" panose="02020603050405020304" pitchFamily="18" charset="0"/>
              </a:rPr>
              <a:t>sendPasswordResetNotification</a:t>
            </a:r>
            <a:r>
              <a:rPr lang="fr-FR" sz="8000" dirty="0">
                <a:solidFill>
                  <a:schemeClr val="tx1"/>
                </a:solidFill>
                <a:latin typeface="Times New Roman" panose="02020603050405020304" pitchFamily="18" charset="0"/>
                <a:cs typeface="Times New Roman" panose="02020603050405020304" pitchFamily="18" charset="0"/>
              </a:rPr>
              <a:t> du trait </a:t>
            </a:r>
            <a:r>
              <a:rPr lang="fr-FR" sz="8000" b="1" dirty="0" err="1">
                <a:solidFill>
                  <a:schemeClr val="tx1"/>
                </a:solidFill>
                <a:latin typeface="Times New Roman" panose="02020603050405020304" pitchFamily="18" charset="0"/>
                <a:cs typeface="Times New Roman" panose="02020603050405020304" pitchFamily="18" charset="0"/>
              </a:rPr>
              <a:t>Illuminate</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Auth</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Passwords</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CanResetPassword</a:t>
            </a:r>
            <a:r>
              <a:rPr lang="fr-FR" sz="8000" b="1" dirty="0">
                <a:solidFill>
                  <a:schemeClr val="tx1"/>
                </a:solidFill>
                <a:latin typeface="Times New Roman" panose="02020603050405020304" pitchFamily="18" charset="0"/>
                <a:cs typeface="Times New Roman" panose="02020603050405020304" pitchFamily="18" charset="0"/>
              </a:rPr>
              <a:t> </a:t>
            </a:r>
            <a:r>
              <a:rPr lang="fr-FR" sz="8000" dirty="0">
                <a:solidFill>
                  <a:schemeClr val="tx1"/>
                </a:solidFill>
                <a:latin typeface="Times New Roman" panose="02020603050405020304" pitchFamily="18" charset="0"/>
                <a:cs typeface="Times New Roman" panose="02020603050405020304" pitchFamily="18" charset="0"/>
              </a:rPr>
              <a:t>pour envoyer un e-mail contenant un lien de réinitialisation de mot de passe à l'utilisateur.</a:t>
            </a:r>
          </a:p>
          <a:p>
            <a:pPr marL="354013" indent="-177800">
              <a:buFont typeface="+mj-lt"/>
              <a:buAutoNum type="arabicPeriod"/>
            </a:pPr>
            <a:r>
              <a:rPr lang="fr-FR" sz="8000" dirty="0">
                <a:solidFill>
                  <a:schemeClr val="tx1"/>
                </a:solidFill>
                <a:latin typeface="Times New Roman" panose="02020603050405020304" pitchFamily="18" charset="0"/>
                <a:cs typeface="Times New Roman" panose="02020603050405020304" pitchFamily="18" charset="0"/>
              </a:rPr>
              <a:t>Créez une vue qui affiche un formulaire permettant à l'utilisateur de saisir son nouveau mot de passe, et créez une route qui pointe vers une méthode de contrôleur responsable de la réinitialisation du mot de passe.</a:t>
            </a:r>
          </a:p>
          <a:p>
            <a:pPr marL="354013" indent="-177800">
              <a:buFont typeface="+mj-lt"/>
              <a:buAutoNum type="arabicPeriod"/>
            </a:pPr>
            <a:r>
              <a:rPr lang="fr-FR" sz="8000" dirty="0">
                <a:solidFill>
                  <a:schemeClr val="tx1"/>
                </a:solidFill>
                <a:latin typeface="Times New Roman" panose="02020603050405020304" pitchFamily="18" charset="0"/>
                <a:cs typeface="Times New Roman" panose="02020603050405020304" pitchFamily="18" charset="0"/>
              </a:rPr>
              <a:t>Dans cette méthode de contrôleur, utilisez la méthode reset du trait </a:t>
            </a:r>
            <a:r>
              <a:rPr lang="fr-FR" sz="8000" b="1" dirty="0" err="1">
                <a:solidFill>
                  <a:schemeClr val="tx1"/>
                </a:solidFill>
                <a:latin typeface="Times New Roman" panose="02020603050405020304" pitchFamily="18" charset="0"/>
                <a:cs typeface="Times New Roman" panose="02020603050405020304" pitchFamily="18" charset="0"/>
              </a:rPr>
              <a:t>Illuminate</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Auth</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Passwords</a:t>
            </a:r>
            <a:r>
              <a:rPr lang="fr-FR" sz="8000" b="1" dirty="0">
                <a:solidFill>
                  <a:schemeClr val="tx1"/>
                </a:solidFill>
                <a:latin typeface="Times New Roman" panose="02020603050405020304" pitchFamily="18" charset="0"/>
                <a:cs typeface="Times New Roman" panose="02020603050405020304" pitchFamily="18" charset="0"/>
              </a:rPr>
              <a:t>\</a:t>
            </a:r>
            <a:r>
              <a:rPr lang="fr-FR" sz="8000" b="1" dirty="0" err="1">
                <a:solidFill>
                  <a:schemeClr val="tx1"/>
                </a:solidFill>
                <a:latin typeface="Times New Roman" panose="02020603050405020304" pitchFamily="18" charset="0"/>
                <a:cs typeface="Times New Roman" panose="02020603050405020304" pitchFamily="18" charset="0"/>
              </a:rPr>
              <a:t>ResetsPasswords</a:t>
            </a:r>
            <a:r>
              <a:rPr lang="fr-FR" sz="8000" b="1" dirty="0">
                <a:solidFill>
                  <a:schemeClr val="tx1"/>
                </a:solidFill>
                <a:latin typeface="Times New Roman" panose="02020603050405020304" pitchFamily="18" charset="0"/>
                <a:cs typeface="Times New Roman" panose="02020603050405020304" pitchFamily="18" charset="0"/>
              </a:rPr>
              <a:t> </a:t>
            </a:r>
            <a:r>
              <a:rPr lang="fr-FR" sz="8000" dirty="0">
                <a:solidFill>
                  <a:schemeClr val="tx1"/>
                </a:solidFill>
                <a:latin typeface="Times New Roman" panose="02020603050405020304" pitchFamily="18" charset="0"/>
                <a:cs typeface="Times New Roman" panose="02020603050405020304" pitchFamily="18" charset="0"/>
              </a:rPr>
              <a:t>pour réinitialiser le mot de passe de l'utilisateur.</a:t>
            </a:r>
          </a:p>
          <a:p>
            <a:pPr marL="177800" indent="-223838">
              <a:buNone/>
            </a:pPr>
            <a:r>
              <a:rPr lang="fr-FR" sz="5000" dirty="0">
                <a:solidFill>
                  <a:schemeClr val="tx1"/>
                </a:solidFill>
                <a:latin typeface="Times New Roman" panose="02020603050405020304" pitchFamily="18" charset="0"/>
                <a:cs typeface="Times New Roman" panose="02020603050405020304" pitchFamily="18" charset="0"/>
              </a:rPr>
              <a:t>		</a:t>
            </a:r>
            <a:endParaRPr lang="fr-FR" sz="5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463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r>
              <a:rPr lang="fr-FR" sz="2000" b="1" dirty="0">
                <a:solidFill>
                  <a:srgbClr val="0070C0"/>
                </a:solidFill>
                <a:latin typeface="Times New Roman" panose="02020603050405020304" pitchFamily="18" charset="0"/>
                <a:cs typeface="Times New Roman" panose="02020603050405020304" pitchFamily="18" charset="0"/>
              </a:rPr>
              <a:t>Réinitialisation de mot de passe</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Voici un exemple de code pour la méthode de contrôleur responsable de l'envoi de l'e-mail de réinitialisation de mot de passe :		</a:t>
            </a: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42EE8712-0AB1-940F-2B7A-9BA10E157805}"/>
              </a:ext>
            </a:extLst>
          </p:cNvPr>
          <p:cNvSpPr/>
          <p:nvPr/>
        </p:nvSpPr>
        <p:spPr>
          <a:xfrm>
            <a:off x="395536" y="3042928"/>
            <a:ext cx="8496944" cy="360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0070C0"/>
                </a:solidFill>
                <a:latin typeface="Source Code Pro"/>
              </a:rPr>
              <a:t>use </a:t>
            </a:r>
            <a:r>
              <a:rPr lang="fr-FR" sz="1600" dirty="0" err="1">
                <a:solidFill>
                  <a:srgbClr val="0070C0"/>
                </a:solidFill>
                <a:latin typeface="Source Code Pro"/>
              </a:rPr>
              <a:t>Illuminate</a:t>
            </a:r>
            <a:r>
              <a:rPr lang="fr-FR" sz="1600" dirty="0">
                <a:solidFill>
                  <a:srgbClr val="0070C0"/>
                </a:solidFill>
                <a:latin typeface="Source Code Pro"/>
              </a:rPr>
              <a:t>\Support\</a:t>
            </a:r>
            <a:r>
              <a:rPr lang="fr-FR" sz="1600" dirty="0" err="1">
                <a:solidFill>
                  <a:srgbClr val="0070C0"/>
                </a:solidFill>
                <a:latin typeface="Source Code Pro"/>
              </a:rPr>
              <a:t>Facades</a:t>
            </a:r>
            <a:r>
              <a:rPr lang="fr-FR" sz="1600" dirty="0">
                <a:solidFill>
                  <a:srgbClr val="0070C0"/>
                </a:solidFill>
                <a:latin typeface="Source Code Pro"/>
              </a:rPr>
              <a:t>\</a:t>
            </a:r>
            <a:r>
              <a:rPr lang="fr-FR" sz="1600" dirty="0" err="1">
                <a:solidFill>
                  <a:srgbClr val="0070C0"/>
                </a:solidFill>
                <a:latin typeface="Source Code Pro"/>
              </a:rPr>
              <a:t>Password</a:t>
            </a:r>
            <a:r>
              <a:rPr lang="fr-FR" sz="1600" dirty="0">
                <a:solidFill>
                  <a:srgbClr val="0070C0"/>
                </a:solidFill>
                <a:latin typeface="Source Code Pro"/>
              </a:rPr>
              <a:t>;</a:t>
            </a:r>
          </a:p>
          <a:p>
            <a:endParaRPr lang="fr-FR" sz="1600" dirty="0">
              <a:solidFill>
                <a:srgbClr val="0070C0"/>
              </a:solidFill>
              <a:latin typeface="Source Code Pro"/>
            </a:endParaRPr>
          </a:p>
          <a:p>
            <a:r>
              <a:rPr lang="fr-FR" sz="1600" dirty="0">
                <a:solidFill>
                  <a:srgbClr val="0070C0"/>
                </a:solidFill>
                <a:latin typeface="Source Code Pro"/>
              </a:rPr>
              <a:t>public </a:t>
            </a:r>
            <a:r>
              <a:rPr lang="fr-FR" sz="1600" dirty="0" err="1">
                <a:solidFill>
                  <a:srgbClr val="0070C0"/>
                </a:solidFill>
                <a:latin typeface="Source Code Pro"/>
              </a:rPr>
              <a:t>function</a:t>
            </a:r>
            <a:r>
              <a:rPr lang="fr-FR" sz="1600" dirty="0">
                <a:solidFill>
                  <a:srgbClr val="0070C0"/>
                </a:solidFill>
                <a:latin typeface="Source Code Pro"/>
              </a:rPr>
              <a:t> </a:t>
            </a:r>
            <a:r>
              <a:rPr lang="fr-FR" sz="1600" dirty="0" err="1">
                <a:solidFill>
                  <a:srgbClr val="0070C0"/>
                </a:solidFill>
                <a:latin typeface="Source Code Pro"/>
              </a:rPr>
              <a:t>sendPasswordResetLink</a:t>
            </a:r>
            <a:r>
              <a:rPr lang="fr-FR" sz="1600" dirty="0">
                <a:solidFill>
                  <a:srgbClr val="0070C0"/>
                </a:solidFill>
                <a:latin typeface="Source Code Pro"/>
              </a:rPr>
              <a:t>(</a:t>
            </a:r>
            <a:r>
              <a:rPr lang="fr-FR" sz="1600" dirty="0" err="1">
                <a:solidFill>
                  <a:srgbClr val="0070C0"/>
                </a:solidFill>
                <a:latin typeface="Source Code Pro"/>
              </a:rPr>
              <a:t>Request</a:t>
            </a:r>
            <a:r>
              <a:rPr lang="fr-FR" sz="1600" dirty="0">
                <a:solidFill>
                  <a:srgbClr val="0070C0"/>
                </a:solidFill>
                <a:latin typeface="Source Code Pro"/>
              </a:rPr>
              <a:t> $</a:t>
            </a:r>
            <a:r>
              <a:rPr lang="fr-FR" sz="1600" dirty="0" err="1">
                <a:solidFill>
                  <a:srgbClr val="0070C0"/>
                </a:solidFill>
                <a:latin typeface="Source Code Pro"/>
              </a:rPr>
              <a:t>request</a:t>
            </a:r>
            <a:r>
              <a:rPr lang="fr-FR" sz="1600" dirty="0">
                <a:solidFill>
                  <a:srgbClr val="0070C0"/>
                </a:solidFill>
                <a:latin typeface="Source Code Pro"/>
              </a:rPr>
              <a:t>)</a:t>
            </a:r>
          </a:p>
          <a:p>
            <a:r>
              <a:rPr lang="fr-FR" sz="1600" dirty="0">
                <a:solidFill>
                  <a:srgbClr val="0070C0"/>
                </a:solidFill>
                <a:latin typeface="Source Code Pro"/>
              </a:rPr>
              <a:t>{</a:t>
            </a:r>
          </a:p>
          <a:p>
            <a:r>
              <a:rPr lang="fr-FR" sz="1600" dirty="0">
                <a:solidFill>
                  <a:srgbClr val="0070C0"/>
                </a:solidFill>
                <a:latin typeface="Source Code Pro"/>
              </a:rPr>
              <a:t>    $</a:t>
            </a:r>
            <a:r>
              <a:rPr lang="fr-FR" sz="1600" dirty="0" err="1">
                <a:solidFill>
                  <a:srgbClr val="0070C0"/>
                </a:solidFill>
                <a:latin typeface="Source Code Pro"/>
              </a:rPr>
              <a:t>request</a:t>
            </a:r>
            <a:r>
              <a:rPr lang="fr-FR" sz="1600" dirty="0">
                <a:solidFill>
                  <a:srgbClr val="0070C0"/>
                </a:solidFill>
                <a:latin typeface="Source Code Pro"/>
              </a:rPr>
              <a:t>-&gt;</a:t>
            </a:r>
            <a:r>
              <a:rPr lang="fr-FR" sz="1600" dirty="0" err="1">
                <a:solidFill>
                  <a:srgbClr val="0070C0"/>
                </a:solidFill>
                <a:latin typeface="Source Code Pro"/>
              </a:rPr>
              <a:t>validate</a:t>
            </a:r>
            <a:r>
              <a:rPr lang="fr-FR" sz="1600" dirty="0">
                <a:solidFill>
                  <a:srgbClr val="0070C0"/>
                </a:solidFill>
                <a:latin typeface="Source Code Pro"/>
              </a:rPr>
              <a:t>([</a:t>
            </a:r>
            <a:r>
              <a:rPr lang="fr-FR" sz="1600" dirty="0">
                <a:solidFill>
                  <a:srgbClr val="00B050"/>
                </a:solidFill>
                <a:latin typeface="Source Code Pro"/>
              </a:rPr>
              <a:t>'email'</a:t>
            </a:r>
            <a:r>
              <a:rPr lang="fr-FR" sz="1600" dirty="0">
                <a:solidFill>
                  <a:srgbClr val="0070C0"/>
                </a:solidFill>
                <a:latin typeface="Source Code Pro"/>
              </a:rPr>
              <a:t> =&gt; </a:t>
            </a:r>
            <a:r>
              <a:rPr lang="fr-FR" sz="1600" dirty="0">
                <a:solidFill>
                  <a:srgbClr val="00B050"/>
                </a:solidFill>
                <a:latin typeface="Source Code Pro"/>
              </a:rPr>
              <a:t>'</a:t>
            </a:r>
            <a:r>
              <a:rPr lang="fr-FR" sz="1600" dirty="0" err="1">
                <a:solidFill>
                  <a:srgbClr val="00B050"/>
                </a:solidFill>
                <a:latin typeface="Source Code Pro"/>
              </a:rPr>
              <a:t>required|email</a:t>
            </a:r>
            <a:r>
              <a:rPr lang="fr-FR" sz="1600" dirty="0">
                <a:solidFill>
                  <a:srgbClr val="0070C0"/>
                </a:solidFill>
                <a:latin typeface="Source Code Pro"/>
              </a:rPr>
              <a:t>']);</a:t>
            </a:r>
          </a:p>
          <a:p>
            <a:endParaRPr lang="fr-FR" sz="1600" dirty="0">
              <a:solidFill>
                <a:srgbClr val="0070C0"/>
              </a:solidFill>
              <a:latin typeface="Source Code Pro"/>
            </a:endParaRPr>
          </a:p>
          <a:p>
            <a:r>
              <a:rPr lang="fr-FR" sz="1600" dirty="0">
                <a:solidFill>
                  <a:srgbClr val="0070C0"/>
                </a:solidFill>
                <a:latin typeface="Source Code Pro"/>
              </a:rPr>
              <a:t>    $</a:t>
            </a:r>
            <a:r>
              <a:rPr lang="fr-FR" sz="1600" dirty="0" err="1">
                <a:solidFill>
                  <a:srgbClr val="0070C0"/>
                </a:solidFill>
                <a:latin typeface="Source Code Pro"/>
              </a:rPr>
              <a:t>response</a:t>
            </a:r>
            <a:r>
              <a:rPr lang="fr-FR" sz="1600" dirty="0">
                <a:solidFill>
                  <a:srgbClr val="0070C0"/>
                </a:solidFill>
                <a:latin typeface="Source Code Pro"/>
              </a:rPr>
              <a:t> = </a:t>
            </a:r>
            <a:r>
              <a:rPr lang="fr-FR" sz="1600" dirty="0" err="1">
                <a:solidFill>
                  <a:srgbClr val="0070C0"/>
                </a:solidFill>
                <a:latin typeface="Source Code Pro"/>
              </a:rPr>
              <a:t>Password</a:t>
            </a:r>
            <a:r>
              <a:rPr lang="fr-FR" sz="1600" dirty="0">
                <a:solidFill>
                  <a:srgbClr val="0070C0"/>
                </a:solidFill>
                <a:latin typeface="Source Code Pro"/>
              </a:rPr>
              <a:t>::</a:t>
            </a:r>
            <a:r>
              <a:rPr lang="fr-FR" sz="1600" dirty="0" err="1">
                <a:solidFill>
                  <a:srgbClr val="0070C0"/>
                </a:solidFill>
                <a:latin typeface="Source Code Pro"/>
              </a:rPr>
              <a:t>sendResetLink</a:t>
            </a:r>
            <a:r>
              <a:rPr lang="fr-FR" sz="1600" dirty="0">
                <a:solidFill>
                  <a:srgbClr val="0070C0"/>
                </a:solidFill>
                <a:latin typeface="Source Code Pro"/>
              </a:rPr>
              <a:t>($</a:t>
            </a:r>
            <a:r>
              <a:rPr lang="fr-FR" sz="1600" dirty="0" err="1">
                <a:solidFill>
                  <a:srgbClr val="0070C0"/>
                </a:solidFill>
                <a:latin typeface="Source Code Pro"/>
              </a:rPr>
              <a:t>request</a:t>
            </a:r>
            <a:r>
              <a:rPr lang="fr-FR" sz="1600" dirty="0">
                <a:solidFill>
                  <a:srgbClr val="0070C0"/>
                </a:solidFill>
                <a:latin typeface="Source Code Pro"/>
              </a:rPr>
              <a:t>-&gt;</a:t>
            </a:r>
            <a:r>
              <a:rPr lang="fr-FR" sz="1600" dirty="0" err="1">
                <a:solidFill>
                  <a:srgbClr val="0070C0"/>
                </a:solidFill>
                <a:latin typeface="Source Code Pro"/>
              </a:rPr>
              <a:t>only</a:t>
            </a:r>
            <a:r>
              <a:rPr lang="fr-FR" sz="1600" dirty="0">
                <a:solidFill>
                  <a:srgbClr val="0070C0"/>
                </a:solidFill>
                <a:latin typeface="Source Code Pro"/>
              </a:rPr>
              <a:t>('email'));</a:t>
            </a:r>
          </a:p>
          <a:p>
            <a:endParaRPr lang="fr-FR" sz="1600" dirty="0">
              <a:solidFill>
                <a:srgbClr val="0070C0"/>
              </a:solidFill>
              <a:latin typeface="Source Code Pro"/>
            </a:endParaRPr>
          </a:p>
          <a:p>
            <a:r>
              <a:rPr lang="fr-FR" sz="1600" dirty="0">
                <a:solidFill>
                  <a:srgbClr val="0070C0"/>
                </a:solidFill>
                <a:latin typeface="Source Code Pro"/>
              </a:rPr>
              <a:t>    return $</a:t>
            </a:r>
            <a:r>
              <a:rPr lang="fr-FR" sz="1600" dirty="0" err="1">
                <a:solidFill>
                  <a:srgbClr val="0070C0"/>
                </a:solidFill>
                <a:latin typeface="Source Code Pro"/>
              </a:rPr>
              <a:t>response</a:t>
            </a:r>
            <a:r>
              <a:rPr lang="fr-FR" sz="1600" dirty="0">
                <a:solidFill>
                  <a:srgbClr val="0070C0"/>
                </a:solidFill>
                <a:latin typeface="Source Code Pro"/>
              </a:rPr>
              <a:t> == </a:t>
            </a:r>
            <a:r>
              <a:rPr lang="fr-FR" sz="1600" dirty="0" err="1">
                <a:solidFill>
                  <a:srgbClr val="0070C0"/>
                </a:solidFill>
                <a:latin typeface="Source Code Pro"/>
              </a:rPr>
              <a:t>Password</a:t>
            </a:r>
            <a:r>
              <a:rPr lang="fr-FR" sz="1600" dirty="0">
                <a:solidFill>
                  <a:srgbClr val="0070C0"/>
                </a:solidFill>
                <a:latin typeface="Source Code Pro"/>
              </a:rPr>
              <a:t>::RESET_LINK_SENT</a:t>
            </a:r>
          </a:p>
          <a:p>
            <a:r>
              <a:rPr lang="fr-FR" sz="1600" dirty="0">
                <a:solidFill>
                  <a:srgbClr val="0070C0"/>
                </a:solidFill>
                <a:latin typeface="Source Code Pro"/>
              </a:rPr>
              <a:t>                ? back()-&gt;</a:t>
            </a:r>
            <a:r>
              <a:rPr lang="fr-FR" sz="1600" dirty="0" err="1">
                <a:solidFill>
                  <a:srgbClr val="0070C0"/>
                </a:solidFill>
                <a:latin typeface="Source Code Pro"/>
              </a:rPr>
              <a:t>with</a:t>
            </a:r>
            <a:r>
              <a:rPr lang="fr-FR" sz="1600" dirty="0">
                <a:solidFill>
                  <a:srgbClr val="0070C0"/>
                </a:solidFill>
                <a:latin typeface="Source Code Pro"/>
              </a:rPr>
              <a:t>(</a:t>
            </a:r>
            <a:r>
              <a:rPr lang="fr-FR" sz="1600" dirty="0">
                <a:solidFill>
                  <a:srgbClr val="00B050"/>
                </a:solidFill>
                <a:latin typeface="Source Code Pro"/>
              </a:rPr>
              <a:t>'</a:t>
            </a:r>
            <a:r>
              <a:rPr lang="fr-FR" sz="1600" dirty="0" err="1">
                <a:solidFill>
                  <a:srgbClr val="00B050"/>
                </a:solidFill>
                <a:latin typeface="Source Code Pro"/>
              </a:rPr>
              <a:t>status</a:t>
            </a:r>
            <a:r>
              <a:rPr lang="fr-FR" sz="1600" dirty="0">
                <a:solidFill>
                  <a:srgbClr val="00B050"/>
                </a:solidFill>
                <a:latin typeface="Source Code Pro"/>
              </a:rPr>
              <a:t>'</a:t>
            </a:r>
            <a:r>
              <a:rPr lang="fr-FR" sz="1600" dirty="0">
                <a:solidFill>
                  <a:srgbClr val="0070C0"/>
                </a:solidFill>
                <a:latin typeface="Source Code Pro"/>
              </a:rPr>
              <a:t>, trans($</a:t>
            </a:r>
            <a:r>
              <a:rPr lang="fr-FR" sz="1600" dirty="0" err="1">
                <a:solidFill>
                  <a:srgbClr val="0070C0"/>
                </a:solidFill>
                <a:latin typeface="Source Code Pro"/>
              </a:rPr>
              <a:t>response</a:t>
            </a:r>
            <a:r>
              <a:rPr lang="fr-FR" sz="1600" dirty="0">
                <a:solidFill>
                  <a:srgbClr val="0070C0"/>
                </a:solidFill>
                <a:latin typeface="Source Code Pro"/>
              </a:rPr>
              <a:t>))</a:t>
            </a:r>
          </a:p>
          <a:p>
            <a:r>
              <a:rPr lang="fr-FR" sz="1600" dirty="0">
                <a:solidFill>
                  <a:srgbClr val="0070C0"/>
                </a:solidFill>
                <a:latin typeface="Source Code Pro"/>
              </a:rPr>
              <a:t>                : back()-&gt;</a:t>
            </a:r>
            <a:r>
              <a:rPr lang="fr-FR" sz="1600" dirty="0" err="1">
                <a:solidFill>
                  <a:srgbClr val="0070C0"/>
                </a:solidFill>
                <a:latin typeface="Source Code Pro"/>
              </a:rPr>
              <a:t>withErrors</a:t>
            </a:r>
            <a:r>
              <a:rPr lang="fr-FR" sz="1600" dirty="0">
                <a:solidFill>
                  <a:srgbClr val="0070C0"/>
                </a:solidFill>
                <a:latin typeface="Source Code Pro"/>
              </a:rPr>
              <a:t>([</a:t>
            </a:r>
            <a:r>
              <a:rPr lang="fr-FR" sz="1600" dirty="0">
                <a:solidFill>
                  <a:srgbClr val="00B050"/>
                </a:solidFill>
                <a:latin typeface="Source Code Pro"/>
              </a:rPr>
              <a:t>'email'</a:t>
            </a:r>
            <a:r>
              <a:rPr lang="fr-FR" sz="1600" dirty="0">
                <a:solidFill>
                  <a:srgbClr val="0070C0"/>
                </a:solidFill>
                <a:latin typeface="Source Code Pro"/>
              </a:rPr>
              <a:t> =&gt; trans($</a:t>
            </a:r>
            <a:r>
              <a:rPr lang="fr-FR" sz="1600" dirty="0" err="1">
                <a:solidFill>
                  <a:srgbClr val="0070C0"/>
                </a:solidFill>
                <a:latin typeface="Source Code Pro"/>
              </a:rPr>
              <a:t>response</a:t>
            </a:r>
            <a:r>
              <a:rPr lang="fr-FR" sz="1600" dirty="0">
                <a:solidFill>
                  <a:srgbClr val="0070C0"/>
                </a:solidFill>
                <a:latin typeface="Source Code Pro"/>
              </a:rPr>
              <a:t>)]);</a:t>
            </a:r>
          </a:p>
          <a:p>
            <a:r>
              <a:rPr lang="fr-FR" sz="1600" dirty="0">
                <a:solidFill>
                  <a:srgbClr val="0070C0"/>
                </a:solidFill>
                <a:latin typeface="Source Code Pro"/>
              </a:rPr>
              <a:t>}</a:t>
            </a:r>
          </a:p>
        </p:txBody>
      </p:sp>
    </p:spTree>
    <p:extLst>
      <p:ext uri="{BB962C8B-B14F-4D97-AF65-F5344CB8AC3E}">
        <p14:creationId xmlns:p14="http://schemas.microsoft.com/office/powerpoint/2010/main" val="347510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r>
              <a:rPr lang="fr-FR" sz="2000" b="1" dirty="0">
                <a:solidFill>
                  <a:srgbClr val="0070C0"/>
                </a:solidFill>
                <a:latin typeface="Times New Roman" panose="02020603050405020304" pitchFamily="18" charset="0"/>
                <a:cs typeface="Times New Roman" panose="02020603050405020304" pitchFamily="18" charset="0"/>
              </a:rPr>
              <a:t>Réinitialisation de mot de passe</a:t>
            </a: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Et voici un exemple de code pour la méthode de contrôleur responsable de la réinitialisation du mot de passe :		</a:t>
            </a: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42EE8712-0AB1-940F-2B7A-9BA10E157805}"/>
              </a:ext>
            </a:extLst>
          </p:cNvPr>
          <p:cNvSpPr/>
          <p:nvPr/>
        </p:nvSpPr>
        <p:spPr>
          <a:xfrm>
            <a:off x="323528" y="3117151"/>
            <a:ext cx="8496944" cy="340819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0070C0"/>
                </a:solidFill>
                <a:latin typeface="Source Code Pro"/>
              </a:rPr>
              <a:t>use </a:t>
            </a:r>
            <a:r>
              <a:rPr lang="fr-FR" dirty="0" err="1">
                <a:solidFill>
                  <a:srgbClr val="0070C0"/>
                </a:solidFill>
                <a:latin typeface="Source Code Pro"/>
              </a:rPr>
              <a:t>Illuminate</a:t>
            </a:r>
            <a:r>
              <a:rPr lang="fr-FR" dirty="0">
                <a:solidFill>
                  <a:srgbClr val="0070C0"/>
                </a:solidFill>
                <a:latin typeface="Source Code Pro"/>
              </a:rPr>
              <a:t>\Support\</a:t>
            </a:r>
            <a:r>
              <a:rPr lang="fr-FR" dirty="0" err="1">
                <a:solidFill>
                  <a:srgbClr val="0070C0"/>
                </a:solidFill>
                <a:latin typeface="Source Code Pro"/>
              </a:rPr>
              <a:t>Facades</a:t>
            </a:r>
            <a:r>
              <a:rPr lang="fr-FR" dirty="0">
                <a:solidFill>
                  <a:srgbClr val="0070C0"/>
                </a:solidFill>
                <a:latin typeface="Source Code Pro"/>
              </a:rPr>
              <a:t>\</a:t>
            </a:r>
            <a:r>
              <a:rPr lang="fr-FR" dirty="0" err="1">
                <a:solidFill>
                  <a:srgbClr val="0070C0"/>
                </a:solidFill>
                <a:latin typeface="Source Code Pro"/>
              </a:rPr>
              <a:t>Password</a:t>
            </a:r>
            <a:r>
              <a:rPr lang="fr-FR" dirty="0">
                <a:solidFill>
                  <a:srgbClr val="0070C0"/>
                </a:solidFill>
                <a:latin typeface="Source Code Pro"/>
              </a:rPr>
              <a:t>;</a:t>
            </a:r>
          </a:p>
          <a:p>
            <a:r>
              <a:rPr lang="fr-FR" dirty="0">
                <a:solidFill>
                  <a:srgbClr val="0070C0"/>
                </a:solidFill>
                <a:latin typeface="Source Code Pro"/>
              </a:rPr>
              <a:t>public </a:t>
            </a:r>
            <a:r>
              <a:rPr lang="fr-FR" dirty="0" err="1">
                <a:solidFill>
                  <a:srgbClr val="0070C0"/>
                </a:solidFill>
                <a:latin typeface="Source Code Pro"/>
              </a:rPr>
              <a:t>function</a:t>
            </a:r>
            <a:r>
              <a:rPr lang="fr-FR" dirty="0">
                <a:solidFill>
                  <a:srgbClr val="0070C0"/>
                </a:solidFill>
                <a:latin typeface="Source Code Pro"/>
              </a:rPr>
              <a:t> </a:t>
            </a:r>
            <a:r>
              <a:rPr lang="fr-FR" dirty="0" err="1">
                <a:solidFill>
                  <a:srgbClr val="0070C0"/>
                </a:solidFill>
                <a:latin typeface="Source Code Pro"/>
              </a:rPr>
              <a:t>resetPassword</a:t>
            </a:r>
            <a:r>
              <a:rPr lang="fr-FR" dirty="0">
                <a:solidFill>
                  <a:srgbClr val="0070C0"/>
                </a:solidFill>
                <a:latin typeface="Source Code Pro"/>
              </a:rPr>
              <a:t>(</a:t>
            </a:r>
            <a:r>
              <a:rPr lang="fr-FR" dirty="0" err="1">
                <a:solidFill>
                  <a:srgbClr val="0070C0"/>
                </a:solidFill>
                <a:latin typeface="Source Code Pro"/>
              </a:rPr>
              <a:t>Request</a:t>
            </a:r>
            <a:r>
              <a:rPr lang="fr-FR" dirty="0">
                <a:solidFill>
                  <a:srgbClr val="0070C0"/>
                </a:solidFill>
                <a:latin typeface="Source Code Pro"/>
              </a:rPr>
              <a:t> $</a:t>
            </a:r>
            <a:r>
              <a:rPr lang="fr-FR" dirty="0" err="1">
                <a:solidFill>
                  <a:srgbClr val="0070C0"/>
                </a:solidFill>
                <a:latin typeface="Source Code Pro"/>
              </a:rPr>
              <a:t>request</a:t>
            </a:r>
            <a:r>
              <a:rPr lang="fr-FR" dirty="0">
                <a:solidFill>
                  <a:srgbClr val="0070C0"/>
                </a:solidFill>
                <a:latin typeface="Source Code Pro"/>
              </a:rPr>
              <a:t>)</a:t>
            </a:r>
          </a:p>
          <a:p>
            <a:r>
              <a:rPr lang="fr-FR" dirty="0">
                <a:solidFill>
                  <a:srgbClr val="0070C0"/>
                </a:solidFill>
                <a:latin typeface="Source Code Pro"/>
              </a:rPr>
              <a:t>{</a:t>
            </a:r>
          </a:p>
          <a:p>
            <a:r>
              <a:rPr lang="fr-FR" dirty="0">
                <a:solidFill>
                  <a:srgbClr val="0070C0"/>
                </a:solidFill>
                <a:latin typeface="Source Code Pro"/>
              </a:rPr>
              <a:t>    $</a:t>
            </a:r>
            <a:r>
              <a:rPr lang="fr-FR" dirty="0" err="1">
                <a:solidFill>
                  <a:srgbClr val="0070C0"/>
                </a:solidFill>
                <a:latin typeface="Source Code Pro"/>
              </a:rPr>
              <a:t>request</a:t>
            </a:r>
            <a:r>
              <a:rPr lang="fr-FR" dirty="0">
                <a:solidFill>
                  <a:srgbClr val="0070C0"/>
                </a:solidFill>
                <a:latin typeface="Source Code Pro"/>
              </a:rPr>
              <a:t>-&gt;</a:t>
            </a:r>
            <a:r>
              <a:rPr lang="fr-FR" dirty="0" err="1">
                <a:solidFill>
                  <a:srgbClr val="0070C0"/>
                </a:solidFill>
                <a:latin typeface="Source Code Pro"/>
              </a:rPr>
              <a:t>validate</a:t>
            </a:r>
            <a:r>
              <a:rPr lang="fr-FR" dirty="0">
                <a:solidFill>
                  <a:srgbClr val="0070C0"/>
                </a:solidFill>
                <a:latin typeface="Source Code Pro"/>
              </a:rPr>
              <a:t>([</a:t>
            </a:r>
          </a:p>
          <a:p>
            <a:r>
              <a:rPr lang="fr-FR" dirty="0">
                <a:solidFill>
                  <a:srgbClr val="0070C0"/>
                </a:solidFill>
                <a:latin typeface="Source Code Pro"/>
              </a:rPr>
              <a:t>        'email' =&gt; '</a:t>
            </a:r>
            <a:r>
              <a:rPr lang="fr-FR" dirty="0" err="1">
                <a:solidFill>
                  <a:srgbClr val="0070C0"/>
                </a:solidFill>
                <a:latin typeface="Source Code Pro"/>
              </a:rPr>
              <a:t>required|email</a:t>
            </a:r>
            <a:r>
              <a:rPr lang="fr-FR" dirty="0">
                <a:solidFill>
                  <a:srgbClr val="0070C0"/>
                </a:solidFill>
                <a:latin typeface="Source Code Pro"/>
              </a:rPr>
              <a:t>',</a:t>
            </a:r>
          </a:p>
          <a:p>
            <a:r>
              <a:rPr lang="fr-FR" dirty="0">
                <a:solidFill>
                  <a:srgbClr val="0070C0"/>
                </a:solidFill>
                <a:latin typeface="Source Code Pro"/>
              </a:rPr>
              <a:t>        '</a:t>
            </a:r>
            <a:r>
              <a:rPr lang="fr-FR" dirty="0" err="1">
                <a:solidFill>
                  <a:srgbClr val="0070C0"/>
                </a:solidFill>
                <a:latin typeface="Source Code Pro"/>
              </a:rPr>
              <a:t>password</a:t>
            </a:r>
            <a:r>
              <a:rPr lang="fr-FR" dirty="0">
                <a:solidFill>
                  <a:srgbClr val="0070C0"/>
                </a:solidFill>
                <a:latin typeface="Source Code Pro"/>
              </a:rPr>
              <a:t>' =&gt; 'required|confirmed|min:8',</a:t>
            </a:r>
          </a:p>
          <a:p>
            <a:r>
              <a:rPr lang="fr-FR" dirty="0">
                <a:solidFill>
                  <a:srgbClr val="0070C0"/>
                </a:solidFill>
                <a:latin typeface="Source Code Pro"/>
              </a:rPr>
              <a:t>        '</a:t>
            </a:r>
            <a:r>
              <a:rPr lang="fr-FR" dirty="0" err="1">
                <a:solidFill>
                  <a:srgbClr val="0070C0"/>
                </a:solidFill>
                <a:latin typeface="Source Code Pro"/>
              </a:rPr>
              <a:t>token</a:t>
            </a:r>
            <a:r>
              <a:rPr lang="fr-FR" dirty="0">
                <a:solidFill>
                  <a:srgbClr val="0070C0"/>
                </a:solidFill>
                <a:latin typeface="Source Code Pro"/>
              </a:rPr>
              <a:t>' =&gt; '</a:t>
            </a:r>
            <a:r>
              <a:rPr lang="fr-FR" dirty="0" err="1">
                <a:solidFill>
                  <a:srgbClr val="0070C0"/>
                </a:solidFill>
                <a:latin typeface="Source Code Pro"/>
              </a:rPr>
              <a:t>required</a:t>
            </a:r>
            <a:r>
              <a:rPr lang="fr-FR" dirty="0">
                <a:solidFill>
                  <a:srgbClr val="0070C0"/>
                </a:solidFill>
                <a:latin typeface="Source Code Pro"/>
              </a:rPr>
              <a:t>',</a:t>
            </a:r>
          </a:p>
          <a:p>
            <a:r>
              <a:rPr lang="fr-FR" dirty="0">
                <a:solidFill>
                  <a:srgbClr val="0070C0"/>
                </a:solidFill>
                <a:latin typeface="Source Code Pro"/>
              </a:rPr>
              <a:t>    ]);</a:t>
            </a:r>
          </a:p>
          <a:p>
            <a:r>
              <a:rPr lang="en-US" dirty="0">
                <a:solidFill>
                  <a:srgbClr val="0070C0"/>
                </a:solidFill>
                <a:latin typeface="Source Code Pro"/>
              </a:rPr>
              <a:t>$credentials = $request-&gt;only(</a:t>
            </a:r>
          </a:p>
          <a:p>
            <a:r>
              <a:rPr lang="en-US" dirty="0">
                <a:solidFill>
                  <a:srgbClr val="0070C0"/>
                </a:solidFill>
                <a:latin typeface="Source Code Pro"/>
              </a:rPr>
              <a:t>        'email', 'password', '</a:t>
            </a:r>
            <a:r>
              <a:rPr lang="en-US" dirty="0" err="1">
                <a:solidFill>
                  <a:srgbClr val="0070C0"/>
                </a:solidFill>
                <a:latin typeface="Source Code Pro"/>
              </a:rPr>
              <a:t>password_confirmation</a:t>
            </a:r>
            <a:r>
              <a:rPr lang="en-US" dirty="0">
                <a:solidFill>
                  <a:srgbClr val="0070C0"/>
                </a:solidFill>
                <a:latin typeface="Source Code Pro"/>
              </a:rPr>
              <a:t>', 'token'</a:t>
            </a:r>
          </a:p>
          <a:p>
            <a:r>
              <a:rPr lang="en-US" dirty="0">
                <a:solidFill>
                  <a:srgbClr val="0070C0"/>
                </a:solidFill>
                <a:latin typeface="Source Code Pro"/>
              </a:rPr>
              <a:t>    );</a:t>
            </a:r>
            <a:endParaRPr lang="fr-FR" dirty="0">
              <a:solidFill>
                <a:srgbClr val="0070C0"/>
              </a:solidFill>
              <a:latin typeface="Source Code Pro"/>
            </a:endParaRPr>
          </a:p>
        </p:txBody>
      </p:sp>
    </p:spTree>
    <p:extLst>
      <p:ext uri="{BB962C8B-B14F-4D97-AF65-F5344CB8AC3E}">
        <p14:creationId xmlns:p14="http://schemas.microsoft.com/office/powerpoint/2010/main" val="20525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30225" indent="-354013">
              <a:buFont typeface="+mj-lt"/>
              <a:buAutoNum type="alphaUcPeriod" startAt="3"/>
              <a:tabLst>
                <a:tab pos="530225" algn="l"/>
              </a:tabLst>
            </a:pPr>
            <a:r>
              <a:rPr lang="fr-FR" b="1" dirty="0">
                <a:solidFill>
                  <a:srgbClr val="002060"/>
                </a:solidFill>
                <a:latin typeface="Times New Roman" panose="02020603050405020304" pitchFamily="18" charset="0"/>
                <a:cs typeface="Times New Roman" panose="02020603050405020304" pitchFamily="18" charset="0"/>
              </a:rPr>
              <a:t>Approfondir la programmation </a:t>
            </a:r>
            <a:r>
              <a:rPr lang="fr-FR" b="1" dirty="0" err="1">
                <a:solidFill>
                  <a:srgbClr val="002060"/>
                </a:solidFill>
                <a:latin typeface="Times New Roman" panose="02020603050405020304" pitchFamily="18" charset="0"/>
                <a:cs typeface="Times New Roman" panose="02020603050405020304" pitchFamily="18" charset="0"/>
              </a:rPr>
              <a:t>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Gérer la sécurité</a:t>
            </a:r>
            <a:endParaRPr lang="fr-FR" sz="3200" b="1" dirty="0">
              <a:solidFill>
                <a:srgbClr val="00B05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r>
              <a:rPr lang="fr-FR" b="1" dirty="0">
                <a:solidFill>
                  <a:srgbClr val="0070C0"/>
                </a:solidFill>
                <a:latin typeface="Times New Roman" panose="02020603050405020304" pitchFamily="18" charset="0"/>
                <a:cs typeface="Times New Roman" panose="02020603050405020304" pitchFamily="18" charset="0"/>
              </a:rPr>
              <a:t>Réinitialisation de mot de passe</a:t>
            </a: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r>
              <a:rPr lang="fr-FR" dirty="0">
                <a:solidFill>
                  <a:schemeClr val="tx1"/>
                </a:solidFill>
                <a:latin typeface="Times New Roman" panose="02020603050405020304" pitchFamily="18" charset="0"/>
                <a:cs typeface="Times New Roman" panose="02020603050405020304" pitchFamily="18" charset="0"/>
              </a:rPr>
              <a:t>Assurez-vous également d'avoir configuré votre application pour utiliser la fonctionnalité de réinitialisation de mot de passe de </a:t>
            </a:r>
            <a:r>
              <a:rPr lang="fr-FR" dirty="0" err="1">
                <a:solidFill>
                  <a:schemeClr val="tx1"/>
                </a:solidFill>
                <a:latin typeface="Times New Roman" panose="02020603050405020304" pitchFamily="18" charset="0"/>
                <a:cs typeface="Times New Roman" panose="02020603050405020304" pitchFamily="18" charset="0"/>
              </a:rPr>
              <a:t>Laravel</a:t>
            </a:r>
            <a:r>
              <a:rPr lang="fr-FR" dirty="0">
                <a:solidFill>
                  <a:schemeClr val="tx1"/>
                </a:solidFill>
                <a:latin typeface="Times New Roman" panose="02020603050405020304" pitchFamily="18" charset="0"/>
                <a:cs typeface="Times New Roman" panose="02020603050405020304" pitchFamily="18" charset="0"/>
              </a:rPr>
              <a:t> en ajoutant les informations de connexion à votre base de données dans le fichier </a:t>
            </a:r>
            <a:r>
              <a:rPr lang="fr-FR" b="1" dirty="0">
                <a:solidFill>
                  <a:schemeClr val="tx1"/>
                </a:solidFill>
                <a:latin typeface="Times New Roman" panose="02020603050405020304" pitchFamily="18" charset="0"/>
                <a:cs typeface="Times New Roman" panose="02020603050405020304" pitchFamily="18" charset="0"/>
              </a:rPr>
              <a:t>.env</a:t>
            </a:r>
            <a:r>
              <a:rPr lang="fr-FR" dirty="0">
                <a:solidFill>
                  <a:schemeClr val="tx1"/>
                </a:solidFill>
                <a:latin typeface="Times New Roman" panose="02020603050405020304" pitchFamily="18" charset="0"/>
                <a:cs typeface="Times New Roman" panose="02020603050405020304" pitchFamily="18" charset="0"/>
              </a:rPr>
              <a:t>.</a:t>
            </a:r>
            <a:r>
              <a:rPr lang="fr-FR" sz="2000" dirty="0">
                <a:solidFill>
                  <a:schemeClr val="tx1"/>
                </a:solidFill>
                <a:latin typeface="Times New Roman" panose="02020603050405020304" pitchFamily="18" charset="0"/>
                <a:cs typeface="Times New Roman" panose="02020603050405020304" pitchFamily="18" charset="0"/>
              </a:rPr>
              <a:t>		</a:t>
            </a: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42EE8712-0AB1-940F-2B7A-9BA10E157805}"/>
              </a:ext>
            </a:extLst>
          </p:cNvPr>
          <p:cNvSpPr/>
          <p:nvPr/>
        </p:nvSpPr>
        <p:spPr>
          <a:xfrm>
            <a:off x="375606" y="2245645"/>
            <a:ext cx="8496944" cy="32403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0070C0"/>
                </a:solidFill>
                <a:latin typeface="Source Code Pro"/>
              </a:rPr>
              <a:t>$</a:t>
            </a:r>
            <a:r>
              <a:rPr lang="fr-FR" sz="1600" dirty="0" err="1">
                <a:solidFill>
                  <a:srgbClr val="0070C0"/>
                </a:solidFill>
                <a:latin typeface="Source Code Pro"/>
              </a:rPr>
              <a:t>response</a:t>
            </a:r>
            <a:r>
              <a:rPr lang="fr-FR" sz="1600" dirty="0">
                <a:solidFill>
                  <a:srgbClr val="0070C0"/>
                </a:solidFill>
                <a:latin typeface="Source Code Pro"/>
              </a:rPr>
              <a:t> = </a:t>
            </a:r>
            <a:r>
              <a:rPr lang="fr-FR" sz="1600" dirty="0" err="1">
                <a:solidFill>
                  <a:srgbClr val="0070C0"/>
                </a:solidFill>
                <a:latin typeface="Source Code Pro"/>
              </a:rPr>
              <a:t>Password</a:t>
            </a:r>
            <a:r>
              <a:rPr lang="fr-FR" sz="1600" dirty="0">
                <a:solidFill>
                  <a:srgbClr val="0070C0"/>
                </a:solidFill>
                <a:latin typeface="Source Code Pro"/>
              </a:rPr>
              <a:t>::reset($</a:t>
            </a:r>
            <a:r>
              <a:rPr lang="fr-FR" sz="1600" dirty="0" err="1">
                <a:solidFill>
                  <a:srgbClr val="0070C0"/>
                </a:solidFill>
                <a:latin typeface="Source Code Pro"/>
              </a:rPr>
              <a:t>credentials</a:t>
            </a:r>
            <a:r>
              <a:rPr lang="fr-FR" sz="1600" dirty="0">
                <a:solidFill>
                  <a:srgbClr val="0070C0"/>
                </a:solidFill>
                <a:latin typeface="Source Code Pro"/>
              </a:rPr>
              <a:t>, </a:t>
            </a:r>
            <a:r>
              <a:rPr lang="fr-FR" sz="1600" dirty="0" err="1">
                <a:solidFill>
                  <a:srgbClr val="0070C0"/>
                </a:solidFill>
                <a:latin typeface="Source Code Pro"/>
              </a:rPr>
              <a:t>function</a:t>
            </a:r>
            <a:r>
              <a:rPr lang="fr-FR" sz="1600" dirty="0">
                <a:solidFill>
                  <a:srgbClr val="0070C0"/>
                </a:solidFill>
                <a:latin typeface="Source Code Pro"/>
              </a:rPr>
              <a:t> ($user, $</a:t>
            </a:r>
            <a:r>
              <a:rPr lang="fr-FR" sz="1600" dirty="0" err="1">
                <a:solidFill>
                  <a:srgbClr val="0070C0"/>
                </a:solidFill>
                <a:latin typeface="Source Code Pro"/>
              </a:rPr>
              <a:t>password</a:t>
            </a:r>
            <a:r>
              <a:rPr lang="fr-FR" sz="1600" dirty="0">
                <a:solidFill>
                  <a:srgbClr val="0070C0"/>
                </a:solidFill>
                <a:latin typeface="Source Code Pro"/>
              </a:rPr>
              <a:t>) {</a:t>
            </a:r>
          </a:p>
          <a:p>
            <a:r>
              <a:rPr lang="fr-FR" sz="1600" dirty="0">
                <a:solidFill>
                  <a:srgbClr val="0070C0"/>
                </a:solidFill>
                <a:latin typeface="Source Code Pro"/>
              </a:rPr>
              <a:t>        $user-&gt;</a:t>
            </a:r>
            <a:r>
              <a:rPr lang="fr-FR" sz="1600" dirty="0" err="1">
                <a:solidFill>
                  <a:srgbClr val="0070C0"/>
                </a:solidFill>
                <a:latin typeface="Source Code Pro"/>
              </a:rPr>
              <a:t>forceFill</a:t>
            </a:r>
            <a:r>
              <a:rPr lang="fr-FR" sz="1600" dirty="0">
                <a:solidFill>
                  <a:srgbClr val="0070C0"/>
                </a:solidFill>
                <a:latin typeface="Source Code Pro"/>
              </a:rPr>
              <a:t>([</a:t>
            </a:r>
          </a:p>
          <a:p>
            <a:r>
              <a:rPr lang="fr-FR" sz="1600" dirty="0">
                <a:solidFill>
                  <a:srgbClr val="0070C0"/>
                </a:solidFill>
                <a:latin typeface="Source Code Pro"/>
              </a:rPr>
              <a:t>            '</a:t>
            </a:r>
            <a:r>
              <a:rPr lang="fr-FR" sz="1600" dirty="0" err="1">
                <a:solidFill>
                  <a:srgbClr val="0070C0"/>
                </a:solidFill>
                <a:latin typeface="Source Code Pro"/>
              </a:rPr>
              <a:t>password</a:t>
            </a:r>
            <a:r>
              <a:rPr lang="fr-FR" sz="1600" dirty="0">
                <a:solidFill>
                  <a:srgbClr val="0070C0"/>
                </a:solidFill>
                <a:latin typeface="Source Code Pro"/>
              </a:rPr>
              <a:t>' =&gt; Hash::</a:t>
            </a:r>
            <a:r>
              <a:rPr lang="fr-FR" sz="1600" dirty="0" err="1">
                <a:solidFill>
                  <a:srgbClr val="0070C0"/>
                </a:solidFill>
                <a:latin typeface="Source Code Pro"/>
              </a:rPr>
              <a:t>make</a:t>
            </a:r>
            <a:r>
              <a:rPr lang="fr-FR" sz="1600" dirty="0">
                <a:solidFill>
                  <a:srgbClr val="0070C0"/>
                </a:solidFill>
                <a:latin typeface="Source Code Pro"/>
              </a:rPr>
              <a:t>($</a:t>
            </a:r>
            <a:r>
              <a:rPr lang="fr-FR" sz="1600" dirty="0" err="1">
                <a:solidFill>
                  <a:srgbClr val="0070C0"/>
                </a:solidFill>
                <a:latin typeface="Source Code Pro"/>
              </a:rPr>
              <a:t>password</a:t>
            </a:r>
            <a:r>
              <a:rPr lang="fr-FR" sz="1600" dirty="0">
                <a:solidFill>
                  <a:srgbClr val="0070C0"/>
                </a:solidFill>
                <a:latin typeface="Source Code Pro"/>
              </a:rPr>
              <a:t>)</a:t>
            </a:r>
          </a:p>
          <a:p>
            <a:r>
              <a:rPr lang="fr-FR" sz="1600" dirty="0">
                <a:solidFill>
                  <a:srgbClr val="0070C0"/>
                </a:solidFill>
                <a:latin typeface="Source Code Pro"/>
              </a:rPr>
              <a:t>        ])-&gt;</a:t>
            </a:r>
            <a:r>
              <a:rPr lang="fr-FR" sz="1600" dirty="0" err="1">
                <a:solidFill>
                  <a:srgbClr val="0070C0"/>
                </a:solidFill>
                <a:latin typeface="Source Code Pro"/>
              </a:rPr>
              <a:t>save</a:t>
            </a:r>
            <a:r>
              <a:rPr lang="fr-FR" sz="1600" dirty="0">
                <a:solidFill>
                  <a:srgbClr val="0070C0"/>
                </a:solidFill>
                <a:latin typeface="Source Code Pro"/>
              </a:rPr>
              <a:t>();</a:t>
            </a:r>
          </a:p>
          <a:p>
            <a:r>
              <a:rPr lang="fr-FR" sz="1600" dirty="0">
                <a:solidFill>
                  <a:srgbClr val="0070C0"/>
                </a:solidFill>
                <a:latin typeface="Source Code Pro"/>
              </a:rPr>
              <a:t>    });</a:t>
            </a:r>
          </a:p>
          <a:p>
            <a:endParaRPr lang="fr-FR" sz="1600" dirty="0">
              <a:solidFill>
                <a:srgbClr val="0070C0"/>
              </a:solidFill>
              <a:latin typeface="Source Code Pro"/>
            </a:endParaRPr>
          </a:p>
          <a:p>
            <a:r>
              <a:rPr lang="fr-FR" sz="1600" dirty="0">
                <a:solidFill>
                  <a:srgbClr val="0070C0"/>
                </a:solidFill>
                <a:latin typeface="Source Code Pro"/>
              </a:rPr>
              <a:t>    return $</a:t>
            </a:r>
            <a:r>
              <a:rPr lang="fr-FR" sz="1600" dirty="0" err="1">
                <a:solidFill>
                  <a:srgbClr val="0070C0"/>
                </a:solidFill>
                <a:latin typeface="Source Code Pro"/>
              </a:rPr>
              <a:t>response</a:t>
            </a:r>
            <a:r>
              <a:rPr lang="fr-FR" sz="1600" dirty="0">
                <a:solidFill>
                  <a:srgbClr val="0070C0"/>
                </a:solidFill>
                <a:latin typeface="Source Code Pro"/>
              </a:rPr>
              <a:t> == </a:t>
            </a:r>
            <a:r>
              <a:rPr lang="fr-FR" sz="1600" dirty="0" err="1">
                <a:solidFill>
                  <a:srgbClr val="0070C0"/>
                </a:solidFill>
                <a:latin typeface="Source Code Pro"/>
              </a:rPr>
              <a:t>Password</a:t>
            </a:r>
            <a:r>
              <a:rPr lang="fr-FR" sz="1600" dirty="0">
                <a:solidFill>
                  <a:srgbClr val="0070C0"/>
                </a:solidFill>
                <a:latin typeface="Source Code Pro"/>
              </a:rPr>
              <a:t>::PASSWORD_RESET</a:t>
            </a:r>
          </a:p>
          <a:p>
            <a:r>
              <a:rPr lang="fr-FR" sz="1600" dirty="0">
                <a:solidFill>
                  <a:srgbClr val="0070C0"/>
                </a:solidFill>
                <a:latin typeface="Source Code Pro"/>
              </a:rPr>
              <a:t>                ? </a:t>
            </a:r>
            <a:r>
              <a:rPr lang="fr-FR" sz="1600" dirty="0" err="1">
                <a:solidFill>
                  <a:srgbClr val="0070C0"/>
                </a:solidFill>
                <a:latin typeface="Source Code Pro"/>
              </a:rPr>
              <a:t>redirect</a:t>
            </a:r>
            <a:r>
              <a:rPr lang="fr-FR" sz="1600" dirty="0">
                <a:solidFill>
                  <a:srgbClr val="0070C0"/>
                </a:solidFill>
                <a:latin typeface="Source Code Pro"/>
              </a:rPr>
              <a:t>()-&gt;route('login')-&gt;</a:t>
            </a:r>
            <a:r>
              <a:rPr lang="fr-FR" sz="1600" dirty="0" err="1">
                <a:solidFill>
                  <a:srgbClr val="0070C0"/>
                </a:solidFill>
                <a:latin typeface="Source Code Pro"/>
              </a:rPr>
              <a:t>with</a:t>
            </a:r>
            <a:r>
              <a:rPr lang="fr-FR" sz="1600" dirty="0">
                <a:solidFill>
                  <a:srgbClr val="0070C0"/>
                </a:solidFill>
                <a:latin typeface="Source Code Pro"/>
              </a:rPr>
              <a:t>('</a:t>
            </a:r>
            <a:r>
              <a:rPr lang="fr-FR" sz="1600" dirty="0" err="1">
                <a:solidFill>
                  <a:srgbClr val="0070C0"/>
                </a:solidFill>
                <a:latin typeface="Source Code Pro"/>
              </a:rPr>
              <a:t>status</a:t>
            </a:r>
            <a:r>
              <a:rPr lang="fr-FR" sz="1600" dirty="0">
                <a:solidFill>
                  <a:srgbClr val="0070C0"/>
                </a:solidFill>
                <a:latin typeface="Source Code Pro"/>
              </a:rPr>
              <a:t>', trans($</a:t>
            </a:r>
            <a:r>
              <a:rPr lang="fr-FR" sz="1600" dirty="0" err="1">
                <a:solidFill>
                  <a:srgbClr val="0070C0"/>
                </a:solidFill>
                <a:latin typeface="Source Code Pro"/>
              </a:rPr>
              <a:t>response</a:t>
            </a:r>
            <a:r>
              <a:rPr lang="fr-FR" sz="1600" dirty="0">
                <a:solidFill>
                  <a:srgbClr val="0070C0"/>
                </a:solidFill>
                <a:latin typeface="Source Code Pro"/>
              </a:rPr>
              <a:t>))</a:t>
            </a:r>
          </a:p>
          <a:p>
            <a:r>
              <a:rPr lang="fr-FR" sz="1600" dirty="0">
                <a:solidFill>
                  <a:srgbClr val="0070C0"/>
                </a:solidFill>
                <a:latin typeface="Source Code Pro"/>
              </a:rPr>
              <a:t>                : back()-&gt;</a:t>
            </a:r>
            <a:r>
              <a:rPr lang="fr-FR" sz="1600" dirty="0" err="1">
                <a:solidFill>
                  <a:srgbClr val="0070C0"/>
                </a:solidFill>
                <a:latin typeface="Source Code Pro"/>
              </a:rPr>
              <a:t>withErrors</a:t>
            </a:r>
            <a:r>
              <a:rPr lang="fr-FR" sz="1600" dirty="0">
                <a:solidFill>
                  <a:srgbClr val="0070C0"/>
                </a:solidFill>
                <a:latin typeface="Source Code Pro"/>
              </a:rPr>
              <a:t>(['email' =&gt; [trans($</a:t>
            </a:r>
            <a:r>
              <a:rPr lang="fr-FR" sz="1600" dirty="0" err="1">
                <a:solidFill>
                  <a:srgbClr val="0070C0"/>
                </a:solidFill>
                <a:latin typeface="Source Code Pro"/>
              </a:rPr>
              <a:t>response</a:t>
            </a:r>
            <a:r>
              <a:rPr lang="fr-FR" sz="1600" dirty="0">
                <a:solidFill>
                  <a:srgbClr val="0070C0"/>
                </a:solidFill>
                <a:latin typeface="Source Code Pro"/>
              </a:rPr>
              <a:t>)]]);</a:t>
            </a:r>
          </a:p>
          <a:p>
            <a:r>
              <a:rPr lang="fr-FR" sz="1600" dirty="0">
                <a:solidFill>
                  <a:srgbClr val="0070C0"/>
                </a:solidFill>
                <a:latin typeface="Source Code Pro"/>
              </a:rPr>
              <a:t>}</a:t>
            </a:r>
          </a:p>
        </p:txBody>
      </p:sp>
    </p:spTree>
    <p:extLst>
      <p:ext uri="{BB962C8B-B14F-4D97-AF65-F5344CB8AC3E}">
        <p14:creationId xmlns:p14="http://schemas.microsoft.com/office/powerpoint/2010/main" val="1292691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530225" indent="-352425">
              <a:buFont typeface="+mj-lt"/>
              <a:buAutoNum type="alphaLcParenR" startAt="7"/>
            </a:pPr>
            <a:r>
              <a:rPr lang="fr-FR" sz="8000" b="1" dirty="0">
                <a:solidFill>
                  <a:srgbClr val="0070C0"/>
                </a:solidFill>
                <a:latin typeface="Times New Roman" panose="02020603050405020304" pitchFamily="18" charset="0"/>
                <a:cs typeface="Times New Roman" panose="02020603050405020304" pitchFamily="18" charset="0"/>
              </a:rPr>
              <a:t>Vérification d’e-mail</a:t>
            </a:r>
          </a:p>
          <a:p>
            <a:pPr marL="177800" indent="0">
              <a:buNone/>
            </a:pPr>
            <a:r>
              <a:rPr lang="fr-FR" sz="8000" dirty="0">
                <a:solidFill>
                  <a:schemeClr val="tx1"/>
                </a:solidFill>
                <a:latin typeface="Times New Roman" panose="02020603050405020304" pitchFamily="18" charset="0"/>
                <a:cs typeface="Times New Roman" panose="02020603050405020304" pitchFamily="18" charset="0"/>
              </a:rPr>
              <a:t>Pour effectuer la vérification d'email dans </a:t>
            </a:r>
            <a:r>
              <a:rPr lang="fr-FR" sz="8000" dirty="0" err="1">
                <a:solidFill>
                  <a:schemeClr val="tx1"/>
                </a:solidFill>
                <a:latin typeface="Times New Roman" panose="02020603050405020304" pitchFamily="18" charset="0"/>
                <a:cs typeface="Times New Roman" panose="02020603050405020304" pitchFamily="18" charset="0"/>
              </a:rPr>
              <a:t>Laravel</a:t>
            </a:r>
            <a:r>
              <a:rPr lang="fr-FR" sz="8000" dirty="0">
                <a:solidFill>
                  <a:schemeClr val="tx1"/>
                </a:solidFill>
                <a:latin typeface="Times New Roman" panose="02020603050405020304" pitchFamily="18" charset="0"/>
                <a:cs typeface="Times New Roman" panose="02020603050405020304" pitchFamily="18" charset="0"/>
              </a:rPr>
              <a:t>, vous pouvez suivre les étapes suivantes :</a:t>
            </a:r>
            <a:endParaRPr lang="fr-FR" sz="8000" b="1" dirty="0">
              <a:solidFill>
                <a:srgbClr val="0070C0"/>
              </a:solidFill>
              <a:latin typeface="Times New Roman" panose="02020603050405020304" pitchFamily="18" charset="0"/>
              <a:cs typeface="Times New Roman" panose="02020603050405020304" pitchFamily="18" charset="0"/>
            </a:endParaRPr>
          </a:p>
          <a:p>
            <a:pPr marL="354013" indent="-176213">
              <a:buFont typeface="+mj-lt"/>
              <a:buAutoNum type="arabicPeriod"/>
            </a:pPr>
            <a:r>
              <a:rPr lang="fr-FR" sz="7600" dirty="0">
                <a:solidFill>
                  <a:schemeClr val="tx1"/>
                </a:solidFill>
                <a:latin typeface="Times New Roman" panose="02020603050405020304" pitchFamily="18" charset="0"/>
                <a:cs typeface="Times New Roman" panose="02020603050405020304" pitchFamily="18" charset="0"/>
              </a:rPr>
              <a:t>Tout d'abord, assurez-vous que la colonne </a:t>
            </a:r>
            <a:r>
              <a:rPr lang="fr-FR" sz="7600" b="1" dirty="0" err="1">
                <a:solidFill>
                  <a:schemeClr val="tx1"/>
                </a:solidFill>
                <a:latin typeface="Times New Roman" panose="02020603050405020304" pitchFamily="18" charset="0"/>
                <a:cs typeface="Times New Roman" panose="02020603050405020304" pitchFamily="18" charset="0"/>
              </a:rPr>
              <a:t>email_verified_at</a:t>
            </a:r>
            <a:r>
              <a:rPr lang="fr-FR" sz="7600" b="1" dirty="0">
                <a:solidFill>
                  <a:schemeClr val="tx1"/>
                </a:solidFill>
                <a:latin typeface="Times New Roman" panose="02020603050405020304" pitchFamily="18" charset="0"/>
                <a:cs typeface="Times New Roman" panose="02020603050405020304" pitchFamily="18" charset="0"/>
              </a:rPr>
              <a:t> </a:t>
            </a:r>
            <a:r>
              <a:rPr lang="fr-FR" sz="7600" dirty="0">
                <a:solidFill>
                  <a:schemeClr val="tx1"/>
                </a:solidFill>
                <a:latin typeface="Times New Roman" panose="02020603050405020304" pitchFamily="18" charset="0"/>
                <a:cs typeface="Times New Roman" panose="02020603050405020304" pitchFamily="18" charset="0"/>
              </a:rPr>
              <a:t>existe dans votre table d'utilisateurs. Si ce n'est pas le cas, vous pouvez créer une migration pour ajouter cette colonne en utilisant la commande artisan </a:t>
            </a:r>
            <a:r>
              <a:rPr lang="fr-FR" sz="7600" b="1" dirty="0" err="1">
                <a:solidFill>
                  <a:schemeClr val="tx1"/>
                </a:solidFill>
                <a:latin typeface="Times New Roman" panose="02020603050405020304" pitchFamily="18" charset="0"/>
                <a:cs typeface="Times New Roman" panose="02020603050405020304" pitchFamily="18" charset="0"/>
              </a:rPr>
              <a:t>make:migration</a:t>
            </a:r>
            <a:r>
              <a:rPr lang="fr-FR" sz="7600" dirty="0">
                <a:solidFill>
                  <a:schemeClr val="tx1"/>
                </a:solidFill>
                <a:latin typeface="Times New Roman" panose="02020603050405020304" pitchFamily="18" charset="0"/>
                <a:cs typeface="Times New Roman" panose="02020603050405020304" pitchFamily="18" charset="0"/>
              </a:rPr>
              <a:t>.</a:t>
            </a:r>
          </a:p>
          <a:p>
            <a:pPr marL="354013" indent="-176213">
              <a:buFont typeface="+mj-lt"/>
              <a:buAutoNum type="arabicPeriod"/>
            </a:pPr>
            <a:r>
              <a:rPr lang="fr-FR" sz="7600" dirty="0">
                <a:solidFill>
                  <a:schemeClr val="tx1"/>
                </a:solidFill>
                <a:latin typeface="Times New Roman" panose="02020603050405020304" pitchFamily="18" charset="0"/>
                <a:cs typeface="Times New Roman" panose="02020603050405020304" pitchFamily="18" charset="0"/>
              </a:rPr>
              <a:t>Dans votre modèle d'utilisateur, assurez-vous que la classe implémente l'interface </a:t>
            </a:r>
            <a:r>
              <a:rPr lang="fr-FR" sz="7600" b="1" dirty="0" err="1">
                <a:solidFill>
                  <a:schemeClr val="tx1"/>
                </a:solidFill>
                <a:latin typeface="Times New Roman" panose="02020603050405020304" pitchFamily="18" charset="0"/>
                <a:cs typeface="Times New Roman" panose="02020603050405020304" pitchFamily="18" charset="0"/>
              </a:rPr>
              <a:t>Illuminate</a:t>
            </a:r>
            <a:r>
              <a:rPr lang="fr-FR" sz="7600" b="1" dirty="0">
                <a:solidFill>
                  <a:schemeClr val="tx1"/>
                </a:solidFill>
                <a:latin typeface="Times New Roman" panose="02020603050405020304" pitchFamily="18" charset="0"/>
                <a:cs typeface="Times New Roman" panose="02020603050405020304" pitchFamily="18" charset="0"/>
              </a:rPr>
              <a:t>\</a:t>
            </a:r>
            <a:r>
              <a:rPr lang="fr-FR" sz="7600" b="1" dirty="0" err="1">
                <a:solidFill>
                  <a:schemeClr val="tx1"/>
                </a:solidFill>
                <a:latin typeface="Times New Roman" panose="02020603050405020304" pitchFamily="18" charset="0"/>
                <a:cs typeface="Times New Roman" panose="02020603050405020304" pitchFamily="18" charset="0"/>
              </a:rPr>
              <a:t>Contracts</a:t>
            </a:r>
            <a:r>
              <a:rPr lang="fr-FR" sz="7600" b="1" dirty="0">
                <a:solidFill>
                  <a:schemeClr val="tx1"/>
                </a:solidFill>
                <a:latin typeface="Times New Roman" panose="02020603050405020304" pitchFamily="18" charset="0"/>
                <a:cs typeface="Times New Roman" panose="02020603050405020304" pitchFamily="18" charset="0"/>
              </a:rPr>
              <a:t>\</a:t>
            </a:r>
            <a:r>
              <a:rPr lang="fr-FR" sz="7600" b="1" dirty="0" err="1">
                <a:solidFill>
                  <a:schemeClr val="tx1"/>
                </a:solidFill>
                <a:latin typeface="Times New Roman" panose="02020603050405020304" pitchFamily="18" charset="0"/>
                <a:cs typeface="Times New Roman" panose="02020603050405020304" pitchFamily="18" charset="0"/>
              </a:rPr>
              <a:t>Auth</a:t>
            </a:r>
            <a:r>
              <a:rPr lang="fr-FR" sz="7600" b="1" dirty="0">
                <a:solidFill>
                  <a:schemeClr val="tx1"/>
                </a:solidFill>
                <a:latin typeface="Times New Roman" panose="02020603050405020304" pitchFamily="18" charset="0"/>
                <a:cs typeface="Times New Roman" panose="02020603050405020304" pitchFamily="18" charset="0"/>
              </a:rPr>
              <a:t>\</a:t>
            </a:r>
            <a:r>
              <a:rPr lang="fr-FR" sz="7600" b="1" dirty="0" err="1">
                <a:solidFill>
                  <a:schemeClr val="tx1"/>
                </a:solidFill>
                <a:latin typeface="Times New Roman" panose="02020603050405020304" pitchFamily="18" charset="0"/>
                <a:cs typeface="Times New Roman" panose="02020603050405020304" pitchFamily="18" charset="0"/>
              </a:rPr>
              <a:t>MustVerifyEmail</a:t>
            </a:r>
            <a:r>
              <a:rPr lang="fr-FR" sz="7600" dirty="0">
                <a:solidFill>
                  <a:schemeClr val="tx1"/>
                </a:solidFill>
                <a:latin typeface="Times New Roman" panose="02020603050405020304" pitchFamily="18" charset="0"/>
                <a:cs typeface="Times New Roman" panose="02020603050405020304" pitchFamily="18" charset="0"/>
              </a:rPr>
              <a:t>. Cette interface contient les méthodes nécessaires pour vérifier si un utilisateur a vérifié son adresse e-mail.</a:t>
            </a:r>
          </a:p>
          <a:p>
            <a:pPr marL="354013" indent="-176213">
              <a:buFont typeface="+mj-lt"/>
              <a:buAutoNum type="arabicPeriod"/>
            </a:pPr>
            <a:r>
              <a:rPr lang="fr-FR" sz="7600" dirty="0">
                <a:solidFill>
                  <a:schemeClr val="tx1"/>
                </a:solidFill>
                <a:latin typeface="Times New Roman" panose="02020603050405020304" pitchFamily="18" charset="0"/>
                <a:cs typeface="Times New Roman" panose="02020603050405020304" pitchFamily="18" charset="0"/>
              </a:rPr>
              <a:t>Dans le fichier de configuration </a:t>
            </a:r>
            <a:r>
              <a:rPr lang="fr-FR" sz="7600" b="1" dirty="0">
                <a:solidFill>
                  <a:schemeClr val="tx1"/>
                </a:solidFill>
                <a:latin typeface="Times New Roman" panose="02020603050405020304" pitchFamily="18" charset="0"/>
                <a:cs typeface="Times New Roman" panose="02020603050405020304" pitchFamily="18" charset="0"/>
              </a:rPr>
              <a:t>config/</a:t>
            </a:r>
            <a:r>
              <a:rPr lang="fr-FR" sz="7600" b="1" dirty="0" err="1">
                <a:solidFill>
                  <a:schemeClr val="tx1"/>
                </a:solidFill>
                <a:latin typeface="Times New Roman" panose="02020603050405020304" pitchFamily="18" charset="0"/>
                <a:cs typeface="Times New Roman" panose="02020603050405020304" pitchFamily="18" charset="0"/>
              </a:rPr>
              <a:t>auth.php</a:t>
            </a:r>
            <a:r>
              <a:rPr lang="fr-FR" sz="7600" dirty="0">
                <a:solidFill>
                  <a:schemeClr val="tx1"/>
                </a:solidFill>
                <a:latin typeface="Times New Roman" panose="02020603050405020304" pitchFamily="18" charset="0"/>
                <a:cs typeface="Times New Roman" panose="02020603050405020304" pitchFamily="18" charset="0"/>
              </a:rPr>
              <a:t>, vous devez définir la variable </a:t>
            </a:r>
            <a:r>
              <a:rPr lang="fr-FR" sz="7600" b="1" dirty="0" err="1">
                <a:solidFill>
                  <a:schemeClr val="tx1"/>
                </a:solidFill>
                <a:latin typeface="Times New Roman" panose="02020603050405020304" pitchFamily="18" charset="0"/>
                <a:cs typeface="Times New Roman" panose="02020603050405020304" pitchFamily="18" charset="0"/>
              </a:rPr>
              <a:t>email_verification</a:t>
            </a:r>
            <a:r>
              <a:rPr lang="fr-FR" sz="7600" b="1" dirty="0">
                <a:solidFill>
                  <a:schemeClr val="tx1"/>
                </a:solidFill>
                <a:latin typeface="Times New Roman" panose="02020603050405020304" pitchFamily="18" charset="0"/>
                <a:cs typeface="Times New Roman" panose="02020603050405020304" pitchFamily="18" charset="0"/>
              </a:rPr>
              <a:t> </a:t>
            </a:r>
            <a:r>
              <a:rPr lang="fr-FR" sz="7600" dirty="0">
                <a:solidFill>
                  <a:schemeClr val="tx1"/>
                </a:solidFill>
                <a:latin typeface="Times New Roman" panose="02020603050405020304" pitchFamily="18" charset="0"/>
                <a:cs typeface="Times New Roman" panose="02020603050405020304" pitchFamily="18" charset="0"/>
              </a:rPr>
              <a:t>sur </a:t>
            </a:r>
            <a:r>
              <a:rPr lang="fr-FR" sz="7600" b="1" dirty="0" err="1">
                <a:solidFill>
                  <a:schemeClr val="tx1"/>
                </a:solidFill>
                <a:latin typeface="Times New Roman" panose="02020603050405020304" pitchFamily="18" charset="0"/>
                <a:cs typeface="Times New Roman" panose="02020603050405020304" pitchFamily="18" charset="0"/>
              </a:rPr>
              <a:t>true</a:t>
            </a:r>
            <a:r>
              <a:rPr lang="fr-FR" sz="7600" dirty="0">
                <a:solidFill>
                  <a:schemeClr val="tx1"/>
                </a:solidFill>
                <a:latin typeface="Times New Roman" panose="02020603050405020304" pitchFamily="18" charset="0"/>
                <a:cs typeface="Times New Roman" panose="02020603050405020304" pitchFamily="18" charset="0"/>
              </a:rPr>
              <a:t>. Cela indique à </a:t>
            </a:r>
            <a:r>
              <a:rPr lang="fr-FR" sz="7600" dirty="0" err="1">
                <a:solidFill>
                  <a:schemeClr val="tx1"/>
                </a:solidFill>
                <a:latin typeface="Times New Roman" panose="02020603050405020304" pitchFamily="18" charset="0"/>
                <a:cs typeface="Times New Roman" panose="02020603050405020304" pitchFamily="18" charset="0"/>
              </a:rPr>
              <a:t>Laravel</a:t>
            </a:r>
            <a:r>
              <a:rPr lang="fr-FR" sz="7600" dirty="0">
                <a:solidFill>
                  <a:schemeClr val="tx1"/>
                </a:solidFill>
                <a:latin typeface="Times New Roman" panose="02020603050405020304" pitchFamily="18" charset="0"/>
                <a:cs typeface="Times New Roman" panose="02020603050405020304" pitchFamily="18" charset="0"/>
              </a:rPr>
              <a:t> de vérifier les adresses e-mail des utilisateurs.</a:t>
            </a:r>
          </a:p>
          <a:p>
            <a:pPr marL="354013" indent="-176213">
              <a:buFont typeface="+mj-lt"/>
              <a:buAutoNum type="arabicPeriod"/>
            </a:pPr>
            <a:r>
              <a:rPr lang="fr-FR" sz="7600" dirty="0">
                <a:solidFill>
                  <a:schemeClr val="tx1"/>
                </a:solidFill>
                <a:latin typeface="Times New Roman" panose="02020603050405020304" pitchFamily="18" charset="0"/>
                <a:cs typeface="Times New Roman" panose="02020603050405020304" pitchFamily="18" charset="0"/>
              </a:rPr>
              <a:t>Dans votre contrôleur d'authentification, après la création d'un nouvel utilisateur, vous pouvez appeler la méthode </a:t>
            </a:r>
            <a:r>
              <a:rPr lang="fr-FR" sz="7600" b="1" dirty="0" err="1">
                <a:solidFill>
                  <a:schemeClr val="tx1"/>
                </a:solidFill>
                <a:latin typeface="Times New Roman" panose="02020603050405020304" pitchFamily="18" charset="0"/>
                <a:cs typeface="Times New Roman" panose="02020603050405020304" pitchFamily="18" charset="0"/>
              </a:rPr>
              <a:t>sendEmailVerificationNotification</a:t>
            </a:r>
            <a:r>
              <a:rPr lang="fr-FR" sz="7600" b="1" dirty="0">
                <a:solidFill>
                  <a:schemeClr val="tx1"/>
                </a:solidFill>
                <a:latin typeface="Times New Roman" panose="02020603050405020304" pitchFamily="18" charset="0"/>
                <a:cs typeface="Times New Roman" panose="02020603050405020304" pitchFamily="18" charset="0"/>
              </a:rPr>
              <a:t>() </a:t>
            </a:r>
            <a:r>
              <a:rPr lang="fr-FR" sz="7600" dirty="0">
                <a:solidFill>
                  <a:schemeClr val="tx1"/>
                </a:solidFill>
                <a:latin typeface="Times New Roman" panose="02020603050405020304" pitchFamily="18" charset="0"/>
                <a:cs typeface="Times New Roman" panose="02020603050405020304" pitchFamily="18" charset="0"/>
              </a:rPr>
              <a:t>pour envoyer un e-mail de vérification à l'utilisateur.</a:t>
            </a:r>
          </a:p>
          <a:p>
            <a:pPr marL="354013" indent="-176213">
              <a:buFont typeface="+mj-lt"/>
              <a:buAutoNum type="arabicPeriod"/>
            </a:pPr>
            <a:r>
              <a:rPr lang="fr-FR" sz="7600" dirty="0">
                <a:solidFill>
                  <a:schemeClr val="tx1"/>
                </a:solidFill>
                <a:latin typeface="Times New Roman" panose="02020603050405020304" pitchFamily="18" charset="0"/>
                <a:cs typeface="Times New Roman" panose="02020603050405020304" pitchFamily="18" charset="0"/>
              </a:rPr>
              <a:t>Enfin, dans votre route web, vous pouvez ajouter le middleware </a:t>
            </a:r>
            <a:r>
              <a:rPr lang="fr-FR" sz="7600" b="1" dirty="0" err="1">
                <a:solidFill>
                  <a:schemeClr val="tx1"/>
                </a:solidFill>
                <a:latin typeface="Times New Roman" panose="02020603050405020304" pitchFamily="18" charset="0"/>
                <a:cs typeface="Times New Roman" panose="02020603050405020304" pitchFamily="18" charset="0"/>
              </a:rPr>
              <a:t>verified</a:t>
            </a:r>
            <a:r>
              <a:rPr lang="fr-FR" sz="7600" dirty="0">
                <a:solidFill>
                  <a:schemeClr val="tx1"/>
                </a:solidFill>
                <a:latin typeface="Times New Roman" panose="02020603050405020304" pitchFamily="18" charset="0"/>
                <a:cs typeface="Times New Roman" panose="02020603050405020304" pitchFamily="18" charset="0"/>
              </a:rPr>
              <a:t> à vos routes protégées. Ce middleware vérifiera si l'utilisateur a vérifié son adresse e-mail avant de lui permettre d'accéder à la route.</a:t>
            </a: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		</a:t>
            </a: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1702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30225" indent="-354013">
              <a:buFont typeface="+mj-lt"/>
              <a:buAutoNum type="alphaUcPeriod" startAt="3"/>
              <a:tabLst>
                <a:tab pos="530225" algn="l"/>
              </a:tabLst>
            </a:pPr>
            <a:r>
              <a:rPr lang="fr-FR" sz="3600" b="1" dirty="0">
                <a:solidFill>
                  <a:srgbClr val="002060"/>
                </a:solidFill>
                <a:latin typeface="Times New Roman" panose="02020603050405020304" pitchFamily="18" charset="0"/>
                <a:cs typeface="Times New Roman" panose="02020603050405020304" pitchFamily="18" charset="0"/>
              </a:rPr>
              <a:t>Approfondir la programmation </a:t>
            </a:r>
            <a:r>
              <a:rPr lang="fr-FR" sz="3600" b="1" dirty="0" err="1">
                <a:solidFill>
                  <a:srgbClr val="002060"/>
                </a:solidFill>
                <a:latin typeface="Times New Roman" panose="02020603050405020304" pitchFamily="18" charset="0"/>
                <a:cs typeface="Times New Roman" panose="02020603050405020304" pitchFamily="18" charset="0"/>
              </a:rPr>
              <a:t>Laravel</a:t>
            </a:r>
            <a:endParaRPr lang="fr-FR" sz="36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600" dirty="0">
                <a:solidFill>
                  <a:srgbClr val="C00000"/>
                </a:solidFill>
                <a:latin typeface="Times New Roman" panose="02020603050405020304" pitchFamily="18" charset="0"/>
                <a:cs typeface="Times New Roman" panose="02020603050405020304" pitchFamily="18" charset="0"/>
              </a:rPr>
              <a:t>Gérer la sécurité</a:t>
            </a:r>
            <a:endParaRPr lang="fr-FR" sz="3600" b="1" dirty="0">
              <a:solidFill>
                <a:srgbClr val="00B050"/>
              </a:solidFill>
              <a:latin typeface="Times New Roman" panose="02020603050405020304" pitchFamily="18" charset="0"/>
              <a:cs typeface="Times New Roman" panose="02020603050405020304" pitchFamily="18" charset="0"/>
            </a:endParaRPr>
          </a:p>
          <a:p>
            <a:pPr marL="530225" indent="-352425">
              <a:buFont typeface="+mj-lt"/>
              <a:buAutoNum type="alphaLcParenR" startAt="7"/>
            </a:pPr>
            <a:r>
              <a:rPr lang="fr-FR" sz="3600" b="1" dirty="0">
                <a:solidFill>
                  <a:srgbClr val="0070C0"/>
                </a:solidFill>
                <a:latin typeface="Times New Roman" panose="02020603050405020304" pitchFamily="18" charset="0"/>
                <a:cs typeface="Times New Roman" panose="02020603050405020304" pitchFamily="18" charset="0"/>
              </a:rPr>
              <a:t>Vérification d’e-mail</a:t>
            </a:r>
          </a:p>
          <a:p>
            <a:pPr marL="177800" indent="0">
              <a:buNone/>
            </a:pPr>
            <a:r>
              <a:rPr lang="fr-FR" dirty="0">
                <a:solidFill>
                  <a:schemeClr val="tx1"/>
                </a:solidFill>
                <a:latin typeface="Times New Roman" panose="02020603050405020304" pitchFamily="18" charset="0"/>
                <a:cs typeface="Times New Roman" panose="02020603050405020304" pitchFamily="18" charset="0"/>
              </a:rPr>
              <a:t>Voici un exemple de route protégée avec le middleware </a:t>
            </a:r>
            <a:r>
              <a:rPr lang="fr-FR" b="1" dirty="0" err="1">
                <a:solidFill>
                  <a:schemeClr val="tx1"/>
                </a:solidFill>
                <a:latin typeface="Times New Roman" panose="02020603050405020304" pitchFamily="18" charset="0"/>
                <a:cs typeface="Times New Roman" panose="02020603050405020304" pitchFamily="18" charset="0"/>
              </a:rPr>
              <a:t>verified</a:t>
            </a:r>
            <a:r>
              <a:rPr lang="fr-FR" dirty="0">
                <a:solidFill>
                  <a:schemeClr val="tx1"/>
                </a:solidFill>
                <a:latin typeface="Times New Roman" panose="02020603050405020304" pitchFamily="18" charset="0"/>
                <a:cs typeface="Times New Roman" panose="02020603050405020304" pitchFamily="18" charset="0"/>
              </a:rPr>
              <a:t> :</a:t>
            </a:r>
          </a:p>
          <a:p>
            <a:pPr marL="442913" indent="-265113">
              <a:buFont typeface="+mj-lt"/>
              <a:buAutoNum type="alphaLcParenR" startAt="7"/>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442913" indent="-265113">
              <a:buFont typeface="+mj-lt"/>
              <a:buAutoNum type="alphaLcParenR" startAt="6"/>
            </a:pPr>
            <a:endParaRPr lang="fr-FR" b="1" dirty="0">
              <a:solidFill>
                <a:srgbClr val="0070C0"/>
              </a:solidFill>
              <a:latin typeface="Times New Roman" panose="02020603050405020304" pitchFamily="18" charset="0"/>
              <a:cs typeface="Times New Roman" panose="02020603050405020304" pitchFamily="18" charset="0"/>
            </a:endParaRPr>
          </a:p>
          <a:p>
            <a:pPr marL="177800" indent="0">
              <a:buNone/>
            </a:pPr>
            <a:r>
              <a:rPr lang="fr-FR" dirty="0">
                <a:solidFill>
                  <a:schemeClr val="tx1"/>
                </a:solidFill>
                <a:latin typeface="Times New Roman" panose="02020603050405020304" pitchFamily="18" charset="0"/>
                <a:cs typeface="Times New Roman" panose="02020603050405020304" pitchFamily="18" charset="0"/>
              </a:rPr>
              <a:t>Avec ces étapes, vous pouvez implémenter facilement la vérification d'email dans votre application </a:t>
            </a:r>
            <a:r>
              <a:rPr lang="fr-FR" dirty="0" err="1">
                <a:solidFill>
                  <a:schemeClr val="tx1"/>
                </a:solidFill>
                <a:latin typeface="Times New Roman" panose="02020603050405020304" pitchFamily="18" charset="0"/>
                <a:cs typeface="Times New Roman" panose="02020603050405020304" pitchFamily="18" charset="0"/>
              </a:rPr>
              <a:t>Laravel</a:t>
            </a:r>
            <a:r>
              <a:rPr lang="fr-FR" dirty="0">
                <a:solidFill>
                  <a:schemeClr val="tx1"/>
                </a:solidFill>
                <a:latin typeface="Times New Roman" panose="02020603050405020304" pitchFamily="18" charset="0"/>
                <a:cs typeface="Times New Roman" panose="02020603050405020304" pitchFamily="18" charset="0"/>
              </a:rPr>
              <a:t>.</a:t>
            </a: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endParaRPr lang="fr-FR" dirty="0">
              <a:solidFill>
                <a:schemeClr val="tx1"/>
              </a:solidFill>
              <a:latin typeface="Times New Roman" panose="02020603050405020304" pitchFamily="18" charset="0"/>
              <a:cs typeface="Times New Roman" panose="02020603050405020304" pitchFamily="18" charset="0"/>
            </a:endParaRPr>
          </a:p>
          <a:p>
            <a:pPr marL="177800" indent="0">
              <a:buNone/>
            </a:pPr>
            <a:r>
              <a:rPr lang="fr-FR" sz="2000" dirty="0">
                <a:solidFill>
                  <a:schemeClr val="tx1"/>
                </a:solidFill>
                <a:latin typeface="Times New Roman" panose="02020603050405020304" pitchFamily="18" charset="0"/>
                <a:cs typeface="Times New Roman" panose="02020603050405020304" pitchFamily="18" charset="0"/>
              </a:rPr>
              <a:t>		</a:t>
            </a:r>
            <a:endParaRPr lang="fr-FR" sz="2000" b="1" dirty="0">
              <a:solidFill>
                <a:schemeClr val="tx1"/>
              </a:solidFill>
              <a:latin typeface="Times New Roman" panose="02020603050405020304" pitchFamily="18" charset="0"/>
              <a:cs typeface="Times New Roman" panose="02020603050405020304" pitchFamily="18" charset="0"/>
            </a:endParaRPr>
          </a:p>
          <a:p>
            <a:pPr marL="177800" indent="-223838">
              <a:buNone/>
            </a:pP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42EE8712-0AB1-940F-2B7A-9BA10E157805}"/>
              </a:ext>
            </a:extLst>
          </p:cNvPr>
          <p:cNvSpPr/>
          <p:nvPr/>
        </p:nvSpPr>
        <p:spPr>
          <a:xfrm>
            <a:off x="395536" y="2852937"/>
            <a:ext cx="8496944" cy="1800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C00000"/>
                </a:solidFill>
                <a:latin typeface="Source Code Pro"/>
              </a:rPr>
              <a:t>Route</a:t>
            </a:r>
            <a:r>
              <a:rPr lang="fr-FR" sz="2000" dirty="0">
                <a:solidFill>
                  <a:srgbClr val="0070C0"/>
                </a:solidFill>
                <a:latin typeface="Source Code Pro"/>
              </a:rPr>
              <a:t>::</a:t>
            </a:r>
            <a:r>
              <a:rPr lang="fr-FR" sz="2000" dirty="0" err="1">
                <a:solidFill>
                  <a:srgbClr val="FF0000"/>
                </a:solidFill>
                <a:latin typeface="Source Code Pro"/>
              </a:rPr>
              <a:t>get</a:t>
            </a:r>
            <a:r>
              <a:rPr lang="fr-FR" sz="2000" dirty="0">
                <a:solidFill>
                  <a:srgbClr val="00B050"/>
                </a:solidFill>
                <a:latin typeface="Source Code Pro"/>
              </a:rPr>
              <a:t>('/</a:t>
            </a:r>
            <a:r>
              <a:rPr lang="fr-FR" sz="2000" dirty="0" err="1">
                <a:solidFill>
                  <a:srgbClr val="00B050"/>
                </a:solidFill>
                <a:latin typeface="Source Code Pro"/>
              </a:rPr>
              <a:t>dashboard</a:t>
            </a:r>
            <a:r>
              <a:rPr lang="fr-FR" sz="2000" dirty="0">
                <a:solidFill>
                  <a:srgbClr val="0070C0"/>
                </a:solidFill>
                <a:latin typeface="Source Code Pro"/>
              </a:rPr>
              <a:t>', </a:t>
            </a:r>
            <a:r>
              <a:rPr lang="fr-FR" sz="2000" dirty="0" err="1">
                <a:solidFill>
                  <a:srgbClr val="0070C0"/>
                </a:solidFill>
                <a:latin typeface="Source Code Pro"/>
              </a:rPr>
              <a:t>function</a:t>
            </a:r>
            <a:r>
              <a:rPr lang="fr-FR" sz="2000" dirty="0">
                <a:solidFill>
                  <a:srgbClr val="0070C0"/>
                </a:solidFill>
                <a:latin typeface="Source Code Pro"/>
              </a:rPr>
              <a:t> () {</a:t>
            </a:r>
          </a:p>
          <a:p>
            <a:r>
              <a:rPr lang="fr-FR" sz="2000" dirty="0">
                <a:solidFill>
                  <a:srgbClr val="0070C0"/>
                </a:solidFill>
                <a:latin typeface="Source Code Pro"/>
              </a:rPr>
              <a:t>    </a:t>
            </a:r>
            <a:r>
              <a:rPr lang="fr-FR" sz="2000" dirty="0">
                <a:solidFill>
                  <a:schemeClr val="bg1">
                    <a:lumMod val="50000"/>
                  </a:schemeClr>
                </a:solidFill>
                <a:latin typeface="Source Code Pro"/>
              </a:rPr>
              <a:t>// Cette route nécessite que l'utilisateur ait vérifié son adresse e-mail</a:t>
            </a:r>
          </a:p>
          <a:p>
            <a:r>
              <a:rPr lang="fr-FR" sz="2000" dirty="0">
                <a:solidFill>
                  <a:srgbClr val="0070C0"/>
                </a:solidFill>
                <a:latin typeface="Source Code Pro"/>
              </a:rPr>
              <a:t>})-&gt;</a:t>
            </a:r>
            <a:r>
              <a:rPr lang="fr-FR" sz="2000" dirty="0">
                <a:solidFill>
                  <a:srgbClr val="FF0000"/>
                </a:solidFill>
                <a:latin typeface="Source Code Pro"/>
              </a:rPr>
              <a:t>middleware</a:t>
            </a:r>
            <a:r>
              <a:rPr lang="fr-FR" sz="2000" dirty="0">
                <a:solidFill>
                  <a:srgbClr val="0070C0"/>
                </a:solidFill>
                <a:latin typeface="Source Code Pro"/>
              </a:rPr>
              <a:t>(</a:t>
            </a:r>
            <a:r>
              <a:rPr lang="fr-FR" sz="2000" dirty="0">
                <a:solidFill>
                  <a:srgbClr val="00B050"/>
                </a:solidFill>
                <a:latin typeface="Source Code Pro"/>
              </a:rPr>
              <a:t>'</a:t>
            </a:r>
            <a:r>
              <a:rPr lang="fr-FR" sz="2000" dirty="0" err="1">
                <a:solidFill>
                  <a:srgbClr val="00B050"/>
                </a:solidFill>
                <a:latin typeface="Source Code Pro"/>
              </a:rPr>
              <a:t>verified</a:t>
            </a:r>
            <a:r>
              <a:rPr lang="fr-FR" sz="2000" dirty="0">
                <a:solidFill>
                  <a:srgbClr val="00B050"/>
                </a:solidFill>
                <a:latin typeface="Source Code Pro"/>
              </a:rPr>
              <a:t>'</a:t>
            </a:r>
            <a:r>
              <a:rPr lang="fr-FR" sz="2000" dirty="0">
                <a:solidFill>
                  <a:srgbClr val="0070C0"/>
                </a:solidFill>
                <a:latin typeface="Source Code Pro"/>
              </a:rPr>
              <a:t>);</a:t>
            </a:r>
          </a:p>
        </p:txBody>
      </p:sp>
    </p:spTree>
    <p:extLst>
      <p:ext uri="{BB962C8B-B14F-4D97-AF65-F5344CB8AC3E}">
        <p14:creationId xmlns:p14="http://schemas.microsoft.com/office/powerpoint/2010/main" val="30039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3"/>
            </a:pPr>
            <a:r>
              <a:rPr lang="fr-FR" sz="3400" b="1" dirty="0">
                <a:solidFill>
                  <a:srgbClr val="002060"/>
                </a:solidFill>
                <a:latin typeface="Times New Roman" panose="02020603050405020304" pitchFamily="18" charset="0"/>
                <a:cs typeface="Times New Roman" panose="02020603050405020304" pitchFamily="18" charset="0"/>
              </a:rPr>
              <a:t>Approfondir la programmation </a:t>
            </a:r>
            <a:r>
              <a:rPr lang="fr-FR" sz="3400" b="1" dirty="0" err="1">
                <a:solidFill>
                  <a:srgbClr val="002060"/>
                </a:solidFill>
                <a:latin typeface="Times New Roman" panose="02020603050405020304" pitchFamily="18" charset="0"/>
                <a:cs typeface="Times New Roman" panose="02020603050405020304" pitchFamily="18" charset="0"/>
              </a:rPr>
              <a:t>Laravel</a:t>
            </a:r>
            <a:endParaRPr lang="fr-FR" sz="3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900" dirty="0">
                <a:solidFill>
                  <a:srgbClr val="C00000"/>
                </a:solidFill>
                <a:latin typeface="Times New Roman" panose="02020603050405020304" pitchFamily="18" charset="0"/>
                <a:cs typeface="Times New Roman" panose="02020603050405020304" pitchFamily="18" charset="0"/>
              </a:rPr>
              <a:t>Gérer la sécurité</a:t>
            </a:r>
            <a:endParaRPr lang="fr-FR" sz="2900" b="1" dirty="0">
              <a:solidFill>
                <a:srgbClr val="00B050"/>
              </a:solidFill>
              <a:latin typeface="Times New Roman" panose="02020603050405020304" pitchFamily="18" charset="0"/>
              <a:cs typeface="Times New Roman" panose="02020603050405020304" pitchFamily="18" charset="0"/>
            </a:endParaRPr>
          </a:p>
          <a:p>
            <a:pPr marL="857250" lvl="1" indent="-457200">
              <a:buFont typeface="+mj-lt"/>
              <a:buAutoNum type="alphaLcParenR"/>
            </a:pPr>
            <a:r>
              <a:rPr lang="fr-FR" sz="29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2900" b="1" dirty="0" err="1">
                <a:solidFill>
                  <a:srgbClr val="0070C0"/>
                </a:solidFill>
                <a:latin typeface="Times New Roman" panose="02020603050405020304" pitchFamily="18" charset="0"/>
                <a:cs typeface="Times New Roman" panose="02020603050405020304" pitchFamily="18" charset="0"/>
              </a:rPr>
              <a:t>Sanctum</a:t>
            </a:r>
            <a:r>
              <a:rPr lang="fr-FR" sz="29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29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900" dirty="0">
                <a:solidFill>
                  <a:schemeClr val="tx1"/>
                </a:solidFill>
                <a:latin typeface="Times New Roman" panose="02020603050405020304" pitchFamily="18" charset="0"/>
                <a:cs typeface="Times New Roman" panose="02020603050405020304" pitchFamily="18" charset="0"/>
              </a:rPr>
              <a:t>Les bibliothèques d'authentification sont des outils essentiels pour gérer l'authentification et l'autorisation dans les applications web et mobiles. Ces bibliothèques facilitent la mise en œuvre de l'authentification et de l'autorisation en fournissant des fonctionnalités telles que la gestion des sessions, des cookies, des jetons d'accès et des stratégies d'authentification personnalisées.</a:t>
            </a:r>
          </a:p>
          <a:p>
            <a:pPr marL="400050" lvl="1" indent="0">
              <a:buNone/>
            </a:pPr>
            <a:r>
              <a:rPr lang="fr-FR" sz="2900" dirty="0">
                <a:solidFill>
                  <a:schemeClr val="tx1"/>
                </a:solidFill>
                <a:latin typeface="Times New Roman" panose="02020603050405020304" pitchFamily="18" charset="0"/>
                <a:cs typeface="Times New Roman" panose="02020603050405020304" pitchFamily="18" charset="0"/>
              </a:rPr>
              <a:t>Parmi les bibliothèques d'authentification populaires, on peut citer :</a:t>
            </a:r>
          </a:p>
          <a:p>
            <a:pPr marL="400050" lvl="1" indent="0">
              <a:buNone/>
            </a:pPr>
            <a:r>
              <a:rPr lang="fr-FR" sz="2900" b="1" dirty="0">
                <a:solidFill>
                  <a:schemeClr val="tx1"/>
                </a:solidFill>
                <a:latin typeface="Times New Roman" panose="02020603050405020304" pitchFamily="18" charset="0"/>
                <a:cs typeface="Times New Roman" panose="02020603050405020304" pitchFamily="18" charset="0"/>
              </a:rPr>
              <a:t>JWT (JSON Web </a:t>
            </a:r>
            <a:r>
              <a:rPr lang="fr-FR" sz="2900" b="1" dirty="0" err="1">
                <a:solidFill>
                  <a:schemeClr val="tx1"/>
                </a:solidFill>
                <a:latin typeface="Times New Roman" panose="02020603050405020304" pitchFamily="18" charset="0"/>
                <a:cs typeface="Times New Roman" panose="02020603050405020304" pitchFamily="18" charset="0"/>
              </a:rPr>
              <a:t>Tokens</a:t>
            </a:r>
            <a:r>
              <a:rPr lang="fr-FR" sz="2900" b="1" dirty="0">
                <a:solidFill>
                  <a:schemeClr val="tx1"/>
                </a:solidFill>
                <a:latin typeface="Times New Roman" panose="02020603050405020304" pitchFamily="18" charset="0"/>
                <a:cs typeface="Times New Roman" panose="02020603050405020304" pitchFamily="18" charset="0"/>
              </a:rPr>
              <a:t>) ,</a:t>
            </a:r>
            <a:r>
              <a:rPr lang="fr-FR" sz="2900" b="1" dirty="0" err="1">
                <a:solidFill>
                  <a:schemeClr val="tx1"/>
                </a:solidFill>
                <a:latin typeface="Times New Roman" panose="02020603050405020304" pitchFamily="18" charset="0"/>
                <a:cs typeface="Times New Roman" panose="02020603050405020304" pitchFamily="18" charset="0"/>
              </a:rPr>
              <a:t>Passport</a:t>
            </a:r>
            <a:r>
              <a:rPr lang="fr-FR" sz="2900" b="1" dirty="0">
                <a:solidFill>
                  <a:schemeClr val="tx1"/>
                </a:solidFill>
                <a:latin typeface="Times New Roman" panose="02020603050405020304" pitchFamily="18" charset="0"/>
                <a:cs typeface="Times New Roman" panose="02020603050405020304" pitchFamily="18" charset="0"/>
              </a:rPr>
              <a:t> ,</a:t>
            </a:r>
            <a:r>
              <a:rPr lang="fr-FR" sz="2900" b="1" dirty="0" err="1">
                <a:solidFill>
                  <a:schemeClr val="tx1"/>
                </a:solidFill>
                <a:latin typeface="Times New Roman" panose="02020603050405020304" pitchFamily="18" charset="0"/>
                <a:cs typeface="Times New Roman" panose="02020603050405020304" pitchFamily="18" charset="0"/>
              </a:rPr>
              <a:t>Sanctum</a:t>
            </a:r>
            <a:endParaRPr lang="fr-FR" sz="2900" b="1"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900" dirty="0">
                <a:solidFill>
                  <a:schemeClr val="tx1"/>
                </a:solidFill>
                <a:latin typeface="Times New Roman" panose="02020603050405020304" pitchFamily="18" charset="0"/>
                <a:cs typeface="Times New Roman" panose="02020603050405020304" pitchFamily="18" charset="0"/>
              </a:rPr>
              <a:t>En ce qui concerne les bibliothèques d'authentification </a:t>
            </a:r>
            <a:r>
              <a:rPr lang="fr-FR" sz="2900" b="1" dirty="0">
                <a:solidFill>
                  <a:schemeClr val="tx1"/>
                </a:solidFill>
                <a:latin typeface="Times New Roman" panose="02020603050405020304" pitchFamily="18" charset="0"/>
                <a:cs typeface="Times New Roman" panose="02020603050405020304" pitchFamily="18" charset="0"/>
              </a:rPr>
              <a:t>UI</a:t>
            </a:r>
            <a:r>
              <a:rPr lang="fr-FR" sz="2900" dirty="0">
                <a:solidFill>
                  <a:schemeClr val="tx1"/>
                </a:solidFill>
                <a:latin typeface="Times New Roman" panose="02020603050405020304" pitchFamily="18" charset="0"/>
                <a:cs typeface="Times New Roman" panose="02020603050405020304" pitchFamily="18" charset="0"/>
              </a:rPr>
              <a:t>, celles-ci fournissent des composants d'interface utilisateur préconçus pour la gestion de l'authentification, tels que des formulaires de connexion et d'inscription, des pages de profil utilisateur, etc. Ces bibliothèques peuvent être utilisées pour accélérer le développement de l'interface utilisateur d'une application d'authentification. Certaines bibliothèques d'authentification </a:t>
            </a:r>
            <a:r>
              <a:rPr lang="fr-FR" sz="2900" b="1" dirty="0">
                <a:solidFill>
                  <a:schemeClr val="tx1"/>
                </a:solidFill>
                <a:latin typeface="Times New Roman" panose="02020603050405020304" pitchFamily="18" charset="0"/>
                <a:cs typeface="Times New Roman" panose="02020603050405020304" pitchFamily="18" charset="0"/>
              </a:rPr>
              <a:t>UI</a:t>
            </a:r>
            <a:r>
              <a:rPr lang="fr-FR" sz="2900" dirty="0">
                <a:solidFill>
                  <a:schemeClr val="tx1"/>
                </a:solidFill>
                <a:latin typeface="Times New Roman" panose="02020603050405020304" pitchFamily="18" charset="0"/>
                <a:cs typeface="Times New Roman" panose="02020603050405020304" pitchFamily="18" charset="0"/>
              </a:rPr>
              <a:t> populaires sont </a:t>
            </a:r>
            <a:r>
              <a:rPr lang="fr-FR" sz="2900" b="1" dirty="0" err="1">
                <a:solidFill>
                  <a:schemeClr val="tx1"/>
                </a:solidFill>
                <a:latin typeface="Times New Roman" panose="02020603050405020304" pitchFamily="18" charset="0"/>
                <a:cs typeface="Times New Roman" panose="02020603050405020304" pitchFamily="18" charset="0"/>
              </a:rPr>
              <a:t>Material</a:t>
            </a:r>
            <a:r>
              <a:rPr lang="fr-FR" sz="2900" b="1" dirty="0">
                <a:solidFill>
                  <a:schemeClr val="tx1"/>
                </a:solidFill>
                <a:latin typeface="Times New Roman" panose="02020603050405020304" pitchFamily="18" charset="0"/>
                <a:cs typeface="Times New Roman" panose="02020603050405020304" pitchFamily="18" charset="0"/>
              </a:rPr>
              <a:t> UI</a:t>
            </a:r>
            <a:r>
              <a:rPr lang="fr-FR" sz="2900" dirty="0">
                <a:solidFill>
                  <a:schemeClr val="tx1"/>
                </a:solidFill>
                <a:latin typeface="Times New Roman" panose="02020603050405020304" pitchFamily="18" charset="0"/>
                <a:cs typeface="Times New Roman" panose="02020603050405020304" pitchFamily="18" charset="0"/>
              </a:rPr>
              <a:t>, </a:t>
            </a:r>
            <a:r>
              <a:rPr lang="fr-FR" sz="2900" b="1" dirty="0">
                <a:solidFill>
                  <a:schemeClr val="tx1"/>
                </a:solidFill>
                <a:latin typeface="Times New Roman" panose="02020603050405020304" pitchFamily="18" charset="0"/>
                <a:cs typeface="Times New Roman" panose="02020603050405020304" pitchFamily="18" charset="0"/>
              </a:rPr>
              <a:t>Bootstrap</a:t>
            </a:r>
            <a:r>
              <a:rPr lang="fr-FR" sz="2900" dirty="0">
                <a:solidFill>
                  <a:schemeClr val="tx1"/>
                </a:solidFill>
                <a:latin typeface="Times New Roman" panose="02020603050405020304" pitchFamily="18" charset="0"/>
                <a:cs typeface="Times New Roman" panose="02020603050405020304" pitchFamily="18" charset="0"/>
              </a:rPr>
              <a:t>, et </a:t>
            </a:r>
            <a:r>
              <a:rPr lang="fr-FR" sz="2900" b="1" dirty="0" err="1">
                <a:solidFill>
                  <a:schemeClr val="tx1"/>
                </a:solidFill>
                <a:latin typeface="Times New Roman" panose="02020603050405020304" pitchFamily="18" charset="0"/>
                <a:cs typeface="Times New Roman" panose="02020603050405020304" pitchFamily="18" charset="0"/>
              </a:rPr>
              <a:t>Tailwind</a:t>
            </a:r>
            <a:r>
              <a:rPr lang="fr-FR" sz="29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6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71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30225" indent="-354013">
              <a:buFont typeface="+mj-lt"/>
              <a:buAutoNum type="alphaUcPeriod" startAt="3"/>
              <a:tabLst>
                <a:tab pos="530225" algn="l"/>
              </a:tabLst>
            </a:pPr>
            <a:r>
              <a:rPr lang="fr-FR" sz="5000" b="1" dirty="0">
                <a:solidFill>
                  <a:srgbClr val="002060"/>
                </a:solidFill>
                <a:latin typeface="Times New Roman" panose="02020603050405020304" pitchFamily="18" charset="0"/>
                <a:cs typeface="Times New Roman" panose="02020603050405020304" pitchFamily="18" charset="0"/>
              </a:rPr>
              <a:t>Approfondir la programmation </a:t>
            </a:r>
            <a:r>
              <a:rPr lang="fr-FR" sz="5000" b="1" dirty="0" err="1">
                <a:solidFill>
                  <a:srgbClr val="002060"/>
                </a:solidFill>
                <a:latin typeface="Times New Roman" panose="02020603050405020304" pitchFamily="18" charset="0"/>
                <a:cs typeface="Times New Roman" panose="02020603050405020304" pitchFamily="18" charset="0"/>
              </a:rPr>
              <a:t>Laravel</a:t>
            </a:r>
            <a:endParaRPr lang="fr-FR" sz="5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5000" dirty="0">
                <a:solidFill>
                  <a:srgbClr val="C00000"/>
                </a:solidFill>
                <a:latin typeface="Times New Roman" panose="02020603050405020304" pitchFamily="18" charset="0"/>
                <a:cs typeface="Times New Roman" panose="02020603050405020304" pitchFamily="18" charset="0"/>
              </a:rPr>
              <a:t>Gérer la sécurité</a:t>
            </a:r>
            <a:endParaRPr lang="fr-FR" sz="5000" b="1" dirty="0">
              <a:solidFill>
                <a:srgbClr val="00B050"/>
              </a:solidFill>
              <a:latin typeface="Times New Roman" panose="02020603050405020304" pitchFamily="18" charset="0"/>
              <a:cs typeface="Times New Roman" panose="02020603050405020304" pitchFamily="18" charset="0"/>
            </a:endParaRPr>
          </a:p>
          <a:p>
            <a:pPr marL="811213" lvl="1" indent="-233363">
              <a:buFont typeface="+mj-lt"/>
              <a:buAutoNum type="alphaLcParenR"/>
            </a:pPr>
            <a:r>
              <a:rPr lang="fr-FR" sz="50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5000" b="1" dirty="0" err="1">
                <a:solidFill>
                  <a:srgbClr val="0070C0"/>
                </a:solidFill>
                <a:latin typeface="Times New Roman" panose="02020603050405020304" pitchFamily="18" charset="0"/>
                <a:cs typeface="Times New Roman" panose="02020603050405020304" pitchFamily="18" charset="0"/>
              </a:rPr>
              <a:t>Sanctum</a:t>
            </a:r>
            <a:r>
              <a:rPr lang="fr-FR" sz="50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5000" b="1" dirty="0">
                <a:solidFill>
                  <a:srgbClr val="C00000"/>
                </a:solidFill>
                <a:latin typeface="Times New Roman" panose="02020603050405020304" pitchFamily="18" charset="0"/>
                <a:cs typeface="Times New Roman" panose="02020603050405020304" pitchFamily="18" charset="0"/>
              </a:rPr>
              <a:t>JWT (JSON Web </a:t>
            </a:r>
            <a:r>
              <a:rPr lang="fr-FR" sz="5000" b="1" dirty="0" err="1">
                <a:solidFill>
                  <a:srgbClr val="C00000"/>
                </a:solidFill>
                <a:latin typeface="Times New Roman" panose="02020603050405020304" pitchFamily="18" charset="0"/>
                <a:cs typeface="Times New Roman" panose="02020603050405020304" pitchFamily="18" charset="0"/>
              </a:rPr>
              <a:t>Tokens</a:t>
            </a:r>
            <a:r>
              <a:rPr lang="fr-FR" sz="5000" b="1" dirty="0">
                <a:solidFill>
                  <a:srgbClr val="C00000"/>
                </a:solidFill>
                <a:latin typeface="Times New Roman" panose="02020603050405020304" pitchFamily="18" charset="0"/>
                <a:cs typeface="Times New Roman" panose="02020603050405020304" pitchFamily="18" charset="0"/>
              </a:rPr>
              <a:t>) </a:t>
            </a:r>
          </a:p>
          <a:p>
            <a:pPr marL="176213" lvl="1" indent="0">
              <a:buNone/>
            </a:pPr>
            <a:r>
              <a:rPr lang="fr-FR" sz="4500" dirty="0">
                <a:solidFill>
                  <a:schemeClr val="tx1"/>
                </a:solidFill>
                <a:latin typeface="Times New Roman" panose="02020603050405020304" pitchFamily="18" charset="0"/>
                <a:cs typeface="Times New Roman" panose="02020603050405020304" pitchFamily="18" charset="0"/>
              </a:rPr>
              <a:t>La bibliothèque d'authentification </a:t>
            </a:r>
            <a:r>
              <a:rPr lang="fr-FR" sz="4500" b="1" dirty="0">
                <a:solidFill>
                  <a:schemeClr val="tx1"/>
                </a:solidFill>
                <a:latin typeface="Times New Roman" panose="02020603050405020304" pitchFamily="18" charset="0"/>
                <a:cs typeface="Times New Roman" panose="02020603050405020304" pitchFamily="18" charset="0"/>
              </a:rPr>
              <a:t>JWT (JSON Web </a:t>
            </a:r>
            <a:r>
              <a:rPr lang="fr-FR" sz="4500" b="1" dirty="0" err="1">
                <a:solidFill>
                  <a:schemeClr val="tx1"/>
                </a:solidFill>
                <a:latin typeface="Times New Roman" panose="02020603050405020304" pitchFamily="18" charset="0"/>
                <a:cs typeface="Times New Roman" panose="02020603050405020304" pitchFamily="18" charset="0"/>
              </a:rPr>
              <a:t>Tokens</a:t>
            </a:r>
            <a:r>
              <a:rPr lang="fr-FR" sz="4500" b="1" dirty="0">
                <a:solidFill>
                  <a:schemeClr val="tx1"/>
                </a:solidFill>
                <a:latin typeface="Times New Roman" panose="02020603050405020304" pitchFamily="18" charset="0"/>
                <a:cs typeface="Times New Roman" panose="02020603050405020304" pitchFamily="18" charset="0"/>
              </a:rPr>
              <a:t>) </a:t>
            </a:r>
            <a:r>
              <a:rPr lang="fr-FR" sz="4500" dirty="0">
                <a:solidFill>
                  <a:schemeClr val="tx1"/>
                </a:solidFill>
                <a:latin typeface="Times New Roman" panose="02020603050405020304" pitchFamily="18" charset="0"/>
                <a:cs typeface="Times New Roman" panose="02020603050405020304" pitchFamily="18" charset="0"/>
              </a:rPr>
              <a:t>est une norme ouverte (</a:t>
            </a:r>
            <a:r>
              <a:rPr lang="fr-FR" sz="4500" b="1" dirty="0">
                <a:solidFill>
                  <a:schemeClr val="tx1"/>
                </a:solidFill>
                <a:latin typeface="Times New Roman" panose="02020603050405020304" pitchFamily="18" charset="0"/>
                <a:cs typeface="Times New Roman" panose="02020603050405020304" pitchFamily="18" charset="0"/>
              </a:rPr>
              <a:t>RFC 7519</a:t>
            </a:r>
            <a:r>
              <a:rPr lang="fr-FR" sz="4500" dirty="0">
                <a:solidFill>
                  <a:schemeClr val="tx1"/>
                </a:solidFill>
                <a:latin typeface="Times New Roman" panose="02020603050405020304" pitchFamily="18" charset="0"/>
                <a:cs typeface="Times New Roman" panose="02020603050405020304" pitchFamily="18" charset="0"/>
              </a:rPr>
              <a:t>) qui définit un format compact et autonome pour transmettre des informations en toute sécurité entre les parties sous forme de jetons. Les jetons JWT sont généralement utilisés pour authentifier des utilisateurs dans des applications web et mobiles.</a:t>
            </a:r>
          </a:p>
          <a:p>
            <a:pPr marL="176213" lvl="1" indent="0">
              <a:buNone/>
            </a:pPr>
            <a:r>
              <a:rPr lang="fr-FR" sz="4500" dirty="0">
                <a:solidFill>
                  <a:schemeClr val="tx1"/>
                </a:solidFill>
                <a:latin typeface="Times New Roman" panose="02020603050405020304" pitchFamily="18" charset="0"/>
                <a:cs typeface="Times New Roman" panose="02020603050405020304" pitchFamily="18" charset="0"/>
              </a:rPr>
              <a:t>La bibliothèque JWT fournit des fonctions pour créer, signer et vérifier des jetons JWT. Les jetons JWT sont généralement signés à l'aide d'une clé secrète partagée entre les parties, ce qui garantit que les informations contenues dans le jeton n'ont pas été altérées.</a:t>
            </a:r>
          </a:p>
          <a:p>
            <a:pPr marL="176213" lvl="1" indent="0">
              <a:buNone/>
            </a:pPr>
            <a:endParaRPr lang="fr-FR" sz="4500" dirty="0">
              <a:solidFill>
                <a:schemeClr val="tx1"/>
              </a:solidFill>
              <a:latin typeface="Times New Roman" panose="02020603050405020304" pitchFamily="18" charset="0"/>
              <a:cs typeface="Times New Roman" panose="02020603050405020304" pitchFamily="18" charset="0"/>
            </a:endParaRPr>
          </a:p>
          <a:p>
            <a:pPr marL="176213" lvl="1" indent="0">
              <a:buNone/>
            </a:pPr>
            <a:r>
              <a:rPr lang="fr-FR" sz="4500" dirty="0">
                <a:solidFill>
                  <a:schemeClr val="tx1"/>
                </a:solidFill>
                <a:latin typeface="Times New Roman" panose="02020603050405020304" pitchFamily="18" charset="0"/>
                <a:cs typeface="Times New Roman" panose="02020603050405020304" pitchFamily="18" charset="0"/>
              </a:rPr>
              <a:t>L'un des principaux avantages de l'utilisation de JWT est qu'il est facile à intégrer dans les applications existantes, car il ne nécessite pas de stockage côté serveur et peut être vérifié à l'aide d'une clé secrète. En outre, JWT est largement pris en charge dans de nombreuses langues de programmation et de nombreux </a:t>
            </a:r>
            <a:r>
              <a:rPr lang="fr-FR" sz="4500" dirty="0" err="1">
                <a:solidFill>
                  <a:schemeClr val="tx1"/>
                </a:solidFill>
                <a:latin typeface="Times New Roman" panose="02020603050405020304" pitchFamily="18" charset="0"/>
                <a:cs typeface="Times New Roman" panose="02020603050405020304" pitchFamily="18" charset="0"/>
              </a:rPr>
              <a:t>frameworks</a:t>
            </a:r>
            <a:r>
              <a:rPr lang="fr-FR" sz="4500" dirty="0">
                <a:solidFill>
                  <a:schemeClr val="tx1"/>
                </a:solidFill>
                <a:latin typeface="Times New Roman" panose="02020603050405020304" pitchFamily="18" charset="0"/>
                <a:cs typeface="Times New Roman" panose="02020603050405020304" pitchFamily="18" charset="0"/>
              </a:rPr>
              <a:t>.</a:t>
            </a:r>
          </a:p>
          <a:p>
            <a:pPr marL="176213" lvl="1" indent="0">
              <a:buNone/>
            </a:pPr>
            <a:endParaRPr lang="fr-FR" sz="4500" dirty="0">
              <a:solidFill>
                <a:schemeClr val="tx1"/>
              </a:solidFill>
              <a:latin typeface="Times New Roman" panose="02020603050405020304" pitchFamily="18" charset="0"/>
              <a:cs typeface="Times New Roman" panose="02020603050405020304" pitchFamily="18" charset="0"/>
            </a:endParaRPr>
          </a:p>
          <a:p>
            <a:pPr marL="176213" lvl="1" indent="0">
              <a:buNone/>
            </a:pPr>
            <a:r>
              <a:rPr lang="fr-FR" sz="4500" dirty="0">
                <a:solidFill>
                  <a:schemeClr val="tx1"/>
                </a:solidFill>
                <a:latin typeface="Times New Roman" panose="02020603050405020304" pitchFamily="18" charset="0"/>
                <a:cs typeface="Times New Roman" panose="02020603050405020304" pitchFamily="18" charset="0"/>
              </a:rPr>
              <a:t>Cependant, il est important de noter que JWT ne gère que l'authentification et ne fournit pas de mécanismes pour gérer les autorisations. Il est donc souvent utilisé en conjonction avec d'autres bibliothèques d'authentification, telles que </a:t>
            </a:r>
            <a:r>
              <a:rPr lang="fr-FR" sz="4500" dirty="0" err="1">
                <a:solidFill>
                  <a:schemeClr val="tx1"/>
                </a:solidFill>
                <a:latin typeface="Times New Roman" panose="02020603050405020304" pitchFamily="18" charset="0"/>
                <a:cs typeface="Times New Roman" panose="02020603050405020304" pitchFamily="18" charset="0"/>
              </a:rPr>
              <a:t>Passport</a:t>
            </a:r>
            <a:r>
              <a:rPr lang="fr-FR" sz="4500" dirty="0">
                <a:solidFill>
                  <a:schemeClr val="tx1"/>
                </a:solidFill>
                <a:latin typeface="Times New Roman" panose="02020603050405020304" pitchFamily="18" charset="0"/>
                <a:cs typeface="Times New Roman" panose="02020603050405020304" pitchFamily="18" charset="0"/>
              </a:rPr>
              <a:t> ou </a:t>
            </a:r>
            <a:r>
              <a:rPr lang="fr-FR" sz="4500" dirty="0" err="1">
                <a:solidFill>
                  <a:schemeClr val="tx1"/>
                </a:solidFill>
                <a:latin typeface="Times New Roman" panose="02020603050405020304" pitchFamily="18" charset="0"/>
                <a:cs typeface="Times New Roman" panose="02020603050405020304" pitchFamily="18" charset="0"/>
              </a:rPr>
              <a:t>Sanctum</a:t>
            </a:r>
            <a:r>
              <a:rPr lang="fr-FR" sz="4500" dirty="0">
                <a:solidFill>
                  <a:schemeClr val="tx1"/>
                </a:solidFill>
                <a:latin typeface="Times New Roman" panose="02020603050405020304" pitchFamily="18" charset="0"/>
                <a:cs typeface="Times New Roman" panose="02020603050405020304" pitchFamily="18" charset="0"/>
              </a:rPr>
              <a:t>, pour gérer l'authentification et l'autorisation dans les applications web et mobiles.</a:t>
            </a:r>
          </a:p>
          <a:p>
            <a:pPr marL="400050" lvl="1" indent="0">
              <a:buNone/>
            </a:pPr>
            <a:endParaRPr lang="fr-FR"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27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811213" lvl="1" indent="-233363">
              <a:buFont typeface="+mj-lt"/>
              <a:buAutoNum type="alphaLcParenR"/>
            </a:pPr>
            <a:r>
              <a:rPr lang="fr-FR" sz="80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8000" b="1" dirty="0" err="1">
                <a:solidFill>
                  <a:srgbClr val="0070C0"/>
                </a:solidFill>
                <a:latin typeface="Times New Roman" panose="02020603050405020304" pitchFamily="18" charset="0"/>
                <a:cs typeface="Times New Roman" panose="02020603050405020304" pitchFamily="18" charset="0"/>
              </a:rPr>
              <a:t>Sanctum</a:t>
            </a:r>
            <a:r>
              <a:rPr lang="fr-FR" sz="80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8000" b="1" dirty="0" err="1">
                <a:solidFill>
                  <a:srgbClr val="C00000"/>
                </a:solidFill>
                <a:latin typeface="Times New Roman" panose="02020603050405020304" pitchFamily="18" charset="0"/>
                <a:cs typeface="Times New Roman" panose="02020603050405020304" pitchFamily="18" charset="0"/>
              </a:rPr>
              <a:t>Passport</a:t>
            </a:r>
            <a:endParaRPr lang="fr-FR" sz="8000" b="1" dirty="0">
              <a:solidFill>
                <a:srgbClr val="C00000"/>
              </a:solidFill>
              <a:latin typeface="Times New Roman" panose="02020603050405020304" pitchFamily="18" charset="0"/>
              <a:cs typeface="Times New Roman" panose="02020603050405020304" pitchFamily="18" charset="0"/>
            </a:endParaRP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La bibliothèque d'authentification </a:t>
            </a:r>
            <a:r>
              <a:rPr lang="fr-FR" sz="7200" b="1" dirty="0" err="1">
                <a:solidFill>
                  <a:schemeClr val="tx1"/>
                </a:solidFill>
                <a:latin typeface="Times New Roman" panose="02020603050405020304" pitchFamily="18" charset="0"/>
                <a:cs typeface="Times New Roman" panose="02020603050405020304" pitchFamily="18" charset="0"/>
              </a:rPr>
              <a:t>Passport</a:t>
            </a:r>
            <a:r>
              <a:rPr lang="fr-FR" sz="7200" dirty="0">
                <a:solidFill>
                  <a:schemeClr val="tx1"/>
                </a:solidFill>
                <a:latin typeface="Times New Roman" panose="02020603050405020304" pitchFamily="18" charset="0"/>
                <a:cs typeface="Times New Roman" panose="02020603050405020304" pitchFamily="18" charset="0"/>
              </a:rPr>
              <a:t> est une bibliothèque open-source pour </a:t>
            </a:r>
            <a:r>
              <a:rPr lang="fr-FR" sz="7200" b="1" dirty="0">
                <a:solidFill>
                  <a:schemeClr val="tx1"/>
                </a:solidFill>
                <a:latin typeface="Times New Roman" panose="02020603050405020304" pitchFamily="18" charset="0"/>
                <a:cs typeface="Times New Roman" panose="02020603050405020304" pitchFamily="18" charset="0"/>
              </a:rPr>
              <a:t>Node.js </a:t>
            </a:r>
            <a:r>
              <a:rPr lang="fr-FR" sz="7200" dirty="0">
                <a:solidFill>
                  <a:schemeClr val="tx1"/>
                </a:solidFill>
                <a:latin typeface="Times New Roman" panose="02020603050405020304" pitchFamily="18" charset="0"/>
                <a:cs typeface="Times New Roman" panose="02020603050405020304" pitchFamily="18" charset="0"/>
              </a:rPr>
              <a:t>qui permet d'ajouter facilement des fonctionnalités d'authentification à une application web. </a:t>
            </a:r>
            <a:r>
              <a:rPr lang="fr-FR" sz="7200" b="1" dirty="0" err="1">
                <a:solidFill>
                  <a:schemeClr val="tx1"/>
                </a:solidFill>
                <a:latin typeface="Times New Roman" panose="02020603050405020304" pitchFamily="18" charset="0"/>
                <a:cs typeface="Times New Roman" panose="02020603050405020304" pitchFamily="18" charset="0"/>
              </a:rPr>
              <a:t>Passport</a:t>
            </a:r>
            <a:r>
              <a:rPr lang="fr-FR" sz="7200" b="1" dirty="0">
                <a:solidFill>
                  <a:schemeClr val="tx1"/>
                </a:solidFill>
                <a:latin typeface="Times New Roman" panose="02020603050405020304" pitchFamily="18" charset="0"/>
                <a:cs typeface="Times New Roman" panose="02020603050405020304" pitchFamily="18" charset="0"/>
              </a:rPr>
              <a:t> </a:t>
            </a:r>
            <a:r>
              <a:rPr lang="fr-FR" sz="7200" dirty="0">
                <a:solidFill>
                  <a:schemeClr val="tx1"/>
                </a:solidFill>
                <a:latin typeface="Times New Roman" panose="02020603050405020304" pitchFamily="18" charset="0"/>
                <a:cs typeface="Times New Roman" panose="02020603050405020304" pitchFamily="18" charset="0"/>
              </a:rPr>
              <a:t>prend en charge plusieurs méthodes d'authentification, y compris l'authentification locale avec nom d'utilisateur et mot de passe, l'authentification </a:t>
            </a:r>
            <a:r>
              <a:rPr lang="fr-FR" sz="7200" b="1" dirty="0" err="1">
                <a:solidFill>
                  <a:schemeClr val="tx1"/>
                </a:solidFill>
                <a:latin typeface="Times New Roman" panose="02020603050405020304" pitchFamily="18" charset="0"/>
                <a:cs typeface="Times New Roman" panose="02020603050405020304" pitchFamily="18" charset="0"/>
              </a:rPr>
              <a:t>OAuth</a:t>
            </a:r>
            <a:r>
              <a:rPr lang="fr-FR" sz="7200" dirty="0">
                <a:solidFill>
                  <a:schemeClr val="tx1"/>
                </a:solidFill>
                <a:latin typeface="Times New Roman" panose="02020603050405020304" pitchFamily="18" charset="0"/>
                <a:cs typeface="Times New Roman" panose="02020603050405020304" pitchFamily="18" charset="0"/>
              </a:rPr>
              <a:t> avec des fournisseurs tels que </a:t>
            </a:r>
            <a:r>
              <a:rPr lang="fr-FR" sz="7200" b="1" dirty="0">
                <a:solidFill>
                  <a:schemeClr val="tx1"/>
                </a:solidFill>
                <a:latin typeface="Times New Roman" panose="02020603050405020304" pitchFamily="18" charset="0"/>
                <a:cs typeface="Times New Roman" panose="02020603050405020304" pitchFamily="18" charset="0"/>
              </a:rPr>
              <a:t>Google</a:t>
            </a:r>
            <a:r>
              <a:rPr lang="fr-FR" sz="7200" dirty="0">
                <a:solidFill>
                  <a:schemeClr val="tx1"/>
                </a:solidFill>
                <a:latin typeface="Times New Roman" panose="02020603050405020304" pitchFamily="18" charset="0"/>
                <a:cs typeface="Times New Roman" panose="02020603050405020304" pitchFamily="18" charset="0"/>
              </a:rPr>
              <a:t> et </a:t>
            </a:r>
            <a:r>
              <a:rPr lang="fr-FR" sz="7200" b="1" dirty="0">
                <a:solidFill>
                  <a:schemeClr val="tx1"/>
                </a:solidFill>
                <a:latin typeface="Times New Roman" panose="02020603050405020304" pitchFamily="18" charset="0"/>
                <a:cs typeface="Times New Roman" panose="02020603050405020304" pitchFamily="18" charset="0"/>
              </a:rPr>
              <a:t>Facebook</a:t>
            </a:r>
            <a:r>
              <a:rPr lang="fr-FR" sz="7200" dirty="0">
                <a:solidFill>
                  <a:schemeClr val="tx1"/>
                </a:solidFill>
                <a:latin typeface="Times New Roman" panose="02020603050405020304" pitchFamily="18" charset="0"/>
                <a:cs typeface="Times New Roman" panose="02020603050405020304" pitchFamily="18" charset="0"/>
              </a:rPr>
              <a:t>, et l'authentification </a:t>
            </a:r>
            <a:r>
              <a:rPr lang="fr-FR" sz="7200" b="1" dirty="0" err="1">
                <a:solidFill>
                  <a:schemeClr val="tx1"/>
                </a:solidFill>
                <a:latin typeface="Times New Roman" panose="02020603050405020304" pitchFamily="18" charset="0"/>
                <a:cs typeface="Times New Roman" panose="02020603050405020304" pitchFamily="18" charset="0"/>
              </a:rPr>
              <a:t>OpenID</a:t>
            </a:r>
            <a:r>
              <a:rPr lang="fr-FR" sz="7200" dirty="0">
                <a:solidFill>
                  <a:schemeClr val="tx1"/>
                </a:solidFill>
                <a:latin typeface="Times New Roman" panose="02020603050405020304" pitchFamily="18" charset="0"/>
                <a:cs typeface="Times New Roman" panose="02020603050405020304" pitchFamily="18" charset="0"/>
              </a:rPr>
              <a:t>.</a:t>
            </a:r>
          </a:p>
          <a:p>
            <a:pPr marL="176213" lvl="1" indent="0">
              <a:buNone/>
            </a:pPr>
            <a:endParaRPr lang="fr-FR" sz="7200" dirty="0">
              <a:solidFill>
                <a:schemeClr val="tx1"/>
              </a:solidFill>
              <a:latin typeface="Times New Roman" panose="02020603050405020304" pitchFamily="18" charset="0"/>
              <a:cs typeface="Times New Roman" panose="02020603050405020304" pitchFamily="18" charset="0"/>
            </a:endParaRPr>
          </a:p>
          <a:p>
            <a:pPr marL="176213" lvl="1" indent="0">
              <a:buNone/>
            </a:pPr>
            <a:r>
              <a:rPr lang="fr-FR" sz="7200" b="1" dirty="0" err="1">
                <a:solidFill>
                  <a:schemeClr val="tx1"/>
                </a:solidFill>
                <a:latin typeface="Times New Roman" panose="02020603050405020304" pitchFamily="18" charset="0"/>
                <a:cs typeface="Times New Roman" panose="02020603050405020304" pitchFamily="18" charset="0"/>
              </a:rPr>
              <a:t>Passport</a:t>
            </a:r>
            <a:r>
              <a:rPr lang="fr-FR" sz="7200" dirty="0">
                <a:solidFill>
                  <a:schemeClr val="tx1"/>
                </a:solidFill>
                <a:latin typeface="Times New Roman" panose="02020603050405020304" pitchFamily="18" charset="0"/>
                <a:cs typeface="Times New Roman" panose="02020603050405020304" pitchFamily="18" charset="0"/>
              </a:rPr>
              <a:t> est conçu pour être flexible et modulaire, permettant aux développeurs de choisir les stratégies d'authentification qu'ils souhaitent utiliser et de personnaliser le processus d'authentification en fonction des besoins de leur application. Il offre également une intégration facile avec les </a:t>
            </a:r>
            <a:r>
              <a:rPr lang="fr-FR" sz="7200" dirty="0" err="1">
                <a:solidFill>
                  <a:schemeClr val="tx1"/>
                </a:solidFill>
                <a:latin typeface="Times New Roman" panose="02020603050405020304" pitchFamily="18" charset="0"/>
                <a:cs typeface="Times New Roman" panose="02020603050405020304" pitchFamily="18" charset="0"/>
              </a:rPr>
              <a:t>frameworks</a:t>
            </a:r>
            <a:r>
              <a:rPr lang="fr-FR" sz="7200" dirty="0">
                <a:solidFill>
                  <a:schemeClr val="tx1"/>
                </a:solidFill>
                <a:latin typeface="Times New Roman" panose="02020603050405020304" pitchFamily="18" charset="0"/>
                <a:cs typeface="Times New Roman" panose="02020603050405020304" pitchFamily="18" charset="0"/>
              </a:rPr>
              <a:t> web courants tels que </a:t>
            </a:r>
            <a:r>
              <a:rPr lang="fr-FR" sz="7200" b="1" dirty="0">
                <a:solidFill>
                  <a:schemeClr val="tx1"/>
                </a:solidFill>
                <a:latin typeface="Times New Roman" panose="02020603050405020304" pitchFamily="18" charset="0"/>
                <a:cs typeface="Times New Roman" panose="02020603050405020304" pitchFamily="18" charset="0"/>
              </a:rPr>
              <a:t>Express</a:t>
            </a:r>
            <a:r>
              <a:rPr lang="fr-FR" sz="7200" dirty="0">
                <a:solidFill>
                  <a:schemeClr val="tx1"/>
                </a:solidFill>
                <a:latin typeface="Times New Roman" panose="02020603050405020304" pitchFamily="18" charset="0"/>
                <a:cs typeface="Times New Roman" panose="02020603050405020304" pitchFamily="18" charset="0"/>
              </a:rPr>
              <a:t>.</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En utilisant </a:t>
            </a:r>
            <a:r>
              <a:rPr lang="fr-FR" sz="7200" b="1" dirty="0" err="1">
                <a:solidFill>
                  <a:schemeClr val="tx1"/>
                </a:solidFill>
                <a:latin typeface="Times New Roman" panose="02020603050405020304" pitchFamily="18" charset="0"/>
                <a:cs typeface="Times New Roman" panose="02020603050405020304" pitchFamily="18" charset="0"/>
              </a:rPr>
              <a:t>Passport</a:t>
            </a:r>
            <a:r>
              <a:rPr lang="fr-FR" sz="7200" dirty="0">
                <a:solidFill>
                  <a:schemeClr val="tx1"/>
                </a:solidFill>
                <a:latin typeface="Times New Roman" panose="02020603050405020304" pitchFamily="18" charset="0"/>
                <a:cs typeface="Times New Roman" panose="02020603050405020304" pitchFamily="18" charset="0"/>
              </a:rPr>
              <a:t>, les développeurs peuvent ajouter rapidement des fonctionnalités d'authentification à leur application, tout en bénéficiant de fonctionnalités de sécurité intégrées telles que la gestion des cookies et la protection contre les attaques par force brute.</a:t>
            </a:r>
          </a:p>
          <a:p>
            <a:pPr marL="176213" lvl="1" indent="0">
              <a:buNone/>
            </a:pPr>
            <a:endParaRPr lang="fr-FR" sz="7200" dirty="0">
              <a:solidFill>
                <a:schemeClr val="tx1"/>
              </a:solidFill>
              <a:latin typeface="Times New Roman" panose="02020603050405020304" pitchFamily="18" charset="0"/>
              <a:cs typeface="Times New Roman" panose="02020603050405020304" pitchFamily="18" charset="0"/>
            </a:endParaRP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En résumé, la bibliothèque d'authentification </a:t>
            </a:r>
            <a:r>
              <a:rPr lang="fr-FR" sz="7200" b="1" dirty="0" err="1">
                <a:solidFill>
                  <a:schemeClr val="tx1"/>
                </a:solidFill>
                <a:latin typeface="Times New Roman" panose="02020603050405020304" pitchFamily="18" charset="0"/>
                <a:cs typeface="Times New Roman" panose="02020603050405020304" pitchFamily="18" charset="0"/>
              </a:rPr>
              <a:t>Passport</a:t>
            </a:r>
            <a:r>
              <a:rPr lang="fr-FR" sz="7200" dirty="0">
                <a:solidFill>
                  <a:schemeClr val="tx1"/>
                </a:solidFill>
                <a:latin typeface="Times New Roman" panose="02020603050405020304" pitchFamily="18" charset="0"/>
                <a:cs typeface="Times New Roman" panose="02020603050405020304" pitchFamily="18" charset="0"/>
              </a:rPr>
              <a:t> est un outil populaire pour l'ajout d'authentification à une application web, offrant une flexibilité et une sécurité accrues.</a:t>
            </a:r>
          </a:p>
        </p:txBody>
      </p:sp>
    </p:spTree>
    <p:extLst>
      <p:ext uri="{BB962C8B-B14F-4D97-AF65-F5344CB8AC3E}">
        <p14:creationId xmlns:p14="http://schemas.microsoft.com/office/powerpoint/2010/main" val="326527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811213" lvl="1" indent="-233363">
              <a:buFont typeface="+mj-lt"/>
              <a:buAutoNum type="alphaLcParenR"/>
            </a:pPr>
            <a:r>
              <a:rPr lang="fr-FR" sz="80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8000" b="1" dirty="0" err="1">
                <a:solidFill>
                  <a:srgbClr val="0070C0"/>
                </a:solidFill>
                <a:latin typeface="Times New Roman" panose="02020603050405020304" pitchFamily="18" charset="0"/>
                <a:cs typeface="Times New Roman" panose="02020603050405020304" pitchFamily="18" charset="0"/>
              </a:rPr>
              <a:t>Sanctum</a:t>
            </a:r>
            <a:r>
              <a:rPr lang="fr-FR" sz="80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8000" b="1" dirty="0" err="1">
                <a:solidFill>
                  <a:srgbClr val="C00000"/>
                </a:solidFill>
                <a:latin typeface="Times New Roman" panose="02020603050405020304" pitchFamily="18" charset="0"/>
                <a:cs typeface="Times New Roman" panose="02020603050405020304" pitchFamily="18" charset="0"/>
              </a:rPr>
              <a:t>Sanctum</a:t>
            </a:r>
            <a:endParaRPr lang="fr-FR" sz="8000" b="1" dirty="0">
              <a:solidFill>
                <a:srgbClr val="C00000"/>
              </a:solidFill>
              <a:latin typeface="Times New Roman" panose="02020603050405020304" pitchFamily="18" charset="0"/>
              <a:cs typeface="Times New Roman" panose="02020603050405020304" pitchFamily="18" charset="0"/>
            </a:endParaRP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La bibliothèque d'authentification </a:t>
            </a: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est une bibliothèque open-source pour </a:t>
            </a:r>
            <a:r>
              <a:rPr lang="fr-FR" sz="7200" b="1" dirty="0">
                <a:solidFill>
                  <a:schemeClr val="tx1"/>
                </a:solidFill>
                <a:latin typeface="Times New Roman" panose="02020603050405020304" pitchFamily="18" charset="0"/>
                <a:cs typeface="Times New Roman" panose="02020603050405020304" pitchFamily="18" charset="0"/>
              </a:rPr>
              <a:t>PHP</a:t>
            </a:r>
            <a:r>
              <a:rPr lang="fr-FR" sz="7200" dirty="0">
                <a:solidFill>
                  <a:schemeClr val="tx1"/>
                </a:solidFill>
                <a:latin typeface="Times New Roman" panose="02020603050405020304" pitchFamily="18" charset="0"/>
                <a:cs typeface="Times New Roman" panose="02020603050405020304" pitchFamily="18" charset="0"/>
              </a:rPr>
              <a:t>, développée par </a:t>
            </a:r>
            <a:r>
              <a:rPr lang="fr-FR" sz="7200" b="1"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qui permet de gérer facilement l'authentification dans une application web. </a:t>
            </a: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offre une </a:t>
            </a:r>
            <a:r>
              <a:rPr lang="fr-FR" sz="7200" b="1" dirty="0">
                <a:solidFill>
                  <a:schemeClr val="tx1"/>
                </a:solidFill>
                <a:latin typeface="Times New Roman" panose="02020603050405020304" pitchFamily="18" charset="0"/>
                <a:cs typeface="Times New Roman" panose="02020603050405020304" pitchFamily="18" charset="0"/>
              </a:rPr>
              <a:t>API</a:t>
            </a:r>
            <a:r>
              <a:rPr lang="fr-FR" sz="7200" dirty="0">
                <a:solidFill>
                  <a:schemeClr val="tx1"/>
                </a:solidFill>
                <a:latin typeface="Times New Roman" panose="02020603050405020304" pitchFamily="18" charset="0"/>
                <a:cs typeface="Times New Roman" panose="02020603050405020304" pitchFamily="18" charset="0"/>
              </a:rPr>
              <a:t> simple pour la gestion des jetons d'authentification, qui peuvent être utilisés pour authentifier les utilisateurs à partir de différents clients, tels que des applications mobiles, des applications web </a:t>
            </a:r>
            <a:r>
              <a:rPr lang="fr-FR" sz="7200" b="1" dirty="0">
                <a:solidFill>
                  <a:schemeClr val="tx1"/>
                </a:solidFill>
                <a:latin typeface="Times New Roman" panose="02020603050405020304" pitchFamily="18" charset="0"/>
                <a:cs typeface="Times New Roman" panose="02020603050405020304" pitchFamily="18" charset="0"/>
              </a:rPr>
              <a:t>SPA</a:t>
            </a:r>
            <a:r>
              <a:rPr lang="fr-FR" sz="7200" dirty="0">
                <a:solidFill>
                  <a:schemeClr val="tx1"/>
                </a:solidFill>
                <a:latin typeface="Times New Roman" panose="02020603050405020304" pitchFamily="18" charset="0"/>
                <a:cs typeface="Times New Roman" panose="02020603050405020304" pitchFamily="18" charset="0"/>
              </a:rPr>
              <a:t> ou des scripts côté serveur.</a:t>
            </a:r>
          </a:p>
          <a:p>
            <a:pPr marL="176213" lvl="1" indent="0">
              <a:buNone/>
            </a:pP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prend en charge plusieurs méthodes d'authentification, y compris l'authentification par jeton, l'authentification par cookie et l'authentification par jeton API. Il offre également des fonctionnalités de sécurité avancées, telles que la protection </a:t>
            </a:r>
            <a:r>
              <a:rPr lang="fr-FR" sz="7200" b="1" dirty="0">
                <a:solidFill>
                  <a:schemeClr val="tx1"/>
                </a:solidFill>
                <a:latin typeface="Times New Roman" panose="02020603050405020304" pitchFamily="18" charset="0"/>
                <a:cs typeface="Times New Roman" panose="02020603050405020304" pitchFamily="18" charset="0"/>
              </a:rPr>
              <a:t>CSRF</a:t>
            </a:r>
            <a:r>
              <a:rPr lang="fr-FR" sz="7200" dirty="0">
                <a:solidFill>
                  <a:schemeClr val="tx1"/>
                </a:solidFill>
                <a:latin typeface="Times New Roman" panose="02020603050405020304" pitchFamily="18" charset="0"/>
                <a:cs typeface="Times New Roman" panose="02020603050405020304" pitchFamily="18" charset="0"/>
              </a:rPr>
              <a:t> et la révocation des jetons d'authentification.</a:t>
            </a:r>
          </a:p>
          <a:p>
            <a:pPr marL="176213" lvl="1" indent="0">
              <a:buNone/>
            </a:pP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est facile à installer et à configurer, et il peut être utilisé avec les </a:t>
            </a:r>
            <a:r>
              <a:rPr lang="fr-FR" sz="7200" dirty="0" err="1">
                <a:solidFill>
                  <a:schemeClr val="tx1"/>
                </a:solidFill>
                <a:latin typeface="Times New Roman" panose="02020603050405020304" pitchFamily="18" charset="0"/>
                <a:cs typeface="Times New Roman" panose="02020603050405020304" pitchFamily="18" charset="0"/>
              </a:rPr>
              <a:t>frameworks</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a:solidFill>
                  <a:schemeClr val="tx1"/>
                </a:solidFill>
                <a:latin typeface="Times New Roman" panose="02020603050405020304" pitchFamily="18" charset="0"/>
                <a:cs typeface="Times New Roman" panose="02020603050405020304" pitchFamily="18" charset="0"/>
              </a:rPr>
              <a:t>PHP</a:t>
            </a:r>
            <a:r>
              <a:rPr lang="fr-FR" sz="7200" dirty="0">
                <a:solidFill>
                  <a:schemeClr val="tx1"/>
                </a:solidFill>
                <a:latin typeface="Times New Roman" panose="02020603050405020304" pitchFamily="18" charset="0"/>
                <a:cs typeface="Times New Roman" panose="02020603050405020304" pitchFamily="18" charset="0"/>
              </a:rPr>
              <a:t> courants tels que </a:t>
            </a:r>
            <a:r>
              <a:rPr lang="fr-FR" sz="7200" b="1"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a:solidFill>
                  <a:schemeClr val="tx1"/>
                </a:solidFill>
                <a:latin typeface="Times New Roman" panose="02020603050405020304" pitchFamily="18" charset="0"/>
                <a:cs typeface="Times New Roman" panose="02020603050405020304" pitchFamily="18" charset="0"/>
              </a:rPr>
              <a:t>Lumen</a:t>
            </a:r>
            <a:r>
              <a:rPr lang="fr-FR" sz="7200" dirty="0">
                <a:solidFill>
                  <a:schemeClr val="tx1"/>
                </a:solidFill>
                <a:latin typeface="Times New Roman" panose="02020603050405020304" pitchFamily="18" charset="0"/>
                <a:cs typeface="Times New Roman" panose="02020603050405020304" pitchFamily="18" charset="0"/>
              </a:rPr>
              <a:t> ou </a:t>
            </a:r>
            <a:r>
              <a:rPr lang="fr-FR" sz="7200" b="1" dirty="0">
                <a:solidFill>
                  <a:schemeClr val="tx1"/>
                </a:solidFill>
                <a:latin typeface="Times New Roman" panose="02020603050405020304" pitchFamily="18" charset="0"/>
                <a:cs typeface="Times New Roman" panose="02020603050405020304" pitchFamily="18" charset="0"/>
              </a:rPr>
              <a:t>Symfony</a:t>
            </a:r>
            <a:r>
              <a:rPr lang="fr-FR" sz="7200" dirty="0">
                <a:solidFill>
                  <a:schemeClr val="tx1"/>
                </a:solidFill>
                <a:latin typeface="Times New Roman" panose="02020603050405020304" pitchFamily="18" charset="0"/>
                <a:cs typeface="Times New Roman" panose="02020603050405020304" pitchFamily="18" charset="0"/>
              </a:rPr>
              <a:t>. En utilisant </a:t>
            </a: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les développeurs peuvent ajouter rapidement des fonctionnalités d'authentification à leur application, tout en bénéficiant de fonctionnalités de sécurité intégrées et de la flexibilité nécessaire pour s'adapter à leurs besoins spécifiques.</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En résumé, la bibliothèque d'authentification </a:t>
            </a:r>
            <a:r>
              <a:rPr lang="fr-FR" sz="7200" b="1" dirty="0" err="1">
                <a:solidFill>
                  <a:schemeClr val="tx1"/>
                </a:solidFill>
                <a:latin typeface="Times New Roman" panose="02020603050405020304" pitchFamily="18" charset="0"/>
                <a:cs typeface="Times New Roman" panose="02020603050405020304" pitchFamily="18" charset="0"/>
              </a:rPr>
              <a:t>Sanctum</a:t>
            </a:r>
            <a:r>
              <a:rPr lang="fr-FR" sz="7200" dirty="0">
                <a:solidFill>
                  <a:schemeClr val="tx1"/>
                </a:solidFill>
                <a:latin typeface="Times New Roman" panose="02020603050405020304" pitchFamily="18" charset="0"/>
                <a:cs typeface="Times New Roman" panose="02020603050405020304" pitchFamily="18" charset="0"/>
              </a:rPr>
              <a:t> est un outil puissant et facile à utiliser pour la gestion de l'authentification dans les applications web </a:t>
            </a:r>
            <a:r>
              <a:rPr lang="fr-FR" sz="7200" b="1" dirty="0">
                <a:solidFill>
                  <a:schemeClr val="tx1"/>
                </a:solidFill>
                <a:latin typeface="Times New Roman" panose="02020603050405020304" pitchFamily="18" charset="0"/>
                <a:cs typeface="Times New Roman" panose="02020603050405020304" pitchFamily="18" charset="0"/>
              </a:rPr>
              <a:t>PHP</a:t>
            </a:r>
            <a:r>
              <a:rPr lang="fr-FR" sz="7200" dirty="0">
                <a:solidFill>
                  <a:schemeClr val="tx1"/>
                </a:solidFill>
                <a:latin typeface="Times New Roman" panose="02020603050405020304" pitchFamily="18" charset="0"/>
                <a:cs typeface="Times New Roman" panose="02020603050405020304" pitchFamily="18" charset="0"/>
              </a:rPr>
              <a:t>, offrant une flexibilité et une sécurité accrues.</a:t>
            </a:r>
          </a:p>
        </p:txBody>
      </p:sp>
    </p:spTree>
    <p:extLst>
      <p:ext uri="{BB962C8B-B14F-4D97-AF65-F5344CB8AC3E}">
        <p14:creationId xmlns:p14="http://schemas.microsoft.com/office/powerpoint/2010/main" val="144242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30225" indent="-354013">
              <a:buFont typeface="+mj-lt"/>
              <a:buAutoNum type="alphaUcPeriod" startAt="3"/>
              <a:tabLst>
                <a:tab pos="530225" algn="l"/>
              </a:tabLst>
            </a:pPr>
            <a:r>
              <a:rPr lang="fr-FR" sz="8000" b="1" dirty="0">
                <a:solidFill>
                  <a:srgbClr val="002060"/>
                </a:solidFill>
                <a:latin typeface="Times New Roman" panose="02020603050405020304" pitchFamily="18" charset="0"/>
                <a:cs typeface="Times New Roman" panose="02020603050405020304" pitchFamily="18" charset="0"/>
              </a:rPr>
              <a:t>Approfondir la programmation </a:t>
            </a:r>
            <a:r>
              <a:rPr lang="fr-FR" sz="8000" b="1" dirty="0" err="1">
                <a:solidFill>
                  <a:srgbClr val="002060"/>
                </a:solidFill>
                <a:latin typeface="Times New Roman" panose="02020603050405020304" pitchFamily="18" charset="0"/>
                <a:cs typeface="Times New Roman" panose="02020603050405020304" pitchFamily="18" charset="0"/>
              </a:rPr>
              <a:t>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Gérer la sécurité</a:t>
            </a:r>
            <a:endParaRPr lang="fr-FR" sz="8000" b="1" dirty="0">
              <a:solidFill>
                <a:srgbClr val="00B050"/>
              </a:solidFill>
              <a:latin typeface="Times New Roman" panose="02020603050405020304" pitchFamily="18" charset="0"/>
              <a:cs typeface="Times New Roman" panose="02020603050405020304" pitchFamily="18" charset="0"/>
            </a:endParaRPr>
          </a:p>
          <a:p>
            <a:pPr marL="811213" lvl="1" indent="-233363">
              <a:buFont typeface="+mj-lt"/>
              <a:buAutoNum type="alphaLcParenR"/>
            </a:pPr>
            <a:r>
              <a:rPr lang="fr-FR" sz="80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8000" b="1" dirty="0" err="1">
                <a:solidFill>
                  <a:srgbClr val="0070C0"/>
                </a:solidFill>
                <a:latin typeface="Times New Roman" panose="02020603050405020304" pitchFamily="18" charset="0"/>
                <a:cs typeface="Times New Roman" panose="02020603050405020304" pitchFamily="18" charset="0"/>
              </a:rPr>
              <a:t>Sanctum</a:t>
            </a:r>
            <a:r>
              <a:rPr lang="fr-FR" sz="80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8000" b="1" dirty="0">
                <a:solidFill>
                  <a:srgbClr val="C00000"/>
                </a:solidFill>
                <a:latin typeface="Times New Roman" panose="02020603050405020304" pitchFamily="18" charset="0"/>
                <a:cs typeface="Times New Roman" panose="02020603050405020304" pitchFamily="18" charset="0"/>
              </a:rPr>
              <a:t>Les bibliothèques UI</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Les bibliothèques d'authentification </a:t>
            </a:r>
            <a:r>
              <a:rPr lang="fr-FR" sz="7200" b="1" dirty="0">
                <a:solidFill>
                  <a:schemeClr val="tx1"/>
                </a:solidFill>
                <a:latin typeface="Times New Roman" panose="02020603050405020304" pitchFamily="18" charset="0"/>
                <a:cs typeface="Times New Roman" panose="02020603050405020304" pitchFamily="18" charset="0"/>
              </a:rPr>
              <a:t>UI</a:t>
            </a:r>
            <a:r>
              <a:rPr lang="fr-FR" sz="7200" dirty="0">
                <a:solidFill>
                  <a:schemeClr val="tx1"/>
                </a:solidFill>
                <a:latin typeface="Times New Roman" panose="02020603050405020304" pitchFamily="18" charset="0"/>
                <a:cs typeface="Times New Roman" panose="02020603050405020304" pitchFamily="18" charset="0"/>
              </a:rPr>
              <a:t> sont des bibliothèques </a:t>
            </a:r>
            <a:r>
              <a:rPr lang="fr-FR" sz="7200" b="1" dirty="0">
                <a:solidFill>
                  <a:schemeClr val="tx1"/>
                </a:solidFill>
                <a:latin typeface="Times New Roman" panose="02020603050405020304" pitchFamily="18" charset="0"/>
                <a:cs typeface="Times New Roman" panose="02020603050405020304" pitchFamily="18" charset="0"/>
              </a:rPr>
              <a:t>open-source</a:t>
            </a:r>
            <a:r>
              <a:rPr lang="fr-FR" sz="7200" dirty="0">
                <a:solidFill>
                  <a:schemeClr val="tx1"/>
                </a:solidFill>
                <a:latin typeface="Times New Roman" panose="02020603050405020304" pitchFamily="18" charset="0"/>
                <a:cs typeface="Times New Roman" panose="02020603050405020304" pitchFamily="18" charset="0"/>
              </a:rPr>
              <a:t> qui offrent une interface utilisateur (</a:t>
            </a:r>
            <a:r>
              <a:rPr lang="fr-FR" sz="7200" b="1" dirty="0">
                <a:solidFill>
                  <a:schemeClr val="tx1"/>
                </a:solidFill>
                <a:latin typeface="Times New Roman" panose="02020603050405020304" pitchFamily="18" charset="0"/>
                <a:cs typeface="Times New Roman" panose="02020603050405020304" pitchFamily="18" charset="0"/>
              </a:rPr>
              <a:t>UI</a:t>
            </a:r>
            <a:r>
              <a:rPr lang="fr-FR" sz="7200" dirty="0">
                <a:solidFill>
                  <a:schemeClr val="tx1"/>
                </a:solidFill>
                <a:latin typeface="Times New Roman" panose="02020603050405020304" pitchFamily="18" charset="0"/>
                <a:cs typeface="Times New Roman" panose="02020603050405020304" pitchFamily="18" charset="0"/>
              </a:rPr>
              <a:t>) prête à l'emploi pour l'authentification dans les applications web. Elles sont généralement utilisées avec une bibliothèque d'authentification sous-jacente pour gérer les aspects techniques de l'authentification.</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Ces bibliothèques fournissent une gamme de fonctionnalités pour l'authentification, telles que la gestion des sessions utilisateur, la validation des données de connexion, la récupération de mot de passe, la connexion avec des fournisseurs tiers tels que </a:t>
            </a:r>
            <a:r>
              <a:rPr lang="fr-FR" sz="7200" b="1" dirty="0">
                <a:solidFill>
                  <a:schemeClr val="tx1"/>
                </a:solidFill>
                <a:latin typeface="Times New Roman" panose="02020603050405020304" pitchFamily="18" charset="0"/>
                <a:cs typeface="Times New Roman" panose="02020603050405020304" pitchFamily="18" charset="0"/>
              </a:rPr>
              <a:t>Google</a:t>
            </a:r>
            <a:r>
              <a:rPr lang="fr-FR" sz="7200" dirty="0">
                <a:solidFill>
                  <a:schemeClr val="tx1"/>
                </a:solidFill>
                <a:latin typeface="Times New Roman" panose="02020603050405020304" pitchFamily="18" charset="0"/>
                <a:cs typeface="Times New Roman" panose="02020603050405020304" pitchFamily="18" charset="0"/>
              </a:rPr>
              <a:t> ou </a:t>
            </a:r>
            <a:r>
              <a:rPr lang="fr-FR" sz="7200" b="1" dirty="0">
                <a:solidFill>
                  <a:schemeClr val="tx1"/>
                </a:solidFill>
                <a:latin typeface="Times New Roman" panose="02020603050405020304" pitchFamily="18" charset="0"/>
                <a:cs typeface="Times New Roman" panose="02020603050405020304" pitchFamily="18" charset="0"/>
              </a:rPr>
              <a:t>Facebook</a:t>
            </a:r>
            <a:r>
              <a:rPr lang="fr-FR" sz="7200" dirty="0">
                <a:solidFill>
                  <a:schemeClr val="tx1"/>
                </a:solidFill>
                <a:latin typeface="Times New Roman" panose="02020603050405020304" pitchFamily="18" charset="0"/>
                <a:cs typeface="Times New Roman" panose="02020603050405020304" pitchFamily="18" charset="0"/>
              </a:rPr>
              <a:t>, etc. En général, les bibliothèques d'authentification </a:t>
            </a:r>
            <a:r>
              <a:rPr lang="fr-FR" sz="7200" b="1" dirty="0">
                <a:solidFill>
                  <a:schemeClr val="tx1"/>
                </a:solidFill>
                <a:latin typeface="Times New Roman" panose="02020603050405020304" pitchFamily="18" charset="0"/>
                <a:cs typeface="Times New Roman" panose="02020603050405020304" pitchFamily="18" charset="0"/>
              </a:rPr>
              <a:t>UI</a:t>
            </a:r>
            <a:r>
              <a:rPr lang="fr-FR" sz="7200" dirty="0">
                <a:solidFill>
                  <a:schemeClr val="tx1"/>
                </a:solidFill>
                <a:latin typeface="Times New Roman" panose="02020603050405020304" pitchFamily="18" charset="0"/>
                <a:cs typeface="Times New Roman" panose="02020603050405020304" pitchFamily="18" charset="0"/>
              </a:rPr>
              <a:t> sont conçues pour être personnalisables, afin que les développeurs puissent facilement adapter l'apparence et la convivialité de l'interface utilisateur à leurs besoins spécifiques.</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Les bibliothèques d'authentification </a:t>
            </a:r>
            <a:r>
              <a:rPr lang="fr-FR" sz="7200" b="1" dirty="0">
                <a:solidFill>
                  <a:schemeClr val="tx1"/>
                </a:solidFill>
                <a:latin typeface="Times New Roman" panose="02020603050405020304" pitchFamily="18" charset="0"/>
                <a:cs typeface="Times New Roman" panose="02020603050405020304" pitchFamily="18" charset="0"/>
              </a:rPr>
              <a:t>UI </a:t>
            </a:r>
            <a:r>
              <a:rPr lang="fr-FR" sz="7200" dirty="0">
                <a:solidFill>
                  <a:schemeClr val="tx1"/>
                </a:solidFill>
                <a:latin typeface="Times New Roman" panose="02020603050405020304" pitchFamily="18" charset="0"/>
                <a:cs typeface="Times New Roman" panose="02020603050405020304" pitchFamily="18" charset="0"/>
              </a:rPr>
              <a:t>sont disponibles pour différents </a:t>
            </a:r>
            <a:r>
              <a:rPr lang="fr-FR" sz="7200" dirty="0" err="1">
                <a:solidFill>
                  <a:schemeClr val="tx1"/>
                </a:solidFill>
                <a:latin typeface="Times New Roman" panose="02020603050405020304" pitchFamily="18" charset="0"/>
                <a:cs typeface="Times New Roman" panose="02020603050405020304" pitchFamily="18" charset="0"/>
              </a:rPr>
              <a:t>frameworks</a:t>
            </a:r>
            <a:r>
              <a:rPr lang="fr-FR" sz="7200" dirty="0">
                <a:solidFill>
                  <a:schemeClr val="tx1"/>
                </a:solidFill>
                <a:latin typeface="Times New Roman" panose="02020603050405020304" pitchFamily="18" charset="0"/>
                <a:cs typeface="Times New Roman" panose="02020603050405020304" pitchFamily="18" charset="0"/>
              </a:rPr>
              <a:t> et langages de programmation, tels que </a:t>
            </a:r>
            <a:r>
              <a:rPr lang="fr-FR" sz="7200" b="1" dirty="0" err="1">
                <a:solidFill>
                  <a:schemeClr val="tx1"/>
                </a:solidFill>
                <a:latin typeface="Times New Roman" panose="02020603050405020304" pitchFamily="18" charset="0"/>
                <a:cs typeface="Times New Roman" panose="02020603050405020304" pitchFamily="18" charset="0"/>
              </a:rPr>
              <a:t>React</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err="1">
                <a:solidFill>
                  <a:schemeClr val="tx1"/>
                </a:solidFill>
                <a:latin typeface="Times New Roman" panose="02020603050405020304" pitchFamily="18" charset="0"/>
                <a:cs typeface="Times New Roman" panose="02020603050405020304" pitchFamily="18" charset="0"/>
              </a:rPr>
              <a:t>Angular</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a:solidFill>
                  <a:schemeClr val="tx1"/>
                </a:solidFill>
                <a:latin typeface="Times New Roman" panose="02020603050405020304" pitchFamily="18" charset="0"/>
                <a:cs typeface="Times New Roman" panose="02020603050405020304" pitchFamily="18" charset="0"/>
              </a:rPr>
              <a:t>Vue</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err="1">
                <a:solidFill>
                  <a:schemeClr val="tx1"/>
                </a:solidFill>
                <a:latin typeface="Times New Roman" panose="02020603050405020304" pitchFamily="18" charset="0"/>
                <a:cs typeface="Times New Roman" panose="02020603050405020304" pitchFamily="18" charset="0"/>
              </a:rPr>
              <a:t>Laravel</a:t>
            </a:r>
            <a:r>
              <a:rPr lang="fr-FR" sz="7200" dirty="0">
                <a:solidFill>
                  <a:schemeClr val="tx1"/>
                </a:solidFill>
                <a:latin typeface="Times New Roman" panose="02020603050405020304" pitchFamily="18" charset="0"/>
                <a:cs typeface="Times New Roman" panose="02020603050405020304" pitchFamily="18" charset="0"/>
              </a:rPr>
              <a:t>, </a:t>
            </a:r>
            <a:r>
              <a:rPr lang="fr-FR" sz="7200" b="1" dirty="0">
                <a:solidFill>
                  <a:schemeClr val="tx1"/>
                </a:solidFill>
                <a:latin typeface="Times New Roman" panose="02020603050405020304" pitchFamily="18" charset="0"/>
                <a:cs typeface="Times New Roman" panose="02020603050405020304" pitchFamily="18" charset="0"/>
              </a:rPr>
              <a:t>Symfony, Django</a:t>
            </a:r>
            <a:r>
              <a:rPr lang="fr-FR" sz="7200" dirty="0">
                <a:solidFill>
                  <a:schemeClr val="tx1"/>
                </a:solidFill>
                <a:latin typeface="Times New Roman" panose="02020603050405020304" pitchFamily="18" charset="0"/>
                <a:cs typeface="Times New Roman" panose="02020603050405020304" pitchFamily="18" charset="0"/>
              </a:rPr>
              <a:t>, etc. Elles peuvent être utilisées pour accélérer le développement de fonctionnalités d'authentification dans les applications web, tout en assurant une sécurité et une convivialité optimales.</a:t>
            </a:r>
          </a:p>
          <a:p>
            <a:pPr marL="176213" lvl="1" indent="0">
              <a:buNone/>
            </a:pPr>
            <a:r>
              <a:rPr lang="fr-FR" sz="7200" dirty="0">
                <a:solidFill>
                  <a:schemeClr val="tx1"/>
                </a:solidFill>
                <a:latin typeface="Times New Roman" panose="02020603050405020304" pitchFamily="18" charset="0"/>
                <a:cs typeface="Times New Roman" panose="02020603050405020304" pitchFamily="18" charset="0"/>
              </a:rPr>
              <a:t>En résumé, les bibliothèques d'authentification </a:t>
            </a:r>
            <a:r>
              <a:rPr lang="fr-FR" sz="7200" b="1" dirty="0">
                <a:solidFill>
                  <a:schemeClr val="tx1"/>
                </a:solidFill>
                <a:latin typeface="Times New Roman" panose="02020603050405020304" pitchFamily="18" charset="0"/>
                <a:cs typeface="Times New Roman" panose="02020603050405020304" pitchFamily="18" charset="0"/>
              </a:rPr>
              <a:t>UI </a:t>
            </a:r>
            <a:r>
              <a:rPr lang="fr-FR" sz="7200" dirty="0">
                <a:solidFill>
                  <a:schemeClr val="tx1"/>
                </a:solidFill>
                <a:latin typeface="Times New Roman" panose="02020603050405020304" pitchFamily="18" charset="0"/>
                <a:cs typeface="Times New Roman" panose="02020603050405020304" pitchFamily="18" charset="0"/>
              </a:rPr>
              <a:t>sont des outils pratiques et utiles pour ajouter des fonctionnalités d'authentification à une application web, en fournissant une interface utilisateur prête à l'emploi et facilement personnalisable.</a:t>
            </a:r>
          </a:p>
        </p:txBody>
      </p:sp>
    </p:spTree>
    <p:extLst>
      <p:ext uri="{BB962C8B-B14F-4D97-AF65-F5344CB8AC3E}">
        <p14:creationId xmlns:p14="http://schemas.microsoft.com/office/powerpoint/2010/main" val="140666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251520" y="332656"/>
            <a:ext cx="8712968" cy="770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611560" y="415452"/>
            <a:ext cx="7560840" cy="60491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a:t>
            </a:r>
            <a:r>
              <a:rPr lang="fr-FR" sz="2700" b="1" dirty="0" err="1">
                <a:solidFill>
                  <a:schemeClr val="tx2"/>
                </a:solidFill>
                <a:latin typeface="Times New Roman" panose="02020603050405020304" pitchFamily="18" charset="0"/>
                <a:cs typeface="Arial" panose="020B0604020202020204" pitchFamily="34" charset="0"/>
              </a:rPr>
              <a:t>back-end</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251520" y="1268760"/>
            <a:ext cx="8712968" cy="5472608"/>
          </a:xfrm>
        </p:spPr>
        <p:style>
          <a:lnRef idx="2">
            <a:schemeClr val="accent1"/>
          </a:lnRef>
          <a:fillRef idx="1">
            <a:schemeClr val="lt1"/>
          </a:fillRef>
          <a:effectRef idx="0">
            <a:schemeClr val="accent1"/>
          </a:effectRef>
          <a:fontRef idx="minor">
            <a:schemeClr val="dk1"/>
          </a:fontRef>
        </p:style>
        <p:txBody>
          <a:bodyPr>
            <a:normAutofit/>
          </a:bodyPr>
          <a:lstStyle/>
          <a:p>
            <a:pPr marL="530225" indent="-354013">
              <a:buFont typeface="+mj-lt"/>
              <a:buAutoNum type="alphaUcPeriod" startAt="3"/>
              <a:tabLst>
                <a:tab pos="530225" algn="l"/>
              </a:tabLst>
            </a:pPr>
            <a:r>
              <a:rPr lang="fr-FR" sz="2000" b="1" dirty="0">
                <a:solidFill>
                  <a:srgbClr val="002060"/>
                </a:solidFill>
                <a:latin typeface="Times New Roman" panose="02020603050405020304" pitchFamily="18" charset="0"/>
                <a:cs typeface="Times New Roman" panose="02020603050405020304" pitchFamily="18" charset="0"/>
              </a:rPr>
              <a:t>Approfondir la programmation </a:t>
            </a:r>
            <a:r>
              <a:rPr lang="fr-FR" sz="2000" b="1" dirty="0" err="1">
                <a:solidFill>
                  <a:srgbClr val="002060"/>
                </a:solidFill>
                <a:latin typeface="Times New Roman" panose="02020603050405020304" pitchFamily="18" charset="0"/>
                <a:cs typeface="Times New Roman" panose="02020603050405020304" pitchFamily="18" charset="0"/>
              </a:rPr>
              <a:t>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Gérer la sécurité</a:t>
            </a:r>
            <a:endParaRPr lang="fr-FR" sz="2000" b="1" dirty="0">
              <a:solidFill>
                <a:srgbClr val="00B050"/>
              </a:solidFill>
              <a:latin typeface="Times New Roman" panose="02020603050405020304" pitchFamily="18" charset="0"/>
              <a:cs typeface="Times New Roman" panose="02020603050405020304" pitchFamily="18" charset="0"/>
            </a:endParaRPr>
          </a:p>
          <a:p>
            <a:pPr marL="811213" lvl="1" indent="-233363">
              <a:buFont typeface="+mj-lt"/>
              <a:buAutoNum type="alphaLcParenR"/>
            </a:pPr>
            <a:r>
              <a:rPr lang="fr-FR" sz="2000" b="1" dirty="0">
                <a:solidFill>
                  <a:srgbClr val="0070C0"/>
                </a:solidFill>
                <a:latin typeface="Times New Roman" panose="02020603050405020304" pitchFamily="18" charset="0"/>
                <a:cs typeface="Times New Roman" panose="02020603050405020304" pitchFamily="18" charset="0"/>
              </a:rPr>
              <a:t>Bibliothèques d’authentification (JWT, PASSPORT, </a:t>
            </a:r>
            <a:r>
              <a:rPr lang="fr-FR" sz="2000" b="1" dirty="0" err="1">
                <a:solidFill>
                  <a:srgbClr val="0070C0"/>
                </a:solidFill>
                <a:latin typeface="Times New Roman" panose="02020603050405020304" pitchFamily="18" charset="0"/>
                <a:cs typeface="Times New Roman" panose="02020603050405020304" pitchFamily="18" charset="0"/>
              </a:rPr>
              <a:t>Sanctum</a:t>
            </a:r>
            <a:r>
              <a:rPr lang="fr-FR" sz="2000" b="1" dirty="0">
                <a:solidFill>
                  <a:srgbClr val="0070C0"/>
                </a:solidFill>
                <a:latin typeface="Times New Roman" panose="02020603050405020304" pitchFamily="18" charset="0"/>
                <a:cs typeface="Times New Roman" panose="02020603050405020304" pitchFamily="18" charset="0"/>
              </a:rPr>
              <a:t>) </a:t>
            </a:r>
          </a:p>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Liste des bibliothèques UI</a:t>
            </a: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Il existe de nombreuses bibliothèques UI pour l'authentification, voici une liste non exhaustive des bibliothèques d'authentification UI pour différents </a:t>
            </a:r>
            <a:r>
              <a:rPr lang="fr-FR" sz="1800" dirty="0" err="1">
                <a:solidFill>
                  <a:schemeClr val="tx1"/>
                </a:solidFill>
                <a:latin typeface="Times New Roman" panose="02020603050405020304" pitchFamily="18" charset="0"/>
                <a:cs typeface="Times New Roman" panose="02020603050405020304" pitchFamily="18" charset="0"/>
              </a:rPr>
              <a:t>frameworks</a:t>
            </a:r>
            <a:r>
              <a:rPr lang="fr-FR" sz="1800" dirty="0">
                <a:solidFill>
                  <a:schemeClr val="tx1"/>
                </a:solidFill>
                <a:latin typeface="Times New Roman" panose="02020603050405020304" pitchFamily="18" charset="0"/>
                <a:cs typeface="Times New Roman" panose="02020603050405020304" pitchFamily="18" charset="0"/>
              </a:rPr>
              <a:t> et langages de programmation :</a:t>
            </a:r>
          </a:p>
          <a:p>
            <a:pPr marL="400050" lvl="1" indent="0">
              <a:buNone/>
            </a:pPr>
            <a:endParaRPr lang="fr-FR" sz="8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Tableau 5">
            <a:extLst>
              <a:ext uri="{FF2B5EF4-FFF2-40B4-BE49-F238E27FC236}">
                <a16:creationId xmlns:a16="http://schemas.microsoft.com/office/drawing/2014/main" id="{D0B5DC67-48B6-57F7-362C-B600B5C64552}"/>
              </a:ext>
            </a:extLst>
          </p:cNvPr>
          <p:cNvGraphicFramePr>
            <a:graphicFrameLocks noGrp="1"/>
          </p:cNvGraphicFramePr>
          <p:nvPr>
            <p:extLst>
              <p:ext uri="{D42A27DB-BD31-4B8C-83A1-F6EECF244321}">
                <p14:modId xmlns:p14="http://schemas.microsoft.com/office/powerpoint/2010/main" val="2345825029"/>
              </p:ext>
            </p:extLst>
          </p:nvPr>
        </p:nvGraphicFramePr>
        <p:xfrm>
          <a:off x="1115616" y="3599264"/>
          <a:ext cx="7344815" cy="2987040"/>
        </p:xfrm>
        <a:graphic>
          <a:graphicData uri="http://schemas.openxmlformats.org/drawingml/2006/table">
            <a:tbl>
              <a:tblPr firstRow="1" bandRow="1">
                <a:tableStyleId>{2D5ABB26-0587-4C30-8999-92F81FD0307C}</a:tableStyleId>
              </a:tblPr>
              <a:tblGrid>
                <a:gridCol w="2312257">
                  <a:extLst>
                    <a:ext uri="{9D8B030D-6E8A-4147-A177-3AD203B41FA5}">
                      <a16:colId xmlns:a16="http://schemas.microsoft.com/office/drawing/2014/main" val="1423197816"/>
                    </a:ext>
                  </a:extLst>
                </a:gridCol>
                <a:gridCol w="2516279">
                  <a:extLst>
                    <a:ext uri="{9D8B030D-6E8A-4147-A177-3AD203B41FA5}">
                      <a16:colId xmlns:a16="http://schemas.microsoft.com/office/drawing/2014/main" val="3774554059"/>
                    </a:ext>
                  </a:extLst>
                </a:gridCol>
                <a:gridCol w="2516279">
                  <a:extLst>
                    <a:ext uri="{9D8B030D-6E8A-4147-A177-3AD203B41FA5}">
                      <a16:colId xmlns:a16="http://schemas.microsoft.com/office/drawing/2014/main" val="1986573164"/>
                    </a:ext>
                  </a:extLst>
                </a:gridCol>
              </a:tblGrid>
              <a:tr h="1421642">
                <a:tc>
                  <a:txBody>
                    <a:bodyPr/>
                    <a:lstStyle/>
                    <a:p>
                      <a:r>
                        <a:rPr lang="fr-FR" sz="2000" b="1" dirty="0" err="1">
                          <a:solidFill>
                            <a:srgbClr val="0070C0"/>
                          </a:solidFill>
                        </a:rPr>
                        <a:t>React</a:t>
                      </a:r>
                      <a:r>
                        <a:rPr lang="fr-FR" sz="2000" b="1" dirty="0">
                          <a:solidFill>
                            <a:srgbClr val="0070C0"/>
                          </a:solidFill>
                        </a:rPr>
                        <a:t>:</a:t>
                      </a:r>
                    </a:p>
                    <a:p>
                      <a:r>
                        <a:rPr lang="fr-FR" sz="1800" dirty="0" err="1"/>
                        <a:t>React</a:t>
                      </a:r>
                      <a:r>
                        <a:rPr lang="fr-FR" sz="1800" dirty="0"/>
                        <a:t>-Bootstrap</a:t>
                      </a:r>
                    </a:p>
                    <a:p>
                      <a:r>
                        <a:rPr lang="fr-FR" sz="1800" dirty="0" err="1"/>
                        <a:t>Material</a:t>
                      </a:r>
                      <a:r>
                        <a:rPr lang="fr-FR" sz="1800" dirty="0"/>
                        <a:t>-UI</a:t>
                      </a:r>
                    </a:p>
                    <a:p>
                      <a:r>
                        <a:rPr lang="fr-FR" sz="1800" dirty="0" err="1"/>
                        <a:t>Semantic</a:t>
                      </a:r>
                      <a:r>
                        <a:rPr lang="fr-FR" sz="1800" dirty="0"/>
                        <a:t> UI </a:t>
                      </a:r>
                      <a:r>
                        <a:rPr lang="fr-FR" sz="1800" dirty="0" err="1"/>
                        <a:t>React</a:t>
                      </a:r>
                      <a:endParaRPr lang="fr-FR" sz="1800" dirty="0"/>
                    </a:p>
                    <a:p>
                      <a:r>
                        <a:rPr lang="fr-FR" sz="1800" dirty="0"/>
                        <a:t>Ant Design</a:t>
                      </a:r>
                    </a:p>
                  </a:txBody>
                  <a:tcPr/>
                </a:tc>
                <a:tc>
                  <a:txBody>
                    <a:bodyPr/>
                    <a:lstStyle/>
                    <a:p>
                      <a:r>
                        <a:rPr lang="fr-FR" sz="2000" b="1" dirty="0" err="1">
                          <a:solidFill>
                            <a:srgbClr val="0070C0"/>
                          </a:solidFill>
                        </a:rPr>
                        <a:t>Angular</a:t>
                      </a:r>
                      <a:r>
                        <a:rPr lang="fr-FR" sz="2000" b="1" dirty="0">
                          <a:solidFill>
                            <a:srgbClr val="0070C0"/>
                          </a:solidFill>
                        </a:rPr>
                        <a:t>:</a:t>
                      </a:r>
                    </a:p>
                    <a:p>
                      <a:r>
                        <a:rPr lang="fr-FR" sz="1800" dirty="0" err="1"/>
                        <a:t>Angular</a:t>
                      </a:r>
                      <a:r>
                        <a:rPr lang="fr-FR" sz="1800" dirty="0"/>
                        <a:t> </a:t>
                      </a:r>
                      <a:r>
                        <a:rPr lang="fr-FR" sz="1800" dirty="0" err="1"/>
                        <a:t>Material</a:t>
                      </a:r>
                      <a:endParaRPr lang="fr-FR" sz="1800" dirty="0"/>
                    </a:p>
                    <a:p>
                      <a:r>
                        <a:rPr lang="fr-FR" sz="1800" dirty="0" err="1"/>
                        <a:t>PrimeNG</a:t>
                      </a:r>
                      <a:endParaRPr lang="fr-FR" sz="1800" dirty="0"/>
                    </a:p>
                    <a:p>
                      <a:r>
                        <a:rPr lang="fr-FR" sz="1800" dirty="0"/>
                        <a:t>Clarity UI</a:t>
                      </a:r>
                    </a:p>
                    <a:p>
                      <a:r>
                        <a:rPr lang="fr-FR" sz="1800" dirty="0"/>
                        <a:t>NG Bootstrap</a:t>
                      </a:r>
                    </a:p>
                  </a:txBody>
                  <a:tcPr/>
                </a:tc>
                <a:tc>
                  <a:txBody>
                    <a:bodyPr/>
                    <a:lstStyle/>
                    <a:p>
                      <a:r>
                        <a:rPr lang="fr-FR" sz="2000" b="1" dirty="0">
                          <a:solidFill>
                            <a:srgbClr val="0070C0"/>
                          </a:solidFill>
                        </a:rPr>
                        <a:t>Vue:</a:t>
                      </a:r>
                    </a:p>
                    <a:p>
                      <a:r>
                        <a:rPr lang="fr-FR" sz="1800" dirty="0" err="1"/>
                        <a:t>Vuetify</a:t>
                      </a:r>
                      <a:endParaRPr lang="fr-FR" sz="1800" dirty="0"/>
                    </a:p>
                    <a:p>
                      <a:r>
                        <a:rPr lang="fr-FR" sz="1800" dirty="0" err="1"/>
                        <a:t>Element</a:t>
                      </a:r>
                      <a:r>
                        <a:rPr lang="fr-FR" sz="1800" dirty="0"/>
                        <a:t> UI</a:t>
                      </a:r>
                    </a:p>
                    <a:p>
                      <a:r>
                        <a:rPr lang="fr-FR" sz="1800" dirty="0" err="1"/>
                        <a:t>Buefy</a:t>
                      </a:r>
                      <a:endParaRPr lang="fr-FR" sz="1800" dirty="0"/>
                    </a:p>
                    <a:p>
                      <a:r>
                        <a:rPr lang="fr-FR" sz="1800" dirty="0"/>
                        <a:t>Quasar Framework</a:t>
                      </a:r>
                    </a:p>
                  </a:txBody>
                  <a:tcPr/>
                </a:tc>
                <a:extLst>
                  <a:ext uri="{0D108BD9-81ED-4DB2-BD59-A6C34878D82A}">
                    <a16:rowId xmlns:a16="http://schemas.microsoft.com/office/drawing/2014/main" val="4177512106"/>
                  </a:ext>
                </a:extLst>
              </a:tr>
              <a:tr h="1421642">
                <a:tc>
                  <a:txBody>
                    <a:bodyPr/>
                    <a:lstStyle/>
                    <a:p>
                      <a:r>
                        <a:rPr lang="fr-FR" sz="2000" b="1" dirty="0" err="1">
                          <a:solidFill>
                            <a:srgbClr val="0070C0"/>
                          </a:solidFill>
                        </a:rPr>
                        <a:t>Laravel</a:t>
                      </a:r>
                      <a:r>
                        <a:rPr lang="fr-FR" sz="2000" b="1" dirty="0">
                          <a:solidFill>
                            <a:srgbClr val="0070C0"/>
                          </a:solidFill>
                        </a:rPr>
                        <a:t>:</a:t>
                      </a:r>
                    </a:p>
                    <a:p>
                      <a:r>
                        <a:rPr lang="fr-FR" sz="1800" dirty="0" err="1"/>
                        <a:t>Laravel</a:t>
                      </a:r>
                      <a:r>
                        <a:rPr lang="fr-FR" sz="1800" dirty="0"/>
                        <a:t> Jetstream</a:t>
                      </a:r>
                    </a:p>
                    <a:p>
                      <a:r>
                        <a:rPr lang="fr-FR" sz="1800" dirty="0" err="1"/>
                        <a:t>Laravel</a:t>
                      </a:r>
                      <a:r>
                        <a:rPr lang="fr-FR" sz="1800" dirty="0"/>
                        <a:t> UI</a:t>
                      </a:r>
                    </a:p>
                    <a:p>
                      <a:r>
                        <a:rPr lang="fr-FR" sz="1800" dirty="0"/>
                        <a:t>Inertia.js</a:t>
                      </a:r>
                    </a:p>
                    <a:p>
                      <a:r>
                        <a:rPr lang="fr-FR" sz="1800" dirty="0" err="1"/>
                        <a:t>Livewire</a:t>
                      </a:r>
                      <a:endParaRPr lang="fr-FR" sz="1800" dirty="0"/>
                    </a:p>
                  </a:txBody>
                  <a:tcPr/>
                </a:tc>
                <a:tc>
                  <a:txBody>
                    <a:bodyPr/>
                    <a:lstStyle/>
                    <a:p>
                      <a:r>
                        <a:rPr lang="fr-FR" sz="2000" b="1" dirty="0">
                          <a:solidFill>
                            <a:srgbClr val="0070C0"/>
                          </a:solidFill>
                        </a:rPr>
                        <a:t>Symfony:</a:t>
                      </a:r>
                    </a:p>
                    <a:p>
                      <a:r>
                        <a:rPr lang="fr-FR" sz="1800" dirty="0"/>
                        <a:t>Symfony UX</a:t>
                      </a:r>
                    </a:p>
                    <a:p>
                      <a:r>
                        <a:rPr lang="fr-FR" sz="1800" dirty="0" err="1"/>
                        <a:t>EasyAdmin</a:t>
                      </a:r>
                      <a:endParaRPr lang="fr-FR" sz="1800" dirty="0"/>
                    </a:p>
                    <a:p>
                      <a:r>
                        <a:rPr lang="fr-FR" sz="1800" dirty="0" err="1"/>
                        <a:t>SonataAdminBundle</a:t>
                      </a:r>
                      <a:endParaRPr lang="fr-FR" sz="1800" dirty="0"/>
                    </a:p>
                    <a:p>
                      <a:r>
                        <a:rPr lang="fr-FR" sz="1800" dirty="0" err="1"/>
                        <a:t>KnpMenuBundle</a:t>
                      </a:r>
                      <a:endParaRPr lang="fr-FR" sz="1800" dirty="0"/>
                    </a:p>
                  </a:txBody>
                  <a:tcPr/>
                </a:tc>
                <a:tc>
                  <a:txBody>
                    <a:bodyPr/>
                    <a:lstStyle/>
                    <a:p>
                      <a:r>
                        <a:rPr lang="fr-FR" sz="2000" b="1" dirty="0">
                          <a:solidFill>
                            <a:srgbClr val="0070C0"/>
                          </a:solidFill>
                        </a:rPr>
                        <a:t>Django:</a:t>
                      </a:r>
                    </a:p>
                    <a:p>
                      <a:r>
                        <a:rPr lang="fr-FR" sz="1800" dirty="0"/>
                        <a:t>Django-</a:t>
                      </a:r>
                      <a:r>
                        <a:rPr lang="fr-FR" sz="1800" dirty="0" err="1"/>
                        <a:t>Allauth</a:t>
                      </a:r>
                      <a:endParaRPr lang="fr-FR" sz="1800" dirty="0"/>
                    </a:p>
                    <a:p>
                      <a:r>
                        <a:rPr lang="fr-FR" sz="1800" dirty="0"/>
                        <a:t>Django-Registration</a:t>
                      </a:r>
                    </a:p>
                    <a:p>
                      <a:r>
                        <a:rPr lang="fr-FR" sz="1800" dirty="0"/>
                        <a:t>Django-</a:t>
                      </a:r>
                      <a:r>
                        <a:rPr lang="fr-FR" sz="1800" dirty="0" err="1"/>
                        <a:t>Crispy</a:t>
                      </a:r>
                      <a:r>
                        <a:rPr lang="fr-FR" sz="1800" dirty="0"/>
                        <a:t>-Forms</a:t>
                      </a:r>
                    </a:p>
                    <a:p>
                      <a:r>
                        <a:rPr lang="fr-FR" sz="1800" dirty="0"/>
                        <a:t>Django-Auth0</a:t>
                      </a:r>
                    </a:p>
                  </a:txBody>
                  <a:tcPr/>
                </a:tc>
                <a:extLst>
                  <a:ext uri="{0D108BD9-81ED-4DB2-BD59-A6C34878D82A}">
                    <a16:rowId xmlns:a16="http://schemas.microsoft.com/office/drawing/2014/main" val="3992060662"/>
                  </a:ext>
                </a:extLst>
              </a:tr>
            </a:tbl>
          </a:graphicData>
        </a:graphic>
      </p:graphicFrame>
    </p:spTree>
    <p:extLst>
      <p:ext uri="{BB962C8B-B14F-4D97-AF65-F5344CB8AC3E}">
        <p14:creationId xmlns:p14="http://schemas.microsoft.com/office/powerpoint/2010/main" val="4941347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5123</Words>
  <Application>Microsoft Office PowerPoint</Application>
  <PresentationFormat>Affichage à l'écran (4:3)</PresentationFormat>
  <Paragraphs>534</Paragraphs>
  <Slides>36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Angsana New</vt:lpstr>
      <vt:lpstr>Arial</vt:lpstr>
      <vt:lpstr>Calibri</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HAMID BELYAZIDI</cp:lastModifiedBy>
  <cp:revision>327</cp:revision>
  <dcterms:created xsi:type="dcterms:W3CDTF">2011-10-01T12:57:10Z</dcterms:created>
  <dcterms:modified xsi:type="dcterms:W3CDTF">2023-03-02T15:26:12Z</dcterms:modified>
</cp:coreProperties>
</file>