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284" r:id="rId6"/>
    <p:sldId id="285" r:id="rId7"/>
    <p:sldId id="286" r:id="rId8"/>
    <p:sldId id="290" r:id="rId9"/>
    <p:sldId id="287" r:id="rId10"/>
    <p:sldId id="288" r:id="rId11"/>
    <p:sldId id="291" r:id="rId12"/>
    <p:sldId id="292" r:id="rId13"/>
    <p:sldId id="295" r:id="rId14"/>
    <p:sldId id="294" r:id="rId15"/>
    <p:sldId id="296" r:id="rId16"/>
    <p:sldId id="293" r:id="rId17"/>
    <p:sldId id="297"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01/02/2023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01/02/2023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4572000" y="5095485"/>
            <a:ext cx="3637640" cy="95410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Base de données  </a:t>
            </a:r>
          </a:p>
          <a:p>
            <a:pPr algn="ctr"/>
            <a:r>
              <a:rPr lang="fr-FR" sz="2800" dirty="0"/>
              <a:t>Migration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Les fonctions (</a:t>
            </a:r>
            <a:r>
              <a:rPr lang="fr-FR" sz="2000" b="1" dirty="0">
                <a:solidFill>
                  <a:srgbClr val="00B050"/>
                </a:solidFill>
                <a:latin typeface="Times New Roman" panose="02020603050405020304" pitchFamily="18" charset="0"/>
                <a:cs typeface="Times New Roman" panose="02020603050405020304" pitchFamily="18" charset="0"/>
              </a:rPr>
              <a:t>up et down</a:t>
            </a:r>
            <a:r>
              <a:rPr lang="fr-FR" sz="2000" dirty="0">
                <a:solidFill>
                  <a:srgbClr val="C00000"/>
                </a:solidFill>
                <a:latin typeface="Times New Roman" panose="02020603050405020304" pitchFamily="18" charset="0"/>
                <a:cs typeface="Times New Roman" panose="02020603050405020304" pitchFamily="18" charset="0"/>
              </a:rPr>
              <a:t>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611560" y="2852936"/>
            <a:ext cx="7920880" cy="2520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7A3E9D"/>
                </a:solidFill>
                <a:latin typeface="Consolas" panose="020B0609020204030204" pitchFamily="49" charset="0"/>
              </a:rPr>
              <a:t>table</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string</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nom</a:t>
            </a:r>
            <a:r>
              <a:rPr lang="en-US"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9C5D27"/>
                </a:solidFill>
                <a:latin typeface="Consolas" panose="020B0609020204030204" pitchFamily="49" charset="0"/>
              </a:rPr>
              <a:t>50</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           </a:t>
            </a:r>
            <a:r>
              <a:rPr lang="fr-FR" sz="1600" i="1" dirty="0">
                <a:solidFill>
                  <a:srgbClr val="AAAAAA"/>
                </a:solidFill>
                <a:latin typeface="Consolas" panose="020B0609020204030204" pitchFamily="49" charset="0"/>
              </a:rPr>
              <a:t> //$table-&gt;</a:t>
            </a:r>
            <a:r>
              <a:rPr lang="fr-FR" sz="1600" i="1" dirty="0" err="1">
                <a:solidFill>
                  <a:srgbClr val="AAAAAA"/>
                </a:solidFill>
                <a:latin typeface="Consolas" panose="020B0609020204030204" pitchFamily="49" charset="0"/>
              </a:rPr>
              <a:t>boolean</a:t>
            </a:r>
            <a:r>
              <a:rPr lang="fr-FR" sz="1600" i="1" dirty="0">
                <a:solidFill>
                  <a:srgbClr val="AAAAAA"/>
                </a:solidFill>
                <a:latin typeface="Consolas" panose="020B0609020204030204" pitchFamily="49" charset="0"/>
              </a:rPr>
              <a:t>('</a:t>
            </a:r>
            <a:r>
              <a:rPr lang="fr-FR" sz="1600" i="1" dirty="0" err="1">
                <a:solidFill>
                  <a:srgbClr val="AAAAAA"/>
                </a:solidFill>
                <a:latin typeface="Consolas" panose="020B0609020204030204" pitchFamily="49" charset="0"/>
              </a:rPr>
              <a:t>etat</a:t>
            </a:r>
            <a:r>
              <a:rPr lang="fr-FR" sz="1600" i="1" dirty="0">
                <a:solidFill>
                  <a:srgbClr val="AAAAAA"/>
                </a:solidFill>
                <a:latin typeface="Consolas" panose="020B0609020204030204" pitchFamily="49" charset="0"/>
              </a:rPr>
              <a:t>')-&gt;default(0);</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timestamps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id="{59C58AED-0D06-4718-9F07-B41C0263579C}"/>
              </a:ext>
            </a:extLst>
          </p:cNvPr>
          <p:cNvSpPr/>
          <p:nvPr/>
        </p:nvSpPr>
        <p:spPr>
          <a:xfrm>
            <a:off x="611560" y="5598622"/>
            <a:ext cx="7920880" cy="10273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4B69C6"/>
                </a:solidFill>
                <a:latin typeface="Consolas" panose="020B0609020204030204" pitchFamily="49" charset="0"/>
              </a:rPr>
              <a:t>public</a:t>
            </a:r>
            <a:r>
              <a:rPr lang="en-US" sz="1600" dirty="0">
                <a:solidFill>
                  <a:srgbClr val="333333"/>
                </a:solidFill>
                <a:latin typeface="Consolas" panose="020B0609020204030204" pitchFamily="49" charset="0"/>
              </a:rPr>
              <a:t> </a:t>
            </a:r>
            <a:r>
              <a:rPr lang="en-US" sz="1600" dirty="0">
                <a:solidFill>
                  <a:srgbClr val="7A3E9D"/>
                </a:solidFill>
                <a:latin typeface="Consolas" panose="020B0609020204030204" pitchFamily="49" charset="0"/>
              </a:rPr>
              <a:t>function</a:t>
            </a:r>
            <a:r>
              <a:rPr lang="en-US" sz="1600" dirty="0">
                <a:solidFill>
                  <a:srgbClr val="333333"/>
                </a:solidFill>
                <a:latin typeface="Consolas" panose="020B0609020204030204" pitchFamily="49" charset="0"/>
              </a:rPr>
              <a:t> </a:t>
            </a:r>
            <a:r>
              <a:rPr lang="en-US" sz="1600" b="1" dirty="0">
                <a:solidFill>
                  <a:srgbClr val="AA3731"/>
                </a:solidFill>
                <a:latin typeface="Consolas" panose="020B0609020204030204" pitchFamily="49" charset="0"/>
              </a:rPr>
              <a:t>down</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b="1" dirty="0">
                <a:solidFill>
                  <a:srgbClr val="7A3E9D"/>
                </a:solidFill>
                <a:latin typeface="Consolas" panose="020B0609020204030204" pitchFamily="49" charset="0"/>
              </a:rPr>
              <a:t>Schema</a:t>
            </a:r>
            <a:r>
              <a:rPr lang="en-US" sz="1600" dirty="0">
                <a:solidFill>
                  <a:srgbClr val="777777"/>
                </a:solidFill>
                <a:latin typeface="Consolas" panose="020B0609020204030204" pitchFamily="49" charset="0"/>
              </a:rPr>
              <a:t>::</a:t>
            </a:r>
            <a:r>
              <a:rPr lang="en-US" sz="1600" b="1" dirty="0" err="1">
                <a:solidFill>
                  <a:srgbClr val="AA3731"/>
                </a:solidFill>
                <a:latin typeface="Consolas" panose="020B0609020204030204" pitchFamily="49" charset="0"/>
              </a:rPr>
              <a:t>dropIfExists</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stagiaires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2690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Ajouter une colonne à une table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677151" y="2802291"/>
            <a:ext cx="7848872" cy="42630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rgbClr val="0070C0"/>
                </a:solidFill>
                <a:latin typeface="Source Code Pro"/>
              </a:rPr>
              <a:t>php artisan make:migration </a:t>
            </a:r>
            <a:r>
              <a:rPr lang="en-US" dirty="0" err="1">
                <a:solidFill>
                  <a:srgbClr val="0070C0"/>
                </a:solidFill>
                <a:latin typeface="Source Code Pro"/>
              </a:rPr>
              <a:t>add_</a:t>
            </a:r>
            <a:r>
              <a:rPr lang="en-US" dirty="0" err="1">
                <a:solidFill>
                  <a:srgbClr val="00B050"/>
                </a:solidFill>
                <a:latin typeface="Source Code Pro"/>
              </a:rPr>
              <a:t>age</a:t>
            </a:r>
            <a:r>
              <a:rPr lang="en-US" dirty="0" err="1">
                <a:solidFill>
                  <a:srgbClr val="0070C0"/>
                </a:solidFill>
                <a:latin typeface="Source Code Pro"/>
              </a:rPr>
              <a:t>_to_</a:t>
            </a:r>
            <a:r>
              <a:rPr lang="en-US" dirty="0" err="1">
                <a:solidFill>
                  <a:srgbClr val="00B050"/>
                </a:solidFill>
                <a:latin typeface="Source Code Pro"/>
              </a:rPr>
              <a:t>stagiaires</a:t>
            </a:r>
            <a:endParaRPr lang="fr-FR" dirty="0">
              <a:solidFill>
                <a:srgbClr val="0070C0"/>
              </a:solidFill>
              <a:latin typeface="Source Code Pro"/>
            </a:endParaRPr>
          </a:p>
        </p:txBody>
      </p:sp>
      <p:sp>
        <p:nvSpPr>
          <p:cNvPr id="7" name="Rectangle : coins arrondis 6">
            <a:extLst>
              <a:ext uri="{FF2B5EF4-FFF2-40B4-BE49-F238E27FC236}">
                <a16:creationId xmlns:a16="http://schemas.microsoft.com/office/drawing/2014/main" id="{28C39A6A-842E-4784-BD3A-8144077CE7D9}"/>
              </a:ext>
            </a:extLst>
          </p:cNvPr>
          <p:cNvSpPr/>
          <p:nvPr/>
        </p:nvSpPr>
        <p:spPr>
          <a:xfrm>
            <a:off x="677151" y="3342383"/>
            <a:ext cx="7848872" cy="167079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integer</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after</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id="{DB07452D-1E36-485E-8156-FCB5C5D0DF16}"/>
              </a:ext>
            </a:extLst>
          </p:cNvPr>
          <p:cNvSpPr/>
          <p:nvPr/>
        </p:nvSpPr>
        <p:spPr>
          <a:xfrm>
            <a:off x="677151" y="5126968"/>
            <a:ext cx="7848872" cy="153767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down</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dropColumn</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50766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Model logique de Donnée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pic>
        <p:nvPicPr>
          <p:cNvPr id="19" name="Image 18">
            <a:extLst>
              <a:ext uri="{FF2B5EF4-FFF2-40B4-BE49-F238E27FC236}">
                <a16:creationId xmlns:a16="http://schemas.microsoft.com/office/drawing/2014/main" id="{026F3A5A-66DD-4017-83F7-80ADA6A95670}"/>
              </a:ext>
            </a:extLst>
          </p:cNvPr>
          <p:cNvPicPr>
            <a:picLocks noChangeAspect="1"/>
          </p:cNvPicPr>
          <p:nvPr/>
        </p:nvPicPr>
        <p:blipFill>
          <a:blip r:embed="rId2"/>
          <a:stretch>
            <a:fillRect/>
          </a:stretch>
        </p:blipFill>
        <p:spPr>
          <a:xfrm>
            <a:off x="791580" y="3356992"/>
            <a:ext cx="7560840" cy="2811688"/>
          </a:xfrm>
          <a:prstGeom prst="rect">
            <a:avLst/>
          </a:prstGeom>
        </p:spPr>
      </p:pic>
    </p:spTree>
    <p:extLst>
      <p:ext uri="{BB962C8B-B14F-4D97-AF65-F5344CB8AC3E}">
        <p14:creationId xmlns:p14="http://schemas.microsoft.com/office/powerpoint/2010/main" val="210738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La table </a:t>
            </a:r>
            <a:r>
              <a:rPr lang="fr-FR" sz="2000" b="1" dirty="0" err="1">
                <a:solidFill>
                  <a:schemeClr val="tx1"/>
                </a:solidFill>
                <a:latin typeface="Times New Roman" panose="02020603050405020304" pitchFamily="18" charset="0"/>
                <a:cs typeface="Times New Roman" panose="02020603050405020304" pitchFamily="18" charset="0"/>
              </a:rPr>
              <a:t>categories</a:t>
            </a:r>
            <a:endParaRPr lang="fr-FR" sz="2000" b="1"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611560" y="3233393"/>
            <a:ext cx="7920880" cy="28599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categories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name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unique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slug</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unique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timestamps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br>
              <a:rPr lang="fr-FR" sz="1600" dirty="0">
                <a:solidFill>
                  <a:srgbClr val="333333"/>
                </a:solidFill>
                <a:latin typeface="Consolas" panose="020B0609020204030204" pitchFamily="49" charset="0"/>
              </a:rPr>
            </a:b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486829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La table films ( 1 </a:t>
            </a:r>
            <a:r>
              <a:rPr lang="fr-FR" sz="2000" b="1" baseline="30000" dirty="0">
                <a:solidFill>
                  <a:schemeClr val="tx1"/>
                </a:solidFill>
                <a:latin typeface="Times New Roman" panose="02020603050405020304" pitchFamily="18" charset="0"/>
                <a:cs typeface="Times New Roman" panose="02020603050405020304" pitchFamily="18" charset="0"/>
              </a:rPr>
              <a:t>ère</a:t>
            </a:r>
            <a:r>
              <a:rPr lang="fr-FR" sz="2000" b="1" dirty="0">
                <a:solidFill>
                  <a:schemeClr val="tx1"/>
                </a:solidFill>
                <a:latin typeface="Times New Roman" panose="02020603050405020304" pitchFamily="18" charset="0"/>
                <a:cs typeface="Times New Roman" panose="02020603050405020304" pitchFamily="18" charset="0"/>
              </a:rPr>
              <a:t> façon ) </a:t>
            </a: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77508A5A-C851-4C9A-9432-5E704EC44E4F}"/>
              </a:ext>
            </a:extLst>
          </p:cNvPr>
          <p:cNvSpPr/>
          <p:nvPr/>
        </p:nvSpPr>
        <p:spPr>
          <a:xfrm>
            <a:off x="611560" y="3218518"/>
            <a:ext cx="7920880" cy="33123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b="1"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disableForeignKeyConstraints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b="1" dirty="0">
                <a:solidFill>
                  <a:srgbClr val="7A3E9D"/>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films'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en-US" sz="1600" dirty="0">
                <a:solidFill>
                  <a:srgbClr val="777777"/>
                </a:solidFill>
                <a:latin typeface="Consolas" panose="020B0609020204030204" pitchFamily="49" charset="0"/>
              </a:rPr>
              <a:t>         $</a:t>
            </a:r>
            <a:r>
              <a:rPr lang="en-US" sz="1600" dirty="0">
                <a:solidFill>
                  <a:srgbClr val="7A3E9D"/>
                </a:solidFill>
                <a:latin typeface="Consolas" panose="020B0609020204030204" pitchFamily="49" charset="0"/>
              </a:rPr>
              <a:t>table</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foreign</a:t>
            </a:r>
            <a:r>
              <a:rPr lang="en-US" sz="1600" dirty="0">
                <a:solidFill>
                  <a:srgbClr val="777777"/>
                </a:solidFill>
                <a:latin typeface="Consolas" panose="020B0609020204030204" pitchFamily="49" charset="0"/>
              </a:rPr>
              <a:t>('</a:t>
            </a:r>
            <a:r>
              <a:rPr lang="en-US" sz="1600" dirty="0" err="1">
                <a:solidFill>
                  <a:srgbClr val="448C27"/>
                </a:solidFill>
                <a:latin typeface="Consolas" panose="020B0609020204030204" pitchFamily="49" charset="0"/>
              </a:rPr>
              <a:t>category_id</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references</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id</a:t>
            </a:r>
            <a:r>
              <a:rPr lang="en-US" sz="1600" dirty="0">
                <a:solidFill>
                  <a:srgbClr val="777777"/>
                </a:solidFill>
                <a:latin typeface="Consolas" panose="020B0609020204030204" pitchFamily="49" charset="0"/>
              </a:rPr>
              <a:t>’)</a:t>
            </a:r>
          </a:p>
          <a:p>
            <a:r>
              <a:rPr lang="en-US" sz="1600" dirty="0">
                <a:solidFill>
                  <a:srgbClr val="777777"/>
                </a:solidFill>
                <a:latin typeface="Consolas" panose="020B0609020204030204" pitchFamily="49" charset="0"/>
              </a:rPr>
              <a:t>                                           -&gt;</a:t>
            </a:r>
            <a:r>
              <a:rPr lang="en-US" sz="1600" b="1" dirty="0">
                <a:solidFill>
                  <a:srgbClr val="AA3731"/>
                </a:solidFill>
                <a:latin typeface="Consolas" panose="020B0609020204030204" pitchFamily="49" charset="0"/>
              </a:rPr>
              <a:t>on</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categories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pPr lvl="0"/>
            <a:r>
              <a:rPr lang="fr-FR" sz="1600" i="1" dirty="0">
                <a:solidFill>
                  <a:srgbClr val="AAAAAA"/>
                </a:solidFill>
                <a:latin typeface="Consolas" panose="020B0609020204030204" pitchFamily="49" charset="0"/>
              </a:rPr>
              <a:t>                                           //-&gt;</a:t>
            </a:r>
            <a:r>
              <a:rPr lang="fr-FR" sz="1600" i="1" dirty="0" err="1">
                <a:solidFill>
                  <a:srgbClr val="AAAAAA"/>
                </a:solidFill>
                <a:latin typeface="Consolas" panose="020B0609020204030204" pitchFamily="49" charset="0"/>
              </a:rPr>
              <a:t>cascadeOnDelete</a:t>
            </a:r>
            <a:r>
              <a:rPr lang="fr-FR" sz="1600" i="1" dirty="0">
                <a:solidFill>
                  <a:srgbClr val="AAAAAA"/>
                </a:solidFill>
                <a:latin typeface="Consolas" panose="020B0609020204030204" pitchFamily="49" charset="0"/>
              </a:rPr>
              <a:t>()</a:t>
            </a:r>
            <a:endParaRPr lang="fr-FR" sz="1600" dirty="0">
              <a:solidFill>
                <a:srgbClr val="333333"/>
              </a:solidFill>
              <a:latin typeface="Consolas" panose="020B0609020204030204" pitchFamily="49" charset="0"/>
            </a:endParaRPr>
          </a:p>
          <a:p>
            <a:pPr lvl="0"/>
            <a:r>
              <a:rPr lang="fr-FR" sz="1600" dirty="0">
                <a:solidFill>
                  <a:srgbClr val="777777"/>
                </a:solidFill>
                <a:latin typeface="Consolas" panose="020B0609020204030204" pitchFamily="49" charset="0"/>
              </a:rPr>
              <a:t>                                           </a:t>
            </a:r>
            <a:r>
              <a:rPr lang="fr-FR" sz="1600" i="1" dirty="0">
                <a:solidFill>
                  <a:srgbClr val="AAAAAA"/>
                </a:solidFill>
                <a:latin typeface="Consolas" panose="020B0609020204030204" pitchFamily="49" charset="0"/>
              </a:rPr>
              <a:t>//-&gt;</a:t>
            </a:r>
            <a:r>
              <a:rPr lang="fr-FR" sz="1600" i="1" dirty="0" err="1">
                <a:solidFill>
                  <a:srgbClr val="AAAAAA"/>
                </a:solidFill>
                <a:latin typeface="Consolas" panose="020B0609020204030204" pitchFamily="49" charset="0"/>
              </a:rPr>
              <a:t>cascadeOnUpdate</a:t>
            </a:r>
            <a:r>
              <a:rPr lang="fr-FR" sz="1600" i="1" dirty="0">
                <a:solidFill>
                  <a:srgbClr val="AAAAAA"/>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-&gt;</a:t>
            </a:r>
            <a:r>
              <a:rPr lang="en-US" sz="1600" b="1" dirty="0" err="1">
                <a:solidFill>
                  <a:srgbClr val="AA3731"/>
                </a:solidFill>
                <a:latin typeface="Consolas" panose="020B0609020204030204" pitchFamily="49" charset="0"/>
              </a:rPr>
              <a:t>onDelete</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restrict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-&gt;</a:t>
            </a:r>
            <a:r>
              <a:rPr lang="en-US" sz="1600" b="1" dirty="0" err="1">
                <a:solidFill>
                  <a:srgbClr val="AA3731"/>
                </a:solidFill>
                <a:latin typeface="Consolas" panose="020B0609020204030204" pitchFamily="49" charset="0"/>
              </a:rPr>
              <a:t>onUpdate</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restrict</a:t>
            </a:r>
            <a:r>
              <a:rPr lang="en-US"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3929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La table films ( 2 </a:t>
            </a:r>
            <a:r>
              <a:rPr lang="fr-FR" sz="2000" b="1" baseline="30000" dirty="0">
                <a:solidFill>
                  <a:schemeClr val="tx1"/>
                </a:solidFill>
                <a:latin typeface="Times New Roman" panose="02020603050405020304" pitchFamily="18" charset="0"/>
                <a:cs typeface="Times New Roman" panose="02020603050405020304" pitchFamily="18" charset="0"/>
              </a:rPr>
              <a:t>-ème</a:t>
            </a:r>
            <a:r>
              <a:rPr lang="fr-FR" sz="2000" b="1" dirty="0">
                <a:solidFill>
                  <a:schemeClr val="tx1"/>
                </a:solidFill>
                <a:latin typeface="Times New Roman" panose="02020603050405020304" pitchFamily="18" charset="0"/>
                <a:cs typeface="Times New Roman" panose="02020603050405020304" pitchFamily="18" charset="0"/>
              </a:rPr>
              <a:t> façon ) </a:t>
            </a:r>
            <a:r>
              <a:rPr lang="fr-FR" sz="1800" i="1" dirty="0">
                <a:solidFill>
                  <a:schemeClr val="tx1"/>
                </a:solidFill>
                <a:latin typeface="Times New Roman" panose="02020603050405020304" pitchFamily="18" charset="0"/>
                <a:cs typeface="Times New Roman" panose="02020603050405020304" pitchFamily="18" charset="0"/>
              </a:rPr>
              <a:t>a partir de laravel 8 et plus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750894" y="3233393"/>
            <a:ext cx="7920880" cy="329195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disableForeignKeyConstraints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films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foreignId</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category_id</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constrained</a:t>
            </a:r>
            <a:r>
              <a:rPr lang="fr-FR" sz="1600" dirty="0">
                <a:solidFill>
                  <a:srgbClr val="777777"/>
                </a:solidFill>
                <a:latin typeface="Consolas" panose="020B0609020204030204" pitchFamily="49" charset="0"/>
              </a:rPr>
              <a:t>()</a:t>
            </a:r>
          </a:p>
          <a:p>
            <a:r>
              <a:rPr lang="fr-FR" sz="1600" i="1" dirty="0">
                <a:solidFill>
                  <a:srgbClr val="AAAAAA"/>
                </a:solidFill>
                <a:latin typeface="Consolas" panose="020B0609020204030204" pitchFamily="49" charset="0"/>
              </a:rPr>
              <a:t>                                        //-&gt;</a:t>
            </a:r>
            <a:r>
              <a:rPr lang="fr-FR" sz="1600" i="1" dirty="0" err="1">
                <a:solidFill>
                  <a:srgbClr val="AAAAAA"/>
                </a:solidFill>
                <a:latin typeface="Consolas" panose="020B0609020204030204" pitchFamily="49" charset="0"/>
              </a:rPr>
              <a:t>cascadeOnDelete</a:t>
            </a:r>
            <a:r>
              <a:rPr lang="fr-FR" sz="1600" i="1" dirty="0">
                <a:solidFill>
                  <a:srgbClr val="AAAAAA"/>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                                        </a:t>
            </a:r>
            <a:r>
              <a:rPr lang="fr-FR" sz="1600" i="1" dirty="0">
                <a:solidFill>
                  <a:srgbClr val="AAAAAA"/>
                </a:solidFill>
                <a:latin typeface="Consolas" panose="020B0609020204030204" pitchFamily="49" charset="0"/>
              </a:rPr>
              <a:t>//-&gt;</a:t>
            </a:r>
            <a:r>
              <a:rPr lang="fr-FR" sz="1600" i="1" dirty="0" err="1">
                <a:solidFill>
                  <a:srgbClr val="AAAAAA"/>
                </a:solidFill>
                <a:latin typeface="Consolas" panose="020B0609020204030204" pitchFamily="49" charset="0"/>
              </a:rPr>
              <a:t>cascadeOnUpdate</a:t>
            </a:r>
            <a:r>
              <a:rPr lang="fr-FR" sz="1600" i="1" dirty="0">
                <a:solidFill>
                  <a:srgbClr val="AAAAAA"/>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onUpdate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restrict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onDelete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restrict</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p>
          <a:p>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777777"/>
                </a:solidFill>
                <a:latin typeface="Consolas" panose="020B0609020204030204" pitchFamily="49" charset="0"/>
              </a:rPr>
              <a:t>}</a:t>
            </a:r>
            <a:br>
              <a:rPr lang="fr-FR" sz="1600" dirty="0">
                <a:solidFill>
                  <a:srgbClr val="333333"/>
                </a:solidFill>
                <a:latin typeface="Consolas" panose="020B0609020204030204" pitchFamily="49" charset="0"/>
              </a:rPr>
            </a:b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95975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Dans la table films on déclare une clé étrangère nommée </a:t>
            </a:r>
            <a:r>
              <a:rPr lang="fr-FR" sz="2000" b="1" dirty="0" err="1">
                <a:solidFill>
                  <a:schemeClr val="tx1"/>
                </a:solidFill>
                <a:latin typeface="Times New Roman" panose="02020603050405020304" pitchFamily="18" charset="0"/>
                <a:cs typeface="Times New Roman" panose="02020603050405020304" pitchFamily="18" charset="0"/>
              </a:rPr>
              <a:t>category_id</a:t>
            </a: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qui référence la colonne </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 dans la table </a:t>
            </a:r>
            <a:r>
              <a:rPr lang="fr-FR" sz="2000" b="1" dirty="0" err="1">
                <a:solidFill>
                  <a:schemeClr val="tx1"/>
                </a:solidFill>
                <a:latin typeface="Times New Roman" panose="02020603050405020304" pitchFamily="18" charset="0"/>
                <a:cs typeface="Times New Roman" panose="02020603050405020304" pitchFamily="18" charset="0"/>
              </a:rPr>
              <a:t>categories</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chemeClr val="tx1"/>
                </a:solidFill>
                <a:latin typeface="Times New Roman" panose="02020603050405020304" pitchFamily="18" charset="0"/>
                <a:cs typeface="Times New Roman" panose="02020603050405020304" pitchFamily="18" charset="0"/>
              </a:rPr>
              <a:t>foreignId</a:t>
            </a:r>
            <a:r>
              <a:rPr lang="fr-FR" sz="2000" dirty="0">
                <a:solidFill>
                  <a:schemeClr val="tx1"/>
                </a:solidFill>
                <a:latin typeface="Times New Roman" panose="02020603050405020304" pitchFamily="18" charset="0"/>
                <a:cs typeface="Times New Roman" panose="02020603050405020304" pitchFamily="18" charset="0"/>
              </a:rPr>
              <a:t> crée une colonne de type </a:t>
            </a:r>
            <a:r>
              <a:rPr lang="fr-FR" sz="2000" b="1" dirty="0">
                <a:solidFill>
                  <a:schemeClr val="tx1"/>
                </a:solidFill>
                <a:latin typeface="Times New Roman" panose="02020603050405020304" pitchFamily="18" charset="0"/>
                <a:cs typeface="Times New Roman" panose="02020603050405020304" pitchFamily="18" charset="0"/>
              </a:rPr>
              <a:t>UNSIGNED BIGINT</a:t>
            </a:r>
            <a:r>
              <a:rPr lang="fr-FR" sz="2000" dirty="0">
                <a:solidFill>
                  <a:schemeClr val="tx1"/>
                </a:solidFill>
                <a:latin typeface="Times New Roman" panose="02020603050405020304" pitchFamily="18" charset="0"/>
                <a:cs typeface="Times New Roman" panose="02020603050405020304" pitchFamily="18" charset="0"/>
              </a:rPr>
              <a:t>. La méthode </a:t>
            </a:r>
            <a:r>
              <a:rPr lang="fr-FR" sz="2000" b="1" dirty="0" err="1">
                <a:solidFill>
                  <a:schemeClr val="tx1"/>
                </a:solidFill>
                <a:latin typeface="Times New Roman" panose="02020603050405020304" pitchFamily="18" charset="0"/>
                <a:cs typeface="Times New Roman" panose="02020603050405020304" pitchFamily="18" charset="0"/>
              </a:rPr>
              <a:t>constrained</a:t>
            </a:r>
            <a:r>
              <a:rPr lang="fr-FR" sz="2000" dirty="0">
                <a:solidFill>
                  <a:schemeClr val="tx1"/>
                </a:solidFill>
                <a:latin typeface="Times New Roman" panose="02020603050405020304" pitchFamily="18" charset="0"/>
                <a:cs typeface="Times New Roman" panose="02020603050405020304" pitchFamily="18" charset="0"/>
              </a:rPr>
              <a:t> utilise les conventions de Laravel pour déterminer le nom de la table référencée, ici c’est </a:t>
            </a:r>
            <a:r>
              <a:rPr lang="fr-FR" sz="2000" b="1" dirty="0" err="1">
                <a:solidFill>
                  <a:schemeClr val="tx1"/>
                </a:solidFill>
                <a:latin typeface="Times New Roman" panose="02020603050405020304" pitchFamily="18" charset="0"/>
                <a:cs typeface="Times New Roman" panose="02020603050405020304" pitchFamily="18" charset="0"/>
              </a:rPr>
              <a:t>categories</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En cas de suppression (</a:t>
            </a:r>
            <a:r>
              <a:rPr lang="fr-FR" sz="2000" b="1" dirty="0" err="1">
                <a:solidFill>
                  <a:schemeClr val="tx1"/>
                </a:solidFill>
                <a:latin typeface="Times New Roman" panose="02020603050405020304" pitchFamily="18" charset="0"/>
                <a:cs typeface="Times New Roman" panose="02020603050405020304" pitchFamily="18" charset="0"/>
              </a:rPr>
              <a:t>onDelete</a:t>
            </a:r>
            <a:r>
              <a:rPr lang="fr-FR" sz="2000" dirty="0">
                <a:solidFill>
                  <a:schemeClr val="tx1"/>
                </a:solidFill>
                <a:latin typeface="Times New Roman" panose="02020603050405020304" pitchFamily="18" charset="0"/>
                <a:cs typeface="Times New Roman" panose="02020603050405020304" pitchFamily="18" charset="0"/>
              </a:rPr>
              <a:t>) ou de modification (</a:t>
            </a:r>
            <a:r>
              <a:rPr lang="fr-FR" sz="2000" b="1" dirty="0" err="1">
                <a:solidFill>
                  <a:schemeClr val="tx1"/>
                </a:solidFill>
                <a:latin typeface="Times New Roman" panose="02020603050405020304" pitchFamily="18" charset="0"/>
                <a:cs typeface="Times New Roman" panose="02020603050405020304" pitchFamily="18" charset="0"/>
              </a:rPr>
              <a:t>onUpdate</a:t>
            </a:r>
            <a:r>
              <a:rPr lang="fr-FR" sz="2000" dirty="0">
                <a:solidFill>
                  <a:schemeClr val="tx1"/>
                </a:solidFill>
                <a:latin typeface="Times New Roman" panose="02020603050405020304" pitchFamily="18" charset="0"/>
                <a:cs typeface="Times New Roman" panose="02020603050405020304" pitchFamily="18" charset="0"/>
              </a:rPr>
              <a:t>) on a une restriction (</a:t>
            </a:r>
            <a:r>
              <a:rPr lang="fr-FR" sz="2000" b="1" dirty="0" err="1">
                <a:solidFill>
                  <a:schemeClr val="tx1"/>
                </a:solidFill>
                <a:latin typeface="Times New Roman" panose="02020603050405020304" pitchFamily="18" charset="0"/>
                <a:cs typeface="Times New Roman" panose="02020603050405020304" pitchFamily="18" charset="0"/>
              </a:rPr>
              <a:t>restrict</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Une autre possibilité est </a:t>
            </a:r>
            <a:r>
              <a:rPr lang="fr-FR" sz="2000" b="1" dirty="0">
                <a:solidFill>
                  <a:schemeClr val="tx1"/>
                </a:solidFill>
                <a:latin typeface="Times New Roman" panose="02020603050405020304" pitchFamily="18" charset="0"/>
                <a:cs typeface="Times New Roman" panose="02020603050405020304" pitchFamily="18" charset="0"/>
              </a:rPr>
              <a:t>cascade</a:t>
            </a:r>
            <a:r>
              <a:rPr lang="fr-FR" sz="2000" dirty="0">
                <a:solidFill>
                  <a:schemeClr val="tx1"/>
                </a:solidFill>
                <a:latin typeface="Times New Roman" panose="02020603050405020304" pitchFamily="18" charset="0"/>
                <a:cs typeface="Times New Roman" panose="02020603050405020304" pitchFamily="18" charset="0"/>
              </a:rPr>
              <a:t> à la place de </a:t>
            </a:r>
            <a:r>
              <a:rPr lang="fr-FR" sz="2000" b="1" dirty="0" err="1">
                <a:solidFill>
                  <a:schemeClr val="tx1"/>
                </a:solidFill>
                <a:latin typeface="Times New Roman" panose="02020603050405020304" pitchFamily="18" charset="0"/>
                <a:cs typeface="Times New Roman" panose="02020603050405020304" pitchFamily="18" charset="0"/>
              </a:rPr>
              <a:t>restrict</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Dans ce cas si vous supprimez une catégorie ça supprimera en cascade les films de cette catégorie.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61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Créer des clés étrangères à l'aide de migrations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migrations sont effectuées dans l’ordre alphabétique, ce qui peut générer un problème avec les clés étrangères. Si la table référencée est créée après.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C’est pour cette raison que j’ai ajouté cette ligne dans la migration :</a:t>
            </a:r>
          </a:p>
          <a:p>
            <a:pPr marL="400050" lvl="1" indent="0">
              <a:buNone/>
            </a:pPr>
            <a:r>
              <a:rPr lang="fr-FR" sz="2000" b="1" dirty="0" err="1">
                <a:solidFill>
                  <a:srgbClr val="7A3E9D"/>
                </a:solidFill>
                <a:latin typeface="Consolas" panose="020B0609020204030204" pitchFamily="49" charset="0"/>
              </a:rPr>
              <a:t>Schema</a:t>
            </a:r>
            <a:r>
              <a:rPr lang="fr-FR" sz="2000" dirty="0">
                <a:solidFill>
                  <a:srgbClr val="777777"/>
                </a:solidFill>
                <a:latin typeface="Consolas" panose="020B0609020204030204" pitchFamily="49" charset="0"/>
              </a:rPr>
              <a:t>::</a:t>
            </a:r>
            <a:r>
              <a:rPr lang="fr-FR" sz="2000" b="1" dirty="0" err="1">
                <a:solidFill>
                  <a:srgbClr val="AA3731"/>
                </a:solidFill>
                <a:latin typeface="Consolas" panose="020B0609020204030204" pitchFamily="49" charset="0"/>
              </a:rPr>
              <a:t>disableForeignKeyConstraints</a:t>
            </a:r>
            <a:r>
              <a:rPr lang="fr-FR" sz="2000" dirty="0">
                <a:solidFill>
                  <a:srgbClr val="777777"/>
                </a:solidFill>
                <a:latin typeface="Consolas" panose="020B0609020204030204" pitchFamily="49" charset="0"/>
              </a:rPr>
              <a:t>();</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On désactive temporairement le contrôle référentiel le temps de créer les tables.</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54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Mise en route</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Générateur de requêtes (</a:t>
            </a:r>
            <a:r>
              <a:rPr lang="fr-FR" sz="2000" dirty="0" err="1">
                <a:latin typeface="Times New Roman" panose="02020603050405020304" pitchFamily="18" charset="0"/>
                <a:cs typeface="Times New Roman" panose="02020603050405020304" pitchFamily="18" charset="0"/>
              </a:rPr>
              <a:t>Query</a:t>
            </a:r>
            <a:r>
              <a:rPr lang="fr-FR" sz="2000" dirty="0">
                <a:latin typeface="Times New Roman" panose="02020603050405020304" pitchFamily="18" charset="0"/>
                <a:cs typeface="Times New Roman" panose="02020603050405020304" pitchFamily="18" charset="0"/>
              </a:rPr>
              <a:t> Builder)</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Pagination de la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Gestion de migration (génération, structure, exécution, manipulation des tables, colonnes, </a:t>
            </a:r>
            <a:r>
              <a:rPr lang="fr-FR" sz="2000" dirty="0" err="1">
                <a:latin typeface="Times New Roman" panose="02020603050405020304" pitchFamily="18" charset="0"/>
                <a:cs typeface="Times New Roman" panose="02020603050405020304" pitchFamily="18" charset="0"/>
              </a:rPr>
              <a:t>indexeset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events</a:t>
            </a:r>
            <a:r>
              <a:rPr lang="fr-FR" sz="2000" dirty="0">
                <a:latin typeface="Times New Roman" panose="02020603050405020304" pitchFamily="18" charset="0"/>
                <a:cs typeface="Times New Roman" panose="02020603050405020304" pitchFamily="18" charset="0"/>
              </a:rPr>
              <a:t>)</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Création de Seeders (utilisation des modèles </a:t>
            </a:r>
            <a:r>
              <a:rPr lang="fr-FR" sz="2000" dirty="0" err="1">
                <a:latin typeface="Times New Roman" panose="02020603050405020304" pitchFamily="18" charset="0"/>
                <a:cs typeface="Times New Roman" panose="02020603050405020304" pitchFamily="18" charset="0"/>
              </a:rPr>
              <a:t>factories</a:t>
            </a:r>
            <a:r>
              <a:rPr lang="fr-FR" sz="2000" dirty="0">
                <a:latin typeface="Times New Roman" panose="02020603050405020304" pitchFamily="18" charset="0"/>
                <a:cs typeface="Times New Roman" panose="02020603050405020304" pitchFamily="18" charset="0"/>
              </a:rPr>
              <a:t>, appels de seeders additionnels,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désactivation d’événements de modèles)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Insertion des données d’un formulaire dans une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Utilisation de Redis</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4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4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	Une migration permet de créer et de mettre à jour un schéma de base de données. Autrement dit, vous pouvez créer des tables, des colonnes dans ces tables, en supprimer, créer des index… Tout ce qui concerne la maintenance de vos tables peut être pris en charge par cet outil. Vous avez ainsi un suivi de vos modifications</a:t>
            </a:r>
            <a:r>
              <a:rPr lang="fr-FR"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La migration Laravel est comme un outil de gestion de version de DATABASE.</a:t>
            </a:r>
          </a:p>
          <a:p>
            <a:pPr lvl="1"/>
            <a:endParaRPr lang="fr-FR" dirty="0">
              <a:solidFill>
                <a:srgbClr val="00B0F0"/>
              </a:solidFill>
            </a:endParaRPr>
          </a:p>
        </p:txBody>
      </p:sp>
    </p:spTree>
    <p:extLst>
      <p:ext uri="{BB962C8B-B14F-4D97-AF65-F5344CB8AC3E}">
        <p14:creationId xmlns:p14="http://schemas.microsoft.com/office/powerpoint/2010/main" val="30107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La configuration de la base</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Laravel permet de gérer les bases de type  </a:t>
            </a:r>
            <a:r>
              <a:rPr lang="fr-FR" sz="2200" b="1" dirty="0">
                <a:solidFill>
                  <a:schemeClr val="tx1"/>
                </a:solidFill>
                <a:latin typeface="Times New Roman" panose="02020603050405020304" pitchFamily="18" charset="0"/>
                <a:cs typeface="Times New Roman" panose="02020603050405020304" pitchFamily="18" charset="0"/>
              </a:rPr>
              <a:t>MySQL</a:t>
            </a:r>
            <a:r>
              <a:rPr lang="fr-FR" sz="2200" dirty="0">
                <a:solidFill>
                  <a:schemeClr val="tx1"/>
                </a:solidFill>
                <a:latin typeface="Times New Roman" panose="02020603050405020304" pitchFamily="18" charset="0"/>
                <a:cs typeface="Times New Roman" panose="02020603050405020304" pitchFamily="18" charset="0"/>
              </a:rPr>
              <a:t>, </a:t>
            </a:r>
            <a:r>
              <a:rPr lang="fr-FR" sz="2200" b="1" dirty="0">
                <a:solidFill>
                  <a:schemeClr val="tx1"/>
                </a:solidFill>
                <a:latin typeface="Times New Roman" panose="02020603050405020304" pitchFamily="18" charset="0"/>
                <a:cs typeface="Times New Roman" panose="02020603050405020304" pitchFamily="18" charset="0"/>
              </a:rPr>
              <a:t>Postgres</a:t>
            </a:r>
            <a:r>
              <a:rPr lang="fr-FR" sz="2200" dirty="0">
                <a:solidFill>
                  <a:schemeClr val="tx1"/>
                </a:solidFill>
                <a:latin typeface="Times New Roman" panose="02020603050405020304" pitchFamily="18" charset="0"/>
                <a:cs typeface="Times New Roman" panose="02020603050405020304" pitchFamily="18" charset="0"/>
              </a:rPr>
              <a:t>, </a:t>
            </a:r>
            <a:r>
              <a:rPr lang="fr-FR" sz="2200" b="1" dirty="0">
                <a:solidFill>
                  <a:schemeClr val="tx1"/>
                </a:solidFill>
                <a:latin typeface="Times New Roman" panose="02020603050405020304" pitchFamily="18" charset="0"/>
                <a:cs typeface="Times New Roman" panose="02020603050405020304" pitchFamily="18" charset="0"/>
              </a:rPr>
              <a:t>SQLite</a:t>
            </a:r>
            <a:r>
              <a:rPr lang="fr-FR" sz="2200" dirty="0">
                <a:solidFill>
                  <a:schemeClr val="tx1"/>
                </a:solidFill>
                <a:latin typeface="Times New Roman" panose="02020603050405020304" pitchFamily="18" charset="0"/>
                <a:cs typeface="Times New Roman" panose="02020603050405020304" pitchFamily="18" charset="0"/>
              </a:rPr>
              <a:t> et </a:t>
            </a:r>
            <a:r>
              <a:rPr lang="fr-FR" sz="2200" b="1" dirty="0">
                <a:solidFill>
                  <a:schemeClr val="tx1"/>
                </a:solidFill>
                <a:latin typeface="Times New Roman" panose="02020603050405020304" pitchFamily="18" charset="0"/>
                <a:cs typeface="Times New Roman" panose="02020603050405020304" pitchFamily="18" charset="0"/>
              </a:rPr>
              <a:t>SQL Server</a:t>
            </a:r>
            <a:r>
              <a:rPr lang="fr-FR" sz="22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Il faut indiquer où se trouve votre base, son nom, le nom de l’utilisateur, le mot de passe dans le fichier de configuration </a:t>
            </a:r>
            <a:r>
              <a:rPr lang="fr-FR" sz="2200" b="1" dirty="0">
                <a:solidFill>
                  <a:schemeClr val="tx1"/>
                </a:solidFill>
                <a:latin typeface="Times New Roman" panose="02020603050405020304" pitchFamily="18" charset="0"/>
                <a:cs typeface="Times New Roman" panose="02020603050405020304" pitchFamily="18" charset="0"/>
              </a:rPr>
              <a:t>.env </a:t>
            </a:r>
            <a:r>
              <a:rPr lang="fr-FR" sz="22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Ici nous avons les valeurs par défaut à l’installation de Laravel. Il faudra évidemment modifier ces valeurs selon votre contexte de développement et définir surtout le nom de la base, le nom de l’utilisateur et le mot de passe. Pour une installation de </a:t>
            </a:r>
            <a:r>
              <a:rPr lang="fr-FR" sz="2200" b="1" dirty="0">
                <a:solidFill>
                  <a:schemeClr val="tx1"/>
                </a:solidFill>
                <a:latin typeface="Times New Roman" panose="02020603050405020304" pitchFamily="18" charset="0"/>
                <a:cs typeface="Times New Roman" panose="02020603050405020304" pitchFamily="18" charset="0"/>
              </a:rPr>
              <a:t>MySQL</a:t>
            </a:r>
            <a:r>
              <a:rPr lang="fr-FR" sz="2200" dirty="0">
                <a:solidFill>
                  <a:schemeClr val="tx1"/>
                </a:solidFill>
                <a:latin typeface="Times New Roman" panose="02020603050405020304" pitchFamily="18" charset="0"/>
                <a:cs typeface="Times New Roman" panose="02020603050405020304" pitchFamily="18" charset="0"/>
              </a:rPr>
              <a:t> en local en général l’utilisateur est </a:t>
            </a:r>
            <a:r>
              <a:rPr lang="fr-FR" sz="2200" b="1" dirty="0">
                <a:solidFill>
                  <a:schemeClr val="tx1"/>
                </a:solidFill>
                <a:latin typeface="Times New Roman" panose="02020603050405020304" pitchFamily="18" charset="0"/>
                <a:cs typeface="Times New Roman" panose="02020603050405020304" pitchFamily="18" charset="0"/>
              </a:rPr>
              <a:t>root</a:t>
            </a:r>
            <a:r>
              <a:rPr lang="fr-FR" sz="2200" dirty="0">
                <a:solidFill>
                  <a:schemeClr val="tx1"/>
                </a:solidFill>
                <a:latin typeface="Times New Roman" panose="02020603050405020304" pitchFamily="18" charset="0"/>
                <a:cs typeface="Times New Roman" panose="02020603050405020304" pitchFamily="18" charset="0"/>
              </a:rPr>
              <a:t> et on n’a pas de mot de passe.</a:t>
            </a:r>
          </a:p>
        </p:txBody>
      </p:sp>
      <p:sp>
        <p:nvSpPr>
          <p:cNvPr id="5" name="Rectangle : coins arrondis 4">
            <a:extLst>
              <a:ext uri="{FF2B5EF4-FFF2-40B4-BE49-F238E27FC236}">
                <a16:creationId xmlns:a16="http://schemas.microsoft.com/office/drawing/2014/main" id="{E015D6D3-29F3-4A34-B63D-A8991B99415E}"/>
              </a:ext>
            </a:extLst>
          </p:cNvPr>
          <p:cNvSpPr/>
          <p:nvPr/>
        </p:nvSpPr>
        <p:spPr>
          <a:xfrm>
            <a:off x="971600" y="3717032"/>
            <a:ext cx="7416824" cy="12675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200" dirty="0">
                <a:solidFill>
                  <a:srgbClr val="2B333A"/>
                </a:solidFill>
                <a:latin typeface="inherit"/>
              </a:rPr>
              <a:t>DB_CONNECTION=</a:t>
            </a:r>
            <a:r>
              <a:rPr lang="fr-FR" sz="1200" dirty="0" err="1">
                <a:solidFill>
                  <a:srgbClr val="2B333A"/>
                </a:solidFill>
                <a:latin typeface="inherit"/>
              </a:rPr>
              <a:t>mysql</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DB_HOST=</a:t>
            </a:r>
            <a:r>
              <a:rPr lang="fr-FR" sz="1200" dirty="0">
                <a:solidFill>
                  <a:srgbClr val="9B0D5C"/>
                </a:solidFill>
                <a:latin typeface="inherit"/>
              </a:rPr>
              <a:t>127.0</a:t>
            </a:r>
            <a:r>
              <a:rPr lang="fr-FR" sz="1200" dirty="0">
                <a:solidFill>
                  <a:srgbClr val="2B333A"/>
                </a:solidFill>
                <a:latin typeface="inherit"/>
              </a:rPr>
              <a:t>.</a:t>
            </a:r>
            <a:r>
              <a:rPr lang="fr-FR" sz="1200" dirty="0">
                <a:solidFill>
                  <a:srgbClr val="9B0D5C"/>
                </a:solidFill>
                <a:latin typeface="inherit"/>
              </a:rPr>
              <a:t>0.1</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DB_PORT=</a:t>
            </a:r>
            <a:r>
              <a:rPr lang="fr-FR" sz="1200" dirty="0">
                <a:solidFill>
                  <a:srgbClr val="9B0D5C"/>
                </a:solidFill>
                <a:latin typeface="inherit"/>
              </a:rPr>
              <a:t>3306</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DB_DATABASE=laravel </a:t>
            </a:r>
            <a:endParaRPr lang="fr-FR" sz="1200" dirty="0">
              <a:solidFill>
                <a:srgbClr val="9C9EA0"/>
              </a:solidFill>
              <a:latin typeface="Source Code Pro"/>
            </a:endParaRPr>
          </a:p>
          <a:p>
            <a:r>
              <a:rPr lang="fr-FR" sz="1200" dirty="0">
                <a:solidFill>
                  <a:srgbClr val="2B333A"/>
                </a:solidFill>
                <a:latin typeface="inherit"/>
              </a:rPr>
              <a:t>DB_USERNAME=root </a:t>
            </a:r>
            <a:endParaRPr lang="fr-FR" sz="1200" dirty="0">
              <a:solidFill>
                <a:srgbClr val="9C9EA0"/>
              </a:solidFill>
              <a:latin typeface="Source Code Pro"/>
            </a:endParaRPr>
          </a:p>
          <a:p>
            <a:r>
              <a:rPr lang="fr-FR" sz="1200" dirty="0">
                <a:solidFill>
                  <a:srgbClr val="2B333A"/>
                </a:solidFill>
                <a:latin typeface="inherit"/>
              </a:rPr>
              <a:t>DB_PASSWORD=</a:t>
            </a:r>
            <a:endParaRPr lang="fr-FR" sz="1200" dirty="0">
              <a:solidFill>
                <a:srgbClr val="9C9EA0"/>
              </a:solidFill>
              <a:latin typeface="Source Code Pro"/>
            </a:endParaRPr>
          </a:p>
        </p:txBody>
      </p:sp>
    </p:spTree>
    <p:extLst>
      <p:ext uri="{BB962C8B-B14F-4D97-AF65-F5344CB8AC3E}">
        <p14:creationId xmlns:p14="http://schemas.microsoft.com/office/powerpoint/2010/main" val="347829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Installation</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Si vous regardez dans le dossier database/migrations il y a déjà 4 migrations présentes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b="1" dirty="0">
                <a:solidFill>
                  <a:schemeClr val="tx1"/>
                </a:solidFill>
                <a:latin typeface="Times New Roman" panose="02020603050405020304" pitchFamily="18" charset="0"/>
                <a:cs typeface="Times New Roman" panose="02020603050405020304" pitchFamily="18" charset="0"/>
              </a:rPr>
              <a:t>table users :</a:t>
            </a:r>
            <a:r>
              <a:rPr lang="fr-FR" sz="2200" dirty="0">
                <a:solidFill>
                  <a:schemeClr val="tx1"/>
                </a:solidFill>
                <a:latin typeface="Times New Roman" panose="02020603050405020304" pitchFamily="18" charset="0"/>
                <a:cs typeface="Times New Roman" panose="02020603050405020304" pitchFamily="18" charset="0"/>
              </a:rPr>
              <a:t> c’est une migration de base pour créer une table des utilisateurs,</a:t>
            </a:r>
          </a:p>
          <a:p>
            <a:pPr marL="400050" lvl="1" indent="0">
              <a:buNone/>
            </a:pPr>
            <a:r>
              <a:rPr lang="fr-FR" sz="2200" b="1" dirty="0">
                <a:solidFill>
                  <a:schemeClr val="tx1"/>
                </a:solidFill>
                <a:latin typeface="Times New Roman" panose="02020603050405020304" pitchFamily="18" charset="0"/>
                <a:cs typeface="Times New Roman" panose="02020603050405020304" pitchFamily="18" charset="0"/>
              </a:rPr>
              <a:t>table password_resets : </a:t>
            </a:r>
            <a:r>
              <a:rPr lang="fr-FR" sz="2200" dirty="0">
                <a:solidFill>
                  <a:schemeClr val="tx1"/>
                </a:solidFill>
                <a:latin typeface="Times New Roman" panose="02020603050405020304" pitchFamily="18" charset="0"/>
                <a:cs typeface="Times New Roman" panose="02020603050405020304" pitchFamily="18" charset="0"/>
              </a:rPr>
              <a:t>c’est une migration liée à la précédente qui permet de gérer le renouvellement des mots de passe en toute sécurité, </a:t>
            </a:r>
            <a:r>
              <a:rPr lang="fr-FR" sz="2200" b="1" dirty="0">
                <a:solidFill>
                  <a:schemeClr val="tx1"/>
                </a:solidFill>
                <a:latin typeface="Times New Roman" panose="02020603050405020304" pitchFamily="18" charset="0"/>
                <a:cs typeface="Times New Roman" panose="02020603050405020304" pitchFamily="18" charset="0"/>
              </a:rPr>
              <a:t>table </a:t>
            </a:r>
            <a:r>
              <a:rPr lang="fr-FR" sz="2200" b="1" dirty="0" err="1">
                <a:solidFill>
                  <a:schemeClr val="tx1"/>
                </a:solidFill>
                <a:latin typeface="Times New Roman" panose="02020603050405020304" pitchFamily="18" charset="0"/>
                <a:cs typeface="Times New Roman" panose="02020603050405020304" pitchFamily="18" charset="0"/>
              </a:rPr>
              <a:t>failed_jobs</a:t>
            </a:r>
            <a:r>
              <a:rPr lang="fr-FR" sz="2200" b="1" dirty="0">
                <a:solidFill>
                  <a:schemeClr val="tx1"/>
                </a:solidFill>
                <a:latin typeface="Times New Roman" panose="02020603050405020304" pitchFamily="18" charset="0"/>
                <a:cs typeface="Times New Roman" panose="02020603050405020304" pitchFamily="18" charset="0"/>
              </a:rPr>
              <a:t> : </a:t>
            </a:r>
            <a:r>
              <a:rPr lang="fr-FR" sz="2200" dirty="0">
                <a:solidFill>
                  <a:schemeClr val="tx1"/>
                </a:solidFill>
                <a:latin typeface="Times New Roman" panose="02020603050405020304" pitchFamily="18" charset="0"/>
                <a:cs typeface="Times New Roman" panose="02020603050405020304" pitchFamily="18" charset="0"/>
              </a:rPr>
              <a:t>une migration qui concerne les queues,</a:t>
            </a:r>
          </a:p>
          <a:p>
            <a:pPr marL="400050" lvl="1" indent="0">
              <a:buNone/>
            </a:pPr>
            <a:r>
              <a:rPr lang="fr-FR" sz="2200" b="1" dirty="0">
                <a:solidFill>
                  <a:schemeClr val="tx1"/>
                </a:solidFill>
                <a:latin typeface="Times New Roman" panose="02020603050405020304" pitchFamily="18" charset="0"/>
                <a:cs typeface="Times New Roman" panose="02020603050405020304" pitchFamily="18" charset="0"/>
              </a:rPr>
              <a:t>table </a:t>
            </a:r>
            <a:r>
              <a:rPr lang="fr-FR" sz="2200" b="1" dirty="0" err="1">
                <a:solidFill>
                  <a:schemeClr val="tx1"/>
                </a:solidFill>
                <a:latin typeface="Times New Roman" panose="02020603050405020304" pitchFamily="18" charset="0"/>
                <a:cs typeface="Times New Roman" panose="02020603050405020304" pitchFamily="18" charset="0"/>
              </a:rPr>
              <a:t>personal_access_tokens</a:t>
            </a:r>
            <a:r>
              <a:rPr lang="fr-FR" sz="2200" b="1" dirty="0">
                <a:solidFill>
                  <a:schemeClr val="tx1"/>
                </a:solidFill>
                <a:latin typeface="Times New Roman" panose="02020603050405020304" pitchFamily="18" charset="0"/>
                <a:cs typeface="Times New Roman" panose="02020603050405020304" pitchFamily="18" charset="0"/>
              </a:rPr>
              <a:t> </a:t>
            </a:r>
            <a:r>
              <a:rPr lang="fr-FR" sz="2200" dirty="0">
                <a:solidFill>
                  <a:schemeClr val="tx1"/>
                </a:solidFill>
                <a:latin typeface="Times New Roman" panose="02020603050405020304" pitchFamily="18" charset="0"/>
                <a:cs typeface="Times New Roman" panose="02020603050405020304" pitchFamily="18" charset="0"/>
              </a:rPr>
              <a:t>concerne les api.</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C2F24A6-2813-4A6D-BB94-7DC896F25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086160"/>
            <a:ext cx="5156366" cy="144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01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70310" y="1268760"/>
            <a:ext cx="8229600" cy="547260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Exécution de migrations</a:t>
            </a: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lancer les migrations on utilise la commande </a:t>
            </a:r>
            <a:r>
              <a:rPr lang="fr-FR" sz="2000" b="1" dirty="0">
                <a:solidFill>
                  <a:schemeClr val="tx1"/>
                </a:solidFill>
                <a:latin typeface="Times New Roman" panose="02020603050405020304" pitchFamily="18" charset="0"/>
                <a:cs typeface="Times New Roman" panose="02020603050405020304" pitchFamily="18" charset="0"/>
              </a:rPr>
              <a:t>migrate</a:t>
            </a:r>
            <a:r>
              <a:rPr lang="fr-FR" sz="2000" dirty="0">
                <a:solidFill>
                  <a:schemeClr val="tx1"/>
                </a:solidFill>
                <a:latin typeface="Times New Roman" panose="02020603050405020304" pitchFamily="18" charset="0"/>
                <a:cs typeface="Times New Roman" panose="02020603050405020304" pitchFamily="18" charset="0"/>
              </a:rPr>
              <a:t> :</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la dernière migration, nous avons la commande</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la migration jusqu’à </a:t>
            </a:r>
            <a:r>
              <a:rPr lang="fr-FR" sz="2000" b="1" dirty="0">
                <a:solidFill>
                  <a:srgbClr val="C00000"/>
                </a:solidFill>
                <a:latin typeface="Times New Roman" panose="02020603050405020304" pitchFamily="18" charset="0"/>
                <a:cs typeface="Times New Roman" panose="02020603050405020304" pitchFamily="18" charset="0"/>
              </a:rPr>
              <a:t>n</a:t>
            </a:r>
            <a:r>
              <a:rPr lang="fr-FR" sz="2000" dirty="0">
                <a:solidFill>
                  <a:schemeClr val="tx1"/>
                </a:solidFill>
                <a:latin typeface="Times New Roman" panose="02020603050405020304" pitchFamily="18" charset="0"/>
                <a:cs typeface="Times New Roman" panose="02020603050405020304" pitchFamily="18" charset="0"/>
              </a:rPr>
              <a:t> étapes en commençant par la plus récente.</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toutes les opérations on utilise la commande</a:t>
            </a:r>
          </a:p>
          <a:p>
            <a:pPr>
              <a:buFont typeface="Wingdings" panose="05000000000000000000" pitchFamily="2" charset="2"/>
              <a:buChar char="ü"/>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Afficher l’état des migrations on utilise la commande</a:t>
            </a:r>
          </a:p>
          <a:p>
            <a:pPr>
              <a:buFont typeface="Wingdings" panose="05000000000000000000" pitchFamily="2" charset="2"/>
              <a:buChar char="ü"/>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fr-FR" sz="1800" i="1" dirty="0">
                <a:solidFill>
                  <a:srgbClr val="C00000"/>
                </a:solidFill>
                <a:latin typeface="Times New Roman" panose="02020603050405020304" pitchFamily="18" charset="0"/>
                <a:cs typeface="Times New Roman" panose="02020603050405020304" pitchFamily="18" charset="0"/>
              </a:rPr>
              <a:t>Les méthodes </a:t>
            </a:r>
            <a:r>
              <a:rPr lang="fr-FR" sz="1800" b="1" i="1" dirty="0">
                <a:solidFill>
                  <a:srgbClr val="C00000"/>
                </a:solidFill>
                <a:latin typeface="Times New Roman" panose="02020603050405020304" pitchFamily="18" charset="0"/>
                <a:cs typeface="Times New Roman" panose="02020603050405020304" pitchFamily="18" charset="0"/>
              </a:rPr>
              <a:t>down</a:t>
            </a:r>
            <a:r>
              <a:rPr lang="fr-FR" sz="1800" i="1" dirty="0">
                <a:solidFill>
                  <a:srgbClr val="C00000"/>
                </a:solidFill>
                <a:latin typeface="Times New Roman" panose="02020603050405020304" pitchFamily="18" charset="0"/>
                <a:cs typeface="Times New Roman" panose="02020603050405020304" pitchFamily="18" charset="0"/>
              </a:rPr>
              <a:t> des migrations sont exécutées et les tables sont supprimées</a:t>
            </a:r>
            <a:r>
              <a:rPr lang="fr-FR" sz="1800" i="1" dirty="0">
                <a:solidFill>
                  <a:schemeClr val="tx1"/>
                </a:solidFill>
                <a:latin typeface="Times New Roman" panose="02020603050405020304" pitchFamily="18" charset="0"/>
                <a:cs typeface="Times New Roman" panose="02020603050405020304" pitchFamily="18" charset="0"/>
              </a:rPr>
              <a:t>.</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18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7A53D717-FCF3-4766-9E10-C78BD25E9987}"/>
              </a:ext>
            </a:extLst>
          </p:cNvPr>
          <p:cNvSpPr/>
          <p:nvPr/>
        </p:nvSpPr>
        <p:spPr>
          <a:xfrm>
            <a:off x="911018" y="2980006"/>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migrate</a:t>
            </a:r>
          </a:p>
        </p:txBody>
      </p:sp>
      <p:sp>
        <p:nvSpPr>
          <p:cNvPr id="7" name="Rectangle : coins arrondis 6">
            <a:extLst>
              <a:ext uri="{FF2B5EF4-FFF2-40B4-BE49-F238E27FC236}">
                <a16:creationId xmlns:a16="http://schemas.microsoft.com/office/drawing/2014/main" id="{E5437857-E109-463B-8F90-58D5EFB1ED28}"/>
              </a:ext>
            </a:extLst>
          </p:cNvPr>
          <p:cNvSpPr/>
          <p:nvPr/>
        </p:nvSpPr>
        <p:spPr>
          <a:xfrm>
            <a:off x="911018" y="3573053"/>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migrate:rollback</a:t>
            </a:r>
            <a:endParaRPr lang="fr-FR" sz="2000" dirty="0">
              <a:solidFill>
                <a:srgbClr val="0070C0"/>
              </a:solidFill>
              <a:latin typeface="Source Code Pro"/>
            </a:endParaRPr>
          </a:p>
        </p:txBody>
      </p:sp>
      <p:sp>
        <p:nvSpPr>
          <p:cNvPr id="8" name="Rectangle : coins arrondis 7">
            <a:extLst>
              <a:ext uri="{FF2B5EF4-FFF2-40B4-BE49-F238E27FC236}">
                <a16:creationId xmlns:a16="http://schemas.microsoft.com/office/drawing/2014/main" id="{5DABA8F5-E2C7-4E4D-A3D7-83C24E30B9ED}"/>
              </a:ext>
            </a:extLst>
          </p:cNvPr>
          <p:cNvSpPr/>
          <p:nvPr/>
        </p:nvSpPr>
        <p:spPr>
          <a:xfrm>
            <a:off x="911018" y="4264945"/>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migrate:rollback</a:t>
            </a:r>
            <a:r>
              <a:rPr lang="fr-FR" sz="2000" dirty="0">
                <a:solidFill>
                  <a:srgbClr val="0070C0"/>
                </a:solidFill>
                <a:latin typeface="Source Code Pro"/>
              </a:rPr>
              <a:t> --</a:t>
            </a:r>
            <a:r>
              <a:rPr lang="fr-FR" sz="2000" dirty="0" err="1">
                <a:solidFill>
                  <a:srgbClr val="0070C0"/>
                </a:solidFill>
                <a:latin typeface="Source Code Pro"/>
              </a:rPr>
              <a:t>step</a:t>
            </a:r>
            <a:r>
              <a:rPr lang="fr-FR" sz="2000" dirty="0">
                <a:solidFill>
                  <a:srgbClr val="0070C0"/>
                </a:solidFill>
                <a:latin typeface="Source Code Pro"/>
              </a:rPr>
              <a:t>=</a:t>
            </a:r>
            <a:r>
              <a:rPr lang="fr-FR" sz="2000" dirty="0">
                <a:solidFill>
                  <a:srgbClr val="C00000"/>
                </a:solidFill>
                <a:latin typeface="Source Code Pro"/>
              </a:rPr>
              <a:t>n</a:t>
            </a:r>
          </a:p>
        </p:txBody>
      </p:sp>
      <p:sp>
        <p:nvSpPr>
          <p:cNvPr id="10" name="Rectangle : coins arrondis 9">
            <a:extLst>
              <a:ext uri="{FF2B5EF4-FFF2-40B4-BE49-F238E27FC236}">
                <a16:creationId xmlns:a16="http://schemas.microsoft.com/office/drawing/2014/main" id="{1A644D59-374F-4760-B302-1925976B4372}"/>
              </a:ext>
            </a:extLst>
          </p:cNvPr>
          <p:cNvSpPr/>
          <p:nvPr/>
        </p:nvSpPr>
        <p:spPr>
          <a:xfrm>
            <a:off x="928643" y="4961846"/>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migrate:reset</a:t>
            </a:r>
            <a:endParaRPr lang="fr-FR" sz="2000" b="1" dirty="0">
              <a:solidFill>
                <a:srgbClr val="C00000"/>
              </a:solidFill>
              <a:latin typeface="Source Code Pro"/>
            </a:endParaRPr>
          </a:p>
        </p:txBody>
      </p:sp>
      <p:sp>
        <p:nvSpPr>
          <p:cNvPr id="9" name="Rectangle : coins arrondis 8">
            <a:extLst>
              <a:ext uri="{FF2B5EF4-FFF2-40B4-BE49-F238E27FC236}">
                <a16:creationId xmlns:a16="http://schemas.microsoft.com/office/drawing/2014/main" id="{7F58D363-3FA9-4142-96D1-693952A02297}"/>
              </a:ext>
            </a:extLst>
          </p:cNvPr>
          <p:cNvSpPr/>
          <p:nvPr/>
        </p:nvSpPr>
        <p:spPr>
          <a:xfrm>
            <a:off x="911018" y="5653738"/>
            <a:ext cx="7416824" cy="36241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migrate:status</a:t>
            </a:r>
            <a:endParaRPr lang="fr-FR" sz="2000" dirty="0">
              <a:solidFill>
                <a:srgbClr val="0070C0"/>
              </a:solidFill>
              <a:latin typeface="Source Code Pro"/>
            </a:endParaRPr>
          </a:p>
        </p:txBody>
      </p:sp>
    </p:spTree>
    <p:extLst>
      <p:ext uri="{BB962C8B-B14F-4D97-AF65-F5344CB8AC3E}">
        <p14:creationId xmlns:p14="http://schemas.microsoft.com/office/powerpoint/2010/main" val="182179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7031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2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Exécution de migrations</a:t>
            </a:r>
            <a:endParaRPr lang="fr-FR" sz="2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toutes vos migrations, puis exécutera la commande migrate. </a:t>
            </a:r>
          </a:p>
          <a:p>
            <a:pPr marL="0" indent="0">
              <a:buNone/>
            </a:pPr>
            <a:r>
              <a:rPr lang="fr-FR" sz="2000" dirty="0">
                <a:solidFill>
                  <a:schemeClr val="tx1"/>
                </a:solidFill>
                <a:latin typeface="Times New Roman" panose="02020603050405020304" pitchFamily="18" charset="0"/>
                <a:cs typeface="Times New Roman" panose="02020603050405020304" pitchFamily="18" charset="0"/>
              </a:rPr>
              <a:t>Cette commande recrée efficacement l'intégralité de votre base de données :</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Annuler et migrer à nouveau un nombre limité de migrations. </a:t>
            </a:r>
          </a:p>
          <a:p>
            <a:pPr>
              <a:buFont typeface="Wingdings" panose="05000000000000000000" pitchFamily="2" charset="2"/>
              <a:buChar char="ü"/>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000" dirty="0">
                <a:solidFill>
                  <a:schemeClr val="tx1"/>
                </a:solidFill>
                <a:latin typeface="Times New Roman" panose="02020603050405020304" pitchFamily="18" charset="0"/>
                <a:cs typeface="Times New Roman" panose="02020603050405020304" pitchFamily="18" charset="0"/>
              </a:rPr>
              <a:t>Pour éviter d’avoir à coder la méthode </a:t>
            </a:r>
            <a:r>
              <a:rPr lang="fr-FR" sz="2000" b="1" dirty="0">
                <a:solidFill>
                  <a:schemeClr val="tx1"/>
                </a:solidFill>
                <a:latin typeface="Times New Roman" panose="02020603050405020304" pitchFamily="18" charset="0"/>
                <a:cs typeface="Times New Roman" panose="02020603050405020304" pitchFamily="18" charset="0"/>
              </a:rPr>
              <a:t>down</a:t>
            </a:r>
            <a:r>
              <a:rPr lang="fr-FR" sz="2000" dirty="0">
                <a:solidFill>
                  <a:schemeClr val="tx1"/>
                </a:solidFill>
                <a:latin typeface="Times New Roman" panose="02020603050405020304" pitchFamily="18" charset="0"/>
                <a:cs typeface="Times New Roman" panose="02020603050405020304" pitchFamily="18" charset="0"/>
              </a:rPr>
              <a:t> on a la commande </a:t>
            </a:r>
            <a:r>
              <a:rPr lang="fr-FR" sz="2000" b="1" dirty="0" err="1">
                <a:solidFill>
                  <a:schemeClr val="tx1"/>
                </a:solidFill>
                <a:latin typeface="Times New Roman" panose="02020603050405020304" pitchFamily="18" charset="0"/>
                <a:cs typeface="Times New Roman" panose="02020603050405020304" pitchFamily="18" charset="0"/>
              </a:rPr>
              <a:t>fresh</a:t>
            </a:r>
            <a:r>
              <a:rPr lang="fr-FR" sz="2000" dirty="0">
                <a:solidFill>
                  <a:schemeClr val="tx1"/>
                </a:solidFill>
                <a:latin typeface="Times New Roman" panose="02020603050405020304" pitchFamily="18" charset="0"/>
                <a:cs typeface="Times New Roman" panose="02020603050405020304" pitchFamily="18" charset="0"/>
              </a:rPr>
              <a:t> qui supprime automatiquement les tables concernées :</a:t>
            </a:r>
          </a:p>
          <a:p>
            <a:pPr marL="0" indent="0">
              <a:buNone/>
            </a:pPr>
            <a:r>
              <a:rPr lang="fr-FR" sz="2000" dirty="0">
                <a:solidFill>
                  <a:schemeClr val="tx1"/>
                </a:solidFill>
                <a:latin typeface="Times New Roman" panose="02020603050405020304" pitchFamily="18" charset="0"/>
                <a:cs typeface="Times New Roman" panose="02020603050405020304" pitchFamily="18" charset="0"/>
              </a:rPr>
              <a:t> Supprimera toutes les tables de la base de données, puis exécutera la commande migrate  :</a:t>
            </a: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0" indent="0">
              <a:buNone/>
            </a:pPr>
            <a:r>
              <a:rPr lang="fr-FR" sz="2000" i="1" dirty="0">
                <a:solidFill>
                  <a:srgbClr val="C00000"/>
                </a:solidFill>
                <a:latin typeface="Times New Roman" panose="02020603050405020304" pitchFamily="18" charset="0"/>
                <a:cs typeface="Times New Roman" panose="02020603050405020304" pitchFamily="18" charset="0"/>
              </a:rPr>
              <a:t>NB : </a:t>
            </a:r>
            <a:r>
              <a:rPr lang="fr-FR" sz="2000" i="1" dirty="0" err="1">
                <a:solidFill>
                  <a:srgbClr val="C00000"/>
                </a:solidFill>
                <a:latin typeface="Times New Roman" panose="02020603050405020304" pitchFamily="18" charset="0"/>
                <a:cs typeface="Times New Roman" panose="02020603050405020304" pitchFamily="18" charset="0"/>
              </a:rPr>
              <a:t>refresh</a:t>
            </a:r>
            <a:r>
              <a:rPr lang="fr-FR" sz="2000" i="1" dirty="0">
                <a:solidFill>
                  <a:srgbClr val="C00000"/>
                </a:solidFill>
                <a:latin typeface="Times New Roman" panose="02020603050405020304" pitchFamily="18" charset="0"/>
                <a:cs typeface="Times New Roman" panose="02020603050405020304" pitchFamily="18" charset="0"/>
              </a:rPr>
              <a:t>=(rollback all + </a:t>
            </a:r>
            <a:r>
              <a:rPr lang="fr-FR" sz="2000" i="1" dirty="0" err="1">
                <a:solidFill>
                  <a:srgbClr val="C00000"/>
                </a:solidFill>
                <a:latin typeface="Times New Roman" panose="02020603050405020304" pitchFamily="18" charset="0"/>
                <a:cs typeface="Times New Roman" panose="02020603050405020304" pitchFamily="18" charset="0"/>
              </a:rPr>
              <a:t>migrate</a:t>
            </a:r>
            <a:r>
              <a:rPr lang="fr-FR" sz="2000" i="1">
                <a:solidFill>
                  <a:srgbClr val="C00000"/>
                </a:solidFill>
                <a:latin typeface="Times New Roman" panose="02020603050405020304" pitchFamily="18" charset="0"/>
                <a:cs typeface="Times New Roman" panose="02020603050405020304" pitchFamily="18" charset="0"/>
              </a:rPr>
              <a:t>)  </a:t>
            </a:r>
            <a:r>
              <a:rPr lang="fr-FR" sz="2000" i="1" dirty="0">
                <a:solidFill>
                  <a:srgbClr val="C00000"/>
                </a:solidFill>
                <a:latin typeface="Times New Roman" panose="02020603050405020304" pitchFamily="18" charset="0"/>
                <a:cs typeface="Times New Roman" panose="02020603050405020304" pitchFamily="18" charset="0"/>
              </a:rPr>
              <a:t>	</a:t>
            </a:r>
            <a:r>
              <a:rPr lang="fr-FR" sz="2000" i="1" dirty="0" err="1">
                <a:solidFill>
                  <a:srgbClr val="C00000"/>
                </a:solidFill>
                <a:latin typeface="Times New Roman" panose="02020603050405020304" pitchFamily="18" charset="0"/>
                <a:cs typeface="Times New Roman" panose="02020603050405020304" pitchFamily="18" charset="0"/>
              </a:rPr>
              <a:t>fresh</a:t>
            </a:r>
            <a:r>
              <a:rPr lang="fr-FR" sz="2000" i="1" dirty="0">
                <a:solidFill>
                  <a:srgbClr val="C00000"/>
                </a:solidFill>
                <a:latin typeface="Times New Roman" panose="02020603050405020304" pitchFamily="18" charset="0"/>
                <a:cs typeface="Times New Roman" panose="02020603050405020304" pitchFamily="18" charset="0"/>
              </a:rPr>
              <a:t>=(drop all + </a:t>
            </a:r>
            <a:r>
              <a:rPr lang="fr-FR" sz="2000" i="1" dirty="0" err="1">
                <a:solidFill>
                  <a:srgbClr val="C00000"/>
                </a:solidFill>
                <a:latin typeface="Times New Roman" panose="02020603050405020304" pitchFamily="18" charset="0"/>
                <a:cs typeface="Times New Roman" panose="02020603050405020304" pitchFamily="18" charset="0"/>
              </a:rPr>
              <a:t>migrate</a:t>
            </a:r>
            <a:r>
              <a:rPr lang="fr-FR" sz="2000" i="1" dirty="0">
                <a:solidFill>
                  <a:srgbClr val="C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fr-FR" sz="1800" dirty="0">
              <a:solidFill>
                <a:schemeClr val="tx1"/>
              </a:solidFill>
              <a:latin typeface="Times New Roman" panose="02020603050405020304" pitchFamily="18" charset="0"/>
              <a:cs typeface="Times New Roman" panose="02020603050405020304" pitchFamily="18" charset="0"/>
            </a:endParaRPr>
          </a:p>
        </p:txBody>
      </p:sp>
      <p:sp>
        <p:nvSpPr>
          <p:cNvPr id="10" name="Rectangle : coins arrondis 9">
            <a:extLst>
              <a:ext uri="{FF2B5EF4-FFF2-40B4-BE49-F238E27FC236}">
                <a16:creationId xmlns:a16="http://schemas.microsoft.com/office/drawing/2014/main" id="{1A644D59-374F-4760-B302-1925976B4372}"/>
              </a:ext>
            </a:extLst>
          </p:cNvPr>
          <p:cNvSpPr/>
          <p:nvPr/>
        </p:nvSpPr>
        <p:spPr>
          <a:xfrm>
            <a:off x="876698" y="3104963"/>
            <a:ext cx="7416824" cy="38174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migrate:refresh</a:t>
            </a:r>
            <a:endParaRPr lang="fr-FR" sz="2000" b="1" dirty="0">
              <a:solidFill>
                <a:srgbClr val="C00000"/>
              </a:solidFill>
              <a:latin typeface="Source Code Pro"/>
            </a:endParaRPr>
          </a:p>
        </p:txBody>
      </p:sp>
      <p:sp>
        <p:nvSpPr>
          <p:cNvPr id="11" name="Rectangle : coins arrondis 10">
            <a:extLst>
              <a:ext uri="{FF2B5EF4-FFF2-40B4-BE49-F238E27FC236}">
                <a16:creationId xmlns:a16="http://schemas.microsoft.com/office/drawing/2014/main" id="{BBDE71AB-299A-4AA8-9332-A9BDD8B7CA26}"/>
              </a:ext>
            </a:extLst>
          </p:cNvPr>
          <p:cNvSpPr/>
          <p:nvPr/>
        </p:nvSpPr>
        <p:spPr>
          <a:xfrm>
            <a:off x="880255" y="5601954"/>
            <a:ext cx="7416824" cy="4193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migrate:fresh</a:t>
            </a:r>
            <a:endParaRPr lang="fr-FR" sz="2000" b="1" dirty="0">
              <a:solidFill>
                <a:srgbClr val="C00000"/>
              </a:solidFill>
              <a:latin typeface="Source Code Pro"/>
            </a:endParaRPr>
          </a:p>
        </p:txBody>
      </p:sp>
      <p:sp>
        <p:nvSpPr>
          <p:cNvPr id="7" name="Rectangle : coins arrondis 6">
            <a:extLst>
              <a:ext uri="{FF2B5EF4-FFF2-40B4-BE49-F238E27FC236}">
                <a16:creationId xmlns:a16="http://schemas.microsoft.com/office/drawing/2014/main" id="{7FC16263-DC2D-4CFA-8B79-18541869E2A3}"/>
              </a:ext>
            </a:extLst>
          </p:cNvPr>
          <p:cNvSpPr/>
          <p:nvPr/>
        </p:nvSpPr>
        <p:spPr>
          <a:xfrm>
            <a:off x="863588" y="3983360"/>
            <a:ext cx="7416824" cy="3817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migrate:refresh</a:t>
            </a:r>
            <a:r>
              <a:rPr lang="fr-FR" sz="2000" dirty="0">
                <a:solidFill>
                  <a:srgbClr val="0070C0"/>
                </a:solidFill>
                <a:latin typeface="Source Code Pro"/>
              </a:rPr>
              <a:t> –</a:t>
            </a:r>
            <a:r>
              <a:rPr lang="fr-FR" sz="2000" dirty="0" err="1">
                <a:solidFill>
                  <a:srgbClr val="0070C0"/>
                </a:solidFill>
                <a:latin typeface="Source Code Pro"/>
              </a:rPr>
              <a:t>step</a:t>
            </a:r>
            <a:r>
              <a:rPr lang="fr-FR" sz="2000" dirty="0">
                <a:solidFill>
                  <a:srgbClr val="0070C0"/>
                </a:solidFill>
                <a:latin typeface="Source Code Pro"/>
              </a:rPr>
              <a:t>=n</a:t>
            </a:r>
            <a:endParaRPr lang="fr-FR" sz="2000" b="1" dirty="0">
              <a:solidFill>
                <a:srgbClr val="C00000"/>
              </a:solidFill>
              <a:latin typeface="Source Code Pro"/>
            </a:endParaRPr>
          </a:p>
        </p:txBody>
      </p:sp>
    </p:spTree>
    <p:extLst>
      <p:ext uri="{BB962C8B-B14F-4D97-AF65-F5344CB8AC3E}">
        <p14:creationId xmlns:p14="http://schemas.microsoft.com/office/powerpoint/2010/main" val="410027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Gestion de Migration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Créer une migration</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Pour générer une migration, vous devez exécuter une commande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 fichier consiste en une nouvelle classe étendant la classe de migration de LARAVEL.</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On dispose dans cette classe de deux fonctions :</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up</a:t>
            </a:r>
            <a:r>
              <a:rPr lang="fr-FR" sz="2000" dirty="0">
                <a:solidFill>
                  <a:schemeClr val="tx1"/>
                </a:solidFill>
                <a:latin typeface="Times New Roman" panose="02020603050405020304" pitchFamily="18" charset="0"/>
                <a:cs typeface="Times New Roman" panose="02020603050405020304" pitchFamily="18" charset="0"/>
              </a:rPr>
              <a:t> : ici on a le code de création de la table et de ses colonnes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down </a:t>
            </a:r>
            <a:r>
              <a:rPr lang="fr-FR" sz="2000" dirty="0">
                <a:solidFill>
                  <a:schemeClr val="tx1"/>
                </a:solidFill>
                <a:latin typeface="Times New Roman" panose="02020603050405020304" pitchFamily="18" charset="0"/>
                <a:cs typeface="Times New Roman" panose="02020603050405020304" pitchFamily="18" charset="0"/>
              </a:rPr>
              <a:t>: ici on a le code de suppression de la table</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BF2BDC8-4C55-41E5-9798-4D0A4A9880D7}"/>
              </a:ext>
            </a:extLst>
          </p:cNvPr>
          <p:cNvSpPr/>
          <p:nvPr/>
        </p:nvSpPr>
        <p:spPr>
          <a:xfrm>
            <a:off x="863588" y="3263926"/>
            <a:ext cx="7416824" cy="5971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rgbClr val="0070C0"/>
                </a:solidFill>
                <a:latin typeface="Source Code Pro"/>
              </a:rPr>
              <a:t>php artisan make:migration </a:t>
            </a:r>
            <a:r>
              <a:rPr lang="en-US" dirty="0" err="1">
                <a:solidFill>
                  <a:srgbClr val="0070C0"/>
                </a:solidFill>
                <a:latin typeface="Source Code Pro"/>
              </a:rPr>
              <a:t>create_</a:t>
            </a:r>
            <a:r>
              <a:rPr lang="en-US" dirty="0" err="1">
                <a:solidFill>
                  <a:srgbClr val="00B050"/>
                </a:solidFill>
                <a:latin typeface="Source Code Pro"/>
              </a:rPr>
              <a:t>stagiaires</a:t>
            </a:r>
            <a:r>
              <a:rPr lang="en-US" dirty="0" err="1">
                <a:solidFill>
                  <a:srgbClr val="0070C0"/>
                </a:solidFill>
                <a:latin typeface="Source Code Pro"/>
              </a:rPr>
              <a:t>_table</a:t>
            </a:r>
            <a:endParaRPr lang="fr-FR" dirty="0">
              <a:solidFill>
                <a:srgbClr val="0070C0"/>
              </a:solidFill>
              <a:latin typeface="Source Code Pro"/>
            </a:endParaRPr>
          </a:p>
        </p:txBody>
      </p:sp>
    </p:spTree>
    <p:extLst>
      <p:ext uri="{BB962C8B-B14F-4D97-AF65-F5344CB8AC3E}">
        <p14:creationId xmlns:p14="http://schemas.microsoft.com/office/powerpoint/2010/main" val="30159173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1694</TotalTime>
  <Words>1683</Words>
  <Application>Microsoft Office PowerPoint</Application>
  <PresentationFormat>Affichage à l'écran (4:3)</PresentationFormat>
  <Paragraphs>252</Paragraphs>
  <Slides>17</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17</vt:i4>
      </vt:variant>
    </vt:vector>
  </HeadingPairs>
  <TitlesOfParts>
    <vt:vector size="26" baseType="lpstr">
      <vt:lpstr>Angsana New</vt:lpstr>
      <vt:lpstr>Arial</vt:lpstr>
      <vt:lpstr>Calibri</vt:lpstr>
      <vt:lpstr>Consolas</vt:lpstr>
      <vt:lpstr>inherit</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Belyazidi</cp:lastModifiedBy>
  <cp:revision>242</cp:revision>
  <dcterms:created xsi:type="dcterms:W3CDTF">2011-10-01T12:57:10Z</dcterms:created>
  <dcterms:modified xsi:type="dcterms:W3CDTF">2023-02-01T17:20:06Z</dcterms:modified>
</cp:coreProperties>
</file>