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8" r:id="rId7"/>
    <p:sldId id="285" r:id="rId8"/>
    <p:sldId id="298" r:id="rId9"/>
    <p:sldId id="299" r:id="rId10"/>
    <p:sldId id="300" r:id="rId11"/>
    <p:sldId id="301" r:id="rId12"/>
    <p:sldId id="302" r:id="rId13"/>
    <p:sldId id="303" r:id="rId14"/>
    <p:sldId id="304" r:id="rId15"/>
    <p:sldId id="305"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09/01/2023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09/01/2023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err="1"/>
              <a:t>Query</a:t>
            </a:r>
            <a:r>
              <a:rPr lang="fr-FR" sz="2800" dirty="0"/>
              <a:t> Builder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delete</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de supprimer les enregistrements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truncat</a:t>
            </a:r>
            <a:r>
              <a:rPr lang="fr-FR" sz="2000" b="1" dirty="0">
                <a:solidFill>
                  <a:srgbClr val="AA3731"/>
                </a:solidFill>
                <a:latin typeface="Consolas" panose="020B0609020204030204" pitchFamily="49" charset="0"/>
              </a:rPr>
              <a:t>()</a:t>
            </a:r>
            <a:r>
              <a:rPr lang="fr-FR" sz="2200" dirty="0">
                <a:solidFill>
                  <a:schemeClr val="tx1"/>
                </a:solidFill>
                <a:latin typeface="Times New Roman" panose="02020603050405020304" pitchFamily="18" charset="0"/>
                <a:cs typeface="Times New Roman" panose="02020603050405020304" pitchFamily="18" charset="0"/>
              </a:rPr>
              <a:t>permet de supprimer les enregistrements avec initialisation du compteur d’incrémentation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662980" y="3284984"/>
            <a:ext cx="7818040" cy="10801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a:t>
            </a:r>
            <a:r>
              <a:rPr lang="fr-FR" sz="1600" dirty="0" err="1">
                <a:solidFill>
                  <a:srgbClr val="448C27"/>
                </a:solidFill>
                <a:latin typeface="Consolas" panose="020B0609020204030204" pitchFamily="49" charset="0"/>
              </a:rPr>
              <a:t>supression</a:t>
            </a:r>
            <a:r>
              <a:rPr lang="fr-FR" sz="1600" dirty="0">
                <a:solidFill>
                  <a:srgbClr val="448C27"/>
                </a:solidFill>
                <a:latin typeface="Consolas" panose="020B0609020204030204" pitchFamily="49" charset="0"/>
              </a:rPr>
              <a: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id="{D6B98FDF-E2F0-4D23-87EB-158E9A3D8349}"/>
              </a:ext>
            </a:extLst>
          </p:cNvPr>
          <p:cNvSpPr/>
          <p:nvPr/>
        </p:nvSpPr>
        <p:spPr>
          <a:xfrm>
            <a:off x="662980" y="5236096"/>
            <a:ext cx="7818040" cy="12315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500" dirty="0">
                <a:solidFill>
                  <a:srgbClr val="4B69C6"/>
                </a:solidFill>
                <a:latin typeface="Consolas" panose="020B0609020204030204" pitchFamily="49" charset="0"/>
              </a:rPr>
              <a:t>public</a:t>
            </a:r>
            <a:r>
              <a:rPr lang="fr-FR" sz="1500" dirty="0">
                <a:solidFill>
                  <a:srgbClr val="333333"/>
                </a:solidFill>
                <a:latin typeface="Consolas" panose="020B0609020204030204" pitchFamily="49" charset="0"/>
              </a:rPr>
              <a:t> </a:t>
            </a:r>
            <a:r>
              <a:rPr lang="fr-FR" sz="1500" dirty="0" err="1">
                <a:solidFill>
                  <a:srgbClr val="7A3E9D"/>
                </a:solidFill>
                <a:latin typeface="Consolas" panose="020B0609020204030204" pitchFamily="49" charset="0"/>
              </a:rPr>
              <a:t>function</a:t>
            </a:r>
            <a:r>
              <a:rPr lang="fr-FR" sz="1500" dirty="0">
                <a:solidFill>
                  <a:srgbClr val="333333"/>
                </a:solidFill>
                <a:latin typeface="Consolas" panose="020B0609020204030204" pitchFamily="49" charset="0"/>
              </a:rPr>
              <a:t> </a:t>
            </a:r>
            <a:r>
              <a:rPr lang="fr-FR" sz="1500" b="1" dirty="0" err="1">
                <a:solidFill>
                  <a:srgbClr val="AA3731"/>
                </a:solidFill>
                <a:latin typeface="Consolas" panose="020B0609020204030204" pitchFamily="49" charset="0"/>
              </a:rPr>
              <a:t>deleteAll</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a:p>
            <a:r>
              <a:rPr lang="fr-FR" sz="1500" b="1" dirty="0">
                <a:solidFill>
                  <a:srgbClr val="7A3E9D"/>
                </a:solidFill>
                <a:latin typeface="Consolas" panose="020B0609020204030204" pitchFamily="49" charset="0"/>
              </a:rPr>
              <a:t>  DB</a:t>
            </a:r>
            <a:r>
              <a:rPr lang="fr-FR" sz="1500" dirty="0">
                <a:solidFill>
                  <a:srgbClr val="777777"/>
                </a:solidFill>
                <a:latin typeface="Consolas" panose="020B0609020204030204" pitchFamily="49" charset="0"/>
              </a:rPr>
              <a:t>::</a:t>
            </a:r>
            <a:r>
              <a:rPr lang="fr-FR" sz="1500" b="1" dirty="0">
                <a:solidFill>
                  <a:srgbClr val="AA3731"/>
                </a:solidFill>
                <a:latin typeface="Consolas" panose="020B0609020204030204" pitchFamily="49" charset="0"/>
              </a:rPr>
              <a:t>table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stagiaires</a:t>
            </a:r>
            <a:r>
              <a:rPr lang="fr-FR" sz="1500" dirty="0">
                <a:solidFill>
                  <a:srgbClr val="777777"/>
                </a:solidFill>
                <a:latin typeface="Consolas" panose="020B0609020204030204" pitchFamily="49" charset="0"/>
              </a:rPr>
              <a:t>’)-&gt;</a:t>
            </a:r>
            <a:r>
              <a:rPr lang="fr-FR" sz="1500" b="1" dirty="0" err="1">
                <a:solidFill>
                  <a:srgbClr val="AA3731"/>
                </a:solidFill>
                <a:latin typeface="Consolas" panose="020B0609020204030204" pitchFamily="49" charset="0"/>
              </a:rPr>
              <a:t>delete</a:t>
            </a:r>
            <a:r>
              <a:rPr lang="fr-FR" sz="1500" dirty="0">
                <a:solidFill>
                  <a:srgbClr val="777777"/>
                </a:solidFill>
                <a:latin typeface="Consolas" panose="020B0609020204030204" pitchFamily="49" charset="0"/>
              </a:rPr>
              <a:t>();//son initialisation du Compteur      </a:t>
            </a:r>
          </a:p>
          <a:p>
            <a:r>
              <a:rPr lang="fr-FR" sz="1500" b="1" dirty="0">
                <a:solidFill>
                  <a:srgbClr val="777777"/>
                </a:solidFill>
                <a:latin typeface="Consolas" panose="020B0609020204030204" pitchFamily="49" charset="0"/>
              </a:rPr>
              <a:t>  </a:t>
            </a:r>
            <a:r>
              <a:rPr lang="fr-FR" sz="1500" b="1" dirty="0">
                <a:solidFill>
                  <a:srgbClr val="7A3E9D"/>
                </a:solidFill>
                <a:latin typeface="Consolas" panose="020B0609020204030204" pitchFamily="49" charset="0"/>
              </a:rPr>
              <a:t>DB</a:t>
            </a:r>
            <a:r>
              <a:rPr lang="fr-FR" sz="1500" dirty="0">
                <a:solidFill>
                  <a:srgbClr val="777777"/>
                </a:solidFill>
                <a:latin typeface="Consolas" panose="020B0609020204030204" pitchFamily="49" charset="0"/>
              </a:rPr>
              <a:t>::</a:t>
            </a:r>
            <a:r>
              <a:rPr lang="fr-FR" sz="1500" b="1" dirty="0">
                <a:solidFill>
                  <a:srgbClr val="AA3731"/>
                </a:solidFill>
                <a:latin typeface="Consolas" panose="020B0609020204030204" pitchFamily="49" charset="0"/>
              </a:rPr>
              <a:t>table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stagiaires</a:t>
            </a:r>
            <a:r>
              <a:rPr lang="fr-FR" sz="1500" dirty="0">
                <a:solidFill>
                  <a:srgbClr val="777777"/>
                </a:solidFill>
                <a:latin typeface="Consolas" panose="020B0609020204030204" pitchFamily="49" charset="0"/>
              </a:rPr>
              <a:t>')-&gt;</a:t>
            </a:r>
            <a:r>
              <a:rPr lang="fr-FR" sz="1500" b="1" dirty="0" err="1">
                <a:solidFill>
                  <a:srgbClr val="AA3731"/>
                </a:solidFill>
                <a:latin typeface="Consolas" panose="020B0609020204030204" pitchFamily="49" charset="0"/>
              </a:rPr>
              <a:t>truncat</a:t>
            </a:r>
            <a:r>
              <a:rPr lang="fr-FR" sz="1500" dirty="0">
                <a:solidFill>
                  <a:srgbClr val="777777"/>
                </a:solidFill>
                <a:latin typeface="Consolas" panose="020B0609020204030204" pitchFamily="49" charset="0"/>
              </a:rPr>
              <a:t>();//avec initialisation du Compteur</a:t>
            </a:r>
            <a:endParaRPr lang="fr-FR" sz="1500" dirty="0">
              <a:solidFill>
                <a:srgbClr val="333333"/>
              </a:solidFill>
              <a:latin typeface="Consolas" panose="020B0609020204030204" pitchFamily="49" charset="0"/>
            </a:endParaRPr>
          </a:p>
          <a:p>
            <a:r>
              <a:rPr lang="fr-FR" sz="1500" dirty="0">
                <a:solidFill>
                  <a:srgbClr val="333333"/>
                </a:solidFill>
                <a:latin typeface="Consolas" panose="020B0609020204030204" pitchFamily="49" charset="0"/>
              </a:rPr>
              <a:t>   </a:t>
            </a:r>
            <a:r>
              <a:rPr lang="fr-FR" sz="1500" dirty="0">
                <a:solidFill>
                  <a:srgbClr val="4B69C6"/>
                </a:solidFill>
                <a:latin typeface="Consolas" panose="020B0609020204030204" pitchFamily="49" charset="0"/>
              </a:rPr>
              <a:t>return</a:t>
            </a:r>
            <a:r>
              <a:rPr lang="fr-FR" sz="1500" dirty="0">
                <a:solidFill>
                  <a:srgbClr val="333333"/>
                </a:solidFill>
                <a:latin typeface="Consolas" panose="020B0609020204030204" pitchFamily="49" charset="0"/>
              </a:rPr>
              <a:t> </a:t>
            </a:r>
            <a:r>
              <a:rPr lang="fr-FR" sz="1500" b="1" dirty="0" err="1">
                <a:solidFill>
                  <a:srgbClr val="AA3731"/>
                </a:solidFill>
                <a:latin typeface="Consolas" panose="020B0609020204030204" pitchFamily="49" charset="0"/>
              </a:rPr>
              <a:t>response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la </a:t>
            </a:r>
            <a:r>
              <a:rPr lang="fr-FR" sz="1500" dirty="0" err="1">
                <a:solidFill>
                  <a:srgbClr val="448C27"/>
                </a:solidFill>
                <a:latin typeface="Consolas" panose="020B0609020204030204" pitchFamily="49" charset="0"/>
              </a:rPr>
              <a:t>supression</a:t>
            </a:r>
            <a:r>
              <a:rPr lang="fr-FR" sz="1500" dirty="0">
                <a:solidFill>
                  <a:srgbClr val="448C27"/>
                </a:solidFill>
                <a:latin typeface="Consolas" panose="020B0609020204030204" pitchFamily="49" charset="0"/>
              </a:rPr>
              <a:t> est effectué avec succès ... </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a:p>
            <a:r>
              <a:rPr lang="fr-FR" sz="1500" dirty="0">
                <a:solidFill>
                  <a:srgbClr val="333333"/>
                </a:solidFill>
                <a:latin typeface="Consolas" panose="020B0609020204030204" pitchFamily="49" charset="0"/>
              </a:rPr>
              <a:t>    </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2497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a:t>
            </a:r>
            <a:r>
              <a:rPr lang="fr-FR" sz="2000" dirty="0" err="1">
                <a:solidFill>
                  <a:schemeClr val="tx1"/>
                </a:solidFill>
                <a:latin typeface="Times New Roman" panose="02020603050405020304" pitchFamily="18" charset="0"/>
                <a:cs typeface="Times New Roman" panose="02020603050405020304" pitchFamily="18" charset="0"/>
              </a:rPr>
              <a:t>Query</a:t>
            </a:r>
            <a:r>
              <a:rPr lang="fr-FR" sz="2000" dirty="0">
                <a:solidFill>
                  <a:schemeClr val="tx1"/>
                </a:solidFill>
                <a:latin typeface="Times New Roman" panose="02020603050405020304" pitchFamily="18" charset="0"/>
                <a:cs typeface="Times New Roman" panose="02020603050405020304" pitchFamily="18" charset="0"/>
              </a:rPr>
              <a:t> Builder  est accessible via la façade </a:t>
            </a:r>
            <a:r>
              <a:rPr lang="fr-FR" sz="2000" b="1" dirty="0">
                <a:solidFill>
                  <a:schemeClr val="tx1"/>
                </a:solidFill>
                <a:latin typeface="Times New Roman" panose="02020603050405020304" pitchFamily="18" charset="0"/>
                <a:cs typeface="Times New Roman" panose="02020603050405020304" pitchFamily="18" charset="0"/>
              </a:rPr>
              <a:t>DB</a:t>
            </a:r>
            <a:r>
              <a:rPr lang="fr-FR" sz="2000" dirty="0">
                <a:solidFill>
                  <a:schemeClr val="tx1"/>
                </a:solidFill>
                <a:latin typeface="Times New Roman" panose="02020603050405020304" pitchFamily="18" charset="0"/>
                <a:cs typeface="Times New Roman" panose="02020603050405020304" pitchFamily="18" charset="0"/>
              </a:rPr>
              <a:t> et permet de sélectionner une table puis utiliser des méthodes pour recèperez les données.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err="1">
                <a:solidFill>
                  <a:srgbClr val="AA3731"/>
                </a:solidFill>
                <a:latin typeface="Consolas" panose="020B0609020204030204" pitchFamily="49" charset="0"/>
              </a:rPr>
              <a:t>get</a:t>
            </a:r>
            <a:r>
              <a:rPr lang="fr-FR" sz="1600" b="1" dirty="0">
                <a:solidFill>
                  <a:srgbClr val="AA3731"/>
                </a:solidFill>
                <a:latin typeface="Consolas" panose="020B0609020204030204" pitchFamily="49" charset="0"/>
              </a:rPr>
              <a:t>() </a:t>
            </a:r>
            <a:r>
              <a:rPr lang="fr-FR" sz="2200" dirty="0">
                <a:solidFill>
                  <a:schemeClr val="tx1"/>
                </a:solidFill>
                <a:latin typeface="Times New Roman" panose="02020603050405020304" pitchFamily="18" charset="0"/>
                <a:cs typeface="Times New Roman" panose="02020603050405020304" pitchFamily="18" charset="0"/>
              </a:rPr>
              <a:t>permet de récupérer un groupe de résultat. </a:t>
            </a: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662980" y="3594720"/>
            <a:ext cx="7818040" cy="115212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i="1" dirty="0">
                <a:solidFill>
                  <a:srgbClr val="AAAAAA"/>
                </a:solidFill>
                <a:latin typeface="Consolas" panose="020B0609020204030204" pitchFamily="49" charset="0"/>
              </a:rPr>
              <a:t>// Rappelle de la structure de départ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i="1" dirty="0">
                <a:solidFill>
                  <a:srgbClr val="AAAAAA"/>
                </a:solidFill>
                <a:latin typeface="Consolas" panose="020B0609020204030204" pitchFamily="49" charset="0"/>
              </a:rPr>
              <a:t>// je prépare une requête pour la table 'stagiaires'</a:t>
            </a:r>
            <a:endParaRPr lang="fr-FR"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id="{3068AC60-BBF2-4B69-8FC8-7DF48F756992}"/>
              </a:ext>
            </a:extLst>
          </p:cNvPr>
          <p:cNvSpPr/>
          <p:nvPr/>
        </p:nvSpPr>
        <p:spPr>
          <a:xfrm>
            <a:off x="662980" y="5291556"/>
            <a:ext cx="7818040" cy="11760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index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b="1" dirty="0">
                <a:solidFill>
                  <a:srgbClr val="7A3E9D"/>
                </a:solidFill>
                <a:latin typeface="Consolas" panose="020B0609020204030204" pitchFamily="49" charset="0"/>
              </a:rPr>
              <a:t>DB</a:t>
            </a:r>
            <a:r>
              <a:rPr lang="en-US" sz="1600" dirty="0">
                <a:solidFill>
                  <a:srgbClr val="777777"/>
                </a:solidFill>
                <a:latin typeface="Consolas" panose="020B0609020204030204" pitchFamily="49" charset="0"/>
              </a:rPr>
              <a:t>::</a:t>
            </a:r>
            <a:r>
              <a:rPr lang="en-US" sz="1600" b="1" dirty="0">
                <a:solidFill>
                  <a:srgbClr val="AA3731"/>
                </a:solidFill>
                <a:latin typeface="Consolas" panose="020B0609020204030204" pitchFamily="49" charset="0"/>
              </a:rPr>
              <a:t>table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get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return</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087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where</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poser une condition à la sélection de résultat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a:solidFill>
                  <a:srgbClr val="AA3731"/>
                </a:solidFill>
                <a:latin typeface="Consolas" panose="020B0609020204030204" pitchFamily="49" charset="0"/>
              </a:rPr>
              <a:t>first() </a:t>
            </a:r>
            <a:r>
              <a:rPr lang="fr-FR" sz="1800" dirty="0">
                <a:solidFill>
                  <a:schemeClr val="tx1"/>
                </a:solidFill>
                <a:latin typeface="Times New Roman" panose="02020603050405020304" pitchFamily="18" charset="0"/>
                <a:cs typeface="Times New Roman" panose="02020603050405020304" pitchFamily="18" charset="0"/>
              </a:rPr>
              <a:t>a un fonctionnement similaire à </a:t>
            </a:r>
            <a:r>
              <a:rPr lang="fr-FR" sz="1800" dirty="0" err="1">
                <a:solidFill>
                  <a:schemeClr val="tx1"/>
                </a:solidFill>
                <a:latin typeface="Times New Roman" panose="02020603050405020304" pitchFamily="18" charset="0"/>
                <a:cs typeface="Times New Roman" panose="02020603050405020304" pitchFamily="18" charset="0"/>
              </a:rPr>
              <a:t>get</a:t>
            </a:r>
            <a:r>
              <a:rPr lang="fr-FR" sz="1800" dirty="0">
                <a:solidFill>
                  <a:schemeClr val="tx1"/>
                </a:solidFill>
                <a:latin typeface="Times New Roman" panose="02020603050405020304" pitchFamily="18" charset="0"/>
                <a:cs typeface="Times New Roman" panose="02020603050405020304" pitchFamily="18" charset="0"/>
              </a:rPr>
              <a:t>() mais ne récupère que le premier résultat correspondant à la requête.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find</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sélectionner un résultat d’après un </a:t>
            </a:r>
            <a:r>
              <a:rPr lang="fr-FR" sz="1800" b="1" dirty="0">
                <a:solidFill>
                  <a:schemeClr val="tx1"/>
                </a:solidFill>
                <a:latin typeface="Times New Roman" panose="02020603050405020304" pitchFamily="18" charset="0"/>
                <a:cs typeface="Times New Roman" panose="02020603050405020304" pitchFamily="18" charset="0"/>
              </a:rPr>
              <a:t>id</a:t>
            </a:r>
            <a:r>
              <a:rPr lang="fr-FR" sz="1800" dirty="0">
                <a:solidFill>
                  <a:schemeClr val="tx1"/>
                </a:solidFill>
                <a:latin typeface="Times New Roman" panose="02020603050405020304" pitchFamily="18" charset="0"/>
                <a:cs typeface="Times New Roman" panose="02020603050405020304" pitchFamily="18" charset="0"/>
              </a:rPr>
              <a:t> que l’on passe en paramètre </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668178" y="319583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where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&gt;</a:t>
            </a:r>
            <a:r>
              <a:rPr lang="en-US" dirty="0">
                <a:solidFill>
                  <a:srgbClr val="777777"/>
                </a:solidFill>
                <a:latin typeface="Consolas" panose="020B0609020204030204" pitchFamily="49" charset="0"/>
              </a:rPr>
              <a:t>',</a:t>
            </a:r>
            <a:r>
              <a:rPr lang="en-US" dirty="0">
                <a:solidFill>
                  <a:srgbClr val="9C5D27"/>
                </a:solidFill>
                <a:latin typeface="Consolas" panose="020B0609020204030204" pitchFamily="49" charset="0"/>
              </a:rPr>
              <a:t>20</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get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CA684960-C5E7-4C62-A12F-B39E33659934}"/>
              </a:ext>
            </a:extLst>
          </p:cNvPr>
          <p:cNvSpPr/>
          <p:nvPr/>
        </p:nvSpPr>
        <p:spPr>
          <a:xfrm>
            <a:off x="671517" y="4536545"/>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first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9" name="Rectangle : coins arrondis 8">
            <a:extLst>
              <a:ext uri="{FF2B5EF4-FFF2-40B4-BE49-F238E27FC236}">
                <a16:creationId xmlns:a16="http://schemas.microsoft.com/office/drawing/2014/main" id="{4E3F23B5-85AC-4D49-AB3E-56EC2CA4C4E4}"/>
              </a:ext>
            </a:extLst>
          </p:cNvPr>
          <p:cNvSpPr/>
          <p:nvPr/>
        </p:nvSpPr>
        <p:spPr>
          <a:xfrm>
            <a:off x="662980" y="596800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find</a:t>
            </a:r>
            <a:r>
              <a:rPr lang="en-US" dirty="0">
                <a:solidFill>
                  <a:srgbClr val="777777"/>
                </a:solidFill>
                <a:latin typeface="Consolas" panose="020B0609020204030204" pitchFamily="49" charset="0"/>
              </a:rPr>
              <a:t>(</a:t>
            </a:r>
            <a:r>
              <a:rPr lang="en-US" dirty="0">
                <a:solidFill>
                  <a:srgbClr val="00B050"/>
                </a:solidFill>
                <a:latin typeface="Consolas" panose="020B0609020204030204" pitchFamily="49" charset="0"/>
              </a:rPr>
              <a:t>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3562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orderBy</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d’organiser les résultats en les rangeant dans un </a:t>
            </a:r>
            <a:r>
              <a:rPr lang="fr-FR" sz="2000" dirty="0" err="1">
                <a:solidFill>
                  <a:schemeClr val="tx1"/>
                </a:solidFill>
                <a:latin typeface="Times New Roman" panose="02020603050405020304" pitchFamily="18" charset="0"/>
                <a:cs typeface="Times New Roman" panose="02020603050405020304" pitchFamily="18" charset="0"/>
              </a:rPr>
              <a:t>order</a:t>
            </a:r>
            <a:r>
              <a:rPr lang="fr-FR" sz="2000" dirty="0">
                <a:solidFill>
                  <a:schemeClr val="tx1"/>
                </a:solidFill>
                <a:latin typeface="Times New Roman" panose="02020603050405020304" pitchFamily="18" charset="0"/>
                <a:cs typeface="Times New Roman" panose="02020603050405020304" pitchFamily="18" charset="0"/>
              </a:rPr>
              <a:t> ascendant (ASC) ou descendant (DESC) d’après une colonne de la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groupBy</a:t>
            </a:r>
            <a:r>
              <a:rPr lang="fr-FR" sz="2000" dirty="0">
                <a:solidFill>
                  <a:schemeClr val="tx1"/>
                </a:solidFill>
                <a:latin typeface="Times New Roman" panose="02020603050405020304" pitchFamily="18" charset="0"/>
                <a:cs typeface="Times New Roman" panose="02020603050405020304" pitchFamily="18" charset="0"/>
              </a:rPr>
              <a:t> permet de grouper les résultats par valeur(s) d’une ou plusieurs colonnes.</a:t>
            </a: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702832" y="544522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err="1">
                <a:solidFill>
                  <a:srgbClr val="AA3731"/>
                </a:solidFill>
                <a:latin typeface="Consolas" panose="020B0609020204030204" pitchFamily="49" charset="0"/>
              </a:rPr>
              <a:t>groupBy</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age</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get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CA684960-C5E7-4C62-A12F-B39E33659934}"/>
              </a:ext>
            </a:extLst>
          </p:cNvPr>
          <p:cNvSpPr/>
          <p:nvPr/>
        </p:nvSpPr>
        <p:spPr>
          <a:xfrm>
            <a:off x="709975" y="384574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sta</a:t>
            </a:r>
            <a:r>
              <a:rPr lang="fr-FR" dirty="0">
                <a:solidFill>
                  <a:srgbClr val="777777"/>
                </a:solidFill>
                <a:latin typeface="Consolas" panose="020B0609020204030204" pitchFamily="49" charset="0"/>
              </a:rPr>
              <a:t>=</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orderBy</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DESC</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get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518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méthodes </a:t>
            </a:r>
            <a:r>
              <a:rPr lang="fr-FR" sz="2000" b="1" dirty="0" err="1">
                <a:solidFill>
                  <a:srgbClr val="AA3731"/>
                </a:solidFill>
                <a:latin typeface="Consolas" panose="020B0609020204030204" pitchFamily="49" charset="0"/>
              </a:rPr>
              <a:t>latest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et </a:t>
            </a:r>
            <a:r>
              <a:rPr lang="fr-FR" sz="2000" b="1" dirty="0" err="1">
                <a:solidFill>
                  <a:srgbClr val="AA3731"/>
                </a:solidFill>
                <a:latin typeface="Consolas" panose="020B0609020204030204" pitchFamily="49" charset="0"/>
              </a:rPr>
              <a:t>oldest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rangent les données par date en prenant comme référence par défaut la colonne ‘</a:t>
            </a:r>
            <a:r>
              <a:rPr lang="fr-FR" sz="2000" b="1" dirty="0" err="1">
                <a:solidFill>
                  <a:schemeClr val="tx1"/>
                </a:solidFill>
                <a:latin typeface="Times New Roman" panose="02020603050405020304" pitchFamily="18" charset="0"/>
                <a:cs typeface="Times New Roman" panose="02020603050405020304" pitchFamily="18" charset="0"/>
              </a:rPr>
              <a:t>created_at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Si vous voulez appliquer ces méthodes à une autre colonne vous n’avez qu’à passer en paramètre le nom de celle-ci.</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 Ici je n’ai pas mis de timestamps mais nous pouvons par exemple appliquer cette méthode avec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inRandomOrder</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vous permet tout simplement de sortir vos résultats dans un ordre aléatoire.</a:t>
            </a:r>
          </a:p>
        </p:txBody>
      </p:sp>
      <p:sp>
        <p:nvSpPr>
          <p:cNvPr id="8" name="Rectangle : coins arrondis 7">
            <a:extLst>
              <a:ext uri="{FF2B5EF4-FFF2-40B4-BE49-F238E27FC236}">
                <a16:creationId xmlns:a16="http://schemas.microsoft.com/office/drawing/2014/main" id="{CA684960-C5E7-4C62-A12F-B39E33659934}"/>
              </a:ext>
            </a:extLst>
          </p:cNvPr>
          <p:cNvSpPr/>
          <p:nvPr/>
        </p:nvSpPr>
        <p:spPr>
          <a:xfrm>
            <a:off x="662980" y="4941168"/>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latest</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id</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first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5368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Opérations numérique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appliquer des opérations numériques existantes dans les commandes SQL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i="1" dirty="0">
                <a:solidFill>
                  <a:schemeClr val="tx1"/>
                </a:solidFill>
                <a:latin typeface="Times New Roman" panose="02020603050405020304" pitchFamily="18" charset="0"/>
                <a:cs typeface="Times New Roman" panose="02020603050405020304" pitchFamily="18" charset="0"/>
              </a:rPr>
              <a:t>À savoir !</a:t>
            </a:r>
          </a:p>
          <a:p>
            <a:pPr marL="400050" lvl="1" indent="0">
              <a:buNone/>
            </a:pPr>
            <a:r>
              <a:rPr lang="fr-FR" sz="2000" i="1" dirty="0">
                <a:solidFill>
                  <a:schemeClr val="tx1"/>
                </a:solidFill>
                <a:latin typeface="Times New Roman" panose="02020603050405020304" pitchFamily="18" charset="0"/>
                <a:cs typeface="Times New Roman" panose="02020603050405020304" pitchFamily="18" charset="0"/>
              </a:rPr>
              <a:t>Nous venons de voir un ensemble de méthode appliquées à la façade </a:t>
            </a:r>
            <a:r>
              <a:rPr lang="fr-FR" sz="2000" b="1" i="1" dirty="0">
                <a:solidFill>
                  <a:schemeClr val="tx1"/>
                </a:solidFill>
                <a:latin typeface="Times New Roman" panose="02020603050405020304" pitchFamily="18" charset="0"/>
                <a:cs typeface="Times New Roman" panose="02020603050405020304" pitchFamily="18" charset="0"/>
              </a:rPr>
              <a:t>DB </a:t>
            </a:r>
            <a:r>
              <a:rPr lang="fr-FR" sz="2000" i="1" dirty="0">
                <a:solidFill>
                  <a:schemeClr val="tx1"/>
                </a:solidFill>
                <a:latin typeface="Times New Roman" panose="02020603050405020304" pitchFamily="18" charset="0"/>
                <a:cs typeface="Times New Roman" panose="02020603050405020304" pitchFamily="18" charset="0"/>
              </a:rPr>
              <a:t>mais sachez que ces méthodes sont également disponible via le </a:t>
            </a:r>
            <a:r>
              <a:rPr lang="fr-FR" sz="2000" b="1" i="1" dirty="0">
                <a:solidFill>
                  <a:schemeClr val="tx1"/>
                </a:solidFill>
                <a:latin typeface="Times New Roman" panose="02020603050405020304" pitchFamily="18" charset="0"/>
                <a:cs typeface="Times New Roman" panose="02020603050405020304" pitchFamily="18" charset="0"/>
              </a:rPr>
              <a:t>model</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CA684960-C5E7-4C62-A12F-B39E33659934}"/>
              </a:ext>
            </a:extLst>
          </p:cNvPr>
          <p:cNvSpPr/>
          <p:nvPr/>
        </p:nvSpPr>
        <p:spPr>
          <a:xfrm>
            <a:off x="662980" y="3645024"/>
            <a:ext cx="7818040" cy="15121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max_age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max</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min_age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min</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average_age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avg</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sum_age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sum</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6770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Générateur de requêtes (</a:t>
            </a:r>
            <a:r>
              <a:rPr lang="fr-FR" sz="2000" b="1" dirty="0" err="1">
                <a:solidFill>
                  <a:srgbClr val="00B050"/>
                </a:solidFill>
                <a:latin typeface="Times New Roman" panose="02020603050405020304" pitchFamily="18" charset="0"/>
                <a:cs typeface="Times New Roman" panose="02020603050405020304" pitchFamily="18" charset="0"/>
              </a:rPr>
              <a:t>Query</a:t>
            </a:r>
            <a:r>
              <a:rPr lang="fr-FR" sz="2000" b="1" dirty="0">
                <a:solidFill>
                  <a:srgbClr val="00B050"/>
                </a:solidFill>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indexes et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Générateur de requêtes (</a:t>
            </a:r>
            <a:r>
              <a:rPr lang="fr-FR" sz="2400" b="1" dirty="0" err="1">
                <a:solidFill>
                  <a:srgbClr val="0070C0"/>
                </a:solidFill>
                <a:latin typeface="Times New Roman" panose="02020603050405020304" pitchFamily="18" charset="0"/>
                <a:cs typeface="Times New Roman" panose="02020603050405020304" pitchFamily="18" charset="0"/>
              </a:rPr>
              <a:t>Query</a:t>
            </a:r>
            <a:r>
              <a:rPr lang="fr-FR" sz="24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Le générateur de requêtes de base de données de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fournit une interface pratique et fluide pour créer et exécuter des requêtes de base de données.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peut être utilisé pour effectuer la plupart des opérations de base de données dans votre application et fonctionne parfaitement avec tous les systèmes de base de données pris en charge par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Le générateur de requêtes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utilise la liaison de paramètres </a:t>
            </a:r>
            <a:r>
              <a:rPr lang="fr-FR" sz="2400" b="1" dirty="0">
                <a:solidFill>
                  <a:schemeClr val="tx1"/>
                </a:solidFill>
                <a:latin typeface="Times New Roman" panose="02020603050405020304" pitchFamily="18" charset="0"/>
                <a:cs typeface="Times New Roman" panose="02020603050405020304" pitchFamily="18" charset="0"/>
              </a:rPr>
              <a:t>PDO</a:t>
            </a:r>
            <a:r>
              <a:rPr lang="fr-FR" sz="2400" dirty="0">
                <a:solidFill>
                  <a:schemeClr val="tx1"/>
                </a:solidFill>
                <a:latin typeface="Times New Roman" panose="02020603050405020304" pitchFamily="18" charset="0"/>
                <a:cs typeface="Times New Roman" panose="02020603050405020304" pitchFamily="18" charset="0"/>
              </a:rPr>
              <a:t> pour protéger votre application contre les attaques par injection SQL.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n'est pas nécessaire de nettoyer ou d'assainir les chaînes transmises au générateur de requêtes en tant que liaisons de requête.</a:t>
            </a:r>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a:t>
            </a:r>
            <a:r>
              <a:rPr lang="fr-FR" sz="2200" b="1" dirty="0" err="1">
                <a:solidFill>
                  <a:srgbClr val="002060"/>
                </a:solidFill>
                <a:latin typeface="Times New Roman" panose="02020603050405020304" pitchFamily="18" charset="0"/>
                <a:cs typeface="Times New Roman" panose="02020603050405020304" pitchFamily="18" charset="0"/>
              </a:rPr>
              <a:t>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 de donnée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Indiquer le nom de la base de donnée </a:t>
            </a:r>
            <a:r>
              <a:rPr lang="fr-FR" sz="2200" dirty="0" err="1">
                <a:solidFill>
                  <a:srgbClr val="00B050"/>
                </a:solidFill>
                <a:latin typeface="Times New Roman" panose="02020603050405020304" pitchFamily="18" charset="0"/>
                <a:cs typeface="Times New Roman" panose="02020603050405020304" pitchFamily="18" charset="0"/>
              </a:rPr>
              <a:t>ista</a:t>
            </a:r>
            <a:r>
              <a:rPr lang="fr-FR" sz="22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dans le fichier de configuration </a:t>
            </a:r>
            <a:r>
              <a:rPr lang="fr-FR" sz="2200" b="1" dirty="0">
                <a:solidFill>
                  <a:schemeClr val="tx1"/>
                </a:solidFill>
                <a:latin typeface="Times New Roman" panose="02020603050405020304" pitchFamily="18" charset="0"/>
                <a:cs typeface="Times New Roman" panose="02020603050405020304" pitchFamily="18" charset="0"/>
              </a:rPr>
              <a:t>.</a:t>
            </a:r>
            <a:r>
              <a:rPr lang="fr-FR" sz="2200" b="1" dirty="0" err="1">
                <a:solidFill>
                  <a:schemeClr val="tx1"/>
                </a:solidFill>
                <a:latin typeface="Times New Roman" panose="02020603050405020304" pitchFamily="18" charset="0"/>
                <a:cs typeface="Times New Roman" panose="02020603050405020304" pitchFamily="18" charset="0"/>
              </a:rPr>
              <a:t>env</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lancer les migrations on utilise la commande migrate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générer la migration suivante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E015D6D3-29F3-4A34-B63D-A8991B99415E}"/>
              </a:ext>
            </a:extLst>
          </p:cNvPr>
          <p:cNvSpPr/>
          <p:nvPr/>
        </p:nvSpPr>
        <p:spPr>
          <a:xfrm>
            <a:off x="6084168" y="2478596"/>
            <a:ext cx="1908212"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a:t>
            </a:r>
            <a:r>
              <a:rPr lang="fr-FR" dirty="0" err="1">
                <a:solidFill>
                  <a:srgbClr val="00B050"/>
                </a:solidFill>
                <a:latin typeface="inherit"/>
              </a:rPr>
              <a:t>ista</a:t>
            </a:r>
            <a:endParaRPr lang="fr-FR" dirty="0">
              <a:solidFill>
                <a:srgbClr val="00B05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
        <p:nvSpPr>
          <p:cNvPr id="6" name="Rectangle : coins arrondis 5">
            <a:extLst>
              <a:ext uri="{FF2B5EF4-FFF2-40B4-BE49-F238E27FC236}">
                <a16:creationId xmlns:a16="http://schemas.microsoft.com/office/drawing/2014/main" id="{915F2E20-195E-4F27-83E0-5CDF8B29B59A}"/>
              </a:ext>
            </a:extLst>
          </p:cNvPr>
          <p:cNvSpPr/>
          <p:nvPr/>
        </p:nvSpPr>
        <p:spPr>
          <a:xfrm>
            <a:off x="863588" y="4595400"/>
            <a:ext cx="7416824" cy="4633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id="{B4D95376-32D2-4E57-8ED4-A22C01D79693}"/>
              </a:ext>
            </a:extLst>
          </p:cNvPr>
          <p:cNvSpPr/>
          <p:nvPr/>
        </p:nvSpPr>
        <p:spPr>
          <a:xfrm>
            <a:off x="863588" y="5830854"/>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0070C0"/>
                </a:solidFill>
                <a:latin typeface="Source Code Pro"/>
              </a:rPr>
              <a:t>php artisan make:migration </a:t>
            </a:r>
            <a:r>
              <a:rPr lang="en-US" sz="2000" dirty="0" err="1">
                <a:solidFill>
                  <a:srgbClr val="0070C0"/>
                </a:solidFill>
                <a:latin typeface="Source Code Pro"/>
              </a:rPr>
              <a:t>create_</a:t>
            </a:r>
            <a:r>
              <a:rPr lang="en-US" sz="2000" dirty="0" err="1">
                <a:solidFill>
                  <a:srgbClr val="00B050"/>
                </a:solidFill>
                <a:latin typeface="Source Code Pro"/>
              </a:rPr>
              <a:t>stagiaires</a:t>
            </a:r>
            <a:r>
              <a:rPr lang="en-US" sz="2000" dirty="0" err="1">
                <a:solidFill>
                  <a:srgbClr val="0070C0"/>
                </a:solidFill>
                <a:latin typeface="Source Code Pro"/>
              </a:rPr>
              <a:t>_table</a:t>
            </a:r>
            <a:endParaRPr lang="fr-FR" sz="2000" dirty="0">
              <a:solidFill>
                <a:srgbClr val="0070C0"/>
              </a:solidFill>
              <a:latin typeface="Source Code Pro"/>
            </a:endParaRPr>
          </a:p>
        </p:txBody>
      </p:sp>
    </p:spTree>
    <p:extLst>
      <p:ext uri="{BB962C8B-B14F-4D97-AF65-F5344CB8AC3E}">
        <p14:creationId xmlns:p14="http://schemas.microsoft.com/office/powerpoint/2010/main" val="34782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 de la migration précédente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2852936"/>
            <a:ext cx="7920880" cy="263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Créer un contrôleur  </a:t>
            </a:r>
            <a:r>
              <a:rPr lang="fr-FR" sz="2000" b="1" dirty="0" err="1">
                <a:solidFill>
                  <a:schemeClr val="tx1"/>
                </a:solidFill>
                <a:latin typeface="Times New Roman" panose="02020603050405020304" pitchFamily="18" charset="0"/>
                <a:cs typeface="Times New Roman" panose="02020603050405020304" pitchFamily="18" charset="0"/>
              </a:rPr>
              <a:t>StagiaireController</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et ajouter la méthode suivante :</a:t>
            </a:r>
          </a:p>
          <a:p>
            <a:pPr marL="0" indent="0">
              <a:buNone/>
            </a:pPr>
            <a:r>
              <a:rPr lang="fr-FR" sz="1600" dirty="0">
                <a:solidFill>
                  <a:srgbClr val="7A3E9D"/>
                </a:solidFill>
                <a:latin typeface="Consolas" panose="020B0609020204030204" pitchFamily="49" charset="0"/>
              </a:rPr>
              <a:t>    use </a:t>
            </a:r>
            <a:r>
              <a:rPr lang="fr-FR" sz="1600" dirty="0" err="1">
                <a:solidFill>
                  <a:srgbClr val="7A3E9D"/>
                </a:solidFill>
                <a:latin typeface="Consolas" panose="020B0609020204030204" pitchFamily="49" charset="0"/>
              </a:rPr>
              <a:t>Illuminate</a:t>
            </a:r>
            <a:r>
              <a:rPr lang="fr-FR" sz="1600" dirty="0">
                <a:solidFill>
                  <a:srgbClr val="7A3E9D"/>
                </a:solidFill>
                <a:latin typeface="Consolas" panose="020B0609020204030204" pitchFamily="49" charset="0"/>
              </a:rPr>
              <a:t>\Support\</a:t>
            </a:r>
            <a:r>
              <a:rPr lang="fr-FR" sz="1600" dirty="0" err="1">
                <a:solidFill>
                  <a:srgbClr val="7A3E9D"/>
                </a:solidFill>
                <a:latin typeface="Consolas" panose="020B0609020204030204" pitchFamily="49" charset="0"/>
              </a:rPr>
              <a:t>Facades</a:t>
            </a:r>
            <a:r>
              <a:rPr lang="fr-FR" sz="1600" dirty="0">
                <a:solidFill>
                  <a:srgbClr val="7A3E9D"/>
                </a:solidFill>
                <a:latin typeface="Consolas" panose="020B0609020204030204" pitchFamily="49" charset="0"/>
              </a:rPr>
              <a:t>\DB;</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a:solidFill>
                  <a:srgbClr val="AA3731"/>
                </a:solidFill>
                <a:latin typeface="Consolas" panose="020B0609020204030204" pitchFamily="49" charset="0"/>
              </a:rPr>
              <a:t>insert() </a:t>
            </a:r>
            <a:r>
              <a:rPr lang="fr-FR" sz="2200" dirty="0">
                <a:solidFill>
                  <a:schemeClr val="tx1"/>
                </a:solidFill>
                <a:latin typeface="Times New Roman" panose="02020603050405020304" pitchFamily="18" charset="0"/>
                <a:cs typeface="Times New Roman" panose="02020603050405020304" pitchFamily="18" charset="0"/>
              </a:rPr>
              <a:t>permet d’insérer une ligne dans une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765920" y="4005064"/>
            <a:ext cx="7920880" cy="23762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1401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fait le même chose que </a:t>
            </a:r>
            <a:r>
              <a:rPr lang="fr-FR" sz="2000" b="1" dirty="0">
                <a:solidFill>
                  <a:srgbClr val="AA3731"/>
                </a:solidFill>
                <a:latin typeface="Consolas" panose="020B0609020204030204" pitchFamily="49" charset="0"/>
              </a:rPr>
              <a:t>insert() </a:t>
            </a:r>
            <a:r>
              <a:rPr lang="fr-FR" sz="2000" dirty="0">
                <a:solidFill>
                  <a:schemeClr val="tx1"/>
                </a:solidFill>
                <a:latin typeface="Times New Roman" panose="02020603050405020304" pitchFamily="18" charset="0"/>
                <a:cs typeface="Times New Roman" panose="02020603050405020304" pitchFamily="18" charset="0"/>
              </a:rPr>
              <a:t>mais en plus vous permet de récupérer l’</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créé pour cette enregistrement. Bien évidement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ne marche qu’avec des tables ayant un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en </a:t>
            </a:r>
            <a:r>
              <a:rPr lang="fr-FR" sz="2000" b="1" dirty="0">
                <a:solidFill>
                  <a:schemeClr val="tx1"/>
                </a:solidFill>
                <a:latin typeface="Times New Roman" panose="02020603050405020304" pitchFamily="18" charset="0"/>
                <a:cs typeface="Times New Roman" panose="02020603050405020304" pitchFamily="18" charset="0"/>
              </a:rPr>
              <a:t>auto incrémentation</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570384" y="4195634"/>
            <a:ext cx="8003232" cy="232970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insertGetId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0772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a:solidFill>
                  <a:srgbClr val="AA3731"/>
                </a:solidFill>
                <a:latin typeface="Consolas" panose="020B0609020204030204" pitchFamily="49" charset="0"/>
              </a:rPr>
              <a:t>update() </a:t>
            </a:r>
            <a:r>
              <a:rPr lang="fr-FR" sz="2000" dirty="0">
                <a:solidFill>
                  <a:schemeClr val="tx1"/>
                </a:solidFill>
                <a:latin typeface="Times New Roman" panose="02020603050405020304" pitchFamily="18" charset="0"/>
                <a:cs typeface="Times New Roman" panose="02020603050405020304" pitchFamily="18" charset="0"/>
              </a:rPr>
              <a:t>permet de mettre à jour des données.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0B08269-0CBB-43AC-A5C0-F2B4F30462D6}"/>
              </a:ext>
            </a:extLst>
          </p:cNvPr>
          <p:cNvSpPr/>
          <p:nvPr/>
        </p:nvSpPr>
        <p:spPr>
          <a:xfrm>
            <a:off x="570384" y="3356992"/>
            <a:ext cx="7818040" cy="266429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mise à jour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871481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2146</TotalTime>
  <Words>1918</Words>
  <Application>Microsoft Office PowerPoint</Application>
  <PresentationFormat>Affichage à l'écran (4:3)</PresentationFormat>
  <Paragraphs>234</Paragraphs>
  <Slides>15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Angsana New</vt:lpstr>
      <vt:lpstr>Arial</vt:lpstr>
      <vt:lpstr>Calibri</vt:lpstr>
      <vt:lpstr>Consolas</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270</cp:revision>
  <dcterms:created xsi:type="dcterms:W3CDTF">2011-10-01T12:57:10Z</dcterms:created>
  <dcterms:modified xsi:type="dcterms:W3CDTF">2023-01-09T17:29:04Z</dcterms:modified>
</cp:coreProperties>
</file>