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8" r:id="rId2"/>
    <p:sldId id="279" r:id="rId3"/>
    <p:sldId id="282" r:id="rId4"/>
    <p:sldId id="323" r:id="rId5"/>
    <p:sldId id="324" r:id="rId6"/>
    <p:sldId id="334" r:id="rId7"/>
    <p:sldId id="335" r:id="rId8"/>
    <p:sldId id="336" r:id="rId9"/>
    <p:sldId id="337" r:id="rId1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D4C85-A4FC-445A-8CEF-D1C520D6A608}" type="datetimeFigureOut">
              <a:rPr lang="fr-FR" smtClean="0"/>
              <a:pPr/>
              <a:t>19/01/2023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27249-2045-409D-A865-90E3C3AB835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D4C85-A4FC-445A-8CEF-D1C520D6A608}" type="datetimeFigureOut">
              <a:rPr lang="fr-FR" smtClean="0"/>
              <a:pPr/>
              <a:t>19/01/2023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27249-2045-409D-A865-90E3C3AB835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D4C85-A4FC-445A-8CEF-D1C520D6A608}" type="datetimeFigureOut">
              <a:rPr lang="fr-FR" smtClean="0"/>
              <a:pPr/>
              <a:t>19/01/2023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27249-2045-409D-A865-90E3C3AB835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D4C85-A4FC-445A-8CEF-D1C520D6A608}" type="datetimeFigureOut">
              <a:rPr lang="fr-FR" smtClean="0"/>
              <a:pPr/>
              <a:t>19/01/2023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27249-2045-409D-A865-90E3C3AB835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D4C85-A4FC-445A-8CEF-D1C520D6A608}" type="datetimeFigureOut">
              <a:rPr lang="fr-FR" smtClean="0"/>
              <a:pPr/>
              <a:t>19/01/2023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27249-2045-409D-A865-90E3C3AB835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D4C85-A4FC-445A-8CEF-D1C520D6A608}" type="datetimeFigureOut">
              <a:rPr lang="fr-FR" smtClean="0"/>
              <a:pPr/>
              <a:t>19/01/2023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27249-2045-409D-A865-90E3C3AB835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D4C85-A4FC-445A-8CEF-D1C520D6A608}" type="datetimeFigureOut">
              <a:rPr lang="fr-FR" smtClean="0"/>
              <a:pPr/>
              <a:t>19/01/2023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27249-2045-409D-A865-90E3C3AB835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D4C85-A4FC-445A-8CEF-D1C520D6A608}" type="datetimeFigureOut">
              <a:rPr lang="fr-FR" smtClean="0"/>
              <a:pPr/>
              <a:t>19/01/2023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27249-2045-409D-A865-90E3C3AB835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D4C85-A4FC-445A-8CEF-D1C520D6A608}" type="datetimeFigureOut">
              <a:rPr lang="fr-FR" smtClean="0"/>
              <a:pPr/>
              <a:t>19/01/2023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27249-2045-409D-A865-90E3C3AB835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D4C85-A4FC-445A-8CEF-D1C520D6A608}" type="datetimeFigureOut">
              <a:rPr lang="fr-FR" smtClean="0"/>
              <a:pPr/>
              <a:t>19/01/2023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27249-2045-409D-A865-90E3C3AB835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D4C85-A4FC-445A-8CEF-D1C520D6A608}" type="datetimeFigureOut">
              <a:rPr lang="fr-FR" smtClean="0"/>
              <a:pPr/>
              <a:t>19/01/2023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27249-2045-409D-A865-90E3C3AB835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CD4C85-A4FC-445A-8CEF-D1C520D6A608}" type="datetimeFigureOut">
              <a:rPr lang="fr-FR" smtClean="0"/>
              <a:pPr/>
              <a:t>19/01/2023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027249-2045-409D-A865-90E3C3AB835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83837E31-76B9-4358-BD34-E36AC93E87F7}"/>
              </a:ext>
            </a:extLst>
          </p:cNvPr>
          <p:cNvSpPr/>
          <p:nvPr/>
        </p:nvSpPr>
        <p:spPr>
          <a:xfrm>
            <a:off x="1835696" y="1239295"/>
            <a:ext cx="5472608" cy="783756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28596" y="1500174"/>
            <a:ext cx="8229600" cy="4525963"/>
          </a:xfrm>
        </p:spPr>
        <p:txBody>
          <a:bodyPr/>
          <a:lstStyle/>
          <a:p>
            <a:pPr marL="514350" indent="-514350">
              <a:buNone/>
            </a:pPr>
            <a:endParaRPr lang="fr-FR" u="sng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buNone/>
            </a:pPr>
            <a:endParaRPr lang="fr-FR" dirty="0"/>
          </a:p>
        </p:txBody>
      </p:sp>
      <p:pic>
        <p:nvPicPr>
          <p:cNvPr id="1032" name="Picture 8" descr="Why Laravel is best PHP framework in 2020? - CloudOnHire">
            <a:extLst>
              <a:ext uri="{FF2B5EF4-FFF2-40B4-BE49-F238E27FC236}">
                <a16:creationId xmlns:a16="http://schemas.microsoft.com/office/drawing/2014/main" id="{48799C01-C797-4001-A763-F0E7CF3EA8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2" y="2152930"/>
            <a:ext cx="7486656" cy="3743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27108DB9-4B51-4327-BAA9-34CE9E2C27A8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65113"/>
            <a:ext cx="864096" cy="7048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" name="Tableau 6">
            <a:extLst>
              <a:ext uri="{FF2B5EF4-FFF2-40B4-BE49-F238E27FC236}">
                <a16:creationId xmlns:a16="http://schemas.microsoft.com/office/drawing/2014/main" id="{670F5631-B51C-4E5A-A708-40AE055435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5449119"/>
              </p:ext>
            </p:extLst>
          </p:nvPr>
        </p:nvGraphicFramePr>
        <p:xfrm>
          <a:off x="1259632" y="479438"/>
          <a:ext cx="6124575" cy="314325"/>
        </p:xfrm>
        <a:graphic>
          <a:graphicData uri="http://schemas.openxmlformats.org/drawingml/2006/table">
            <a:tbl>
              <a:tblPr/>
              <a:tblGrid>
                <a:gridCol w="6124575">
                  <a:extLst>
                    <a:ext uri="{9D8B030D-6E8A-4147-A177-3AD203B41FA5}">
                      <a16:colId xmlns:a16="http://schemas.microsoft.com/office/drawing/2014/main" val="399840801"/>
                    </a:ext>
                  </a:extLst>
                </a:gridCol>
              </a:tblGrid>
              <a:tr h="31432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fr-FR" sz="1400" b="1" i="1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Direction Régionale Rabat – Salé - Kénitra</a:t>
                      </a:r>
                      <a:endParaRPr lang="fr-FR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3340731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389DDFF2-F8CB-41BE-B914-4AF57B786865}"/>
              </a:ext>
            </a:extLst>
          </p:cNvPr>
          <p:cNvSpPr/>
          <p:nvPr/>
        </p:nvSpPr>
        <p:spPr>
          <a:xfrm>
            <a:off x="6804248" y="6287016"/>
            <a:ext cx="2146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i="1" dirty="0">
                <a:latin typeface="Angsana New" pitchFamily="18" charset="-34"/>
                <a:cs typeface="Angsana New" pitchFamily="18" charset="-34"/>
              </a:rPr>
              <a:t>Réalisé par M. Hamid </a:t>
            </a:r>
            <a:r>
              <a:rPr lang="fr-FR" i="1" dirty="0" err="1">
                <a:latin typeface="Angsana New" pitchFamily="18" charset="-34"/>
                <a:cs typeface="Angsana New" pitchFamily="18" charset="-34"/>
              </a:rPr>
              <a:t>Belyazidi</a:t>
            </a:r>
            <a:endParaRPr lang="fr-FR" i="1" dirty="0"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3E213D3-8E98-4129-BEC2-FBE648C34139}"/>
              </a:ext>
            </a:extLst>
          </p:cNvPr>
          <p:cNvSpPr/>
          <p:nvPr/>
        </p:nvSpPr>
        <p:spPr>
          <a:xfrm>
            <a:off x="6784214" y="148206"/>
            <a:ext cx="21868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b="1" i="1" dirty="0">
                <a:latin typeface="Angsana New" pitchFamily="18" charset="-34"/>
                <a:cs typeface="Angsana New" pitchFamily="18" charset="-34"/>
              </a:rPr>
              <a:t>Année de formation :2022/2023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A9E4E8-707B-4C64-92ED-A5F3701B082E}"/>
              </a:ext>
            </a:extLst>
          </p:cNvPr>
          <p:cNvSpPr/>
          <p:nvPr/>
        </p:nvSpPr>
        <p:spPr>
          <a:xfrm>
            <a:off x="1879100" y="1423974"/>
            <a:ext cx="5328592" cy="468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Développer en back-end</a:t>
            </a:r>
            <a:endParaRPr lang="fr-FR" sz="2400" dirty="0">
              <a:solidFill>
                <a:schemeClr val="accent1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46F5AEB-5EF8-495E-97C3-D51D6A6A9F31}"/>
              </a:ext>
            </a:extLst>
          </p:cNvPr>
          <p:cNvSpPr/>
          <p:nvPr/>
        </p:nvSpPr>
        <p:spPr>
          <a:xfrm>
            <a:off x="5220072" y="5096216"/>
            <a:ext cx="2850852" cy="52322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2800" dirty="0"/>
              <a:t>Validation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4B61B9B-A94A-41A0-B2B5-8EAB5968A763}"/>
              </a:ext>
            </a:extLst>
          </p:cNvPr>
          <p:cNvSpPr/>
          <p:nvPr/>
        </p:nvSpPr>
        <p:spPr>
          <a:xfrm>
            <a:off x="457200" y="332656"/>
            <a:ext cx="8229600" cy="12675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D6EDF2E-28D5-4E7E-9002-E0B03ABC4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90364"/>
            <a:ext cx="8229600" cy="1152128"/>
          </a:xfrm>
        </p:spPr>
        <p:txBody>
          <a:bodyPr>
            <a:normAutofit fontScale="90000"/>
          </a:bodyPr>
          <a:lstStyle/>
          <a:p>
            <a:br>
              <a:rPr lang="fr-FR" sz="27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br>
              <a:rPr lang="fr-FR" sz="2700" b="1" dirty="0">
                <a:solidFill>
                  <a:srgbClr val="C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r>
              <a:rPr lang="fr-FR" sz="2700" b="1" dirty="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Développer en back-end</a:t>
            </a:r>
            <a:br>
              <a:rPr lang="fr-FR" sz="2700" b="1" dirty="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br>
              <a:rPr lang="fr-FR" dirty="0">
                <a:solidFill>
                  <a:srgbClr val="C00000"/>
                </a:solidFill>
              </a:rPr>
            </a:b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AA7025C-DB73-4FBD-AE8F-1E15F960E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256584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457200" indent="-457200">
              <a:buFont typeface="+mj-lt"/>
              <a:buAutoNum type="alphaUcPeriod"/>
            </a:pPr>
            <a:r>
              <a:rPr lang="fr-FR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Découvrir le Framework PHP Laravel</a:t>
            </a:r>
          </a:p>
          <a:p>
            <a:pPr marL="857250" lvl="1" indent="-457200">
              <a:buFont typeface="+mj-lt"/>
              <a:buAutoNum type="arabicPeriod"/>
            </a:pPr>
            <a:r>
              <a:rPr lang="fr-F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Découvrir les notions fondamentales des </a:t>
            </a:r>
            <a:r>
              <a:rPr lang="fr-F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Frameworks</a:t>
            </a:r>
            <a:r>
              <a:rPr lang="fr-F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PHP</a:t>
            </a:r>
          </a:p>
          <a:p>
            <a:pPr marL="857250" lvl="1" indent="-457200">
              <a:buFont typeface="+mj-lt"/>
              <a:buAutoNum type="arabicPeriod"/>
            </a:pPr>
            <a:r>
              <a:rPr lang="fr-F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Préparer l’environnement de Laravel</a:t>
            </a:r>
            <a:endParaRPr lang="fr-F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57200">
              <a:buFont typeface="+mj-lt"/>
              <a:buAutoNum type="alphaUcPeriod"/>
            </a:pPr>
            <a:r>
              <a:rPr lang="fr-FR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Programmer avec Laravel</a:t>
            </a:r>
          </a:p>
          <a:p>
            <a:pPr marL="857250" lvl="1" indent="-457200">
              <a:buFont typeface="+mj-lt"/>
              <a:buAutoNum type="arabicPeriod"/>
            </a:pPr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Connaître les fondements du modèle MVC Laravel</a:t>
            </a:r>
          </a:p>
          <a:p>
            <a:pPr marL="857250" lvl="1" indent="-457200">
              <a:buFont typeface="+mj-lt"/>
              <a:buAutoNum type="arabicPeriod"/>
            </a:pPr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Maîtriser le Framework Laravel</a:t>
            </a: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lphaUcPeriod"/>
            </a:pPr>
            <a:r>
              <a:rPr lang="fr-FR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Approfondir la programmation Laravel</a:t>
            </a:r>
          </a:p>
          <a:p>
            <a:pPr marL="857250" lvl="1" indent="-457200">
              <a:buFont typeface="+mj-lt"/>
              <a:buAutoNum type="arabicPeriod"/>
            </a:pP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Gérer la sécurité</a:t>
            </a:r>
          </a:p>
          <a:p>
            <a:pPr marL="857250" lvl="1" indent="-457200">
              <a:buFont typeface="+mj-lt"/>
              <a:buAutoNum type="arabicPeriod"/>
            </a:pP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Interagir avec la base de données</a:t>
            </a:r>
          </a:p>
          <a:p>
            <a:pPr marL="857250" lvl="1" indent="-457200">
              <a:buFont typeface="+mj-lt"/>
              <a:buAutoNum type="arabicPeriod"/>
            </a:pP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Manipuler l’ORM Eloquent</a:t>
            </a:r>
          </a:p>
          <a:p>
            <a:pPr marL="857250" lvl="1" indent="-457200">
              <a:buFont typeface="+mj-lt"/>
              <a:buAutoNum type="arabicPeriod"/>
            </a:pP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Prendre en charge les tests</a:t>
            </a: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57200">
              <a:buFont typeface="+mj-lt"/>
              <a:buAutoNum type="alphaUcPeriod"/>
            </a:pPr>
            <a:r>
              <a:rPr lang="fr-FR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Administrer un site à l’aide d’un CMS</a:t>
            </a:r>
          </a:p>
          <a:p>
            <a:pPr marL="857250" lvl="1" indent="-457200">
              <a:buFont typeface="+mj-lt"/>
              <a:buAutoNum type="arabicPeriod"/>
            </a:pP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Manipuler les éléments essentiels d’un CMS</a:t>
            </a:r>
          </a:p>
          <a:p>
            <a:pPr marL="857250" lvl="1" indent="-457200">
              <a:buFont typeface="+mj-lt"/>
              <a:buAutoNum type="arabicPeriod"/>
            </a:pP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Personnaliser graphiquement un site à l’aide d’un CMS</a:t>
            </a:r>
          </a:p>
          <a:p>
            <a:pPr marL="857250" lvl="1" indent="-457200">
              <a:buFont typeface="+mj-lt"/>
              <a:buAutoNum type="arabicPeriod"/>
            </a:pP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Manipuler les outils avancés d’un CMS</a:t>
            </a:r>
          </a:p>
          <a:p>
            <a:pPr marL="0" lvl="1" indent="0">
              <a:buNone/>
            </a:pPr>
            <a:r>
              <a:rPr lang="fr-FR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marL="457200" lvl="0" indent="-457200">
              <a:buFont typeface="+mj-lt"/>
              <a:buAutoNum type="alphaUcPeriod"/>
            </a:pPr>
            <a:endParaRPr lang="fr-FR" sz="24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48747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4B61B9B-A94A-41A0-B2B5-8EAB5968A763}"/>
              </a:ext>
            </a:extLst>
          </p:cNvPr>
          <p:cNvSpPr/>
          <p:nvPr/>
        </p:nvSpPr>
        <p:spPr>
          <a:xfrm>
            <a:off x="457200" y="332656"/>
            <a:ext cx="8229600" cy="12675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D6EDF2E-28D5-4E7E-9002-E0B03ABC4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90364"/>
            <a:ext cx="8229600" cy="1152128"/>
          </a:xfrm>
        </p:spPr>
        <p:txBody>
          <a:bodyPr>
            <a:normAutofit fontScale="90000"/>
          </a:bodyPr>
          <a:lstStyle/>
          <a:p>
            <a:br>
              <a:rPr lang="fr-FR" sz="27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br>
              <a:rPr lang="fr-FR" sz="2700" b="1" dirty="0">
                <a:solidFill>
                  <a:srgbClr val="C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r>
              <a:rPr lang="fr-FR" sz="2700" b="1" dirty="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Développer en back-end</a:t>
            </a:r>
            <a:br>
              <a:rPr lang="fr-FR" sz="2700" b="1" dirty="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br>
              <a:rPr lang="fr-FR" dirty="0">
                <a:solidFill>
                  <a:srgbClr val="C00000"/>
                </a:solidFill>
              </a:rPr>
            </a:b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AA7025C-DB73-4FBD-AE8F-1E15F960E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256584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lphaUcPeriod" startAt="2"/>
            </a:pPr>
            <a:r>
              <a:rPr lang="fr-FR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Programmer avec Laravel</a:t>
            </a:r>
            <a:endParaRPr lang="fr-FR" sz="2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lvl="1" indent="-457200">
              <a:buFont typeface="+mj-lt"/>
              <a:buAutoNum type="arabicPeriod"/>
            </a:pPr>
            <a:r>
              <a:rPr lang="fr-FR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Connaître les fondements du modèle MVC</a:t>
            </a:r>
            <a:r>
              <a:rPr lang="fr-FR" dirty="0"/>
              <a:t> </a:t>
            </a:r>
            <a:r>
              <a:rPr lang="fr-FR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Laravel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Gestion du routage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Utilisation des Middleware (définition, enregistrement, paramétrage, terminate)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Protection CSRF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Manipulation des contrôleurs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Manipulation des requêtes http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Manipulation des réponses http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Manipulation des vues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Création des Template Blade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Génération d’URL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Manipulation des sessions HTTP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fr-FR" sz="22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Validation des données d’entrée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Gestion des erreurs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Journalisation (logging)</a:t>
            </a:r>
          </a:p>
          <a:p>
            <a:pPr lvl="2">
              <a:buFont typeface="Wingdings" panose="05000000000000000000" pitchFamily="2" charset="2"/>
              <a:buChar char="ü"/>
            </a:pPr>
            <a:endParaRPr lang="fr-F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endParaRPr lang="fr-FR" sz="24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indent="-342900">
              <a:buFont typeface="+mj-lt"/>
              <a:buAutoNum type="arabicPeriod"/>
            </a:pPr>
            <a:endParaRPr lang="fr-FR" sz="24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endParaRPr lang="fr-FR" sz="24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74851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4B61B9B-A94A-41A0-B2B5-8EAB5968A763}"/>
              </a:ext>
            </a:extLst>
          </p:cNvPr>
          <p:cNvSpPr/>
          <p:nvPr/>
        </p:nvSpPr>
        <p:spPr>
          <a:xfrm>
            <a:off x="457200" y="332656"/>
            <a:ext cx="8229600" cy="12675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D6EDF2E-28D5-4E7E-9002-E0B03ABC4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90364"/>
            <a:ext cx="8229600" cy="1152128"/>
          </a:xfrm>
        </p:spPr>
        <p:txBody>
          <a:bodyPr>
            <a:normAutofit fontScale="90000"/>
          </a:bodyPr>
          <a:lstStyle/>
          <a:p>
            <a:br>
              <a:rPr lang="fr-FR" sz="27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br>
              <a:rPr lang="fr-FR" sz="2700" b="1" dirty="0">
                <a:solidFill>
                  <a:srgbClr val="C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r>
              <a:rPr lang="fr-FR" sz="2700" b="1" dirty="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Développer en back-end</a:t>
            </a:r>
            <a:br>
              <a:rPr lang="fr-FR" sz="2700" b="1" dirty="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br>
              <a:rPr lang="fr-FR" dirty="0">
                <a:solidFill>
                  <a:srgbClr val="C00000"/>
                </a:solidFill>
              </a:rPr>
            </a:b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AA7025C-DB73-4FBD-AE8F-1E15F960E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256584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514350" indent="-514350">
              <a:buFont typeface="+mj-lt"/>
              <a:buAutoNum type="alphaUcPeriod" startAt="2"/>
            </a:pPr>
            <a:r>
              <a:rPr lang="fr-FR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Programmer avec Laravel</a:t>
            </a:r>
            <a:endParaRPr lang="fr-FR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lvl="1" indent="-457200">
              <a:buFont typeface="+mj-lt"/>
              <a:buAutoNum type="arabicPeriod"/>
            </a:pPr>
            <a:r>
              <a:rPr lang="fr-FR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Connaître les fondements du modèle MVC</a:t>
            </a:r>
            <a:r>
              <a:rPr lang="fr-FR" sz="2000" dirty="0"/>
              <a:t> </a:t>
            </a:r>
            <a:r>
              <a:rPr lang="fr-FR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Laravel</a:t>
            </a:r>
            <a:endParaRPr lang="fr-F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 algn="ctr">
              <a:buNone/>
            </a:pPr>
            <a:r>
              <a:rPr lang="fr-FR" sz="2000" dirty="0">
                <a:solidFill>
                  <a:srgbClr val="00B0F0"/>
                </a:solidFill>
              </a:rPr>
              <a:t>Validation des données d’entrée</a:t>
            </a:r>
          </a:p>
          <a:p>
            <a:pPr marL="400050" lvl="1" indent="0">
              <a:buNone/>
            </a:pPr>
            <a:r>
              <a:rPr lang="fr-FR" sz="2000" dirty="0">
                <a:solidFill>
                  <a:srgbClr val="00B0F0"/>
                </a:solidFill>
              </a:rPr>
              <a:t>Introduction</a:t>
            </a:r>
          </a:p>
          <a:p>
            <a:pPr marL="400050" lvl="1" indent="0">
              <a:buNone/>
            </a:pP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validation est l'aspect le plus important lors de la conception d'une application. Il valide les données entrantes. En général on procède à une première validation </a:t>
            </a:r>
            <a:r>
              <a:rPr lang="fr-FR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côté client 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pour éviter de faire des allers-retours avec le serveur. Mais quelle que soit la pertinence de cette validation côté client elle n’exonère pas d’une validation </a:t>
            </a:r>
            <a:r>
              <a:rPr lang="fr-FR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côté serveur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00050" lvl="1" indent="0">
              <a:buNone/>
            </a:pP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Laravel vérifiera toujours les erreurs dans les données de session et les liera automatiquement à la vue si elles sont disponibles. Il est donc important de noter qu'une variable </a:t>
            </a:r>
            <a:r>
              <a:rPr lang="fr-F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fr-F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errors</a:t>
            </a:r>
            <a:r>
              <a:rPr lang="fr-F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sera toujours disponible dans toutes vos vues à chaque requête, ce qui vous permet de supposer facilement que la variable </a:t>
            </a:r>
            <a:r>
              <a:rPr lang="fr-F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fr-F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errors</a:t>
            </a:r>
            <a:r>
              <a:rPr lang="fr-F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 toujours définie et peut être utilisée en toute sécurité.</a:t>
            </a:r>
          </a:p>
          <a:p>
            <a:pPr lvl="1" indent="-342900">
              <a:buFont typeface="+mj-lt"/>
              <a:buAutoNum type="arabicPeriod"/>
            </a:pPr>
            <a:endParaRPr lang="fr-FR" sz="24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endParaRPr lang="fr-FR" sz="24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C31826B-291A-4F1B-A1CB-DAE9FD27E5DC}"/>
              </a:ext>
            </a:extLst>
          </p:cNvPr>
          <p:cNvSpPr/>
          <p:nvPr/>
        </p:nvSpPr>
        <p:spPr>
          <a:xfrm>
            <a:off x="2843808" y="5949280"/>
            <a:ext cx="5688632" cy="5183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400050" lvl="1" indent="0" algn="ctr">
              <a:buNone/>
            </a:pPr>
            <a:r>
              <a:rPr lang="fr-FR" sz="1600" b="1" i="1" dirty="0">
                <a:solidFill>
                  <a:srgbClr val="002060"/>
                </a:solidFill>
              </a:rPr>
              <a:t>On ne doit jamais faire confiance à des données qui arrivent sur le serveur </a:t>
            </a:r>
          </a:p>
        </p:txBody>
      </p:sp>
    </p:spTree>
    <p:extLst>
      <p:ext uri="{BB962C8B-B14F-4D97-AF65-F5344CB8AC3E}">
        <p14:creationId xmlns:p14="http://schemas.microsoft.com/office/powerpoint/2010/main" val="1712648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4B61B9B-A94A-41A0-B2B5-8EAB5968A763}"/>
              </a:ext>
            </a:extLst>
          </p:cNvPr>
          <p:cNvSpPr/>
          <p:nvPr/>
        </p:nvSpPr>
        <p:spPr>
          <a:xfrm>
            <a:off x="457200" y="332656"/>
            <a:ext cx="8229600" cy="12675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D6EDF2E-28D5-4E7E-9002-E0B03ABC4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90364"/>
            <a:ext cx="8229600" cy="1152128"/>
          </a:xfrm>
        </p:spPr>
        <p:txBody>
          <a:bodyPr>
            <a:normAutofit fontScale="90000"/>
          </a:bodyPr>
          <a:lstStyle/>
          <a:p>
            <a:br>
              <a:rPr lang="fr-FR" sz="27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br>
              <a:rPr lang="fr-FR" sz="2700" b="1" dirty="0">
                <a:solidFill>
                  <a:srgbClr val="C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r>
              <a:rPr lang="fr-FR" sz="2700" b="1" dirty="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Développer en back-end</a:t>
            </a:r>
            <a:br>
              <a:rPr lang="fr-FR" sz="2700" b="1" dirty="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br>
              <a:rPr lang="fr-FR" dirty="0">
                <a:solidFill>
                  <a:srgbClr val="C00000"/>
                </a:solidFill>
              </a:rPr>
            </a:b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AA7025C-DB73-4FBD-AE8F-1E15F960E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256584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514350" indent="-514350">
              <a:buFont typeface="+mj-lt"/>
              <a:buAutoNum type="alphaUcPeriod" startAt="2"/>
            </a:pPr>
            <a:r>
              <a:rPr lang="fr-FR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Programmer avec Laravel</a:t>
            </a:r>
            <a:endParaRPr lang="fr-FR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lvl="1" indent="-457200">
              <a:buFont typeface="+mj-lt"/>
              <a:buAutoNum type="arabicPeriod"/>
            </a:pPr>
            <a:r>
              <a:rPr lang="fr-FR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Connaître les fondements du modèle MVC</a:t>
            </a:r>
            <a:r>
              <a:rPr lang="fr-FR" sz="2000" dirty="0"/>
              <a:t> </a:t>
            </a:r>
            <a:r>
              <a:rPr lang="fr-FR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Laravel</a:t>
            </a:r>
            <a:endParaRPr lang="fr-F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 algn="ctr">
              <a:buNone/>
            </a:pPr>
            <a:r>
              <a:rPr lang="fr-FR" sz="2000" dirty="0">
                <a:solidFill>
                  <a:srgbClr val="00B0F0"/>
                </a:solidFill>
              </a:rPr>
              <a:t>Validation des données d’entrée</a:t>
            </a:r>
          </a:p>
          <a:p>
            <a:pPr marL="400050" lvl="1" indent="0">
              <a:buNone/>
            </a:pPr>
            <a:r>
              <a:rPr lang="fr-FR" sz="2000" dirty="0">
                <a:solidFill>
                  <a:srgbClr val="00B0F0"/>
                </a:solidFill>
              </a:rPr>
              <a:t>Les messages en français</a:t>
            </a:r>
          </a:p>
          <a:p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 défaut les messages sont en anglais. </a:t>
            </a:r>
          </a:p>
          <a:p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Pour avoir ces textes en français commencez par cette installation :</a:t>
            </a:r>
          </a:p>
          <a:p>
            <a:endParaRPr lang="fr-F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Puis installez le français :</a:t>
            </a:r>
          </a:p>
          <a:p>
            <a:pPr marL="400050" lvl="1" indent="0">
              <a:buNone/>
            </a:pPr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9DE2CAE-BFA0-494F-9384-11547DFCA322}"/>
              </a:ext>
            </a:extLst>
          </p:cNvPr>
          <p:cNvSpPr/>
          <p:nvPr/>
        </p:nvSpPr>
        <p:spPr>
          <a:xfrm>
            <a:off x="611560" y="3789040"/>
            <a:ext cx="7920880" cy="8640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indent="-57150"/>
            <a:r>
              <a:rPr lang="fr-FR" dirty="0">
                <a:solidFill>
                  <a:srgbClr val="C00000"/>
                </a:solidFill>
                <a:latin typeface="Source Code Pro"/>
              </a:rPr>
              <a:t>composer </a:t>
            </a:r>
            <a:r>
              <a:rPr lang="fr-FR" dirty="0" err="1">
                <a:solidFill>
                  <a:srgbClr val="C00000"/>
                </a:solidFill>
                <a:latin typeface="Source Code Pro"/>
              </a:rPr>
              <a:t>require</a:t>
            </a:r>
            <a:r>
              <a:rPr lang="fr-FR" dirty="0">
                <a:solidFill>
                  <a:srgbClr val="C00000"/>
                </a:solidFill>
                <a:latin typeface="Source Code Pro"/>
              </a:rPr>
              <a:t> </a:t>
            </a:r>
            <a:r>
              <a:rPr lang="fr-FR" dirty="0" err="1">
                <a:solidFill>
                  <a:srgbClr val="C00000"/>
                </a:solidFill>
                <a:latin typeface="Source Code Pro"/>
              </a:rPr>
              <a:t>laravel-lang</a:t>
            </a:r>
            <a:r>
              <a:rPr lang="fr-FR" dirty="0">
                <a:solidFill>
                  <a:srgbClr val="C00000"/>
                </a:solidFill>
                <a:latin typeface="Source Code Pro"/>
              </a:rPr>
              <a:t>/</a:t>
            </a:r>
            <a:r>
              <a:rPr lang="fr-FR" dirty="0" err="1">
                <a:solidFill>
                  <a:srgbClr val="C00000"/>
                </a:solidFill>
                <a:latin typeface="Source Code Pro"/>
              </a:rPr>
              <a:t>publisher</a:t>
            </a:r>
            <a:r>
              <a:rPr lang="fr-FR" dirty="0">
                <a:solidFill>
                  <a:srgbClr val="C00000"/>
                </a:solidFill>
                <a:latin typeface="Source Code Pro"/>
              </a:rPr>
              <a:t> </a:t>
            </a:r>
            <a:r>
              <a:rPr lang="fr-FR" dirty="0" err="1">
                <a:solidFill>
                  <a:srgbClr val="C00000"/>
                </a:solidFill>
                <a:latin typeface="Source Code Pro"/>
              </a:rPr>
              <a:t>laravel-lang</a:t>
            </a:r>
            <a:r>
              <a:rPr lang="fr-FR" dirty="0">
                <a:solidFill>
                  <a:srgbClr val="C00000"/>
                </a:solidFill>
                <a:latin typeface="Source Code Pro"/>
              </a:rPr>
              <a:t>/</a:t>
            </a:r>
            <a:r>
              <a:rPr lang="fr-FR" dirty="0" err="1">
                <a:solidFill>
                  <a:srgbClr val="C00000"/>
                </a:solidFill>
                <a:latin typeface="Source Code Pro"/>
              </a:rPr>
              <a:t>lang</a:t>
            </a:r>
            <a:r>
              <a:rPr lang="fr-FR" dirty="0">
                <a:solidFill>
                  <a:srgbClr val="C00000"/>
                </a:solidFill>
                <a:latin typeface="Source Code Pro"/>
              </a:rPr>
              <a:t> </a:t>
            </a:r>
            <a:r>
              <a:rPr lang="fr-FR" dirty="0" err="1">
                <a:solidFill>
                  <a:srgbClr val="C00000"/>
                </a:solidFill>
                <a:latin typeface="Source Code Pro"/>
              </a:rPr>
              <a:t>laravel-lang</a:t>
            </a:r>
            <a:r>
              <a:rPr lang="fr-FR" dirty="0">
                <a:solidFill>
                  <a:srgbClr val="C00000"/>
                </a:solidFill>
                <a:latin typeface="Source Code Pro"/>
              </a:rPr>
              <a:t>/</a:t>
            </a:r>
            <a:r>
              <a:rPr lang="fr-FR" dirty="0" err="1">
                <a:solidFill>
                  <a:srgbClr val="C00000"/>
                </a:solidFill>
                <a:latin typeface="Source Code Pro"/>
              </a:rPr>
              <a:t>attributes</a:t>
            </a:r>
            <a:r>
              <a:rPr lang="fr-FR" dirty="0">
                <a:solidFill>
                  <a:srgbClr val="C00000"/>
                </a:solidFill>
                <a:latin typeface="Source Code Pro"/>
              </a:rPr>
              <a:t> –dev</a:t>
            </a:r>
          </a:p>
          <a:p>
            <a:pPr marL="400050" lvl="1" indent="0">
              <a:buNone/>
            </a:pPr>
            <a:endParaRPr lang="fr-FR" sz="1600" dirty="0">
              <a:solidFill>
                <a:srgbClr val="00B0F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E18B47A-DC51-42BA-9C15-8804EE2B18E7}"/>
              </a:ext>
            </a:extLst>
          </p:cNvPr>
          <p:cNvSpPr/>
          <p:nvPr/>
        </p:nvSpPr>
        <p:spPr>
          <a:xfrm>
            <a:off x="611560" y="5157192"/>
            <a:ext cx="7920880" cy="576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indent="-57150"/>
            <a:r>
              <a:rPr lang="fr-FR" dirty="0">
                <a:solidFill>
                  <a:srgbClr val="C00000"/>
                </a:solidFill>
                <a:latin typeface="Source Code Pro"/>
              </a:rPr>
              <a:t>php artisan </a:t>
            </a:r>
            <a:r>
              <a:rPr lang="fr-FR" dirty="0" err="1">
                <a:solidFill>
                  <a:srgbClr val="C00000"/>
                </a:solidFill>
                <a:latin typeface="Source Code Pro"/>
              </a:rPr>
              <a:t>lang:add</a:t>
            </a:r>
            <a:r>
              <a:rPr lang="fr-FR" dirty="0">
                <a:solidFill>
                  <a:srgbClr val="C00000"/>
                </a:solidFill>
                <a:latin typeface="Source Code Pro"/>
              </a:rPr>
              <a:t> </a:t>
            </a:r>
            <a:r>
              <a:rPr lang="fr-FR" dirty="0" err="1">
                <a:solidFill>
                  <a:srgbClr val="C00000"/>
                </a:solidFill>
                <a:latin typeface="Source Code Pro"/>
              </a:rPr>
              <a:t>fr</a:t>
            </a:r>
            <a:endParaRPr lang="fr-FR" dirty="0">
              <a:solidFill>
                <a:srgbClr val="C00000"/>
              </a:solidFill>
              <a:latin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83581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4B61B9B-A94A-41A0-B2B5-8EAB5968A763}"/>
              </a:ext>
            </a:extLst>
          </p:cNvPr>
          <p:cNvSpPr/>
          <p:nvPr/>
        </p:nvSpPr>
        <p:spPr>
          <a:xfrm>
            <a:off x="457200" y="332656"/>
            <a:ext cx="8229600" cy="12675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D6EDF2E-28D5-4E7E-9002-E0B03ABC4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90364"/>
            <a:ext cx="8229600" cy="1152128"/>
          </a:xfrm>
        </p:spPr>
        <p:txBody>
          <a:bodyPr>
            <a:normAutofit fontScale="90000"/>
          </a:bodyPr>
          <a:lstStyle/>
          <a:p>
            <a:br>
              <a:rPr lang="fr-FR" sz="27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br>
              <a:rPr lang="fr-FR" sz="2700" b="1" dirty="0">
                <a:solidFill>
                  <a:srgbClr val="C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r>
              <a:rPr lang="fr-FR" sz="2700" b="1" dirty="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Développer en back-end</a:t>
            </a:r>
            <a:br>
              <a:rPr lang="fr-FR" sz="2700" b="1" dirty="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br>
              <a:rPr lang="fr-FR" dirty="0">
                <a:solidFill>
                  <a:srgbClr val="C00000"/>
                </a:solidFill>
              </a:rPr>
            </a:b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AA7025C-DB73-4FBD-AE8F-1E15F960E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256584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514350" indent="-514350">
              <a:buFont typeface="+mj-lt"/>
              <a:buAutoNum type="alphaUcPeriod" startAt="2"/>
            </a:pPr>
            <a:r>
              <a:rPr lang="fr-FR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Programmer avec Laravel</a:t>
            </a:r>
            <a:endParaRPr lang="fr-FR" sz="2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lvl="1" indent="-457200">
              <a:buFont typeface="+mj-lt"/>
              <a:buAutoNum type="arabicPeriod"/>
            </a:pPr>
            <a:r>
              <a:rPr lang="fr-FR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Connaître les fondements du modèle MVC</a:t>
            </a:r>
            <a:r>
              <a:rPr lang="fr-FR" dirty="0"/>
              <a:t> </a:t>
            </a:r>
            <a:r>
              <a:rPr lang="fr-FR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Laravel</a:t>
            </a:r>
            <a:endParaRPr lang="fr-F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 algn="ctr">
              <a:buNone/>
            </a:pPr>
            <a:r>
              <a:rPr lang="fr-FR" sz="2400" dirty="0">
                <a:solidFill>
                  <a:srgbClr val="00B0F0"/>
                </a:solidFill>
              </a:rPr>
              <a:t>Validation des données d’entrée</a:t>
            </a:r>
          </a:p>
          <a:p>
            <a:pPr marL="400050" lvl="1" indent="0">
              <a:buNone/>
            </a:pP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méthode : </a:t>
            </a:r>
            <a:r>
              <a:rPr lang="fr-FR" sz="20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validate</a:t>
            </a:r>
            <a:r>
              <a:rPr lang="fr-FR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914400" lvl="2" indent="0">
              <a:buNone/>
            </a:pP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Font typeface="Wingdings" panose="05000000000000000000" pitchFamily="2" charset="2"/>
              <a:buChar char="ü"/>
            </a:pPr>
            <a:endParaRPr lang="fr-FR" sz="22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461DA2F9-3ED6-4D80-8899-930CF37C2EF2}"/>
              </a:ext>
            </a:extLst>
          </p:cNvPr>
          <p:cNvSpPr/>
          <p:nvPr/>
        </p:nvSpPr>
        <p:spPr>
          <a:xfrm>
            <a:off x="719572" y="3140968"/>
            <a:ext cx="7704856" cy="332666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600" dirty="0">
                <a:solidFill>
                  <a:srgbClr val="4B69C6"/>
                </a:solidFill>
                <a:latin typeface="Consolas" panose="020B0609020204030204" pitchFamily="49" charset="0"/>
              </a:rPr>
              <a:t>public</a:t>
            </a:r>
            <a:r>
              <a:rPr lang="fr-FR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fr-FR" sz="1600" dirty="0" err="1">
                <a:solidFill>
                  <a:srgbClr val="7A3E9D"/>
                </a:solidFill>
                <a:latin typeface="Consolas" panose="020B0609020204030204" pitchFamily="49" charset="0"/>
              </a:rPr>
              <a:t>function</a:t>
            </a:r>
            <a:r>
              <a:rPr lang="fr-FR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fr-FR" sz="1600" b="1" dirty="0">
                <a:solidFill>
                  <a:srgbClr val="AA3731"/>
                </a:solidFill>
                <a:latin typeface="Consolas" panose="020B0609020204030204" pitchFamily="49" charset="0"/>
              </a:rPr>
              <a:t>insert</a:t>
            </a:r>
            <a:r>
              <a:rPr lang="fr-FR" sz="16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fr-FR" sz="1600" b="1" dirty="0" err="1">
                <a:solidFill>
                  <a:srgbClr val="7A3E9D"/>
                </a:solidFill>
                <a:latin typeface="Consolas" panose="020B0609020204030204" pitchFamily="49" charset="0"/>
              </a:rPr>
              <a:t>Request</a:t>
            </a:r>
            <a:r>
              <a:rPr lang="fr-FR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fr-FR" sz="1600" dirty="0">
                <a:solidFill>
                  <a:srgbClr val="777777"/>
                </a:solidFill>
                <a:latin typeface="Consolas" panose="020B0609020204030204" pitchFamily="49" charset="0"/>
              </a:rPr>
              <a:t>$</a:t>
            </a:r>
            <a:r>
              <a:rPr lang="fr-FR" sz="1600" dirty="0" err="1">
                <a:solidFill>
                  <a:srgbClr val="7A3E9D"/>
                </a:solidFill>
                <a:latin typeface="Consolas" panose="020B0609020204030204" pitchFamily="49" charset="0"/>
              </a:rPr>
              <a:t>request</a:t>
            </a:r>
            <a:r>
              <a:rPr lang="fr-FR" sz="1600" dirty="0">
                <a:solidFill>
                  <a:srgbClr val="777777"/>
                </a:solidFill>
                <a:latin typeface="Consolas" panose="020B0609020204030204" pitchFamily="49" charset="0"/>
              </a:rPr>
              <a:t>){</a:t>
            </a:r>
            <a:endParaRPr lang="fr-FR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fr-FR" sz="1600" dirty="0">
                <a:solidFill>
                  <a:srgbClr val="333333"/>
                </a:solidFill>
                <a:latin typeface="Consolas" panose="020B0609020204030204" pitchFamily="49" charset="0"/>
              </a:rPr>
              <a:t>        </a:t>
            </a:r>
            <a:r>
              <a:rPr lang="fr-FR" sz="1600" dirty="0">
                <a:solidFill>
                  <a:srgbClr val="777777"/>
                </a:solidFill>
                <a:latin typeface="Consolas" panose="020B0609020204030204" pitchFamily="49" charset="0"/>
              </a:rPr>
              <a:t>$</a:t>
            </a:r>
            <a:r>
              <a:rPr lang="fr-FR" sz="1600" dirty="0" err="1">
                <a:solidFill>
                  <a:srgbClr val="7A3E9D"/>
                </a:solidFill>
                <a:latin typeface="Consolas" panose="020B0609020204030204" pitchFamily="49" charset="0"/>
              </a:rPr>
              <a:t>request</a:t>
            </a:r>
            <a:r>
              <a:rPr lang="fr-FR" sz="1600" dirty="0">
                <a:solidFill>
                  <a:srgbClr val="777777"/>
                </a:solidFill>
                <a:latin typeface="Consolas" panose="020B0609020204030204" pitchFamily="49" charset="0"/>
              </a:rPr>
              <a:t>-&gt;</a:t>
            </a:r>
            <a:r>
              <a:rPr lang="fr-FR" sz="16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validate</a:t>
            </a:r>
            <a:r>
              <a:rPr lang="fr-FR" sz="1600" dirty="0">
                <a:solidFill>
                  <a:srgbClr val="777777"/>
                </a:solidFill>
                <a:latin typeface="Consolas" panose="020B0609020204030204" pitchFamily="49" charset="0"/>
              </a:rPr>
              <a:t>([</a:t>
            </a:r>
            <a:endParaRPr lang="fr-FR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fr-FR" sz="1600" dirty="0">
                <a:solidFill>
                  <a:srgbClr val="333333"/>
                </a:solidFill>
                <a:latin typeface="Consolas" panose="020B0609020204030204" pitchFamily="49" charset="0"/>
              </a:rPr>
              <a:t>            </a:t>
            </a:r>
            <a:r>
              <a:rPr lang="fr-FR" sz="1600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fr-FR" sz="1600" dirty="0">
                <a:solidFill>
                  <a:srgbClr val="448C27"/>
                </a:solidFill>
                <a:latin typeface="Consolas" panose="020B0609020204030204" pitchFamily="49" charset="0"/>
              </a:rPr>
              <a:t>nom</a:t>
            </a:r>
            <a:r>
              <a:rPr lang="fr-FR" sz="1600" dirty="0">
                <a:solidFill>
                  <a:srgbClr val="777777"/>
                </a:solidFill>
                <a:latin typeface="Consolas" panose="020B0609020204030204" pitchFamily="49" charset="0"/>
              </a:rPr>
              <a:t>'=&gt;'</a:t>
            </a:r>
            <a:r>
              <a:rPr lang="fr-FR" sz="1600" dirty="0" err="1">
                <a:solidFill>
                  <a:srgbClr val="448C27"/>
                </a:solidFill>
                <a:latin typeface="Consolas" panose="020B0609020204030204" pitchFamily="49" charset="0"/>
              </a:rPr>
              <a:t>required|unique:stagiaires</a:t>
            </a:r>
            <a:r>
              <a:rPr lang="fr-FR" sz="1600" dirty="0">
                <a:solidFill>
                  <a:srgbClr val="777777"/>
                </a:solidFill>
                <a:latin typeface="Consolas" panose="020B0609020204030204" pitchFamily="49" charset="0"/>
              </a:rPr>
              <a:t>',</a:t>
            </a:r>
            <a:endParaRPr lang="fr-FR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fr-FR" sz="1600" dirty="0">
                <a:solidFill>
                  <a:srgbClr val="333333"/>
                </a:solidFill>
                <a:latin typeface="Consolas" panose="020B0609020204030204" pitchFamily="49" charset="0"/>
              </a:rPr>
              <a:t>            </a:t>
            </a:r>
            <a:r>
              <a:rPr lang="fr-FR" sz="1600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fr-FR" sz="1600" dirty="0" err="1">
                <a:solidFill>
                  <a:srgbClr val="448C27"/>
                </a:solidFill>
                <a:latin typeface="Consolas" panose="020B0609020204030204" pitchFamily="49" charset="0"/>
              </a:rPr>
              <a:t>prenom</a:t>
            </a:r>
            <a:r>
              <a:rPr lang="fr-FR" sz="1600" dirty="0">
                <a:solidFill>
                  <a:srgbClr val="777777"/>
                </a:solidFill>
                <a:latin typeface="Consolas" panose="020B0609020204030204" pitchFamily="49" charset="0"/>
              </a:rPr>
              <a:t>'=&gt;'</a:t>
            </a:r>
            <a:r>
              <a:rPr lang="fr-FR" sz="1600" dirty="0">
                <a:solidFill>
                  <a:srgbClr val="448C27"/>
                </a:solidFill>
                <a:latin typeface="Consolas" panose="020B0609020204030204" pitchFamily="49" charset="0"/>
              </a:rPr>
              <a:t>required|max:40</a:t>
            </a:r>
            <a:r>
              <a:rPr lang="fr-FR" sz="1600" dirty="0">
                <a:solidFill>
                  <a:srgbClr val="777777"/>
                </a:solidFill>
                <a:latin typeface="Consolas" panose="020B0609020204030204" pitchFamily="49" charset="0"/>
              </a:rPr>
              <a:t>',</a:t>
            </a:r>
            <a:endParaRPr lang="fr-FR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fr-FR" sz="1600" dirty="0">
                <a:solidFill>
                  <a:srgbClr val="333333"/>
                </a:solidFill>
                <a:latin typeface="Consolas" panose="020B0609020204030204" pitchFamily="49" charset="0"/>
              </a:rPr>
              <a:t>            </a:t>
            </a:r>
            <a:r>
              <a:rPr lang="fr-FR" sz="1600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fr-FR" sz="1600" dirty="0" err="1">
                <a:solidFill>
                  <a:srgbClr val="448C27"/>
                </a:solidFill>
                <a:latin typeface="Consolas" panose="020B0609020204030204" pitchFamily="49" charset="0"/>
              </a:rPr>
              <a:t>age</a:t>
            </a:r>
            <a:r>
              <a:rPr lang="fr-FR" sz="1600" dirty="0">
                <a:solidFill>
                  <a:srgbClr val="777777"/>
                </a:solidFill>
                <a:latin typeface="Consolas" panose="020B0609020204030204" pitchFamily="49" charset="0"/>
              </a:rPr>
              <a:t>'=&gt;'</a:t>
            </a:r>
            <a:r>
              <a:rPr lang="fr-FR" sz="1600" dirty="0">
                <a:solidFill>
                  <a:srgbClr val="448C27"/>
                </a:solidFill>
                <a:latin typeface="Consolas" panose="020B0609020204030204" pitchFamily="49" charset="0"/>
              </a:rPr>
              <a:t>required|between:17,30</a:t>
            </a:r>
            <a:r>
              <a:rPr lang="fr-FR" sz="1600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endParaRPr lang="fr-FR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fr-FR" sz="1600" dirty="0">
                <a:solidFill>
                  <a:srgbClr val="333333"/>
                </a:solidFill>
                <a:latin typeface="Consolas" panose="020B0609020204030204" pitchFamily="49" charset="0"/>
              </a:rPr>
              <a:t>        </a:t>
            </a:r>
            <a:r>
              <a:rPr lang="fr-FR" sz="1600" dirty="0">
                <a:solidFill>
                  <a:srgbClr val="777777"/>
                </a:solidFill>
                <a:latin typeface="Consolas" panose="020B0609020204030204" pitchFamily="49" charset="0"/>
              </a:rPr>
              <a:t>]);</a:t>
            </a:r>
            <a:r>
              <a:rPr lang="fr-FR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FR" sz="1600" dirty="0">
                <a:solidFill>
                  <a:srgbClr val="333333"/>
                </a:solidFill>
                <a:latin typeface="Consolas" panose="020B0609020204030204" pitchFamily="49" charset="0"/>
              </a:rPr>
              <a:t>        </a:t>
            </a:r>
            <a:r>
              <a:rPr lang="fr-FR" sz="1600" b="1" dirty="0">
                <a:solidFill>
                  <a:srgbClr val="7A3E9D"/>
                </a:solidFill>
                <a:latin typeface="Consolas" panose="020B0609020204030204" pitchFamily="49" charset="0"/>
              </a:rPr>
              <a:t>DB</a:t>
            </a:r>
            <a:r>
              <a:rPr lang="fr-FR" sz="1600" dirty="0">
                <a:solidFill>
                  <a:srgbClr val="777777"/>
                </a:solidFill>
                <a:latin typeface="Consolas" panose="020B0609020204030204" pitchFamily="49" charset="0"/>
              </a:rPr>
              <a:t>::</a:t>
            </a:r>
            <a:r>
              <a:rPr lang="fr-FR" sz="1600" b="1" dirty="0">
                <a:solidFill>
                  <a:srgbClr val="AA3731"/>
                </a:solidFill>
                <a:latin typeface="Consolas" panose="020B0609020204030204" pitchFamily="49" charset="0"/>
              </a:rPr>
              <a:t>table</a:t>
            </a:r>
            <a:r>
              <a:rPr lang="fr-FR" sz="1600" dirty="0">
                <a:solidFill>
                  <a:srgbClr val="777777"/>
                </a:solidFill>
                <a:latin typeface="Consolas" panose="020B0609020204030204" pitchFamily="49" charset="0"/>
              </a:rPr>
              <a:t>('</a:t>
            </a:r>
            <a:r>
              <a:rPr lang="fr-FR" sz="1600" dirty="0">
                <a:solidFill>
                  <a:srgbClr val="448C27"/>
                </a:solidFill>
                <a:latin typeface="Consolas" panose="020B0609020204030204" pitchFamily="49" charset="0"/>
              </a:rPr>
              <a:t>stagiaires</a:t>
            </a:r>
            <a:r>
              <a:rPr lang="fr-FR" sz="1600" dirty="0">
                <a:solidFill>
                  <a:srgbClr val="777777"/>
                </a:solidFill>
                <a:latin typeface="Consolas" panose="020B0609020204030204" pitchFamily="49" charset="0"/>
              </a:rPr>
              <a:t>')-&gt;</a:t>
            </a:r>
            <a:r>
              <a:rPr lang="fr-FR" sz="1600" b="1" dirty="0">
                <a:solidFill>
                  <a:srgbClr val="AA3731"/>
                </a:solidFill>
                <a:latin typeface="Consolas" panose="020B0609020204030204" pitchFamily="49" charset="0"/>
              </a:rPr>
              <a:t>insert</a:t>
            </a:r>
            <a:r>
              <a:rPr lang="fr-FR" sz="1600" dirty="0">
                <a:solidFill>
                  <a:srgbClr val="777777"/>
                </a:solidFill>
                <a:latin typeface="Consolas" panose="020B0609020204030204" pitchFamily="49" charset="0"/>
              </a:rPr>
              <a:t>([</a:t>
            </a:r>
            <a:endParaRPr lang="fr-FR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fr-FR" sz="1600" dirty="0">
                <a:solidFill>
                  <a:srgbClr val="333333"/>
                </a:solidFill>
                <a:latin typeface="Consolas" panose="020B0609020204030204" pitchFamily="49" charset="0"/>
              </a:rPr>
              <a:t>            </a:t>
            </a:r>
            <a:r>
              <a:rPr lang="fr-FR" sz="1600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fr-FR" sz="1600" dirty="0">
                <a:solidFill>
                  <a:srgbClr val="448C27"/>
                </a:solidFill>
                <a:latin typeface="Consolas" panose="020B0609020204030204" pitchFamily="49" charset="0"/>
              </a:rPr>
              <a:t>nom</a:t>
            </a:r>
            <a:r>
              <a:rPr lang="fr-FR" sz="1600" dirty="0">
                <a:solidFill>
                  <a:srgbClr val="777777"/>
                </a:solidFill>
                <a:latin typeface="Consolas" panose="020B0609020204030204" pitchFamily="49" charset="0"/>
              </a:rPr>
              <a:t>'=&gt;$</a:t>
            </a:r>
            <a:r>
              <a:rPr lang="fr-FR" sz="1600" dirty="0" err="1">
                <a:solidFill>
                  <a:srgbClr val="7A3E9D"/>
                </a:solidFill>
                <a:latin typeface="Consolas" panose="020B0609020204030204" pitchFamily="49" charset="0"/>
              </a:rPr>
              <a:t>request</a:t>
            </a:r>
            <a:r>
              <a:rPr lang="fr-FR" sz="1600" dirty="0">
                <a:solidFill>
                  <a:srgbClr val="777777"/>
                </a:solidFill>
                <a:latin typeface="Consolas" panose="020B0609020204030204" pitchFamily="49" charset="0"/>
              </a:rPr>
              <a:t>-&gt;</a:t>
            </a:r>
            <a:r>
              <a:rPr lang="fr-FR" sz="1600" dirty="0">
                <a:solidFill>
                  <a:srgbClr val="7A3E9D"/>
                </a:solidFill>
                <a:latin typeface="Consolas" panose="020B0609020204030204" pitchFamily="49" charset="0"/>
              </a:rPr>
              <a:t>nom</a:t>
            </a:r>
            <a:r>
              <a:rPr lang="fr-FR" sz="16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endParaRPr lang="fr-FR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fr-FR" sz="1600" dirty="0">
                <a:solidFill>
                  <a:srgbClr val="333333"/>
                </a:solidFill>
                <a:latin typeface="Consolas" panose="020B0609020204030204" pitchFamily="49" charset="0"/>
              </a:rPr>
              <a:t>            </a:t>
            </a:r>
            <a:r>
              <a:rPr lang="fr-FR" sz="1600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fr-FR" sz="1600" dirty="0" err="1">
                <a:solidFill>
                  <a:srgbClr val="448C27"/>
                </a:solidFill>
                <a:latin typeface="Consolas" panose="020B0609020204030204" pitchFamily="49" charset="0"/>
              </a:rPr>
              <a:t>prenom</a:t>
            </a:r>
            <a:r>
              <a:rPr lang="fr-FR" sz="1600" dirty="0">
                <a:solidFill>
                  <a:srgbClr val="777777"/>
                </a:solidFill>
                <a:latin typeface="Consolas" panose="020B0609020204030204" pitchFamily="49" charset="0"/>
              </a:rPr>
              <a:t>'=&gt;$</a:t>
            </a:r>
            <a:r>
              <a:rPr lang="fr-FR" sz="1600" dirty="0" err="1">
                <a:solidFill>
                  <a:srgbClr val="7A3E9D"/>
                </a:solidFill>
                <a:latin typeface="Consolas" panose="020B0609020204030204" pitchFamily="49" charset="0"/>
              </a:rPr>
              <a:t>request</a:t>
            </a:r>
            <a:r>
              <a:rPr lang="fr-FR" sz="1600" dirty="0">
                <a:solidFill>
                  <a:srgbClr val="777777"/>
                </a:solidFill>
                <a:latin typeface="Consolas" panose="020B0609020204030204" pitchFamily="49" charset="0"/>
              </a:rPr>
              <a:t>-&gt;</a:t>
            </a:r>
            <a:r>
              <a:rPr lang="fr-FR" sz="1600" dirty="0" err="1">
                <a:solidFill>
                  <a:srgbClr val="7A3E9D"/>
                </a:solidFill>
                <a:latin typeface="Consolas" panose="020B0609020204030204" pitchFamily="49" charset="0"/>
              </a:rPr>
              <a:t>prenom</a:t>
            </a:r>
            <a:r>
              <a:rPr lang="fr-FR" sz="16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endParaRPr lang="fr-FR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fr-FR" sz="1600" dirty="0">
                <a:solidFill>
                  <a:srgbClr val="333333"/>
                </a:solidFill>
                <a:latin typeface="Consolas" panose="020B0609020204030204" pitchFamily="49" charset="0"/>
              </a:rPr>
              <a:t>            </a:t>
            </a:r>
            <a:r>
              <a:rPr lang="fr-FR" sz="1600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fr-FR" sz="1600" dirty="0" err="1">
                <a:solidFill>
                  <a:srgbClr val="448C27"/>
                </a:solidFill>
                <a:latin typeface="Consolas" panose="020B0609020204030204" pitchFamily="49" charset="0"/>
              </a:rPr>
              <a:t>age</a:t>
            </a:r>
            <a:r>
              <a:rPr lang="fr-FR" sz="1600" dirty="0">
                <a:solidFill>
                  <a:srgbClr val="777777"/>
                </a:solidFill>
                <a:latin typeface="Consolas" panose="020B0609020204030204" pitchFamily="49" charset="0"/>
              </a:rPr>
              <a:t>'=&gt;$</a:t>
            </a:r>
            <a:r>
              <a:rPr lang="fr-FR" sz="1600" dirty="0" err="1">
                <a:solidFill>
                  <a:srgbClr val="7A3E9D"/>
                </a:solidFill>
                <a:latin typeface="Consolas" panose="020B0609020204030204" pitchFamily="49" charset="0"/>
              </a:rPr>
              <a:t>request</a:t>
            </a:r>
            <a:r>
              <a:rPr lang="fr-FR" sz="1600" dirty="0">
                <a:solidFill>
                  <a:srgbClr val="777777"/>
                </a:solidFill>
                <a:latin typeface="Consolas" panose="020B0609020204030204" pitchFamily="49" charset="0"/>
              </a:rPr>
              <a:t>-&gt;</a:t>
            </a:r>
            <a:r>
              <a:rPr lang="fr-FR" sz="1600" dirty="0" err="1">
                <a:solidFill>
                  <a:srgbClr val="7A3E9D"/>
                </a:solidFill>
                <a:latin typeface="Consolas" panose="020B0609020204030204" pitchFamily="49" charset="0"/>
              </a:rPr>
              <a:t>age</a:t>
            </a:r>
            <a:endParaRPr lang="fr-FR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fr-FR" sz="1600" dirty="0">
                <a:solidFill>
                  <a:srgbClr val="333333"/>
                </a:solidFill>
                <a:latin typeface="Consolas" panose="020B0609020204030204" pitchFamily="49" charset="0"/>
              </a:rPr>
              <a:t>        </a:t>
            </a:r>
            <a:r>
              <a:rPr lang="fr-FR" sz="1600" dirty="0">
                <a:solidFill>
                  <a:srgbClr val="777777"/>
                </a:solidFill>
                <a:latin typeface="Consolas" panose="020B0609020204030204" pitchFamily="49" charset="0"/>
              </a:rPr>
              <a:t>]);</a:t>
            </a:r>
            <a:endParaRPr lang="fr-FR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fr-FR" sz="1600" dirty="0">
                <a:solidFill>
                  <a:srgbClr val="333333"/>
                </a:solidFill>
                <a:latin typeface="Consolas" panose="020B0609020204030204" pitchFamily="49" charset="0"/>
              </a:rPr>
              <a:t>        </a:t>
            </a:r>
            <a:r>
              <a:rPr lang="fr-FR" sz="1600" dirty="0">
                <a:solidFill>
                  <a:srgbClr val="4B69C6"/>
                </a:solidFill>
                <a:latin typeface="Consolas" panose="020B0609020204030204" pitchFamily="49" charset="0"/>
              </a:rPr>
              <a:t>return</a:t>
            </a:r>
            <a:r>
              <a:rPr lang="fr-FR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fr-FR" sz="16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redirect</a:t>
            </a:r>
            <a:r>
              <a:rPr lang="fr-FR" sz="1600" dirty="0">
                <a:solidFill>
                  <a:srgbClr val="777777"/>
                </a:solidFill>
                <a:latin typeface="Consolas" panose="020B0609020204030204" pitchFamily="49" charset="0"/>
              </a:rPr>
              <a:t>()-&gt;</a:t>
            </a:r>
            <a:r>
              <a:rPr lang="fr-FR" sz="1600" b="1" dirty="0">
                <a:solidFill>
                  <a:srgbClr val="AA3731"/>
                </a:solidFill>
                <a:latin typeface="Consolas" panose="020B0609020204030204" pitchFamily="49" charset="0"/>
              </a:rPr>
              <a:t>route</a:t>
            </a:r>
            <a:r>
              <a:rPr lang="fr-FR" sz="1600" dirty="0">
                <a:solidFill>
                  <a:srgbClr val="777777"/>
                </a:solidFill>
                <a:latin typeface="Consolas" panose="020B0609020204030204" pitchFamily="49" charset="0"/>
              </a:rPr>
              <a:t>('</a:t>
            </a:r>
            <a:r>
              <a:rPr lang="fr-FR" sz="1600" dirty="0" err="1">
                <a:solidFill>
                  <a:srgbClr val="448C27"/>
                </a:solidFill>
                <a:latin typeface="Consolas" panose="020B0609020204030204" pitchFamily="49" charset="0"/>
              </a:rPr>
              <a:t>stagiaire.index</a:t>
            </a:r>
            <a:r>
              <a:rPr lang="fr-FR" sz="1600" dirty="0">
                <a:solidFill>
                  <a:srgbClr val="777777"/>
                </a:solidFill>
                <a:latin typeface="Consolas" panose="020B0609020204030204" pitchFamily="49" charset="0"/>
              </a:rPr>
              <a:t>');</a:t>
            </a:r>
            <a:endParaRPr lang="fr-FR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fr-FR" sz="1600" dirty="0">
                <a:solidFill>
                  <a:srgbClr val="333333"/>
                </a:solidFill>
                <a:latin typeface="Consolas" panose="020B0609020204030204" pitchFamily="49" charset="0"/>
              </a:rPr>
              <a:t>    </a:t>
            </a:r>
            <a:r>
              <a:rPr lang="fr-FR" sz="16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fr-FR" sz="1600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30636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4B61B9B-A94A-41A0-B2B5-8EAB5968A763}"/>
              </a:ext>
            </a:extLst>
          </p:cNvPr>
          <p:cNvSpPr/>
          <p:nvPr/>
        </p:nvSpPr>
        <p:spPr>
          <a:xfrm>
            <a:off x="457200" y="332656"/>
            <a:ext cx="8229600" cy="12675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D6EDF2E-28D5-4E7E-9002-E0B03ABC4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90364"/>
            <a:ext cx="8229600" cy="1152128"/>
          </a:xfrm>
        </p:spPr>
        <p:txBody>
          <a:bodyPr>
            <a:normAutofit fontScale="90000"/>
          </a:bodyPr>
          <a:lstStyle/>
          <a:p>
            <a:br>
              <a:rPr lang="fr-FR" sz="27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br>
              <a:rPr lang="fr-FR" sz="2700" b="1" dirty="0">
                <a:solidFill>
                  <a:srgbClr val="C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r>
              <a:rPr lang="fr-FR" sz="2700" b="1" dirty="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Développer en back-end</a:t>
            </a:r>
            <a:br>
              <a:rPr lang="fr-FR" sz="2700" b="1" dirty="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br>
              <a:rPr lang="fr-FR" dirty="0">
                <a:solidFill>
                  <a:srgbClr val="C00000"/>
                </a:solidFill>
              </a:rPr>
            </a:b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AA7025C-DB73-4FBD-AE8F-1E15F960E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256584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514350" indent="-514350">
              <a:buFont typeface="+mj-lt"/>
              <a:buAutoNum type="alphaUcPeriod" startAt="2"/>
            </a:pPr>
            <a:r>
              <a:rPr lang="fr-FR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Programmer avec Laravel</a:t>
            </a:r>
            <a:endParaRPr lang="fr-FR" sz="2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lvl="1" indent="-457200">
              <a:buFont typeface="+mj-lt"/>
              <a:buAutoNum type="arabicPeriod"/>
            </a:pPr>
            <a:r>
              <a:rPr lang="fr-FR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Connaître les fondements du modèle MVC</a:t>
            </a:r>
            <a:r>
              <a:rPr lang="fr-FR" dirty="0"/>
              <a:t> </a:t>
            </a:r>
            <a:r>
              <a:rPr lang="fr-FR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Laravel</a:t>
            </a:r>
            <a:endParaRPr lang="fr-F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 algn="ctr">
              <a:buNone/>
            </a:pPr>
            <a:r>
              <a:rPr lang="fr-FR" sz="2400" dirty="0">
                <a:solidFill>
                  <a:srgbClr val="00B0F0"/>
                </a:solidFill>
              </a:rPr>
              <a:t>Validation des données d’entrée</a:t>
            </a:r>
          </a:p>
          <a:p>
            <a:pPr marL="400050" lvl="1" indent="0">
              <a:buNone/>
            </a:pP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requête : </a:t>
            </a:r>
            <a:r>
              <a:rPr lang="fr-FR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StagiaireRequest</a:t>
            </a:r>
          </a:p>
          <a:p>
            <a:pPr marL="400050" lvl="1" indent="0">
              <a:buNone/>
            </a:pPr>
            <a:endParaRPr lang="fr-FR" sz="20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>
              <a:buNone/>
            </a:pP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Font typeface="Wingdings" panose="05000000000000000000" pitchFamily="2" charset="2"/>
              <a:buChar char="ü"/>
            </a:pPr>
            <a:endParaRPr lang="fr-FR" sz="22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461DA2F9-3ED6-4D80-8899-930CF37C2EF2}"/>
              </a:ext>
            </a:extLst>
          </p:cNvPr>
          <p:cNvSpPr/>
          <p:nvPr/>
        </p:nvSpPr>
        <p:spPr>
          <a:xfrm>
            <a:off x="719572" y="3789040"/>
            <a:ext cx="7704856" cy="734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>
                <a:solidFill>
                  <a:srgbClr val="4B69C6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7A3E9D"/>
                </a:solidFill>
                <a:latin typeface="Consolas" panose="020B0609020204030204" pitchFamily="49" charset="0"/>
              </a:rPr>
              <a:t>function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AA3731"/>
                </a:solidFill>
                <a:latin typeface="Consolas" panose="020B0609020204030204" pitchFamily="49" charset="0"/>
              </a:rPr>
              <a:t>authorize</a:t>
            </a:r>
            <a:r>
              <a:rPr lang="en-US" sz="1600" dirty="0">
                <a:solidFill>
                  <a:srgbClr val="777777"/>
                </a:solidFill>
                <a:latin typeface="Consolas" panose="020B0609020204030204" pitchFamily="49" charset="0"/>
              </a:rPr>
              <a:t>(){</a:t>
            </a:r>
            <a:endParaRPr lang="en-US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        </a:t>
            </a:r>
            <a:r>
              <a:rPr lang="en-US" sz="1600" dirty="0">
                <a:solidFill>
                  <a:srgbClr val="4B69C6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9C5D27"/>
                </a:solidFill>
                <a:latin typeface="Consolas" panose="020B0609020204030204" pitchFamily="49" charset="0"/>
              </a:rPr>
              <a:t>true</a:t>
            </a:r>
            <a:r>
              <a:rPr lang="en-US" sz="16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sz="1600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DD328CAC-DF0A-493D-826B-1176FBACFC52}"/>
              </a:ext>
            </a:extLst>
          </p:cNvPr>
          <p:cNvSpPr/>
          <p:nvPr/>
        </p:nvSpPr>
        <p:spPr>
          <a:xfrm>
            <a:off x="728631" y="3109156"/>
            <a:ext cx="7704856" cy="53586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600" dirty="0">
                <a:solidFill>
                  <a:srgbClr val="333333"/>
                </a:solidFill>
                <a:latin typeface="Consolas" panose="020B0609020204030204" pitchFamily="49" charset="0"/>
              </a:rPr>
              <a:t>        </a:t>
            </a:r>
            <a:r>
              <a:rPr lang="fr-FR" dirty="0">
                <a:solidFill>
                  <a:srgbClr val="0070C0"/>
                </a:solidFill>
                <a:latin typeface="Consolas" panose="020B0609020204030204" pitchFamily="49" charset="0"/>
              </a:rPr>
              <a:t>php artisan </a:t>
            </a:r>
            <a:r>
              <a:rPr lang="fr-FR" dirty="0">
                <a:solidFill>
                  <a:srgbClr val="C00000"/>
                </a:solidFill>
                <a:latin typeface="Consolas" panose="020B0609020204030204" pitchFamily="49" charset="0"/>
              </a:rPr>
              <a:t>make</a:t>
            </a:r>
            <a:r>
              <a:rPr lang="fr-FR" dirty="0">
                <a:solidFill>
                  <a:srgbClr val="333333"/>
                </a:solidFill>
                <a:latin typeface="Consolas" panose="020B0609020204030204" pitchFamily="49" charset="0"/>
              </a:rPr>
              <a:t>:</a:t>
            </a:r>
            <a:r>
              <a:rPr lang="fr-FR" dirty="0">
                <a:solidFill>
                  <a:srgbClr val="C00000"/>
                </a:solidFill>
                <a:latin typeface="Consolas" panose="020B0609020204030204" pitchFamily="49" charset="0"/>
              </a:rPr>
              <a:t>request</a:t>
            </a:r>
            <a:r>
              <a:rPr lang="fr-FR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00B050"/>
                </a:solidFill>
                <a:latin typeface="Consolas" panose="020B0609020204030204" pitchFamily="49" charset="0"/>
              </a:rPr>
              <a:t>StagiaireRequest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97C49E95-05AA-4E4E-9D4C-FD6B983ADDB0}"/>
              </a:ext>
            </a:extLst>
          </p:cNvPr>
          <p:cNvSpPr/>
          <p:nvPr/>
        </p:nvSpPr>
        <p:spPr>
          <a:xfrm>
            <a:off x="693324" y="4667436"/>
            <a:ext cx="7704856" cy="18002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>
                <a:solidFill>
                  <a:srgbClr val="4B69C6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7A3E9D"/>
                </a:solidFill>
                <a:latin typeface="Consolas" panose="020B0609020204030204" pitchFamily="49" charset="0"/>
              </a:rPr>
              <a:t>function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AA3731"/>
                </a:solidFill>
                <a:latin typeface="Consolas" panose="020B0609020204030204" pitchFamily="49" charset="0"/>
              </a:rPr>
              <a:t>rules</a:t>
            </a:r>
            <a:r>
              <a:rPr lang="en-US" sz="1600" dirty="0">
                <a:solidFill>
                  <a:srgbClr val="777777"/>
                </a:solidFill>
                <a:latin typeface="Consolas" panose="020B0609020204030204" pitchFamily="49" charset="0"/>
              </a:rPr>
              <a:t>(){</a:t>
            </a:r>
            <a:endParaRPr lang="en-US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        </a:t>
            </a:r>
            <a:r>
              <a:rPr lang="en-US" sz="1600" dirty="0">
                <a:solidFill>
                  <a:srgbClr val="4B69C6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Consolas" panose="020B0609020204030204" pitchFamily="49" charset="0"/>
              </a:rPr>
              <a:t>[</a:t>
            </a:r>
            <a:endParaRPr lang="en-US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1600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US" sz="1600" dirty="0">
                <a:solidFill>
                  <a:srgbClr val="448C27"/>
                </a:solidFill>
                <a:latin typeface="Consolas" panose="020B0609020204030204" pitchFamily="49" charset="0"/>
              </a:rPr>
              <a:t>nom</a:t>
            </a:r>
            <a:r>
              <a:rPr lang="en-US" sz="1600" dirty="0">
                <a:solidFill>
                  <a:srgbClr val="777777"/>
                </a:solidFill>
                <a:latin typeface="Consolas" panose="020B0609020204030204" pitchFamily="49" charset="0"/>
              </a:rPr>
              <a:t>'=&gt;'</a:t>
            </a:r>
            <a:r>
              <a:rPr lang="en-US" sz="1600" dirty="0">
                <a:solidFill>
                  <a:srgbClr val="448C27"/>
                </a:solidFill>
                <a:latin typeface="Consolas" panose="020B0609020204030204" pitchFamily="49" charset="0"/>
              </a:rPr>
              <a:t>required</a:t>
            </a:r>
            <a:r>
              <a:rPr lang="en-US" sz="1600" dirty="0">
                <a:solidFill>
                  <a:srgbClr val="777777"/>
                </a:solidFill>
                <a:latin typeface="Consolas" panose="020B0609020204030204" pitchFamily="49" charset="0"/>
              </a:rPr>
              <a:t>',</a:t>
            </a:r>
            <a:endParaRPr lang="en-US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1600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US" sz="1600" dirty="0" err="1">
                <a:solidFill>
                  <a:srgbClr val="448C27"/>
                </a:solidFill>
                <a:latin typeface="Consolas" panose="020B0609020204030204" pitchFamily="49" charset="0"/>
              </a:rPr>
              <a:t>prenom</a:t>
            </a:r>
            <a:r>
              <a:rPr lang="en-US" sz="1600" dirty="0">
                <a:solidFill>
                  <a:srgbClr val="777777"/>
                </a:solidFill>
                <a:latin typeface="Consolas" panose="020B0609020204030204" pitchFamily="49" charset="0"/>
              </a:rPr>
              <a:t>'=&gt;'</a:t>
            </a:r>
            <a:r>
              <a:rPr lang="en-US" sz="1600" dirty="0">
                <a:solidFill>
                  <a:srgbClr val="448C27"/>
                </a:solidFill>
                <a:latin typeface="Consolas" panose="020B0609020204030204" pitchFamily="49" charset="0"/>
              </a:rPr>
              <a:t>required</a:t>
            </a:r>
            <a:r>
              <a:rPr lang="en-US" sz="1600" dirty="0">
                <a:solidFill>
                  <a:srgbClr val="777777"/>
                </a:solidFill>
                <a:latin typeface="Consolas" panose="020B0609020204030204" pitchFamily="49" charset="0"/>
              </a:rPr>
              <a:t>',</a:t>
            </a:r>
            <a:endParaRPr lang="en-US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1600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US" sz="1600" dirty="0">
                <a:solidFill>
                  <a:srgbClr val="448C27"/>
                </a:solidFill>
                <a:latin typeface="Consolas" panose="020B0609020204030204" pitchFamily="49" charset="0"/>
              </a:rPr>
              <a:t>age</a:t>
            </a:r>
            <a:r>
              <a:rPr lang="en-US" sz="1600" dirty="0">
                <a:solidFill>
                  <a:srgbClr val="777777"/>
                </a:solidFill>
                <a:latin typeface="Consolas" panose="020B0609020204030204" pitchFamily="49" charset="0"/>
              </a:rPr>
              <a:t>'=&gt;'</a:t>
            </a:r>
            <a:r>
              <a:rPr lang="en-US" sz="1600" dirty="0">
                <a:solidFill>
                  <a:srgbClr val="448C27"/>
                </a:solidFill>
                <a:latin typeface="Consolas" panose="020B0609020204030204" pitchFamily="49" charset="0"/>
              </a:rPr>
              <a:t>required</a:t>
            </a:r>
            <a:r>
              <a:rPr lang="en-US" sz="1600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endParaRPr lang="en-US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        </a:t>
            </a:r>
            <a:r>
              <a:rPr lang="en-US" sz="1600" dirty="0">
                <a:solidFill>
                  <a:srgbClr val="777777"/>
                </a:solidFill>
                <a:latin typeface="Consolas" panose="020B0609020204030204" pitchFamily="49" charset="0"/>
              </a:rPr>
              <a:t>];</a:t>
            </a:r>
            <a:endParaRPr lang="en-US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sz="1600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7725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4B61B9B-A94A-41A0-B2B5-8EAB5968A763}"/>
              </a:ext>
            </a:extLst>
          </p:cNvPr>
          <p:cNvSpPr/>
          <p:nvPr/>
        </p:nvSpPr>
        <p:spPr>
          <a:xfrm>
            <a:off x="457200" y="332656"/>
            <a:ext cx="8229600" cy="12675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D6EDF2E-28D5-4E7E-9002-E0B03ABC4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90364"/>
            <a:ext cx="8229600" cy="1152128"/>
          </a:xfrm>
        </p:spPr>
        <p:txBody>
          <a:bodyPr>
            <a:normAutofit fontScale="90000"/>
          </a:bodyPr>
          <a:lstStyle/>
          <a:p>
            <a:br>
              <a:rPr lang="fr-FR" sz="27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br>
              <a:rPr lang="fr-FR" sz="2700" b="1" dirty="0">
                <a:solidFill>
                  <a:srgbClr val="C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r>
              <a:rPr lang="fr-FR" sz="2700" b="1" dirty="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Développer en back-end</a:t>
            </a:r>
            <a:br>
              <a:rPr lang="fr-FR" sz="2700" b="1" dirty="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br>
              <a:rPr lang="fr-FR" dirty="0">
                <a:solidFill>
                  <a:srgbClr val="C00000"/>
                </a:solidFill>
              </a:rPr>
            </a:b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AA7025C-DB73-4FBD-AE8F-1E15F960E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256584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514350" indent="-514350">
              <a:buFont typeface="+mj-lt"/>
              <a:buAutoNum type="alphaUcPeriod" startAt="2"/>
            </a:pPr>
            <a:r>
              <a:rPr lang="fr-FR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Programmer avec Laravel</a:t>
            </a:r>
            <a:endParaRPr lang="fr-FR" sz="2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lvl="1" indent="-457200">
              <a:buFont typeface="+mj-lt"/>
              <a:buAutoNum type="arabicPeriod"/>
            </a:pPr>
            <a:r>
              <a:rPr lang="fr-FR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Connaître les fondements du modèle MVC</a:t>
            </a:r>
            <a:r>
              <a:rPr lang="fr-FR" dirty="0"/>
              <a:t> </a:t>
            </a:r>
            <a:r>
              <a:rPr lang="fr-FR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Laravel</a:t>
            </a:r>
            <a:endParaRPr lang="fr-F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 algn="ctr">
              <a:buNone/>
            </a:pPr>
            <a:r>
              <a:rPr lang="fr-FR" sz="2400" dirty="0">
                <a:solidFill>
                  <a:srgbClr val="00B0F0"/>
                </a:solidFill>
              </a:rPr>
              <a:t>Validation des données d’entrée</a:t>
            </a:r>
          </a:p>
          <a:p>
            <a:pPr marL="400050" lvl="1" indent="0">
              <a:buNone/>
            </a:pP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requête : </a:t>
            </a:r>
            <a:r>
              <a:rPr lang="fr-FR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StagiaireRequest</a:t>
            </a:r>
          </a:p>
          <a:p>
            <a:pPr marL="400050" lvl="1" indent="0">
              <a:buNone/>
            </a:pPr>
            <a:endParaRPr lang="fr-FR" sz="20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>
              <a:buNone/>
            </a:pP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Font typeface="Wingdings" panose="05000000000000000000" pitchFamily="2" charset="2"/>
              <a:buChar char="ü"/>
            </a:pPr>
            <a:endParaRPr lang="fr-FR" sz="22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461DA2F9-3ED6-4D80-8899-930CF37C2EF2}"/>
              </a:ext>
            </a:extLst>
          </p:cNvPr>
          <p:cNvSpPr/>
          <p:nvPr/>
        </p:nvSpPr>
        <p:spPr>
          <a:xfrm>
            <a:off x="719572" y="3284984"/>
            <a:ext cx="7704856" cy="230425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dirty="0">
                <a:solidFill>
                  <a:srgbClr val="4B69C6"/>
                </a:solidFill>
                <a:latin typeface="Consolas" panose="020B0609020204030204" pitchFamily="49" charset="0"/>
              </a:rPr>
              <a:t>public</a:t>
            </a:r>
            <a:r>
              <a:rPr lang="fr-FR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7A3E9D"/>
                </a:solidFill>
                <a:latin typeface="Consolas" panose="020B0609020204030204" pitchFamily="49" charset="0"/>
              </a:rPr>
              <a:t>function</a:t>
            </a:r>
            <a:r>
              <a:rPr lang="fr-FR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fr-FR" b="1" dirty="0">
                <a:solidFill>
                  <a:srgbClr val="AA3731"/>
                </a:solidFill>
                <a:latin typeface="Consolas" panose="020B0609020204030204" pitchFamily="49" charset="0"/>
              </a:rPr>
              <a:t>insert</a:t>
            </a:r>
            <a:r>
              <a:rPr lang="fr-FR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fr-FR" b="1" dirty="0">
                <a:solidFill>
                  <a:srgbClr val="7A3E9D"/>
                </a:solidFill>
                <a:latin typeface="Consolas" panose="020B0609020204030204" pitchFamily="49" charset="0"/>
              </a:rPr>
              <a:t>StagiaireRequest </a:t>
            </a:r>
            <a:r>
              <a:rPr lang="fr-FR" dirty="0">
                <a:solidFill>
                  <a:srgbClr val="777777"/>
                </a:solidFill>
                <a:latin typeface="Consolas" panose="020B0609020204030204" pitchFamily="49" charset="0"/>
              </a:rPr>
              <a:t>$</a:t>
            </a:r>
            <a:r>
              <a:rPr lang="fr-FR" dirty="0" err="1">
                <a:solidFill>
                  <a:srgbClr val="7A3E9D"/>
                </a:solidFill>
                <a:latin typeface="Consolas" panose="020B0609020204030204" pitchFamily="49" charset="0"/>
              </a:rPr>
              <a:t>request</a:t>
            </a:r>
            <a:r>
              <a:rPr lang="fr-FR" dirty="0">
                <a:solidFill>
                  <a:srgbClr val="777777"/>
                </a:solidFill>
                <a:latin typeface="Consolas" panose="020B0609020204030204" pitchFamily="49" charset="0"/>
              </a:rPr>
              <a:t>){</a:t>
            </a:r>
            <a:endParaRPr lang="fr-FR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333333"/>
                </a:solidFill>
                <a:latin typeface="Consolas" panose="020B0609020204030204" pitchFamily="49" charset="0"/>
              </a:rPr>
              <a:t>               </a:t>
            </a:r>
            <a:r>
              <a:rPr lang="fr-FR" b="1" dirty="0">
                <a:solidFill>
                  <a:srgbClr val="7A3E9D"/>
                </a:solidFill>
                <a:latin typeface="Consolas" panose="020B0609020204030204" pitchFamily="49" charset="0"/>
              </a:rPr>
              <a:t>DB</a:t>
            </a:r>
            <a:r>
              <a:rPr lang="fr-FR" dirty="0">
                <a:solidFill>
                  <a:srgbClr val="777777"/>
                </a:solidFill>
                <a:latin typeface="Consolas" panose="020B0609020204030204" pitchFamily="49" charset="0"/>
              </a:rPr>
              <a:t>::</a:t>
            </a:r>
            <a:r>
              <a:rPr lang="fr-FR" b="1" dirty="0">
                <a:solidFill>
                  <a:srgbClr val="AA3731"/>
                </a:solidFill>
                <a:latin typeface="Consolas" panose="020B0609020204030204" pitchFamily="49" charset="0"/>
              </a:rPr>
              <a:t>table</a:t>
            </a:r>
            <a:r>
              <a:rPr lang="fr-FR" dirty="0">
                <a:solidFill>
                  <a:srgbClr val="777777"/>
                </a:solidFill>
                <a:latin typeface="Consolas" panose="020B0609020204030204" pitchFamily="49" charset="0"/>
              </a:rPr>
              <a:t>('</a:t>
            </a:r>
            <a:r>
              <a:rPr lang="fr-FR" dirty="0">
                <a:solidFill>
                  <a:srgbClr val="448C27"/>
                </a:solidFill>
                <a:latin typeface="Consolas" panose="020B0609020204030204" pitchFamily="49" charset="0"/>
              </a:rPr>
              <a:t>stagiaires</a:t>
            </a:r>
            <a:r>
              <a:rPr lang="fr-FR" dirty="0">
                <a:solidFill>
                  <a:srgbClr val="777777"/>
                </a:solidFill>
                <a:latin typeface="Consolas" panose="020B0609020204030204" pitchFamily="49" charset="0"/>
              </a:rPr>
              <a:t>')-&gt;</a:t>
            </a:r>
            <a:r>
              <a:rPr lang="fr-FR" b="1" dirty="0">
                <a:solidFill>
                  <a:srgbClr val="AA3731"/>
                </a:solidFill>
                <a:latin typeface="Consolas" panose="020B0609020204030204" pitchFamily="49" charset="0"/>
              </a:rPr>
              <a:t>insert</a:t>
            </a:r>
            <a:r>
              <a:rPr lang="fr-FR" dirty="0">
                <a:solidFill>
                  <a:srgbClr val="777777"/>
                </a:solidFill>
                <a:latin typeface="Consolas" panose="020B0609020204030204" pitchFamily="49" charset="0"/>
              </a:rPr>
              <a:t>([</a:t>
            </a:r>
            <a:endParaRPr lang="fr-FR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333333"/>
                </a:solidFill>
                <a:latin typeface="Consolas" panose="020B0609020204030204" pitchFamily="49" charset="0"/>
              </a:rPr>
              <a:t>            </a:t>
            </a:r>
            <a:r>
              <a:rPr lang="fr-FR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fr-FR" dirty="0">
                <a:solidFill>
                  <a:srgbClr val="448C27"/>
                </a:solidFill>
                <a:latin typeface="Consolas" panose="020B0609020204030204" pitchFamily="49" charset="0"/>
              </a:rPr>
              <a:t>nom</a:t>
            </a:r>
            <a:r>
              <a:rPr lang="fr-FR" dirty="0">
                <a:solidFill>
                  <a:srgbClr val="777777"/>
                </a:solidFill>
                <a:latin typeface="Consolas" panose="020B0609020204030204" pitchFamily="49" charset="0"/>
              </a:rPr>
              <a:t>'=&gt;$</a:t>
            </a:r>
            <a:r>
              <a:rPr lang="fr-FR" dirty="0" err="1">
                <a:solidFill>
                  <a:srgbClr val="7A3E9D"/>
                </a:solidFill>
                <a:latin typeface="Consolas" panose="020B0609020204030204" pitchFamily="49" charset="0"/>
              </a:rPr>
              <a:t>request</a:t>
            </a:r>
            <a:r>
              <a:rPr lang="fr-FR" dirty="0">
                <a:solidFill>
                  <a:srgbClr val="777777"/>
                </a:solidFill>
                <a:latin typeface="Consolas" panose="020B0609020204030204" pitchFamily="49" charset="0"/>
              </a:rPr>
              <a:t>-&gt;</a:t>
            </a:r>
            <a:r>
              <a:rPr lang="fr-FR" dirty="0">
                <a:solidFill>
                  <a:srgbClr val="7A3E9D"/>
                </a:solidFill>
                <a:latin typeface="Consolas" panose="020B0609020204030204" pitchFamily="49" charset="0"/>
              </a:rPr>
              <a:t>nom</a:t>
            </a:r>
            <a:r>
              <a:rPr lang="fr-FR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endParaRPr lang="fr-FR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333333"/>
                </a:solidFill>
                <a:latin typeface="Consolas" panose="020B0609020204030204" pitchFamily="49" charset="0"/>
              </a:rPr>
              <a:t>            </a:t>
            </a:r>
            <a:r>
              <a:rPr lang="fr-FR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fr-FR" dirty="0" err="1">
                <a:solidFill>
                  <a:srgbClr val="448C27"/>
                </a:solidFill>
                <a:latin typeface="Consolas" panose="020B0609020204030204" pitchFamily="49" charset="0"/>
              </a:rPr>
              <a:t>prenom</a:t>
            </a:r>
            <a:r>
              <a:rPr lang="fr-FR" dirty="0">
                <a:solidFill>
                  <a:srgbClr val="777777"/>
                </a:solidFill>
                <a:latin typeface="Consolas" panose="020B0609020204030204" pitchFamily="49" charset="0"/>
              </a:rPr>
              <a:t>'=&gt;$</a:t>
            </a:r>
            <a:r>
              <a:rPr lang="fr-FR" dirty="0" err="1">
                <a:solidFill>
                  <a:srgbClr val="7A3E9D"/>
                </a:solidFill>
                <a:latin typeface="Consolas" panose="020B0609020204030204" pitchFamily="49" charset="0"/>
              </a:rPr>
              <a:t>request</a:t>
            </a:r>
            <a:r>
              <a:rPr lang="fr-FR" dirty="0">
                <a:solidFill>
                  <a:srgbClr val="777777"/>
                </a:solidFill>
                <a:latin typeface="Consolas" panose="020B0609020204030204" pitchFamily="49" charset="0"/>
              </a:rPr>
              <a:t>-&gt;</a:t>
            </a:r>
            <a:r>
              <a:rPr lang="fr-FR" dirty="0" err="1">
                <a:solidFill>
                  <a:srgbClr val="7A3E9D"/>
                </a:solidFill>
                <a:latin typeface="Consolas" panose="020B0609020204030204" pitchFamily="49" charset="0"/>
              </a:rPr>
              <a:t>prenom</a:t>
            </a:r>
            <a:r>
              <a:rPr lang="fr-FR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endParaRPr lang="fr-FR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333333"/>
                </a:solidFill>
                <a:latin typeface="Consolas" panose="020B0609020204030204" pitchFamily="49" charset="0"/>
              </a:rPr>
              <a:t>            </a:t>
            </a:r>
            <a:r>
              <a:rPr lang="fr-FR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fr-FR" dirty="0" err="1">
                <a:solidFill>
                  <a:srgbClr val="448C27"/>
                </a:solidFill>
                <a:latin typeface="Consolas" panose="020B0609020204030204" pitchFamily="49" charset="0"/>
              </a:rPr>
              <a:t>age</a:t>
            </a:r>
            <a:r>
              <a:rPr lang="fr-FR" dirty="0">
                <a:solidFill>
                  <a:srgbClr val="777777"/>
                </a:solidFill>
                <a:latin typeface="Consolas" panose="020B0609020204030204" pitchFamily="49" charset="0"/>
              </a:rPr>
              <a:t>'=&gt;$</a:t>
            </a:r>
            <a:r>
              <a:rPr lang="fr-FR" dirty="0" err="1">
                <a:solidFill>
                  <a:srgbClr val="7A3E9D"/>
                </a:solidFill>
                <a:latin typeface="Consolas" panose="020B0609020204030204" pitchFamily="49" charset="0"/>
              </a:rPr>
              <a:t>request</a:t>
            </a:r>
            <a:r>
              <a:rPr lang="fr-FR" dirty="0">
                <a:solidFill>
                  <a:srgbClr val="777777"/>
                </a:solidFill>
                <a:latin typeface="Consolas" panose="020B0609020204030204" pitchFamily="49" charset="0"/>
              </a:rPr>
              <a:t>-&gt;</a:t>
            </a:r>
            <a:r>
              <a:rPr lang="fr-FR" dirty="0" err="1">
                <a:solidFill>
                  <a:srgbClr val="7A3E9D"/>
                </a:solidFill>
                <a:latin typeface="Consolas" panose="020B0609020204030204" pitchFamily="49" charset="0"/>
              </a:rPr>
              <a:t>age</a:t>
            </a:r>
            <a:endParaRPr lang="fr-FR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333333"/>
                </a:solidFill>
                <a:latin typeface="Consolas" panose="020B0609020204030204" pitchFamily="49" charset="0"/>
              </a:rPr>
              <a:t>        </a:t>
            </a:r>
            <a:r>
              <a:rPr lang="fr-FR" dirty="0">
                <a:solidFill>
                  <a:srgbClr val="777777"/>
                </a:solidFill>
                <a:latin typeface="Consolas" panose="020B0609020204030204" pitchFamily="49" charset="0"/>
              </a:rPr>
              <a:t>]);</a:t>
            </a:r>
            <a:endParaRPr lang="fr-FR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333333"/>
                </a:solidFill>
                <a:latin typeface="Consolas" panose="020B0609020204030204" pitchFamily="49" charset="0"/>
              </a:rPr>
              <a:t>        </a:t>
            </a:r>
            <a:r>
              <a:rPr lang="fr-FR" dirty="0">
                <a:solidFill>
                  <a:srgbClr val="4B69C6"/>
                </a:solidFill>
                <a:latin typeface="Consolas" panose="020B0609020204030204" pitchFamily="49" charset="0"/>
              </a:rPr>
              <a:t>return</a:t>
            </a:r>
            <a:r>
              <a:rPr lang="fr-FR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fr-FR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redirect</a:t>
            </a:r>
            <a:r>
              <a:rPr lang="fr-FR" dirty="0">
                <a:solidFill>
                  <a:srgbClr val="777777"/>
                </a:solidFill>
                <a:latin typeface="Consolas" panose="020B0609020204030204" pitchFamily="49" charset="0"/>
              </a:rPr>
              <a:t>()-&gt;</a:t>
            </a:r>
            <a:r>
              <a:rPr lang="fr-FR" b="1" dirty="0">
                <a:solidFill>
                  <a:srgbClr val="AA3731"/>
                </a:solidFill>
                <a:latin typeface="Consolas" panose="020B0609020204030204" pitchFamily="49" charset="0"/>
              </a:rPr>
              <a:t>route</a:t>
            </a:r>
            <a:r>
              <a:rPr lang="fr-FR" dirty="0">
                <a:solidFill>
                  <a:srgbClr val="777777"/>
                </a:solidFill>
                <a:latin typeface="Consolas" panose="020B0609020204030204" pitchFamily="49" charset="0"/>
              </a:rPr>
              <a:t>('</a:t>
            </a:r>
            <a:r>
              <a:rPr lang="fr-FR" dirty="0" err="1">
                <a:solidFill>
                  <a:srgbClr val="448C27"/>
                </a:solidFill>
                <a:latin typeface="Consolas" panose="020B0609020204030204" pitchFamily="49" charset="0"/>
              </a:rPr>
              <a:t>stagiaire.index</a:t>
            </a:r>
            <a:r>
              <a:rPr lang="fr-FR" dirty="0">
                <a:solidFill>
                  <a:srgbClr val="777777"/>
                </a:solidFill>
                <a:latin typeface="Consolas" panose="020B0609020204030204" pitchFamily="49" charset="0"/>
              </a:rPr>
              <a:t>');</a:t>
            </a:r>
            <a:endParaRPr lang="fr-FR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333333"/>
                </a:solidFill>
                <a:latin typeface="Consolas" panose="020B0609020204030204" pitchFamily="49" charset="0"/>
              </a:rPr>
              <a:t>    </a:t>
            </a:r>
            <a:r>
              <a:rPr lang="fr-FR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fr-FR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50798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4B61B9B-A94A-41A0-B2B5-8EAB5968A763}"/>
              </a:ext>
            </a:extLst>
          </p:cNvPr>
          <p:cNvSpPr/>
          <p:nvPr/>
        </p:nvSpPr>
        <p:spPr>
          <a:xfrm>
            <a:off x="457200" y="332656"/>
            <a:ext cx="8229600" cy="12675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D6EDF2E-28D5-4E7E-9002-E0B03ABC4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90364"/>
            <a:ext cx="8229600" cy="1152128"/>
          </a:xfrm>
        </p:spPr>
        <p:txBody>
          <a:bodyPr>
            <a:normAutofit fontScale="90000"/>
          </a:bodyPr>
          <a:lstStyle/>
          <a:p>
            <a:br>
              <a:rPr lang="fr-FR" sz="27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br>
              <a:rPr lang="fr-FR" sz="2700" b="1" dirty="0">
                <a:solidFill>
                  <a:srgbClr val="C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r>
              <a:rPr lang="fr-FR" sz="2700" b="1" dirty="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Développer en back-end</a:t>
            </a:r>
            <a:br>
              <a:rPr lang="fr-FR" sz="2700" b="1" dirty="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br>
              <a:rPr lang="fr-FR" dirty="0">
                <a:solidFill>
                  <a:srgbClr val="C00000"/>
                </a:solidFill>
              </a:rPr>
            </a:b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AA7025C-DB73-4FBD-AE8F-1E15F960E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256584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514350" indent="-514350">
              <a:buFont typeface="+mj-lt"/>
              <a:buAutoNum type="alphaUcPeriod" startAt="2"/>
            </a:pPr>
            <a:r>
              <a:rPr lang="fr-FR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Programmer avec Laravel</a:t>
            </a:r>
            <a:endParaRPr lang="fr-FR" sz="2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lvl="1" indent="-457200">
              <a:buFont typeface="+mj-lt"/>
              <a:buAutoNum type="arabicPeriod"/>
            </a:pPr>
            <a:r>
              <a:rPr lang="fr-FR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Connaître les fondements du modèle MVC</a:t>
            </a:r>
            <a:r>
              <a:rPr lang="fr-FR" dirty="0"/>
              <a:t> </a:t>
            </a:r>
            <a:r>
              <a:rPr lang="fr-FR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Laravel</a:t>
            </a:r>
            <a:endParaRPr lang="fr-F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 algn="ctr">
              <a:buNone/>
            </a:pPr>
            <a:r>
              <a:rPr lang="fr-FR" sz="2400" dirty="0">
                <a:solidFill>
                  <a:srgbClr val="00B0F0"/>
                </a:solidFill>
              </a:rPr>
              <a:t>Validation des données d’entrée</a:t>
            </a:r>
          </a:p>
          <a:p>
            <a:pPr marL="400050" lvl="1" indent="0">
              <a:buNone/>
            </a:pP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méthode : </a:t>
            </a:r>
            <a:r>
              <a:rPr lang="fr-FR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messages</a:t>
            </a:r>
          </a:p>
          <a:p>
            <a:pPr marL="400050" lvl="1" indent="0">
              <a:buNone/>
            </a:pPr>
            <a:endParaRPr lang="fr-FR" sz="20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>
              <a:buNone/>
            </a:pP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Font typeface="Wingdings" panose="05000000000000000000" pitchFamily="2" charset="2"/>
              <a:buChar char="ü"/>
            </a:pPr>
            <a:endParaRPr lang="fr-FR" sz="22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461DA2F9-3ED6-4D80-8899-930CF37C2EF2}"/>
              </a:ext>
            </a:extLst>
          </p:cNvPr>
          <p:cNvSpPr/>
          <p:nvPr/>
        </p:nvSpPr>
        <p:spPr>
          <a:xfrm>
            <a:off x="719572" y="3284984"/>
            <a:ext cx="7704856" cy="216024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fr-FR" dirty="0">
                <a:solidFill>
                  <a:srgbClr val="4B69C6"/>
                </a:solidFill>
                <a:latin typeface="Consolas" panose="020B0609020204030204" pitchFamily="49" charset="0"/>
              </a:rPr>
              <a:t>public</a:t>
            </a:r>
            <a:r>
              <a:rPr lang="fr-FR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7A3E9D"/>
                </a:solidFill>
                <a:latin typeface="Consolas" panose="020B0609020204030204" pitchFamily="49" charset="0"/>
              </a:rPr>
              <a:t>function</a:t>
            </a:r>
            <a:r>
              <a:rPr lang="fr-FR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fr-FR" b="1" dirty="0">
                <a:solidFill>
                  <a:srgbClr val="AA3731"/>
                </a:solidFill>
                <a:latin typeface="Consolas" panose="020B0609020204030204" pitchFamily="49" charset="0"/>
              </a:rPr>
              <a:t>messages</a:t>
            </a:r>
            <a:r>
              <a:rPr lang="fr-FR" dirty="0">
                <a:solidFill>
                  <a:srgbClr val="777777"/>
                </a:solidFill>
                <a:latin typeface="Consolas" panose="020B0609020204030204" pitchFamily="49" charset="0"/>
              </a:rPr>
              <a:t>()</a:t>
            </a:r>
            <a:r>
              <a:rPr lang="fr-FR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fr-FR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333333"/>
                </a:solidFill>
                <a:latin typeface="Consolas" panose="020B0609020204030204" pitchFamily="49" charset="0"/>
              </a:rPr>
              <a:t>    </a:t>
            </a:r>
            <a:r>
              <a:rPr lang="fr-FR" dirty="0">
                <a:solidFill>
                  <a:srgbClr val="4B69C6"/>
                </a:solidFill>
                <a:latin typeface="Consolas" panose="020B0609020204030204" pitchFamily="49" charset="0"/>
              </a:rPr>
              <a:t>return</a:t>
            </a:r>
            <a:r>
              <a:rPr lang="fr-FR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777777"/>
                </a:solidFill>
                <a:latin typeface="Consolas" panose="020B0609020204030204" pitchFamily="49" charset="0"/>
              </a:rPr>
              <a:t>[</a:t>
            </a:r>
            <a:endParaRPr lang="fr-FR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333333"/>
                </a:solidFill>
                <a:latin typeface="Consolas" panose="020B0609020204030204" pitchFamily="49" charset="0"/>
              </a:rPr>
              <a:t>     </a:t>
            </a:r>
            <a:r>
              <a:rPr lang="fr-FR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fr-FR" dirty="0" err="1">
                <a:solidFill>
                  <a:srgbClr val="448C27"/>
                </a:solidFill>
                <a:latin typeface="Consolas" panose="020B0609020204030204" pitchFamily="49" charset="0"/>
              </a:rPr>
              <a:t>nom.required</a:t>
            </a:r>
            <a:r>
              <a:rPr lang="fr-FR" dirty="0">
                <a:solidFill>
                  <a:srgbClr val="777777"/>
                </a:solidFill>
                <a:latin typeface="Consolas" panose="020B0609020204030204" pitchFamily="49" charset="0"/>
              </a:rPr>
              <a:t>'=&gt;'</a:t>
            </a:r>
            <a:r>
              <a:rPr lang="fr-FR" dirty="0">
                <a:solidFill>
                  <a:srgbClr val="448C27"/>
                </a:solidFill>
                <a:latin typeface="Consolas" panose="020B0609020204030204" pitchFamily="49" charset="0"/>
              </a:rPr>
              <a:t>Veuillez Entrez Le :</a:t>
            </a:r>
            <a:r>
              <a:rPr lang="fr-FR" dirty="0" err="1">
                <a:solidFill>
                  <a:srgbClr val="448C27"/>
                </a:solidFill>
                <a:latin typeface="Consolas" panose="020B0609020204030204" pitchFamily="49" charset="0"/>
              </a:rPr>
              <a:t>attribute</a:t>
            </a:r>
            <a:r>
              <a:rPr lang="fr-FR" dirty="0">
                <a:solidFill>
                  <a:srgbClr val="448C27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777777"/>
                </a:solidFill>
                <a:latin typeface="Consolas" panose="020B0609020204030204" pitchFamily="49" charset="0"/>
              </a:rPr>
              <a:t>',</a:t>
            </a:r>
            <a:endParaRPr lang="fr-FR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333333"/>
                </a:solidFill>
                <a:latin typeface="Consolas" panose="020B0609020204030204" pitchFamily="49" charset="0"/>
              </a:rPr>
              <a:t>     </a:t>
            </a:r>
            <a:r>
              <a:rPr lang="fr-FR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fr-FR" dirty="0" err="1">
                <a:solidFill>
                  <a:srgbClr val="448C27"/>
                </a:solidFill>
                <a:latin typeface="Consolas" panose="020B0609020204030204" pitchFamily="49" charset="0"/>
              </a:rPr>
              <a:t>prenom.required</a:t>
            </a:r>
            <a:r>
              <a:rPr lang="fr-FR" dirty="0">
                <a:solidFill>
                  <a:srgbClr val="777777"/>
                </a:solidFill>
                <a:latin typeface="Consolas" panose="020B0609020204030204" pitchFamily="49" charset="0"/>
              </a:rPr>
              <a:t>'=&gt;'</a:t>
            </a:r>
            <a:r>
              <a:rPr lang="fr-FR" dirty="0">
                <a:solidFill>
                  <a:srgbClr val="448C27"/>
                </a:solidFill>
                <a:latin typeface="Consolas" panose="020B0609020204030204" pitchFamily="49" charset="0"/>
              </a:rPr>
              <a:t>Veuillez Entrez le :</a:t>
            </a:r>
            <a:r>
              <a:rPr lang="fr-FR" dirty="0" err="1">
                <a:solidFill>
                  <a:srgbClr val="448C27"/>
                </a:solidFill>
                <a:latin typeface="Consolas" panose="020B0609020204030204" pitchFamily="49" charset="0"/>
              </a:rPr>
              <a:t>attribute</a:t>
            </a:r>
            <a:r>
              <a:rPr lang="fr-FR" dirty="0">
                <a:solidFill>
                  <a:srgbClr val="448C27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777777"/>
                </a:solidFill>
                <a:latin typeface="Consolas" panose="020B0609020204030204" pitchFamily="49" charset="0"/>
              </a:rPr>
              <a:t>',</a:t>
            </a:r>
            <a:endParaRPr lang="fr-FR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333333"/>
                </a:solidFill>
                <a:latin typeface="Consolas" panose="020B0609020204030204" pitchFamily="49" charset="0"/>
              </a:rPr>
              <a:t>     </a:t>
            </a:r>
            <a:r>
              <a:rPr lang="fr-FR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fr-FR" dirty="0" err="1">
                <a:solidFill>
                  <a:srgbClr val="448C27"/>
                </a:solidFill>
                <a:latin typeface="Consolas" panose="020B0609020204030204" pitchFamily="49" charset="0"/>
              </a:rPr>
              <a:t>age.required</a:t>
            </a:r>
            <a:r>
              <a:rPr lang="fr-FR" dirty="0">
                <a:solidFill>
                  <a:srgbClr val="777777"/>
                </a:solidFill>
                <a:latin typeface="Consolas" panose="020B0609020204030204" pitchFamily="49" charset="0"/>
              </a:rPr>
              <a:t>'=&gt;"</a:t>
            </a:r>
            <a:r>
              <a:rPr lang="fr-FR" dirty="0">
                <a:solidFill>
                  <a:srgbClr val="448C27"/>
                </a:solidFill>
                <a:latin typeface="Consolas" panose="020B0609020204030204" pitchFamily="49" charset="0"/>
              </a:rPr>
              <a:t>Veuillez Entrez l':</a:t>
            </a:r>
            <a:r>
              <a:rPr lang="fr-FR" dirty="0" err="1">
                <a:solidFill>
                  <a:srgbClr val="448C27"/>
                </a:solidFill>
                <a:latin typeface="Consolas" panose="020B0609020204030204" pitchFamily="49" charset="0"/>
              </a:rPr>
              <a:t>attribute</a:t>
            </a:r>
            <a:r>
              <a:rPr lang="fr-FR" dirty="0">
                <a:solidFill>
                  <a:srgbClr val="448C27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endParaRPr lang="fr-FR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333333"/>
                </a:solidFill>
                <a:latin typeface="Consolas" panose="020B0609020204030204" pitchFamily="49" charset="0"/>
              </a:rPr>
              <a:t>        </a:t>
            </a:r>
            <a:r>
              <a:rPr lang="fr-FR" dirty="0">
                <a:solidFill>
                  <a:srgbClr val="777777"/>
                </a:solidFill>
                <a:latin typeface="Consolas" panose="020B0609020204030204" pitchFamily="49" charset="0"/>
              </a:rPr>
              <a:t>];</a:t>
            </a:r>
            <a:endParaRPr lang="fr-FR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333333"/>
                </a:solidFill>
                <a:latin typeface="Consolas" panose="020B0609020204030204" pitchFamily="49" charset="0"/>
              </a:rPr>
              <a:t>    </a:t>
            </a:r>
            <a:r>
              <a:rPr lang="fr-FR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fr-FR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849923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1487</TotalTime>
  <Words>994</Words>
  <Application>Microsoft Office PowerPoint</Application>
  <PresentationFormat>Affichage à l'écran (4:3)</PresentationFormat>
  <Paragraphs>126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7" baseType="lpstr">
      <vt:lpstr>Angsana New</vt:lpstr>
      <vt:lpstr>Arial</vt:lpstr>
      <vt:lpstr>Calibri</vt:lpstr>
      <vt:lpstr>Consolas</vt:lpstr>
      <vt:lpstr>Source Code Pro</vt:lpstr>
      <vt:lpstr>Times New Roman</vt:lpstr>
      <vt:lpstr>Wingdings</vt:lpstr>
      <vt:lpstr>Thème Office</vt:lpstr>
      <vt:lpstr>Présentation PowerPoint</vt:lpstr>
      <vt:lpstr>  Développer en back-end  </vt:lpstr>
      <vt:lpstr>  Développer en back-end  </vt:lpstr>
      <vt:lpstr>  Développer en back-end  </vt:lpstr>
      <vt:lpstr>  Développer en back-end  </vt:lpstr>
      <vt:lpstr>  Développer en back-end  </vt:lpstr>
      <vt:lpstr>  Développer en back-end  </vt:lpstr>
      <vt:lpstr>  Développer en back-end  </vt:lpstr>
      <vt:lpstr>  Développer en back-end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ADO DOT NET Langage VB.NET Réalisé par M. Hamid Belyazidi Année Scolaire 2011/2012 </dc:title>
  <dc:creator>Belyazidi</dc:creator>
  <cp:lastModifiedBy>Machine</cp:lastModifiedBy>
  <cp:revision>197</cp:revision>
  <dcterms:created xsi:type="dcterms:W3CDTF">2011-10-01T12:57:10Z</dcterms:created>
  <dcterms:modified xsi:type="dcterms:W3CDTF">2023-01-19T14:08:34Z</dcterms:modified>
</cp:coreProperties>
</file>