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8" r:id="rId2"/>
    <p:sldId id="279" r:id="rId3"/>
    <p:sldId id="282" r:id="rId4"/>
    <p:sldId id="283" r:id="rId5"/>
    <p:sldId id="298" r:id="rId6"/>
    <p:sldId id="284" r:id="rId7"/>
    <p:sldId id="288" r:id="rId8"/>
    <p:sldId id="299" r:id="rId9"/>
    <p:sldId id="300" r:id="rId10"/>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446"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a:t>Cliquez pour modifier le style du titre</a:t>
            </a:r>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Cliquez pour modifier le style des sous-titres du masque</a:t>
            </a:r>
          </a:p>
        </p:txBody>
      </p:sp>
      <p:sp>
        <p:nvSpPr>
          <p:cNvPr id="4" name="Espace réservé de la date 3"/>
          <p:cNvSpPr>
            <a:spLocks noGrp="1"/>
          </p:cNvSpPr>
          <p:nvPr>
            <p:ph type="dt" sz="half" idx="10"/>
          </p:nvPr>
        </p:nvSpPr>
        <p:spPr/>
        <p:txBody>
          <a:bodyPr/>
          <a:lstStyle/>
          <a:p>
            <a:fld id="{DECD4C85-A4FC-445A-8CEF-D1C520D6A608}" type="datetimeFigureOut">
              <a:rPr lang="fr-FR" smtClean="0"/>
              <a:pPr/>
              <a:t>08/02/2023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95027249-2045-409D-A865-90E3C3AB8354}" type="slidenum">
              <a:rPr lang="fr-FR" smtClean="0"/>
              <a:pPr/>
              <a:t>‹N°›</a:t>
            </a:fld>
            <a:endParaRPr lang="fr-F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texte vertical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DECD4C85-A4FC-445A-8CEF-D1C520D6A608}" type="datetimeFigureOut">
              <a:rPr lang="fr-FR" smtClean="0"/>
              <a:pPr/>
              <a:t>08/02/2023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95027249-2045-409D-A865-90E3C3AB8354}" type="slidenum">
              <a:rPr lang="fr-FR" smtClean="0"/>
              <a:pPr/>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a:t>Cliquez pour modifier le style du titre</a:t>
            </a:r>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DECD4C85-A4FC-445A-8CEF-D1C520D6A608}" type="datetimeFigureOut">
              <a:rPr lang="fr-FR" smtClean="0"/>
              <a:pPr/>
              <a:t>08/02/2023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95027249-2045-409D-A865-90E3C3AB8354}" type="slidenum">
              <a:rPr lang="fr-FR" smtClean="0"/>
              <a:pPr/>
              <a:t>‹N°›</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contenu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DECD4C85-A4FC-445A-8CEF-D1C520D6A608}" type="datetimeFigureOut">
              <a:rPr lang="fr-FR" smtClean="0"/>
              <a:pPr/>
              <a:t>08/02/2023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95027249-2045-409D-A865-90E3C3AB8354}" type="slidenum">
              <a:rPr lang="fr-FR" smtClean="0"/>
              <a:pPr/>
              <a:t>‹N°›</a:t>
            </a:fld>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a:t>Cliquez pour modifier le style du titre</a:t>
            </a: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Espace réservé de la date 3"/>
          <p:cNvSpPr>
            <a:spLocks noGrp="1"/>
          </p:cNvSpPr>
          <p:nvPr>
            <p:ph type="dt" sz="half" idx="10"/>
          </p:nvPr>
        </p:nvSpPr>
        <p:spPr/>
        <p:txBody>
          <a:bodyPr/>
          <a:lstStyle/>
          <a:p>
            <a:fld id="{DECD4C85-A4FC-445A-8CEF-D1C520D6A608}" type="datetimeFigureOut">
              <a:rPr lang="fr-FR" smtClean="0"/>
              <a:pPr/>
              <a:t>08/02/2023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95027249-2045-409D-A865-90E3C3AB8354}" type="slidenum">
              <a:rPr lang="fr-FR" smtClean="0"/>
              <a:pPr/>
              <a:t>‹N°›</a:t>
            </a:fld>
            <a:endParaRPr lang="fr-F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p:cNvSpPr>
            <a:spLocks noGrp="1"/>
          </p:cNvSpPr>
          <p:nvPr>
            <p:ph type="dt" sz="half" idx="10"/>
          </p:nvPr>
        </p:nvSpPr>
        <p:spPr/>
        <p:txBody>
          <a:bodyPr/>
          <a:lstStyle/>
          <a:p>
            <a:fld id="{DECD4C85-A4FC-445A-8CEF-D1C520D6A608}" type="datetimeFigureOut">
              <a:rPr lang="fr-FR" smtClean="0"/>
              <a:pPr/>
              <a:t>08/02/2023</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95027249-2045-409D-A865-90E3C3AB8354}" type="slidenum">
              <a:rPr lang="fr-FR" smtClean="0"/>
              <a:pPr/>
              <a:t>‹N°›</a:t>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a:t>Cliquez pour modifier le style du titre</a:t>
            </a: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p:cNvSpPr>
            <a:spLocks noGrp="1"/>
          </p:cNvSpPr>
          <p:nvPr>
            <p:ph type="dt" sz="half" idx="10"/>
          </p:nvPr>
        </p:nvSpPr>
        <p:spPr/>
        <p:txBody>
          <a:bodyPr/>
          <a:lstStyle/>
          <a:p>
            <a:fld id="{DECD4C85-A4FC-445A-8CEF-D1C520D6A608}" type="datetimeFigureOut">
              <a:rPr lang="fr-FR" smtClean="0"/>
              <a:pPr/>
              <a:t>08/02/2023</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95027249-2045-409D-A865-90E3C3AB8354}" type="slidenum">
              <a:rPr lang="fr-FR" smtClean="0"/>
              <a:pPr/>
              <a:t>‹N°›</a:t>
            </a:fld>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e la date 2"/>
          <p:cNvSpPr>
            <a:spLocks noGrp="1"/>
          </p:cNvSpPr>
          <p:nvPr>
            <p:ph type="dt" sz="half" idx="10"/>
          </p:nvPr>
        </p:nvSpPr>
        <p:spPr/>
        <p:txBody>
          <a:bodyPr/>
          <a:lstStyle/>
          <a:p>
            <a:fld id="{DECD4C85-A4FC-445A-8CEF-D1C520D6A608}" type="datetimeFigureOut">
              <a:rPr lang="fr-FR" smtClean="0"/>
              <a:pPr/>
              <a:t>08/02/2023</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95027249-2045-409D-A865-90E3C3AB8354}" type="slidenum">
              <a:rPr lang="fr-FR" smtClean="0"/>
              <a:pPr/>
              <a:t>‹N°›</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DECD4C85-A4FC-445A-8CEF-D1C520D6A608}" type="datetimeFigureOut">
              <a:rPr lang="fr-FR" smtClean="0"/>
              <a:pPr/>
              <a:t>08/02/2023</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95027249-2045-409D-A865-90E3C3AB8354}" type="slidenum">
              <a:rPr lang="fr-FR" smtClean="0"/>
              <a:pPr/>
              <a:t>‹N°›</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a:t>Cliquez pour modifier le style du titre</a:t>
            </a: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Espace réservé de la date 4"/>
          <p:cNvSpPr>
            <a:spLocks noGrp="1"/>
          </p:cNvSpPr>
          <p:nvPr>
            <p:ph type="dt" sz="half" idx="10"/>
          </p:nvPr>
        </p:nvSpPr>
        <p:spPr/>
        <p:txBody>
          <a:bodyPr/>
          <a:lstStyle/>
          <a:p>
            <a:fld id="{DECD4C85-A4FC-445A-8CEF-D1C520D6A608}" type="datetimeFigureOut">
              <a:rPr lang="fr-FR" smtClean="0"/>
              <a:pPr/>
              <a:t>08/02/2023</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95027249-2045-409D-A865-90E3C3AB8354}" type="slidenum">
              <a:rPr lang="fr-FR" smtClean="0"/>
              <a:pPr/>
              <a:t>‹N°›</a:t>
            </a:fld>
            <a:endParaRPr lang="fr-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a:t>Cliquez pour modifier le style du titre</a:t>
            </a: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Espace réservé de la date 4"/>
          <p:cNvSpPr>
            <a:spLocks noGrp="1"/>
          </p:cNvSpPr>
          <p:nvPr>
            <p:ph type="dt" sz="half" idx="10"/>
          </p:nvPr>
        </p:nvSpPr>
        <p:spPr/>
        <p:txBody>
          <a:bodyPr/>
          <a:lstStyle/>
          <a:p>
            <a:fld id="{DECD4C85-A4FC-445A-8CEF-D1C520D6A608}" type="datetimeFigureOut">
              <a:rPr lang="fr-FR" smtClean="0"/>
              <a:pPr/>
              <a:t>08/02/2023</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95027249-2045-409D-A865-90E3C3AB8354}" type="slidenum">
              <a:rPr lang="fr-FR" smtClean="0"/>
              <a:pPr/>
              <a:t>‹N°›</a:t>
            </a:fld>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a:t>Cliquez pour modifier le style du titre</a:t>
            </a:r>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CD4C85-A4FC-445A-8CEF-D1C520D6A608}" type="datetimeFigureOut">
              <a:rPr lang="fr-FR" smtClean="0"/>
              <a:pPr/>
              <a:t>08/02/2023</a:t>
            </a:fld>
            <a:endParaRPr lang="fr-FR"/>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027249-2045-409D-A865-90E3C3AB8354}" type="slidenum">
              <a:rPr lang="fr-FR" smtClean="0"/>
              <a:pPr/>
              <a:t>‹N°›</a:t>
            </a:fld>
            <a:endParaRPr lang="fr-F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 coins arrondis 11">
            <a:extLst>
              <a:ext uri="{FF2B5EF4-FFF2-40B4-BE49-F238E27FC236}">
                <a16:creationId xmlns:a16="http://schemas.microsoft.com/office/drawing/2014/main" id="{83837E31-76B9-4358-BD34-E36AC93E87F7}"/>
              </a:ext>
            </a:extLst>
          </p:cNvPr>
          <p:cNvSpPr/>
          <p:nvPr/>
        </p:nvSpPr>
        <p:spPr>
          <a:xfrm>
            <a:off x="1835696" y="1239295"/>
            <a:ext cx="5472608" cy="783756"/>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 name="Espace réservé du contenu 2"/>
          <p:cNvSpPr>
            <a:spLocks noGrp="1"/>
          </p:cNvSpPr>
          <p:nvPr>
            <p:ph idx="1"/>
          </p:nvPr>
        </p:nvSpPr>
        <p:spPr>
          <a:xfrm>
            <a:off x="428596" y="1500174"/>
            <a:ext cx="8229600" cy="4525963"/>
          </a:xfrm>
        </p:spPr>
        <p:txBody>
          <a:bodyPr/>
          <a:lstStyle/>
          <a:p>
            <a:pPr marL="514350" indent="-514350">
              <a:buNone/>
            </a:pPr>
            <a:endParaRPr lang="fr-FR" u="sng" dirty="0">
              <a:solidFill>
                <a:schemeClr val="tx1">
                  <a:lumMod val="95000"/>
                  <a:lumOff val="5000"/>
                </a:schemeClr>
              </a:solidFill>
            </a:endParaRPr>
          </a:p>
          <a:p>
            <a:pPr>
              <a:buNone/>
            </a:pPr>
            <a:endParaRPr lang="fr-FR" dirty="0"/>
          </a:p>
        </p:txBody>
      </p:sp>
      <p:pic>
        <p:nvPicPr>
          <p:cNvPr id="1032" name="Picture 8" descr="Why Laravel is best PHP framework in 2020? - CloudOnHire">
            <a:extLst>
              <a:ext uri="{FF2B5EF4-FFF2-40B4-BE49-F238E27FC236}">
                <a16:creationId xmlns:a16="http://schemas.microsoft.com/office/drawing/2014/main" id="{48799C01-C797-4001-A763-F0E7CF3EA8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8672" y="2152930"/>
            <a:ext cx="7486656" cy="3743328"/>
          </a:xfrm>
          <a:prstGeom prst="rect">
            <a:avLst/>
          </a:prstGeom>
          <a:noFill/>
          <a:extLst>
            <a:ext uri="{909E8E84-426E-40DD-AFC4-6F175D3DCCD1}">
              <a14:hiddenFill xmlns:a14="http://schemas.microsoft.com/office/drawing/2010/main">
                <a:solidFill>
                  <a:srgbClr val="FFFFFF"/>
                </a:solidFill>
              </a14:hiddenFill>
            </a:ext>
          </a:extLst>
        </p:spPr>
      </p:pic>
      <p:pic>
        <p:nvPicPr>
          <p:cNvPr id="9" name="Image 8">
            <a:extLst>
              <a:ext uri="{FF2B5EF4-FFF2-40B4-BE49-F238E27FC236}">
                <a16:creationId xmlns:a16="http://schemas.microsoft.com/office/drawing/2014/main" id="{27108DB9-4B51-4327-BAA9-34CE9E2C27A8}"/>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9512" y="165113"/>
            <a:ext cx="864096" cy="704850"/>
          </a:xfrm>
          <a:prstGeom prst="rect">
            <a:avLst/>
          </a:prstGeom>
          <a:noFill/>
          <a:ln>
            <a:noFill/>
          </a:ln>
        </p:spPr>
      </p:pic>
      <p:graphicFrame>
        <p:nvGraphicFramePr>
          <p:cNvPr id="7" name="Tableau 6">
            <a:extLst>
              <a:ext uri="{FF2B5EF4-FFF2-40B4-BE49-F238E27FC236}">
                <a16:creationId xmlns:a16="http://schemas.microsoft.com/office/drawing/2014/main" id="{670F5631-B51C-4E5A-A708-40AE055435D7}"/>
              </a:ext>
            </a:extLst>
          </p:cNvPr>
          <p:cNvGraphicFramePr>
            <a:graphicFrameLocks noGrp="1"/>
          </p:cNvGraphicFramePr>
          <p:nvPr>
            <p:extLst>
              <p:ext uri="{D42A27DB-BD31-4B8C-83A1-F6EECF244321}">
                <p14:modId xmlns:p14="http://schemas.microsoft.com/office/powerpoint/2010/main" val="3075449119"/>
              </p:ext>
            </p:extLst>
          </p:nvPr>
        </p:nvGraphicFramePr>
        <p:xfrm>
          <a:off x="1259632" y="479438"/>
          <a:ext cx="6124575" cy="314325"/>
        </p:xfrm>
        <a:graphic>
          <a:graphicData uri="http://schemas.openxmlformats.org/drawingml/2006/table">
            <a:tbl>
              <a:tblPr/>
              <a:tblGrid>
                <a:gridCol w="6124575">
                  <a:extLst>
                    <a:ext uri="{9D8B030D-6E8A-4147-A177-3AD203B41FA5}">
                      <a16:colId xmlns:a16="http://schemas.microsoft.com/office/drawing/2014/main" val="399840801"/>
                    </a:ext>
                  </a:extLst>
                </a:gridCol>
              </a:tblGrid>
              <a:tr h="314325">
                <a:tc>
                  <a:txBody>
                    <a:bodyPr/>
                    <a:lstStyle/>
                    <a:p>
                      <a:pPr algn="ctr">
                        <a:lnSpc>
                          <a:spcPct val="115000"/>
                        </a:lnSpc>
                        <a:spcBef>
                          <a:spcPts val="1200"/>
                        </a:spcBef>
                        <a:spcAft>
                          <a:spcPts val="1200"/>
                        </a:spcAft>
                      </a:pPr>
                      <a:r>
                        <a:rPr lang="fr-FR" sz="1400" b="1" i="1" dirty="0">
                          <a:effectLst/>
                          <a:latin typeface="Calibri" panose="020F0502020204030204" pitchFamily="34" charset="0"/>
                          <a:ea typeface="Times New Roman" panose="02020603050405020304" pitchFamily="18" charset="0"/>
                          <a:cs typeface="Arial" panose="020B0604020202020204" pitchFamily="34" charset="0"/>
                        </a:rPr>
                        <a:t>Direction Régionale Rabat – Salé - Kénitra</a:t>
                      </a:r>
                      <a:endParaRPr lang="fr-FR" sz="1000" dirty="0">
                        <a:effectLst/>
                        <a:latin typeface="Times New Roman" panose="02020603050405020304" pitchFamily="18" charset="0"/>
                        <a:ea typeface="Times New Roman" panose="02020603050405020304" pitchFamily="18" charset="0"/>
                      </a:endParaRPr>
                    </a:p>
                  </a:txBody>
                  <a:tcPr marL="44450" marR="44450" marT="0" marB="0">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63340731"/>
                  </a:ext>
                </a:extLst>
              </a:tr>
            </a:tbl>
          </a:graphicData>
        </a:graphic>
      </p:graphicFrame>
      <p:sp>
        <p:nvSpPr>
          <p:cNvPr id="8" name="Rectangle 7">
            <a:extLst>
              <a:ext uri="{FF2B5EF4-FFF2-40B4-BE49-F238E27FC236}">
                <a16:creationId xmlns:a16="http://schemas.microsoft.com/office/drawing/2014/main" id="{389DDFF2-F8CB-41BE-B914-4AF57B786865}"/>
              </a:ext>
            </a:extLst>
          </p:cNvPr>
          <p:cNvSpPr/>
          <p:nvPr/>
        </p:nvSpPr>
        <p:spPr>
          <a:xfrm>
            <a:off x="6804248" y="6287016"/>
            <a:ext cx="2146742" cy="369332"/>
          </a:xfrm>
          <a:prstGeom prst="rect">
            <a:avLst/>
          </a:prstGeom>
        </p:spPr>
        <p:txBody>
          <a:bodyPr wrap="none">
            <a:spAutoFit/>
          </a:bodyPr>
          <a:lstStyle/>
          <a:p>
            <a:pPr algn="ctr"/>
            <a:r>
              <a:rPr lang="fr-FR" i="1" dirty="0">
                <a:latin typeface="Angsana New" pitchFamily="18" charset="-34"/>
                <a:cs typeface="Angsana New" pitchFamily="18" charset="-34"/>
              </a:rPr>
              <a:t>Réalisé par M. Hamid </a:t>
            </a:r>
            <a:r>
              <a:rPr lang="fr-FR" i="1" dirty="0" err="1">
                <a:latin typeface="Angsana New" pitchFamily="18" charset="-34"/>
                <a:cs typeface="Angsana New" pitchFamily="18" charset="-34"/>
              </a:rPr>
              <a:t>Belyazidi</a:t>
            </a:r>
            <a:endParaRPr lang="fr-FR" i="1" dirty="0">
              <a:latin typeface="Angsana New" pitchFamily="18" charset="-34"/>
              <a:cs typeface="Angsana New" pitchFamily="18" charset="-34"/>
            </a:endParaRPr>
          </a:p>
        </p:txBody>
      </p:sp>
      <p:sp>
        <p:nvSpPr>
          <p:cNvPr id="10" name="Rectangle 9">
            <a:extLst>
              <a:ext uri="{FF2B5EF4-FFF2-40B4-BE49-F238E27FC236}">
                <a16:creationId xmlns:a16="http://schemas.microsoft.com/office/drawing/2014/main" id="{43E213D3-8E98-4129-BEC2-FBE648C34139}"/>
              </a:ext>
            </a:extLst>
          </p:cNvPr>
          <p:cNvSpPr/>
          <p:nvPr/>
        </p:nvSpPr>
        <p:spPr>
          <a:xfrm>
            <a:off x="6784214" y="148206"/>
            <a:ext cx="2186817" cy="369332"/>
          </a:xfrm>
          <a:prstGeom prst="rect">
            <a:avLst/>
          </a:prstGeom>
        </p:spPr>
        <p:txBody>
          <a:bodyPr wrap="none">
            <a:spAutoFit/>
          </a:bodyPr>
          <a:lstStyle/>
          <a:p>
            <a:pPr algn="ctr"/>
            <a:r>
              <a:rPr lang="fr-FR" b="1" i="1" dirty="0">
                <a:latin typeface="Angsana New" pitchFamily="18" charset="-34"/>
                <a:cs typeface="Angsana New" pitchFamily="18" charset="-34"/>
              </a:rPr>
              <a:t>Année de formation :2022/2023</a:t>
            </a:r>
          </a:p>
        </p:txBody>
      </p:sp>
      <p:sp>
        <p:nvSpPr>
          <p:cNvPr id="11" name="Rectangle 10">
            <a:extLst>
              <a:ext uri="{FF2B5EF4-FFF2-40B4-BE49-F238E27FC236}">
                <a16:creationId xmlns:a16="http://schemas.microsoft.com/office/drawing/2014/main" id="{B7A9E4E8-707B-4C64-92ED-A5F3701B082E}"/>
              </a:ext>
            </a:extLst>
          </p:cNvPr>
          <p:cNvSpPr/>
          <p:nvPr/>
        </p:nvSpPr>
        <p:spPr>
          <a:xfrm>
            <a:off x="1879100" y="1423974"/>
            <a:ext cx="5328592" cy="468077"/>
          </a:xfrm>
          <a:prstGeom prst="rect">
            <a:avLst/>
          </a:prstGeom>
        </p:spPr>
        <p:txBody>
          <a:bodyPr wrap="square">
            <a:spAutoFit/>
          </a:bodyPr>
          <a:lstStyle/>
          <a:p>
            <a:pPr algn="ctr">
              <a:lnSpc>
                <a:spcPct val="107000"/>
              </a:lnSpc>
              <a:spcAft>
                <a:spcPts val="800"/>
              </a:spcAft>
            </a:pPr>
            <a:r>
              <a:rPr lang="fr-FR" sz="2400" b="1" dirty="0">
                <a:solidFill>
                  <a:schemeClr val="accent1">
                    <a:lumMod val="75000"/>
                  </a:schemeClr>
                </a:solidFill>
                <a:latin typeface="Times New Roman" panose="02020603050405020304" pitchFamily="18" charset="0"/>
                <a:ea typeface="Calibri" panose="020F0502020204030204" pitchFamily="34" charset="0"/>
                <a:cs typeface="Arial" panose="020B0604020202020204" pitchFamily="34" charset="0"/>
              </a:rPr>
              <a:t>Développer en back-end</a:t>
            </a:r>
            <a:endParaRPr lang="fr-FR" sz="2400" dirty="0">
              <a:solidFill>
                <a:schemeClr val="accent1">
                  <a:lumMod val="75000"/>
                </a:schemeClr>
              </a:solidFill>
              <a:effectLst/>
              <a:latin typeface="Calibri" panose="020F0502020204030204" pitchFamily="34" charset="0"/>
              <a:ea typeface="Calibri" panose="020F0502020204030204" pitchFamily="34" charset="0"/>
              <a:cs typeface="Arial" panose="020B0604020202020204" pitchFamily="34" charset="0"/>
            </a:endParaRPr>
          </a:p>
        </p:txBody>
      </p:sp>
      <p:sp>
        <p:nvSpPr>
          <p:cNvPr id="13" name="Rectangle 12">
            <a:extLst>
              <a:ext uri="{FF2B5EF4-FFF2-40B4-BE49-F238E27FC236}">
                <a16:creationId xmlns:a16="http://schemas.microsoft.com/office/drawing/2014/main" id="{B46F5AEB-5EF8-495E-97C3-D51D6A6A9F31}"/>
              </a:ext>
            </a:extLst>
          </p:cNvPr>
          <p:cNvSpPr/>
          <p:nvPr/>
        </p:nvSpPr>
        <p:spPr>
          <a:xfrm>
            <a:off x="4572000" y="5095485"/>
            <a:ext cx="3637640" cy="523220"/>
          </a:xfrm>
          <a:prstGeom prst="rect">
            <a:avLst/>
          </a:prstGeom>
        </p:spPr>
        <p:style>
          <a:lnRef idx="1">
            <a:schemeClr val="accent2"/>
          </a:lnRef>
          <a:fillRef idx="3">
            <a:schemeClr val="accent2"/>
          </a:fillRef>
          <a:effectRef idx="2">
            <a:schemeClr val="accent2"/>
          </a:effectRef>
          <a:fontRef idx="minor">
            <a:schemeClr val="lt1"/>
          </a:fontRef>
        </p:style>
        <p:txBody>
          <a:bodyPr wrap="square">
            <a:spAutoFit/>
          </a:bodyP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fr-FR" sz="2800" dirty="0"/>
              <a:t>Pagination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4B61B9B-A94A-41A0-B2B5-8EAB5968A763}"/>
              </a:ext>
            </a:extLst>
          </p:cNvPr>
          <p:cNvSpPr/>
          <p:nvPr/>
        </p:nvSpPr>
        <p:spPr>
          <a:xfrm>
            <a:off x="457200" y="332656"/>
            <a:ext cx="8229600" cy="12675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2D6EDF2E-28D5-4E7E-9002-E0B03ABC4A36}"/>
              </a:ext>
            </a:extLst>
          </p:cNvPr>
          <p:cNvSpPr>
            <a:spLocks noGrp="1"/>
          </p:cNvSpPr>
          <p:nvPr>
            <p:ph type="title"/>
          </p:nvPr>
        </p:nvSpPr>
        <p:spPr>
          <a:xfrm>
            <a:off x="457200" y="390364"/>
            <a:ext cx="8229600" cy="1152128"/>
          </a:xfrm>
        </p:spPr>
        <p:txBody>
          <a:bodyPr>
            <a:normAutofit fontScale="90000"/>
          </a:bodyPr>
          <a:lstStyle/>
          <a:p>
            <a:br>
              <a:rPr lang="fr-FR" sz="2700" b="1" dirty="0">
                <a:solidFill>
                  <a:schemeClr val="accent1">
                    <a:lumMod val="75000"/>
                  </a:schemeClr>
                </a:solidFill>
                <a:latin typeface="Times New Roman" panose="02020603050405020304" pitchFamily="18" charset="0"/>
                <a:cs typeface="Arial" panose="020B0604020202020204" pitchFamily="34" charset="0"/>
              </a:rPr>
            </a:b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back-end</a:t>
            </a:r>
            <a:br>
              <a:rPr lang="fr-FR" sz="2700" b="1" dirty="0">
                <a:solidFill>
                  <a:schemeClr val="tx2"/>
                </a:solidFill>
                <a:latin typeface="Times New Roman" panose="02020603050405020304" pitchFamily="18" charset="0"/>
                <a:cs typeface="Arial" panose="020B0604020202020204" pitchFamily="34" charset="0"/>
              </a:rPr>
            </a:b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id="{CAA7025C-DB73-4FBD-AE8F-1E15F960E5E6}"/>
              </a:ext>
            </a:extLst>
          </p:cNvPr>
          <p:cNvSpPr>
            <a:spLocks noGrp="1"/>
          </p:cNvSpPr>
          <p:nvPr>
            <p:ph idx="1"/>
          </p:nvPr>
        </p:nvSpPr>
        <p:spPr>
          <a:xfrm>
            <a:off x="457200" y="1268760"/>
            <a:ext cx="8229600" cy="5256584"/>
          </a:xfrm>
        </p:spPr>
        <p:style>
          <a:lnRef idx="2">
            <a:schemeClr val="accent1"/>
          </a:lnRef>
          <a:fillRef idx="1">
            <a:schemeClr val="lt1"/>
          </a:fillRef>
          <a:effectRef idx="0">
            <a:schemeClr val="accent1"/>
          </a:effectRef>
          <a:fontRef idx="minor">
            <a:schemeClr val="dk1"/>
          </a:fontRef>
        </p:style>
        <p:txBody>
          <a:bodyPr>
            <a:normAutofit fontScale="92500" lnSpcReduction="10000"/>
          </a:bodyPr>
          <a:lstStyle/>
          <a:p>
            <a:pPr marL="0" indent="0">
              <a:buNone/>
            </a:pPr>
            <a:r>
              <a:rPr lang="fr-FR" sz="2400" b="1" dirty="0">
                <a:solidFill>
                  <a:srgbClr val="002060"/>
                </a:solidFill>
                <a:latin typeface="Times New Roman" panose="02020603050405020304" pitchFamily="18" charset="0"/>
                <a:cs typeface="Times New Roman" panose="02020603050405020304" pitchFamily="18" charset="0"/>
              </a:rPr>
              <a:t>Introduction</a:t>
            </a:r>
          </a:p>
          <a:p>
            <a:pPr marL="457200" indent="-457200">
              <a:buFont typeface="+mj-lt"/>
              <a:buAutoNum type="alphaUcPeriod"/>
            </a:pPr>
            <a:r>
              <a:rPr lang="fr-FR" sz="2400" b="1" dirty="0">
                <a:solidFill>
                  <a:srgbClr val="002060"/>
                </a:solidFill>
                <a:latin typeface="Times New Roman" panose="02020603050405020304" pitchFamily="18" charset="0"/>
                <a:cs typeface="Times New Roman" panose="02020603050405020304" pitchFamily="18" charset="0"/>
              </a:rPr>
              <a:t>Découvrir le Framework PHP Laravel</a:t>
            </a:r>
          </a:p>
          <a:p>
            <a:pPr marL="857250" lvl="1" indent="-457200">
              <a:buFont typeface="+mj-lt"/>
              <a:buAutoNum type="arabicPeriod"/>
            </a:pPr>
            <a:r>
              <a:rPr lang="fr-FR" sz="1600" dirty="0">
                <a:solidFill>
                  <a:schemeClr val="tx1"/>
                </a:solidFill>
                <a:latin typeface="Times New Roman" panose="02020603050405020304" pitchFamily="18" charset="0"/>
                <a:cs typeface="Times New Roman" panose="02020603050405020304" pitchFamily="18" charset="0"/>
              </a:rPr>
              <a:t>Découvrir les notions fondamentales des </a:t>
            </a:r>
            <a:r>
              <a:rPr lang="fr-FR" sz="1600" dirty="0" err="1">
                <a:solidFill>
                  <a:schemeClr val="tx1"/>
                </a:solidFill>
                <a:latin typeface="Times New Roman" panose="02020603050405020304" pitchFamily="18" charset="0"/>
                <a:cs typeface="Times New Roman" panose="02020603050405020304" pitchFamily="18" charset="0"/>
              </a:rPr>
              <a:t>Frameworks</a:t>
            </a:r>
            <a:r>
              <a:rPr lang="fr-FR" sz="1600" dirty="0">
                <a:solidFill>
                  <a:schemeClr val="tx1"/>
                </a:solidFill>
                <a:latin typeface="Times New Roman" panose="02020603050405020304" pitchFamily="18" charset="0"/>
                <a:cs typeface="Times New Roman" panose="02020603050405020304" pitchFamily="18" charset="0"/>
              </a:rPr>
              <a:t> PHP</a:t>
            </a:r>
          </a:p>
          <a:p>
            <a:pPr marL="857250" lvl="1" indent="-457200">
              <a:buFont typeface="+mj-lt"/>
              <a:buAutoNum type="arabicPeriod"/>
            </a:pPr>
            <a:r>
              <a:rPr lang="fr-FR" sz="1600" dirty="0">
                <a:solidFill>
                  <a:schemeClr val="tx1"/>
                </a:solidFill>
                <a:latin typeface="Times New Roman" panose="02020603050405020304" pitchFamily="18" charset="0"/>
                <a:cs typeface="Times New Roman" panose="02020603050405020304" pitchFamily="18" charset="0"/>
              </a:rPr>
              <a:t>Préparer l’environnement de Laravel</a:t>
            </a:r>
            <a:endParaRPr lang="fr-FR" sz="2400" dirty="0">
              <a:solidFill>
                <a:schemeClr val="tx1"/>
              </a:solidFill>
              <a:latin typeface="Times New Roman" panose="02020603050405020304" pitchFamily="18" charset="0"/>
              <a:cs typeface="Times New Roman" panose="02020603050405020304" pitchFamily="18" charset="0"/>
            </a:endParaRPr>
          </a:p>
          <a:p>
            <a:pPr marL="457200" lvl="0" indent="-457200">
              <a:buFont typeface="+mj-lt"/>
              <a:buAutoNum type="alphaUcPeriod"/>
            </a:pPr>
            <a:r>
              <a:rPr lang="fr-FR" sz="2400" b="1" dirty="0">
                <a:solidFill>
                  <a:srgbClr val="002060"/>
                </a:solidFill>
                <a:latin typeface="Times New Roman" panose="02020603050405020304" pitchFamily="18" charset="0"/>
                <a:cs typeface="Times New Roman" panose="02020603050405020304" pitchFamily="18" charset="0"/>
              </a:rPr>
              <a:t>Programmer avec Laravel</a:t>
            </a:r>
          </a:p>
          <a:p>
            <a:pPr marL="857250" lvl="1" indent="-457200">
              <a:buFont typeface="+mj-lt"/>
              <a:buAutoNum type="arabicPeriod"/>
            </a:pPr>
            <a:r>
              <a:rPr lang="fr-FR" sz="1600" dirty="0">
                <a:latin typeface="Times New Roman" panose="02020603050405020304" pitchFamily="18" charset="0"/>
                <a:cs typeface="Times New Roman" panose="02020603050405020304" pitchFamily="18" charset="0"/>
              </a:rPr>
              <a:t>Connaître les fondements du modèle MVC Laravel</a:t>
            </a:r>
          </a:p>
          <a:p>
            <a:pPr marL="857250" lvl="1" indent="-457200">
              <a:buFont typeface="+mj-lt"/>
              <a:buAutoNum type="arabicPeriod"/>
            </a:pPr>
            <a:r>
              <a:rPr lang="fr-FR" sz="1600" dirty="0">
                <a:latin typeface="Times New Roman" panose="02020603050405020304" pitchFamily="18" charset="0"/>
                <a:cs typeface="Times New Roman" panose="02020603050405020304" pitchFamily="18" charset="0"/>
              </a:rPr>
              <a:t>Maîtriser le Framework Laravel</a:t>
            </a:r>
            <a:endParaRPr lang="fr-FR" sz="2400" dirty="0">
              <a:latin typeface="Times New Roman" panose="02020603050405020304" pitchFamily="18" charset="0"/>
              <a:cs typeface="Times New Roman" panose="02020603050405020304" pitchFamily="18" charset="0"/>
            </a:endParaRPr>
          </a:p>
          <a:p>
            <a:pPr marL="457200" indent="-457200">
              <a:buFont typeface="+mj-lt"/>
              <a:buAutoNum type="alphaUcPeriod"/>
            </a:pPr>
            <a:r>
              <a:rPr lang="fr-FR" sz="2400" b="1" dirty="0">
                <a:solidFill>
                  <a:srgbClr val="002060"/>
                </a:solidFill>
                <a:latin typeface="Times New Roman" panose="02020603050405020304" pitchFamily="18" charset="0"/>
                <a:cs typeface="Times New Roman" panose="02020603050405020304" pitchFamily="18" charset="0"/>
              </a:rPr>
              <a:t>Approfondir la programmation Laravel</a:t>
            </a:r>
          </a:p>
          <a:p>
            <a:pPr marL="857250" lvl="1" indent="-457200">
              <a:buFont typeface="+mj-lt"/>
              <a:buAutoNum type="arabicPeriod"/>
            </a:pPr>
            <a:r>
              <a:rPr lang="fr-FR" sz="1800" dirty="0">
                <a:latin typeface="Times New Roman" panose="02020603050405020304" pitchFamily="18" charset="0"/>
                <a:cs typeface="Times New Roman" panose="02020603050405020304" pitchFamily="18" charset="0"/>
              </a:rPr>
              <a:t>Gérer la sécurité</a:t>
            </a:r>
          </a:p>
          <a:p>
            <a:pPr marL="857250" lvl="1" indent="-457200">
              <a:buFont typeface="+mj-lt"/>
              <a:buAutoNum type="arabicPeriod"/>
            </a:pPr>
            <a:r>
              <a:rPr lang="fr-FR" sz="1800" dirty="0">
                <a:latin typeface="Times New Roman" panose="02020603050405020304" pitchFamily="18" charset="0"/>
                <a:cs typeface="Times New Roman" panose="02020603050405020304" pitchFamily="18" charset="0"/>
              </a:rPr>
              <a:t>Interagir avec la base de données</a:t>
            </a:r>
          </a:p>
          <a:p>
            <a:pPr marL="857250" lvl="1" indent="-457200">
              <a:buFont typeface="+mj-lt"/>
              <a:buAutoNum type="arabicPeriod"/>
            </a:pPr>
            <a:r>
              <a:rPr lang="fr-FR" sz="1800" dirty="0">
                <a:latin typeface="Times New Roman" panose="02020603050405020304" pitchFamily="18" charset="0"/>
                <a:cs typeface="Times New Roman" panose="02020603050405020304" pitchFamily="18" charset="0"/>
              </a:rPr>
              <a:t>Manipuler l’ORM Eloquent</a:t>
            </a:r>
          </a:p>
          <a:p>
            <a:pPr marL="857250" lvl="1" indent="-457200">
              <a:buFont typeface="+mj-lt"/>
              <a:buAutoNum type="arabicPeriod"/>
            </a:pPr>
            <a:r>
              <a:rPr lang="fr-FR" sz="1800" dirty="0">
                <a:latin typeface="Times New Roman" panose="02020603050405020304" pitchFamily="18" charset="0"/>
                <a:cs typeface="Times New Roman" panose="02020603050405020304" pitchFamily="18" charset="0"/>
              </a:rPr>
              <a:t>Prendre en charge les tests</a:t>
            </a:r>
            <a:endParaRPr lang="fr-FR" sz="2400" dirty="0">
              <a:latin typeface="Times New Roman" panose="02020603050405020304" pitchFamily="18" charset="0"/>
              <a:cs typeface="Times New Roman" panose="02020603050405020304" pitchFamily="18" charset="0"/>
            </a:endParaRPr>
          </a:p>
          <a:p>
            <a:pPr marL="457200" lvl="0" indent="-457200">
              <a:buFont typeface="+mj-lt"/>
              <a:buAutoNum type="alphaUcPeriod"/>
            </a:pPr>
            <a:r>
              <a:rPr lang="fr-FR" sz="2400" b="1" dirty="0">
                <a:solidFill>
                  <a:srgbClr val="002060"/>
                </a:solidFill>
                <a:latin typeface="Times New Roman" panose="02020603050405020304" pitchFamily="18" charset="0"/>
                <a:cs typeface="Times New Roman" panose="02020603050405020304" pitchFamily="18" charset="0"/>
              </a:rPr>
              <a:t>Administrer un site à l’aide d’un CMS</a:t>
            </a:r>
          </a:p>
          <a:p>
            <a:pPr marL="857250" lvl="1" indent="-457200">
              <a:buFont typeface="+mj-lt"/>
              <a:buAutoNum type="arabicPeriod"/>
            </a:pPr>
            <a:r>
              <a:rPr lang="fr-FR" sz="1800" dirty="0">
                <a:latin typeface="Times New Roman" panose="02020603050405020304" pitchFamily="18" charset="0"/>
                <a:cs typeface="Times New Roman" panose="02020603050405020304" pitchFamily="18" charset="0"/>
              </a:rPr>
              <a:t>Manipuler les éléments essentiels d’un CMS</a:t>
            </a:r>
          </a:p>
          <a:p>
            <a:pPr marL="857250" lvl="1" indent="-457200">
              <a:buFont typeface="+mj-lt"/>
              <a:buAutoNum type="arabicPeriod"/>
            </a:pPr>
            <a:r>
              <a:rPr lang="fr-FR" sz="1800" dirty="0">
                <a:latin typeface="Times New Roman" panose="02020603050405020304" pitchFamily="18" charset="0"/>
                <a:cs typeface="Times New Roman" panose="02020603050405020304" pitchFamily="18" charset="0"/>
              </a:rPr>
              <a:t>Personnaliser graphiquement un site à l’aide d’un CMS</a:t>
            </a:r>
          </a:p>
          <a:p>
            <a:pPr marL="857250" lvl="1" indent="-457200">
              <a:buFont typeface="+mj-lt"/>
              <a:buAutoNum type="arabicPeriod"/>
            </a:pPr>
            <a:r>
              <a:rPr lang="fr-FR" sz="1800" dirty="0">
                <a:latin typeface="Times New Roman" panose="02020603050405020304" pitchFamily="18" charset="0"/>
                <a:cs typeface="Times New Roman" panose="02020603050405020304" pitchFamily="18" charset="0"/>
              </a:rPr>
              <a:t>Manipuler les outils avancés d’un CMS</a:t>
            </a:r>
          </a:p>
          <a:p>
            <a:pPr marL="0" lvl="1" indent="0">
              <a:buNone/>
            </a:pPr>
            <a:r>
              <a:rPr lang="fr-FR" sz="2400" b="1" dirty="0">
                <a:solidFill>
                  <a:srgbClr val="002060"/>
                </a:solidFill>
                <a:latin typeface="Times New Roman" panose="02020603050405020304" pitchFamily="18" charset="0"/>
                <a:cs typeface="Times New Roman" panose="02020603050405020304" pitchFamily="18" charset="0"/>
              </a:rPr>
              <a:t>Conclusion</a:t>
            </a:r>
          </a:p>
          <a:p>
            <a:pPr marL="457200" lvl="0" indent="-457200">
              <a:buFont typeface="+mj-lt"/>
              <a:buAutoNum type="alphaUcPeriod"/>
            </a:pPr>
            <a:endParaRPr lang="fr-FR" sz="2400" b="1" dirty="0">
              <a:solidFill>
                <a:srgbClr val="002060"/>
              </a:solidFill>
              <a:latin typeface="Times New Roman" panose="02020603050405020304" pitchFamily="18" charset="0"/>
              <a:cs typeface="Times New Roman" panose="02020603050405020304" pitchFamily="18" charset="0"/>
            </a:endParaRPr>
          </a:p>
          <a:p>
            <a:endParaRPr lang="fr-FR" dirty="0"/>
          </a:p>
        </p:txBody>
      </p:sp>
    </p:spTree>
    <p:extLst>
      <p:ext uri="{BB962C8B-B14F-4D97-AF65-F5344CB8AC3E}">
        <p14:creationId xmlns:p14="http://schemas.microsoft.com/office/powerpoint/2010/main" val="17487474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4B61B9B-A94A-41A0-B2B5-8EAB5968A763}"/>
              </a:ext>
            </a:extLst>
          </p:cNvPr>
          <p:cNvSpPr/>
          <p:nvPr/>
        </p:nvSpPr>
        <p:spPr>
          <a:xfrm>
            <a:off x="457200" y="332656"/>
            <a:ext cx="8229600" cy="12675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2D6EDF2E-28D5-4E7E-9002-E0B03ABC4A36}"/>
              </a:ext>
            </a:extLst>
          </p:cNvPr>
          <p:cNvSpPr>
            <a:spLocks noGrp="1"/>
          </p:cNvSpPr>
          <p:nvPr>
            <p:ph type="title"/>
          </p:nvPr>
        </p:nvSpPr>
        <p:spPr>
          <a:xfrm>
            <a:off x="457200" y="390364"/>
            <a:ext cx="8229600" cy="1152128"/>
          </a:xfrm>
        </p:spPr>
        <p:txBody>
          <a:bodyPr>
            <a:normAutofit fontScale="90000"/>
          </a:bodyPr>
          <a:lstStyle/>
          <a:p>
            <a:br>
              <a:rPr lang="fr-FR" sz="2700" b="1" dirty="0">
                <a:solidFill>
                  <a:schemeClr val="accent1">
                    <a:lumMod val="75000"/>
                  </a:schemeClr>
                </a:solidFill>
                <a:latin typeface="Times New Roman" panose="02020603050405020304" pitchFamily="18" charset="0"/>
                <a:cs typeface="Arial" panose="020B0604020202020204" pitchFamily="34" charset="0"/>
              </a:rPr>
            </a:b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back-end</a:t>
            </a:r>
            <a:br>
              <a:rPr lang="fr-FR" sz="2700" b="1" dirty="0">
                <a:solidFill>
                  <a:schemeClr val="tx2"/>
                </a:solidFill>
                <a:latin typeface="Times New Roman" panose="02020603050405020304" pitchFamily="18" charset="0"/>
                <a:cs typeface="Arial" panose="020B0604020202020204" pitchFamily="34" charset="0"/>
              </a:rPr>
            </a:b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id="{CAA7025C-DB73-4FBD-AE8F-1E15F960E5E6}"/>
              </a:ext>
            </a:extLst>
          </p:cNvPr>
          <p:cNvSpPr>
            <a:spLocks noGrp="1"/>
          </p:cNvSpPr>
          <p:nvPr>
            <p:ph idx="1"/>
          </p:nvPr>
        </p:nvSpPr>
        <p:spPr>
          <a:xfrm>
            <a:off x="457200" y="1268760"/>
            <a:ext cx="8229600" cy="5256584"/>
          </a:xfrm>
        </p:spPr>
        <p:style>
          <a:lnRef idx="2">
            <a:schemeClr val="accent1"/>
          </a:lnRef>
          <a:fillRef idx="1">
            <a:schemeClr val="lt1"/>
          </a:fillRef>
          <a:effectRef idx="0">
            <a:schemeClr val="accent1"/>
          </a:effectRef>
          <a:fontRef idx="minor">
            <a:schemeClr val="dk1"/>
          </a:fontRef>
        </p:style>
        <p:txBody>
          <a:bodyPr>
            <a:normAutofit/>
          </a:bodyPr>
          <a:lstStyle/>
          <a:p>
            <a:pPr marL="514350" indent="-514350">
              <a:buFont typeface="+mj-lt"/>
              <a:buAutoNum type="alphaUcPeriod" startAt="3"/>
            </a:pPr>
            <a:r>
              <a:rPr lang="fr-FR" sz="2800" b="1" dirty="0">
                <a:solidFill>
                  <a:srgbClr val="002060"/>
                </a:solidFill>
                <a:latin typeface="Times New Roman" panose="02020603050405020304" pitchFamily="18" charset="0"/>
                <a:cs typeface="Times New Roman" panose="02020603050405020304" pitchFamily="18" charset="0"/>
              </a:rPr>
              <a:t>Approfondir la programmation Laravel</a:t>
            </a:r>
            <a:endParaRPr lang="fr-FR" sz="2800" dirty="0">
              <a:solidFill>
                <a:srgbClr val="002060"/>
              </a:solidFill>
              <a:latin typeface="Times New Roman" panose="02020603050405020304" pitchFamily="18" charset="0"/>
              <a:cs typeface="Times New Roman" panose="02020603050405020304" pitchFamily="18" charset="0"/>
            </a:endParaRPr>
          </a:p>
          <a:p>
            <a:pPr marL="857250" lvl="1" indent="-457200">
              <a:buFont typeface="+mj-lt"/>
              <a:buAutoNum type="arabicPeriod" startAt="2"/>
            </a:pPr>
            <a:r>
              <a:rPr lang="fr-FR" sz="2400" dirty="0">
                <a:solidFill>
                  <a:srgbClr val="C00000"/>
                </a:solidFill>
                <a:latin typeface="Times New Roman" panose="02020603050405020304" pitchFamily="18" charset="0"/>
                <a:cs typeface="Times New Roman" panose="02020603050405020304" pitchFamily="18" charset="0"/>
              </a:rPr>
              <a:t>Interagir avec la base de données</a:t>
            </a:r>
            <a:endParaRPr lang="fr-FR" sz="2200" b="1" dirty="0">
              <a:solidFill>
                <a:srgbClr val="00B050"/>
              </a:solidFill>
              <a:latin typeface="Times New Roman" panose="02020603050405020304" pitchFamily="18" charset="0"/>
              <a:cs typeface="Times New Roman" panose="02020603050405020304" pitchFamily="18" charset="0"/>
            </a:endParaRPr>
          </a:p>
          <a:p>
            <a:pPr marL="685800" lvl="1" indent="-171450">
              <a:buFont typeface="Wingdings" panose="05000000000000000000" pitchFamily="2" charset="2"/>
              <a:buChar char="ü"/>
            </a:pPr>
            <a:r>
              <a:rPr lang="fr-FR" sz="2000" dirty="0">
                <a:latin typeface="Times New Roman" panose="02020603050405020304" pitchFamily="18" charset="0"/>
                <a:cs typeface="Times New Roman" panose="02020603050405020304" pitchFamily="18" charset="0"/>
              </a:rPr>
              <a:t>Mise en route</a:t>
            </a:r>
          </a:p>
          <a:p>
            <a:pPr marL="685800" lvl="1" indent="-171450">
              <a:buFont typeface="Wingdings" panose="05000000000000000000" pitchFamily="2" charset="2"/>
              <a:buChar char="ü"/>
            </a:pPr>
            <a:r>
              <a:rPr lang="fr-FR" sz="2000" dirty="0">
                <a:latin typeface="Times New Roman" panose="02020603050405020304" pitchFamily="18" charset="0"/>
                <a:cs typeface="Times New Roman" panose="02020603050405020304" pitchFamily="18" charset="0"/>
              </a:rPr>
              <a:t>Générateur de requêtes (</a:t>
            </a:r>
            <a:r>
              <a:rPr lang="fr-FR" sz="2000" dirty="0" err="1">
                <a:latin typeface="Times New Roman" panose="02020603050405020304" pitchFamily="18" charset="0"/>
                <a:cs typeface="Times New Roman" panose="02020603050405020304" pitchFamily="18" charset="0"/>
              </a:rPr>
              <a:t>Query</a:t>
            </a:r>
            <a:r>
              <a:rPr lang="fr-FR" sz="2000" dirty="0">
                <a:latin typeface="Times New Roman" panose="02020603050405020304" pitchFamily="18" charset="0"/>
                <a:cs typeface="Times New Roman" panose="02020603050405020304" pitchFamily="18" charset="0"/>
              </a:rPr>
              <a:t> Builder)</a:t>
            </a:r>
          </a:p>
          <a:p>
            <a:pPr marL="685800" lvl="1" indent="-171450">
              <a:buFont typeface="Wingdings" panose="05000000000000000000" pitchFamily="2" charset="2"/>
              <a:buChar char="ü"/>
            </a:pPr>
            <a:r>
              <a:rPr lang="fr-FR" sz="2000" b="1" dirty="0">
                <a:solidFill>
                  <a:srgbClr val="00B050"/>
                </a:solidFill>
                <a:latin typeface="Times New Roman" panose="02020603050405020304" pitchFamily="18" charset="0"/>
                <a:cs typeface="Times New Roman" panose="02020603050405020304" pitchFamily="18" charset="0"/>
              </a:rPr>
              <a:t>Pagination de la base de données</a:t>
            </a:r>
          </a:p>
          <a:p>
            <a:pPr marL="685800" lvl="1" indent="-171450">
              <a:buFont typeface="Wingdings" panose="05000000000000000000" pitchFamily="2" charset="2"/>
              <a:buChar char="ü"/>
            </a:pPr>
            <a:r>
              <a:rPr lang="fr-FR" sz="2000" dirty="0">
                <a:latin typeface="Times New Roman" panose="02020603050405020304" pitchFamily="18" charset="0"/>
                <a:cs typeface="Times New Roman" panose="02020603050405020304" pitchFamily="18" charset="0"/>
              </a:rPr>
              <a:t>Gestion de migration (génération, structure, exécution, manipulation des tables, colonnes, </a:t>
            </a:r>
            <a:r>
              <a:rPr lang="fr-FR" sz="2000" dirty="0" err="1">
                <a:latin typeface="Times New Roman" panose="02020603050405020304" pitchFamily="18" charset="0"/>
                <a:cs typeface="Times New Roman" panose="02020603050405020304" pitchFamily="18" charset="0"/>
              </a:rPr>
              <a:t>indexeset</a:t>
            </a:r>
            <a:r>
              <a:rPr lang="fr-FR" sz="2000" dirty="0">
                <a:latin typeface="Times New Roman" panose="02020603050405020304" pitchFamily="18" charset="0"/>
                <a:cs typeface="Times New Roman" panose="02020603050405020304" pitchFamily="18" charset="0"/>
              </a:rPr>
              <a:t> </a:t>
            </a:r>
            <a:r>
              <a:rPr lang="fr-FR" sz="2000" dirty="0" err="1">
                <a:latin typeface="Times New Roman" panose="02020603050405020304" pitchFamily="18" charset="0"/>
                <a:cs typeface="Times New Roman" panose="02020603050405020304" pitchFamily="18" charset="0"/>
              </a:rPr>
              <a:t>events</a:t>
            </a:r>
            <a:r>
              <a:rPr lang="fr-FR" sz="2000" dirty="0">
                <a:latin typeface="Times New Roman" panose="02020603050405020304" pitchFamily="18" charset="0"/>
                <a:cs typeface="Times New Roman" panose="02020603050405020304" pitchFamily="18" charset="0"/>
              </a:rPr>
              <a:t>)</a:t>
            </a:r>
          </a:p>
          <a:p>
            <a:pPr marL="685800" lvl="1" indent="-171450">
              <a:buFont typeface="Wingdings" panose="05000000000000000000" pitchFamily="2" charset="2"/>
              <a:buChar char="ü"/>
            </a:pPr>
            <a:r>
              <a:rPr lang="fr-FR" sz="2000" dirty="0">
                <a:latin typeface="Times New Roman" panose="02020603050405020304" pitchFamily="18" charset="0"/>
                <a:cs typeface="Times New Roman" panose="02020603050405020304" pitchFamily="18" charset="0"/>
              </a:rPr>
              <a:t>Création de Seeders (utilisation des modèles </a:t>
            </a:r>
            <a:r>
              <a:rPr lang="fr-FR" sz="2000" dirty="0" err="1">
                <a:latin typeface="Times New Roman" panose="02020603050405020304" pitchFamily="18" charset="0"/>
                <a:cs typeface="Times New Roman" panose="02020603050405020304" pitchFamily="18" charset="0"/>
              </a:rPr>
              <a:t>factories</a:t>
            </a:r>
            <a:r>
              <a:rPr lang="fr-FR" sz="2000" dirty="0">
                <a:latin typeface="Times New Roman" panose="02020603050405020304" pitchFamily="18" charset="0"/>
                <a:cs typeface="Times New Roman" panose="02020603050405020304" pitchFamily="18" charset="0"/>
              </a:rPr>
              <a:t>, appels de seeders additionnels,</a:t>
            </a:r>
          </a:p>
          <a:p>
            <a:pPr marL="685800" lvl="1" indent="-171450">
              <a:buFont typeface="Wingdings" panose="05000000000000000000" pitchFamily="2" charset="2"/>
              <a:buChar char="ü"/>
            </a:pPr>
            <a:r>
              <a:rPr lang="fr-FR" sz="2000" dirty="0">
                <a:latin typeface="Times New Roman" panose="02020603050405020304" pitchFamily="18" charset="0"/>
                <a:cs typeface="Times New Roman" panose="02020603050405020304" pitchFamily="18" charset="0"/>
              </a:rPr>
              <a:t>désactivation d’événements de modèles)</a:t>
            </a:r>
          </a:p>
          <a:p>
            <a:pPr marL="685800" lvl="1" indent="-171450">
              <a:buFont typeface="Wingdings" panose="05000000000000000000" pitchFamily="2" charset="2"/>
              <a:buChar char="ü"/>
            </a:pPr>
            <a:r>
              <a:rPr lang="fr-FR" sz="2000" dirty="0">
                <a:latin typeface="Times New Roman" panose="02020603050405020304" pitchFamily="18" charset="0"/>
                <a:cs typeface="Times New Roman" panose="02020603050405020304" pitchFamily="18" charset="0"/>
              </a:rPr>
              <a:t>Insertion des données d’un formulaire dans une base de données</a:t>
            </a:r>
          </a:p>
          <a:p>
            <a:pPr marL="685800" lvl="1" indent="-171450">
              <a:buFont typeface="Wingdings" panose="05000000000000000000" pitchFamily="2" charset="2"/>
              <a:buChar char="ü"/>
            </a:pPr>
            <a:r>
              <a:rPr lang="fr-FR" sz="2000" dirty="0">
                <a:latin typeface="Times New Roman" panose="02020603050405020304" pitchFamily="18" charset="0"/>
                <a:cs typeface="Times New Roman" panose="02020603050405020304" pitchFamily="18" charset="0"/>
              </a:rPr>
              <a:t>Utilisation de Redis</a:t>
            </a:r>
          </a:p>
          <a:p>
            <a:pPr marL="400050" lvl="1" indent="0">
              <a:buNone/>
            </a:pPr>
            <a:endParaRPr lang="fr-FR" sz="2400" dirty="0">
              <a:solidFill>
                <a:srgbClr val="C00000"/>
              </a:solidFill>
              <a:latin typeface="Times New Roman" panose="02020603050405020304" pitchFamily="18" charset="0"/>
              <a:cs typeface="Times New Roman" panose="02020603050405020304" pitchFamily="18" charset="0"/>
            </a:endParaRPr>
          </a:p>
          <a:p>
            <a:pPr lvl="1" indent="-342900">
              <a:buFont typeface="+mj-lt"/>
              <a:buAutoNum type="arabicPeriod"/>
            </a:pPr>
            <a:endParaRPr lang="fr-FR" sz="2400" dirty="0">
              <a:solidFill>
                <a:srgbClr val="C00000"/>
              </a:solidFill>
              <a:latin typeface="Times New Roman" panose="02020603050405020304" pitchFamily="18" charset="0"/>
              <a:cs typeface="Times New Roman" panose="02020603050405020304" pitchFamily="18" charset="0"/>
            </a:endParaRPr>
          </a:p>
          <a:p>
            <a:pPr marL="0" lvl="0" indent="0">
              <a:buNone/>
            </a:pPr>
            <a:endParaRPr lang="fr-FR" sz="2400" b="1" dirty="0">
              <a:solidFill>
                <a:srgbClr val="002060"/>
              </a:solidFill>
              <a:latin typeface="Times New Roman" panose="02020603050405020304" pitchFamily="18" charset="0"/>
              <a:cs typeface="Times New Roman" panose="02020603050405020304" pitchFamily="18" charset="0"/>
            </a:endParaRPr>
          </a:p>
          <a:p>
            <a:endParaRPr lang="fr-FR" dirty="0"/>
          </a:p>
        </p:txBody>
      </p:sp>
    </p:spTree>
    <p:extLst>
      <p:ext uri="{BB962C8B-B14F-4D97-AF65-F5344CB8AC3E}">
        <p14:creationId xmlns:p14="http://schemas.microsoft.com/office/powerpoint/2010/main" val="17748519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4B61B9B-A94A-41A0-B2B5-8EAB5968A763}"/>
              </a:ext>
            </a:extLst>
          </p:cNvPr>
          <p:cNvSpPr/>
          <p:nvPr/>
        </p:nvSpPr>
        <p:spPr>
          <a:xfrm>
            <a:off x="457200" y="332656"/>
            <a:ext cx="8229600" cy="12675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2D6EDF2E-28D5-4E7E-9002-E0B03ABC4A36}"/>
              </a:ext>
            </a:extLst>
          </p:cNvPr>
          <p:cNvSpPr>
            <a:spLocks noGrp="1"/>
          </p:cNvSpPr>
          <p:nvPr>
            <p:ph type="title"/>
          </p:nvPr>
        </p:nvSpPr>
        <p:spPr>
          <a:xfrm>
            <a:off x="457200" y="390364"/>
            <a:ext cx="8229600" cy="1152128"/>
          </a:xfrm>
        </p:spPr>
        <p:txBody>
          <a:bodyPr>
            <a:normAutofit fontScale="90000"/>
          </a:bodyPr>
          <a:lstStyle/>
          <a:p>
            <a:br>
              <a:rPr lang="fr-FR" sz="2700" b="1" dirty="0">
                <a:solidFill>
                  <a:schemeClr val="accent1">
                    <a:lumMod val="75000"/>
                  </a:schemeClr>
                </a:solidFill>
                <a:latin typeface="Times New Roman" panose="02020603050405020304" pitchFamily="18" charset="0"/>
                <a:cs typeface="Arial" panose="020B0604020202020204" pitchFamily="34" charset="0"/>
              </a:rPr>
            </a:b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back-end</a:t>
            </a:r>
            <a:br>
              <a:rPr lang="fr-FR" sz="2700" b="1" dirty="0">
                <a:solidFill>
                  <a:schemeClr val="tx2"/>
                </a:solidFill>
                <a:latin typeface="Times New Roman" panose="02020603050405020304" pitchFamily="18" charset="0"/>
                <a:cs typeface="Arial" panose="020B0604020202020204" pitchFamily="34" charset="0"/>
              </a:rPr>
            </a:b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id="{CAA7025C-DB73-4FBD-AE8F-1E15F960E5E6}"/>
              </a:ext>
            </a:extLst>
          </p:cNvPr>
          <p:cNvSpPr>
            <a:spLocks noGrp="1"/>
          </p:cNvSpPr>
          <p:nvPr>
            <p:ph idx="1"/>
          </p:nvPr>
        </p:nvSpPr>
        <p:spPr>
          <a:xfrm>
            <a:off x="457200" y="1268760"/>
            <a:ext cx="8229600" cy="5472608"/>
          </a:xfrm>
        </p:spPr>
        <p:style>
          <a:lnRef idx="2">
            <a:schemeClr val="accent1"/>
          </a:lnRef>
          <a:fillRef idx="1">
            <a:schemeClr val="lt1"/>
          </a:fillRef>
          <a:effectRef idx="0">
            <a:schemeClr val="accent1"/>
          </a:effectRef>
          <a:fontRef idx="minor">
            <a:schemeClr val="dk1"/>
          </a:fontRef>
        </p:style>
        <p:txBody>
          <a:bodyPr>
            <a:normAutofit fontScale="85000" lnSpcReduction="10000"/>
          </a:bodyPr>
          <a:lstStyle/>
          <a:p>
            <a:pPr marL="514350" indent="-514350">
              <a:buFont typeface="+mj-lt"/>
              <a:buAutoNum type="alphaUcPeriod" startAt="3"/>
            </a:pPr>
            <a:r>
              <a:rPr lang="fr-FR" sz="2400" b="1" dirty="0">
                <a:solidFill>
                  <a:srgbClr val="002060"/>
                </a:solidFill>
                <a:latin typeface="Times New Roman" panose="02020603050405020304" pitchFamily="18" charset="0"/>
                <a:cs typeface="Times New Roman" panose="02020603050405020304" pitchFamily="18" charset="0"/>
              </a:rPr>
              <a:t>Approfondir la programmation Laravel</a:t>
            </a:r>
            <a:endParaRPr lang="fr-FR" sz="2400" dirty="0">
              <a:solidFill>
                <a:srgbClr val="002060"/>
              </a:solidFill>
              <a:latin typeface="Times New Roman" panose="02020603050405020304" pitchFamily="18" charset="0"/>
              <a:cs typeface="Times New Roman" panose="02020603050405020304" pitchFamily="18" charset="0"/>
            </a:endParaRPr>
          </a:p>
          <a:p>
            <a:pPr marL="857250" lvl="1" indent="-457200">
              <a:buFont typeface="+mj-lt"/>
              <a:buAutoNum type="arabicPeriod" startAt="2"/>
            </a:pPr>
            <a:r>
              <a:rPr lang="fr-FR" sz="2400" dirty="0">
                <a:solidFill>
                  <a:srgbClr val="C00000"/>
                </a:solidFill>
                <a:latin typeface="Times New Roman" panose="02020603050405020304" pitchFamily="18" charset="0"/>
                <a:cs typeface="Times New Roman" panose="02020603050405020304" pitchFamily="18" charset="0"/>
              </a:rPr>
              <a:t>Interagir avec la base de données</a:t>
            </a:r>
            <a:endParaRPr lang="fr-FR" sz="2400" b="1" dirty="0">
              <a:solidFill>
                <a:srgbClr val="00B050"/>
              </a:solidFill>
              <a:latin typeface="Times New Roman" panose="02020603050405020304" pitchFamily="18" charset="0"/>
              <a:cs typeface="Times New Roman" panose="02020603050405020304" pitchFamily="18" charset="0"/>
            </a:endParaRPr>
          </a:p>
          <a:p>
            <a:pPr marL="514350" lvl="1" indent="0" algn="ctr">
              <a:buNone/>
            </a:pPr>
            <a:r>
              <a:rPr lang="fr-FR" sz="2400" b="1" dirty="0">
                <a:solidFill>
                  <a:srgbClr val="0070C0"/>
                </a:solidFill>
                <a:latin typeface="Times New Roman" panose="02020603050405020304" pitchFamily="18" charset="0"/>
                <a:cs typeface="Times New Roman" panose="02020603050405020304" pitchFamily="18" charset="0"/>
              </a:rPr>
              <a:t>Pagination de la base de données</a:t>
            </a:r>
          </a:p>
          <a:p>
            <a:pPr marL="400050" lvl="1" indent="0">
              <a:buNone/>
            </a:pPr>
            <a:r>
              <a:rPr lang="fr-FR" sz="2400" dirty="0">
                <a:solidFill>
                  <a:srgbClr val="C00000"/>
                </a:solidFill>
                <a:latin typeface="Times New Roman" panose="02020603050405020304" pitchFamily="18" charset="0"/>
                <a:cs typeface="Times New Roman" panose="02020603050405020304" pitchFamily="18" charset="0"/>
              </a:rPr>
              <a:t>Qu'est-ce que la pagination</a:t>
            </a:r>
          </a:p>
          <a:p>
            <a:pPr marL="400050" lvl="1" indent="0">
              <a:buNone/>
            </a:pPr>
            <a:r>
              <a:rPr lang="fr-FR" sz="2900" dirty="0">
                <a:solidFill>
                  <a:schemeClr val="tx1"/>
                </a:solidFill>
                <a:latin typeface="Times New Roman" panose="02020603050405020304" pitchFamily="18" charset="0"/>
                <a:cs typeface="Times New Roman" panose="02020603050405020304" pitchFamily="18" charset="0"/>
              </a:rPr>
              <a:t>	</a:t>
            </a:r>
            <a:r>
              <a:rPr lang="fr-FR" sz="2200" dirty="0">
                <a:solidFill>
                  <a:schemeClr val="tx1"/>
                </a:solidFill>
                <a:latin typeface="Times New Roman" panose="02020603050405020304" pitchFamily="18" charset="0"/>
                <a:cs typeface="Times New Roman" panose="02020603050405020304" pitchFamily="18" charset="0"/>
              </a:rPr>
              <a:t>La </a:t>
            </a:r>
            <a:r>
              <a:rPr lang="fr-FR" sz="2400" dirty="0">
                <a:solidFill>
                  <a:schemeClr val="tx1"/>
                </a:solidFill>
                <a:latin typeface="Times New Roman" panose="02020603050405020304" pitchFamily="18" charset="0"/>
                <a:cs typeface="Times New Roman" panose="02020603050405020304" pitchFamily="18" charset="0"/>
              </a:rPr>
              <a:t>pagination est une barre de navigation qui aide les utilisateurs à passer d'une page à une autre. Personnaliser la pagination signifie styliser la barre de navigation de la pagination. La documentation de Laravel indique que le CSS Bootstrap est le CSS par défaut pour styliser la pagination.</a:t>
            </a:r>
          </a:p>
          <a:p>
            <a:pPr marL="400050" lvl="1" indent="0">
              <a:buNone/>
            </a:pPr>
            <a:r>
              <a:rPr lang="fr-FR" sz="2400" dirty="0">
                <a:solidFill>
                  <a:schemeClr val="tx1"/>
                </a:solidFill>
                <a:latin typeface="Times New Roman" panose="02020603050405020304" pitchFamily="18" charset="0"/>
                <a:cs typeface="Times New Roman" panose="02020603050405020304" pitchFamily="18" charset="0"/>
              </a:rPr>
              <a:t>Dans d'autres Framework, la pagination peut être pénible, mais Laravel facilite les choses. Il existe une seule option de configuration dans </a:t>
            </a:r>
            <a:r>
              <a:rPr lang="fr-FR" sz="2400" b="1" i="1" dirty="0">
                <a:solidFill>
                  <a:schemeClr val="tx1"/>
                </a:solidFill>
                <a:latin typeface="Times New Roman" panose="02020603050405020304" pitchFamily="18" charset="0"/>
                <a:cs typeface="Times New Roman" panose="02020603050405020304" pitchFamily="18" charset="0"/>
              </a:rPr>
              <a:t>app/config/</a:t>
            </a:r>
            <a:r>
              <a:rPr lang="fr-FR" sz="2400" b="1" i="1" dirty="0" err="1">
                <a:solidFill>
                  <a:schemeClr val="tx1"/>
                </a:solidFill>
                <a:latin typeface="Times New Roman" panose="02020603050405020304" pitchFamily="18" charset="0"/>
                <a:cs typeface="Times New Roman" panose="02020603050405020304" pitchFamily="18" charset="0"/>
              </a:rPr>
              <a:t>view.php</a:t>
            </a:r>
            <a:r>
              <a:rPr lang="fr-FR" sz="2400" b="1" i="1" dirty="0">
                <a:solidFill>
                  <a:schemeClr val="tx1"/>
                </a:solidFill>
                <a:latin typeface="Times New Roman" panose="02020603050405020304" pitchFamily="18" charset="0"/>
                <a:cs typeface="Times New Roman" panose="02020603050405020304" pitchFamily="18" charset="0"/>
              </a:rPr>
              <a:t> </a:t>
            </a:r>
            <a:r>
              <a:rPr lang="fr-FR" sz="2400" dirty="0">
                <a:solidFill>
                  <a:schemeClr val="tx1"/>
                </a:solidFill>
                <a:latin typeface="Times New Roman" panose="02020603050405020304" pitchFamily="18" charset="0"/>
                <a:cs typeface="Times New Roman" panose="02020603050405020304" pitchFamily="18" charset="0"/>
              </a:rPr>
              <a:t>. </a:t>
            </a:r>
          </a:p>
          <a:p>
            <a:pPr marL="400050" lvl="1" indent="0">
              <a:buNone/>
            </a:pPr>
            <a:r>
              <a:rPr lang="fr-FR" sz="2400" dirty="0">
                <a:solidFill>
                  <a:schemeClr val="tx1"/>
                </a:solidFill>
                <a:latin typeface="Times New Roman" panose="02020603050405020304" pitchFamily="18" charset="0"/>
                <a:cs typeface="Times New Roman" panose="02020603050405020304" pitchFamily="18" charset="0"/>
              </a:rPr>
              <a:t>Le paginateur de Laravel est intégré au générateur de requêtes </a:t>
            </a:r>
            <a:r>
              <a:rPr lang="fr-FR" sz="2400" b="1" i="1" dirty="0">
                <a:solidFill>
                  <a:schemeClr val="tx1"/>
                </a:solidFill>
                <a:latin typeface="Times New Roman" panose="02020603050405020304" pitchFamily="18" charset="0"/>
                <a:cs typeface="Times New Roman" panose="02020603050405020304" pitchFamily="18" charset="0"/>
              </a:rPr>
              <a:t>(</a:t>
            </a:r>
            <a:r>
              <a:rPr lang="fr-FR" sz="2400" b="1" i="1" dirty="0" err="1">
                <a:solidFill>
                  <a:schemeClr val="tx1"/>
                </a:solidFill>
                <a:latin typeface="Times New Roman" panose="02020603050405020304" pitchFamily="18" charset="0"/>
                <a:cs typeface="Times New Roman" panose="02020603050405020304" pitchFamily="18" charset="0"/>
              </a:rPr>
              <a:t>Query</a:t>
            </a:r>
            <a:r>
              <a:rPr lang="fr-FR" sz="2400" b="1" i="1" dirty="0">
                <a:solidFill>
                  <a:schemeClr val="tx1"/>
                </a:solidFill>
                <a:latin typeface="Times New Roman" panose="02020603050405020304" pitchFamily="18" charset="0"/>
                <a:cs typeface="Times New Roman" panose="02020603050405020304" pitchFamily="18" charset="0"/>
              </a:rPr>
              <a:t> Builder) </a:t>
            </a:r>
            <a:r>
              <a:rPr lang="fr-FR" sz="2400" dirty="0">
                <a:solidFill>
                  <a:schemeClr val="tx1"/>
                </a:solidFill>
                <a:latin typeface="Times New Roman" panose="02020603050405020304" pitchFamily="18" charset="0"/>
                <a:cs typeface="Times New Roman" panose="02020603050405020304" pitchFamily="18" charset="0"/>
              </a:rPr>
              <a:t>et à </a:t>
            </a:r>
            <a:r>
              <a:rPr lang="fr-FR" sz="2400" b="1" i="1" dirty="0">
                <a:solidFill>
                  <a:schemeClr val="tx1"/>
                </a:solidFill>
                <a:latin typeface="Times New Roman" panose="02020603050405020304" pitchFamily="18" charset="0"/>
                <a:cs typeface="Times New Roman" panose="02020603050405020304" pitchFamily="18" charset="0"/>
              </a:rPr>
              <a:t>Eloquent ORM </a:t>
            </a:r>
            <a:r>
              <a:rPr lang="fr-FR" sz="2400" dirty="0">
                <a:solidFill>
                  <a:schemeClr val="tx1"/>
                </a:solidFill>
                <a:latin typeface="Times New Roman" panose="02020603050405020304" pitchFamily="18" charset="0"/>
                <a:cs typeface="Times New Roman" panose="02020603050405020304" pitchFamily="18" charset="0"/>
              </a:rPr>
              <a:t>et fournit une pagination pratique et facile à utiliser des enregistrements de base de données sans aucune configuration.</a:t>
            </a:r>
          </a:p>
          <a:p>
            <a:pPr marL="400050" lvl="1" indent="0">
              <a:buNone/>
            </a:pPr>
            <a:endParaRPr lang="fr-FR" sz="2400" dirty="0">
              <a:solidFill>
                <a:schemeClr val="tx1"/>
              </a:solidFill>
              <a:latin typeface="Times New Roman" panose="02020603050405020304" pitchFamily="18" charset="0"/>
              <a:cs typeface="Times New Roman" panose="02020603050405020304" pitchFamily="18" charset="0"/>
            </a:endParaRPr>
          </a:p>
          <a:p>
            <a:pPr marL="400050" lvl="1" indent="0">
              <a:buNone/>
            </a:pPr>
            <a:r>
              <a:rPr lang="fr-FR" sz="2400" dirty="0">
                <a:solidFill>
                  <a:schemeClr val="tx1"/>
                </a:solidFill>
                <a:latin typeface="Times New Roman" panose="02020603050405020304" pitchFamily="18" charset="0"/>
                <a:cs typeface="Times New Roman" panose="02020603050405020304" pitchFamily="18" charset="0"/>
              </a:rPr>
              <a:t>	</a:t>
            </a:r>
            <a:endParaRPr lang="fr-FR" sz="2000" dirty="0">
              <a:solidFill>
                <a:srgbClr val="00B0F0"/>
              </a:solidFill>
            </a:endParaRPr>
          </a:p>
        </p:txBody>
      </p:sp>
    </p:spTree>
    <p:extLst>
      <p:ext uri="{BB962C8B-B14F-4D97-AF65-F5344CB8AC3E}">
        <p14:creationId xmlns:p14="http://schemas.microsoft.com/office/powerpoint/2010/main" val="30107749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4B61B9B-A94A-41A0-B2B5-8EAB5968A763}"/>
              </a:ext>
            </a:extLst>
          </p:cNvPr>
          <p:cNvSpPr/>
          <p:nvPr/>
        </p:nvSpPr>
        <p:spPr>
          <a:xfrm>
            <a:off x="457200" y="332656"/>
            <a:ext cx="8229600" cy="12675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2D6EDF2E-28D5-4E7E-9002-E0B03ABC4A36}"/>
              </a:ext>
            </a:extLst>
          </p:cNvPr>
          <p:cNvSpPr>
            <a:spLocks noGrp="1"/>
          </p:cNvSpPr>
          <p:nvPr>
            <p:ph type="title"/>
          </p:nvPr>
        </p:nvSpPr>
        <p:spPr>
          <a:xfrm>
            <a:off x="457200" y="390364"/>
            <a:ext cx="8229600" cy="1152128"/>
          </a:xfrm>
        </p:spPr>
        <p:txBody>
          <a:bodyPr>
            <a:normAutofit fontScale="90000"/>
          </a:bodyPr>
          <a:lstStyle/>
          <a:p>
            <a:br>
              <a:rPr lang="fr-FR" sz="2700" b="1" dirty="0">
                <a:solidFill>
                  <a:schemeClr val="accent1">
                    <a:lumMod val="75000"/>
                  </a:schemeClr>
                </a:solidFill>
                <a:latin typeface="Times New Roman" panose="02020603050405020304" pitchFamily="18" charset="0"/>
                <a:cs typeface="Arial" panose="020B0604020202020204" pitchFamily="34" charset="0"/>
              </a:rPr>
            </a:b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back-end</a:t>
            </a:r>
            <a:br>
              <a:rPr lang="fr-FR" sz="2700" b="1" dirty="0">
                <a:solidFill>
                  <a:schemeClr val="tx2"/>
                </a:solidFill>
                <a:latin typeface="Times New Roman" panose="02020603050405020304" pitchFamily="18" charset="0"/>
                <a:cs typeface="Arial" panose="020B0604020202020204" pitchFamily="34" charset="0"/>
              </a:rPr>
            </a:b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id="{CAA7025C-DB73-4FBD-AE8F-1E15F960E5E6}"/>
              </a:ext>
            </a:extLst>
          </p:cNvPr>
          <p:cNvSpPr>
            <a:spLocks noGrp="1"/>
          </p:cNvSpPr>
          <p:nvPr>
            <p:ph idx="1"/>
          </p:nvPr>
        </p:nvSpPr>
        <p:spPr>
          <a:xfrm>
            <a:off x="457200" y="1268760"/>
            <a:ext cx="8229600" cy="5472608"/>
          </a:xfrm>
        </p:spPr>
        <p:style>
          <a:lnRef idx="2">
            <a:schemeClr val="accent1"/>
          </a:lnRef>
          <a:fillRef idx="1">
            <a:schemeClr val="lt1"/>
          </a:fillRef>
          <a:effectRef idx="0">
            <a:schemeClr val="accent1"/>
          </a:effectRef>
          <a:fontRef idx="minor">
            <a:schemeClr val="dk1"/>
          </a:fontRef>
        </p:style>
        <p:txBody>
          <a:bodyPr>
            <a:normAutofit/>
          </a:bodyPr>
          <a:lstStyle/>
          <a:p>
            <a:pPr marL="514350" indent="-514350">
              <a:buFont typeface="+mj-lt"/>
              <a:buAutoNum type="alphaUcPeriod" startAt="3"/>
            </a:pPr>
            <a:r>
              <a:rPr lang="fr-FR" sz="2000" b="1" dirty="0">
                <a:solidFill>
                  <a:srgbClr val="002060"/>
                </a:solidFill>
                <a:latin typeface="Times New Roman" panose="02020603050405020304" pitchFamily="18" charset="0"/>
                <a:cs typeface="Times New Roman" panose="02020603050405020304" pitchFamily="18" charset="0"/>
              </a:rPr>
              <a:t>Approfondir la programmation Laravel</a:t>
            </a:r>
            <a:endParaRPr lang="fr-FR" sz="2000" dirty="0">
              <a:solidFill>
                <a:srgbClr val="002060"/>
              </a:solidFill>
              <a:latin typeface="Times New Roman" panose="02020603050405020304" pitchFamily="18" charset="0"/>
              <a:cs typeface="Times New Roman" panose="02020603050405020304" pitchFamily="18" charset="0"/>
            </a:endParaRPr>
          </a:p>
          <a:p>
            <a:pPr marL="857250" lvl="1" indent="-457200">
              <a:buFont typeface="+mj-lt"/>
              <a:buAutoNum type="arabicPeriod" startAt="2"/>
            </a:pPr>
            <a:r>
              <a:rPr lang="fr-FR" sz="2000" dirty="0">
                <a:solidFill>
                  <a:srgbClr val="C00000"/>
                </a:solidFill>
                <a:latin typeface="Times New Roman" panose="02020603050405020304" pitchFamily="18" charset="0"/>
                <a:cs typeface="Times New Roman" panose="02020603050405020304" pitchFamily="18" charset="0"/>
              </a:rPr>
              <a:t>Interagir avec la base de données</a:t>
            </a:r>
            <a:endParaRPr lang="fr-FR" sz="2000" b="1" dirty="0">
              <a:solidFill>
                <a:srgbClr val="00B050"/>
              </a:solidFill>
              <a:latin typeface="Times New Roman" panose="02020603050405020304" pitchFamily="18" charset="0"/>
              <a:cs typeface="Times New Roman" panose="02020603050405020304" pitchFamily="18" charset="0"/>
            </a:endParaRPr>
          </a:p>
          <a:p>
            <a:pPr marL="514350" lvl="1" indent="0" algn="ctr">
              <a:buNone/>
            </a:pPr>
            <a:r>
              <a:rPr lang="fr-FR" sz="2000" b="1" dirty="0">
                <a:solidFill>
                  <a:srgbClr val="0070C0"/>
                </a:solidFill>
                <a:latin typeface="Times New Roman" panose="02020603050405020304" pitchFamily="18" charset="0"/>
                <a:cs typeface="Times New Roman" panose="02020603050405020304" pitchFamily="18" charset="0"/>
              </a:rPr>
              <a:t>Pagination de la base de données</a:t>
            </a:r>
            <a:endParaRPr lang="fr-FR" sz="2000" dirty="0">
              <a:solidFill>
                <a:srgbClr val="C00000"/>
              </a:solidFill>
              <a:latin typeface="Times New Roman" panose="02020603050405020304" pitchFamily="18" charset="0"/>
              <a:cs typeface="Times New Roman" panose="02020603050405020304" pitchFamily="18" charset="0"/>
            </a:endParaRPr>
          </a:p>
          <a:p>
            <a:pPr marL="400050" lvl="1" indent="0">
              <a:buNone/>
            </a:pPr>
            <a:r>
              <a:rPr lang="fr-FR" sz="2000" dirty="0">
                <a:solidFill>
                  <a:srgbClr val="C00000"/>
                </a:solidFill>
                <a:latin typeface="Times New Roman" panose="02020603050405020304" pitchFamily="18" charset="0"/>
                <a:cs typeface="Times New Roman" panose="02020603050405020304" pitchFamily="18" charset="0"/>
              </a:rPr>
              <a:t>Types de pagination : </a:t>
            </a:r>
          </a:p>
          <a:p>
            <a:pPr marL="400050" lvl="1" indent="0">
              <a:buNone/>
            </a:pPr>
            <a:r>
              <a:rPr lang="fr-FR" sz="2000" dirty="0">
                <a:solidFill>
                  <a:schemeClr val="tx1"/>
                </a:solidFill>
                <a:latin typeface="Times New Roman" panose="02020603050405020304" pitchFamily="18" charset="0"/>
                <a:cs typeface="Times New Roman" panose="02020603050405020304" pitchFamily="18" charset="0"/>
              </a:rPr>
              <a:t>Il existe deux manières d'écrire les méthodes de pagination </a:t>
            </a:r>
          </a:p>
          <a:p>
            <a:pPr lvl="1" indent="-342900">
              <a:buFont typeface="Wingdings" panose="05000000000000000000" pitchFamily="2" charset="2"/>
              <a:buChar char="ü"/>
            </a:pPr>
            <a:r>
              <a:rPr lang="fr-FR" sz="2000" dirty="0">
                <a:solidFill>
                  <a:schemeClr val="tx1"/>
                </a:solidFill>
                <a:latin typeface="Times New Roman" panose="02020603050405020304" pitchFamily="18" charset="0"/>
                <a:cs typeface="Times New Roman" panose="02020603050405020304" pitchFamily="18" charset="0"/>
              </a:rPr>
              <a:t>Méthode </a:t>
            </a:r>
            <a:r>
              <a:rPr lang="fr-FR" sz="2000" b="1" dirty="0">
                <a:solidFill>
                  <a:srgbClr val="C00000"/>
                </a:solidFill>
                <a:latin typeface="Times New Roman" panose="02020603050405020304" pitchFamily="18" charset="0"/>
                <a:cs typeface="Times New Roman" panose="02020603050405020304" pitchFamily="18" charset="0"/>
              </a:rPr>
              <a:t>simplePaginate() : </a:t>
            </a:r>
            <a:r>
              <a:rPr lang="fr-FR" sz="2000" dirty="0">
                <a:solidFill>
                  <a:schemeClr val="tx1"/>
                </a:solidFill>
                <a:latin typeface="Times New Roman" panose="02020603050405020304" pitchFamily="18" charset="0"/>
                <a:cs typeface="Times New Roman" panose="02020603050405020304" pitchFamily="18" charset="0"/>
              </a:rPr>
              <a:t>affichera une « </a:t>
            </a:r>
            <a:r>
              <a:rPr lang="fr-FR" sz="2000" b="1" dirty="0">
                <a:solidFill>
                  <a:schemeClr val="tx1"/>
                </a:solidFill>
                <a:latin typeface="Times New Roman" panose="02020603050405020304" pitchFamily="18" charset="0"/>
                <a:cs typeface="Times New Roman" panose="02020603050405020304" pitchFamily="18" charset="0"/>
              </a:rPr>
              <a:t>plage</a:t>
            </a:r>
            <a:r>
              <a:rPr lang="fr-FR" sz="2000" dirty="0">
                <a:solidFill>
                  <a:schemeClr val="tx1"/>
                </a:solidFill>
                <a:latin typeface="Times New Roman" panose="02020603050405020304" pitchFamily="18" charset="0"/>
                <a:cs typeface="Times New Roman" panose="02020603050405020304" pitchFamily="18" charset="0"/>
              </a:rPr>
              <a:t> » de liens basés sur la page actuelle</a:t>
            </a:r>
          </a:p>
          <a:p>
            <a:pPr lvl="1" indent="-342900">
              <a:buFont typeface="Wingdings" panose="05000000000000000000" pitchFamily="2" charset="2"/>
              <a:buChar char="ü"/>
            </a:pPr>
            <a:r>
              <a:rPr lang="fr-FR" sz="2000" dirty="0">
                <a:solidFill>
                  <a:schemeClr val="tx1"/>
                </a:solidFill>
                <a:latin typeface="Times New Roman" panose="02020603050405020304" pitchFamily="18" charset="0"/>
                <a:cs typeface="Times New Roman" panose="02020603050405020304" pitchFamily="18" charset="0"/>
              </a:rPr>
              <a:t>méthode </a:t>
            </a:r>
            <a:r>
              <a:rPr lang="fr-FR" sz="2000" b="1" dirty="0">
                <a:solidFill>
                  <a:srgbClr val="C00000"/>
                </a:solidFill>
                <a:latin typeface="Times New Roman" panose="02020603050405020304" pitchFamily="18" charset="0"/>
                <a:cs typeface="Times New Roman" panose="02020603050405020304" pitchFamily="18" charset="0"/>
              </a:rPr>
              <a:t>paginate() : </a:t>
            </a:r>
            <a:r>
              <a:rPr lang="fr-FR" sz="2000" dirty="0">
                <a:solidFill>
                  <a:schemeClr val="tx1"/>
                </a:solidFill>
                <a:latin typeface="Times New Roman" panose="02020603050405020304" pitchFamily="18" charset="0"/>
                <a:cs typeface="Times New Roman" panose="02020603050405020304" pitchFamily="18" charset="0"/>
              </a:rPr>
              <a:t>n'affichera que les boutons </a:t>
            </a:r>
            <a:r>
              <a:rPr lang="fr-FR" sz="2000" b="1" dirty="0" err="1">
                <a:solidFill>
                  <a:schemeClr val="tx1"/>
                </a:solidFill>
                <a:latin typeface="Times New Roman" panose="02020603050405020304" pitchFamily="18" charset="0"/>
                <a:cs typeface="Times New Roman" panose="02020603050405020304" pitchFamily="18" charset="0"/>
              </a:rPr>
              <a:t>Prev</a:t>
            </a:r>
            <a:r>
              <a:rPr lang="fr-FR" sz="2000" dirty="0">
                <a:solidFill>
                  <a:schemeClr val="tx1"/>
                </a:solidFill>
                <a:latin typeface="Times New Roman" panose="02020603050405020304" pitchFamily="18" charset="0"/>
                <a:cs typeface="Times New Roman" panose="02020603050405020304" pitchFamily="18" charset="0"/>
              </a:rPr>
              <a:t> et </a:t>
            </a:r>
            <a:r>
              <a:rPr lang="fr-FR" sz="2000" b="1" dirty="0">
                <a:solidFill>
                  <a:schemeClr val="tx1"/>
                </a:solidFill>
                <a:latin typeface="Times New Roman" panose="02020603050405020304" pitchFamily="18" charset="0"/>
                <a:cs typeface="Times New Roman" panose="02020603050405020304" pitchFamily="18" charset="0"/>
              </a:rPr>
              <a:t>Next</a:t>
            </a:r>
            <a:r>
              <a:rPr lang="fr-FR" sz="2000" dirty="0">
                <a:solidFill>
                  <a:schemeClr val="tx1"/>
                </a:solidFill>
                <a:latin typeface="Times New Roman" panose="02020603050405020304" pitchFamily="18" charset="0"/>
                <a:cs typeface="Times New Roman" panose="02020603050405020304" pitchFamily="18" charset="0"/>
              </a:rPr>
              <a:t> </a:t>
            </a:r>
          </a:p>
          <a:p>
            <a:pPr marL="400050" lvl="1" indent="0">
              <a:buNone/>
            </a:pPr>
            <a:r>
              <a:rPr lang="fr-FR" sz="2000" dirty="0">
                <a:solidFill>
                  <a:schemeClr val="tx1"/>
                </a:solidFill>
                <a:latin typeface="Times New Roman" panose="02020603050405020304" pitchFamily="18" charset="0"/>
                <a:cs typeface="Times New Roman" panose="02020603050405020304" pitchFamily="18" charset="0"/>
              </a:rPr>
              <a:t>Personnaliser la vue de pagination : par défaut, les vues rendues pour afficher les liens de pagination sont compatibles avec le </a:t>
            </a:r>
            <a:r>
              <a:rPr lang="fr-FR" sz="2000" dirty="0" err="1">
                <a:solidFill>
                  <a:schemeClr val="tx1"/>
                </a:solidFill>
                <a:latin typeface="Times New Roman" panose="02020603050405020304" pitchFamily="18" charset="0"/>
                <a:cs typeface="Times New Roman" panose="02020603050405020304" pitchFamily="18" charset="0"/>
              </a:rPr>
              <a:t>framework</a:t>
            </a:r>
            <a:r>
              <a:rPr lang="fr-FR" sz="2000" dirty="0">
                <a:solidFill>
                  <a:schemeClr val="tx1"/>
                </a:solidFill>
                <a:latin typeface="Times New Roman" panose="02020603050405020304" pitchFamily="18" charset="0"/>
                <a:cs typeface="Times New Roman" panose="02020603050405020304" pitchFamily="18" charset="0"/>
              </a:rPr>
              <a:t> </a:t>
            </a:r>
            <a:r>
              <a:rPr lang="fr-FR" sz="2000" b="1" i="1" dirty="0">
                <a:solidFill>
                  <a:schemeClr val="tx1"/>
                </a:solidFill>
                <a:latin typeface="Times New Roman" panose="02020603050405020304" pitchFamily="18" charset="0"/>
                <a:cs typeface="Times New Roman" panose="02020603050405020304" pitchFamily="18" charset="0"/>
              </a:rPr>
              <a:t>CSS Bootstrap</a:t>
            </a:r>
            <a:r>
              <a:rPr lang="fr-FR" sz="2000" dirty="0">
                <a:solidFill>
                  <a:schemeClr val="tx1"/>
                </a:solidFill>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1550583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4B61B9B-A94A-41A0-B2B5-8EAB5968A763}"/>
              </a:ext>
            </a:extLst>
          </p:cNvPr>
          <p:cNvSpPr/>
          <p:nvPr/>
        </p:nvSpPr>
        <p:spPr>
          <a:xfrm>
            <a:off x="457200" y="332656"/>
            <a:ext cx="8229600" cy="12675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2D6EDF2E-28D5-4E7E-9002-E0B03ABC4A36}"/>
              </a:ext>
            </a:extLst>
          </p:cNvPr>
          <p:cNvSpPr>
            <a:spLocks noGrp="1"/>
          </p:cNvSpPr>
          <p:nvPr>
            <p:ph type="title"/>
          </p:nvPr>
        </p:nvSpPr>
        <p:spPr>
          <a:xfrm>
            <a:off x="457200" y="390364"/>
            <a:ext cx="8229600" cy="1152128"/>
          </a:xfrm>
        </p:spPr>
        <p:txBody>
          <a:bodyPr>
            <a:normAutofit fontScale="90000"/>
          </a:bodyPr>
          <a:lstStyle/>
          <a:p>
            <a:br>
              <a:rPr lang="fr-FR" sz="2700" b="1" dirty="0">
                <a:solidFill>
                  <a:schemeClr val="accent1">
                    <a:lumMod val="75000"/>
                  </a:schemeClr>
                </a:solidFill>
                <a:latin typeface="Times New Roman" panose="02020603050405020304" pitchFamily="18" charset="0"/>
                <a:cs typeface="Arial" panose="020B0604020202020204" pitchFamily="34" charset="0"/>
              </a:rPr>
            </a:b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back-end</a:t>
            </a:r>
            <a:br>
              <a:rPr lang="fr-FR" sz="2700" b="1" dirty="0">
                <a:solidFill>
                  <a:schemeClr val="tx2"/>
                </a:solidFill>
                <a:latin typeface="Times New Roman" panose="02020603050405020304" pitchFamily="18" charset="0"/>
                <a:cs typeface="Arial" panose="020B0604020202020204" pitchFamily="34" charset="0"/>
              </a:rPr>
            </a:b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id="{CAA7025C-DB73-4FBD-AE8F-1E15F960E5E6}"/>
              </a:ext>
            </a:extLst>
          </p:cNvPr>
          <p:cNvSpPr>
            <a:spLocks noGrp="1"/>
          </p:cNvSpPr>
          <p:nvPr>
            <p:ph idx="1"/>
          </p:nvPr>
        </p:nvSpPr>
        <p:spPr>
          <a:xfrm>
            <a:off x="457200" y="1268760"/>
            <a:ext cx="8229600" cy="5472608"/>
          </a:xfrm>
        </p:spPr>
        <p:style>
          <a:lnRef idx="2">
            <a:schemeClr val="accent1"/>
          </a:lnRef>
          <a:fillRef idx="1">
            <a:schemeClr val="lt1"/>
          </a:fillRef>
          <a:effectRef idx="0">
            <a:schemeClr val="accent1"/>
          </a:effectRef>
          <a:fontRef idx="minor">
            <a:schemeClr val="dk1"/>
          </a:fontRef>
        </p:style>
        <p:txBody>
          <a:bodyPr>
            <a:normAutofit/>
          </a:bodyPr>
          <a:lstStyle/>
          <a:p>
            <a:pPr marL="514350" indent="-514350">
              <a:buFont typeface="+mj-lt"/>
              <a:buAutoNum type="alphaUcPeriod" startAt="3"/>
            </a:pPr>
            <a:r>
              <a:rPr lang="fr-FR" sz="2000" b="1" dirty="0">
                <a:solidFill>
                  <a:srgbClr val="002060"/>
                </a:solidFill>
                <a:latin typeface="Times New Roman" panose="02020603050405020304" pitchFamily="18" charset="0"/>
                <a:cs typeface="Times New Roman" panose="02020603050405020304" pitchFamily="18" charset="0"/>
              </a:rPr>
              <a:t>Approfondir la programmation Laravel</a:t>
            </a:r>
            <a:endParaRPr lang="fr-FR" sz="2000" dirty="0">
              <a:solidFill>
                <a:srgbClr val="002060"/>
              </a:solidFill>
              <a:latin typeface="Times New Roman" panose="02020603050405020304" pitchFamily="18" charset="0"/>
              <a:cs typeface="Times New Roman" panose="02020603050405020304" pitchFamily="18" charset="0"/>
            </a:endParaRPr>
          </a:p>
          <a:p>
            <a:pPr marL="857250" lvl="1" indent="-457200">
              <a:buFont typeface="+mj-lt"/>
              <a:buAutoNum type="arabicPeriod" startAt="2"/>
            </a:pPr>
            <a:r>
              <a:rPr lang="fr-FR" sz="2000" dirty="0">
                <a:solidFill>
                  <a:srgbClr val="C00000"/>
                </a:solidFill>
                <a:latin typeface="Times New Roman" panose="02020603050405020304" pitchFamily="18" charset="0"/>
                <a:cs typeface="Times New Roman" panose="02020603050405020304" pitchFamily="18" charset="0"/>
              </a:rPr>
              <a:t>Interagir avec la base de données</a:t>
            </a:r>
            <a:endParaRPr lang="fr-FR" sz="2000" b="1" dirty="0">
              <a:solidFill>
                <a:srgbClr val="00B050"/>
              </a:solidFill>
              <a:latin typeface="Times New Roman" panose="02020603050405020304" pitchFamily="18" charset="0"/>
              <a:cs typeface="Times New Roman" panose="02020603050405020304" pitchFamily="18" charset="0"/>
            </a:endParaRPr>
          </a:p>
          <a:p>
            <a:pPr marL="514350" lvl="1" indent="0" algn="ctr">
              <a:buNone/>
            </a:pPr>
            <a:r>
              <a:rPr lang="fr-FR" sz="2000" b="1" dirty="0">
                <a:solidFill>
                  <a:srgbClr val="0070C0"/>
                </a:solidFill>
                <a:latin typeface="Times New Roman" panose="02020603050405020304" pitchFamily="18" charset="0"/>
                <a:cs typeface="Times New Roman" panose="02020603050405020304" pitchFamily="18" charset="0"/>
              </a:rPr>
              <a:t>Pagination de la base de données</a:t>
            </a:r>
          </a:p>
          <a:p>
            <a:pPr marL="514350" lvl="1" indent="0" algn="ctr">
              <a:buNone/>
            </a:pPr>
            <a:endParaRPr lang="fr-FR" sz="2000" b="1" dirty="0">
              <a:solidFill>
                <a:srgbClr val="0070C0"/>
              </a:solidFill>
              <a:latin typeface="Times New Roman" panose="02020603050405020304" pitchFamily="18" charset="0"/>
              <a:cs typeface="Times New Roman" panose="02020603050405020304" pitchFamily="18" charset="0"/>
            </a:endParaRPr>
          </a:p>
        </p:txBody>
      </p:sp>
      <p:pic>
        <p:nvPicPr>
          <p:cNvPr id="15" name="Image 14">
            <a:extLst>
              <a:ext uri="{FF2B5EF4-FFF2-40B4-BE49-F238E27FC236}">
                <a16:creationId xmlns:a16="http://schemas.microsoft.com/office/drawing/2014/main" id="{9D918290-6F7F-6B18-92A7-C2DFA7B988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7469" y="2420888"/>
            <a:ext cx="7856070" cy="4176464"/>
          </a:xfrm>
          <a:prstGeom prst="rect">
            <a:avLst/>
          </a:prstGeom>
        </p:spPr>
      </p:pic>
    </p:spTree>
    <p:extLst>
      <p:ext uri="{BB962C8B-B14F-4D97-AF65-F5344CB8AC3E}">
        <p14:creationId xmlns:p14="http://schemas.microsoft.com/office/powerpoint/2010/main" val="34782976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4B61B9B-A94A-41A0-B2B5-8EAB5968A763}"/>
              </a:ext>
            </a:extLst>
          </p:cNvPr>
          <p:cNvSpPr/>
          <p:nvPr/>
        </p:nvSpPr>
        <p:spPr>
          <a:xfrm>
            <a:off x="457200" y="332656"/>
            <a:ext cx="8229600" cy="12675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2D6EDF2E-28D5-4E7E-9002-E0B03ABC4A36}"/>
              </a:ext>
            </a:extLst>
          </p:cNvPr>
          <p:cNvSpPr>
            <a:spLocks noGrp="1"/>
          </p:cNvSpPr>
          <p:nvPr>
            <p:ph type="title"/>
          </p:nvPr>
        </p:nvSpPr>
        <p:spPr>
          <a:xfrm>
            <a:off x="457200" y="390364"/>
            <a:ext cx="8229600" cy="1152128"/>
          </a:xfrm>
        </p:spPr>
        <p:txBody>
          <a:bodyPr>
            <a:normAutofit fontScale="90000"/>
          </a:bodyPr>
          <a:lstStyle/>
          <a:p>
            <a:br>
              <a:rPr lang="fr-FR" sz="2700" b="1" dirty="0">
                <a:solidFill>
                  <a:schemeClr val="accent1">
                    <a:lumMod val="75000"/>
                  </a:schemeClr>
                </a:solidFill>
                <a:latin typeface="Times New Roman" panose="02020603050405020304" pitchFamily="18" charset="0"/>
                <a:cs typeface="Arial" panose="020B0604020202020204" pitchFamily="34" charset="0"/>
              </a:rPr>
            </a:b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back-end</a:t>
            </a:r>
            <a:br>
              <a:rPr lang="fr-FR" sz="2700" b="1" dirty="0">
                <a:solidFill>
                  <a:schemeClr val="tx2"/>
                </a:solidFill>
                <a:latin typeface="Times New Roman" panose="02020603050405020304" pitchFamily="18" charset="0"/>
                <a:cs typeface="Arial" panose="020B0604020202020204" pitchFamily="34" charset="0"/>
              </a:rPr>
            </a:b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id="{CAA7025C-DB73-4FBD-AE8F-1E15F960E5E6}"/>
              </a:ext>
            </a:extLst>
          </p:cNvPr>
          <p:cNvSpPr>
            <a:spLocks noGrp="1"/>
          </p:cNvSpPr>
          <p:nvPr>
            <p:ph idx="1"/>
          </p:nvPr>
        </p:nvSpPr>
        <p:spPr>
          <a:xfrm>
            <a:off x="457200" y="1268760"/>
            <a:ext cx="8229600" cy="5472608"/>
          </a:xfrm>
        </p:spPr>
        <p:style>
          <a:lnRef idx="2">
            <a:schemeClr val="accent1"/>
          </a:lnRef>
          <a:fillRef idx="1">
            <a:schemeClr val="lt1"/>
          </a:fillRef>
          <a:effectRef idx="0">
            <a:schemeClr val="accent1"/>
          </a:effectRef>
          <a:fontRef idx="minor">
            <a:schemeClr val="dk1"/>
          </a:fontRef>
        </p:style>
        <p:txBody>
          <a:bodyPr>
            <a:normAutofit/>
          </a:bodyPr>
          <a:lstStyle/>
          <a:p>
            <a:pPr marL="514350" indent="-514350">
              <a:buFont typeface="+mj-lt"/>
              <a:buAutoNum type="alphaUcPeriod" startAt="3"/>
            </a:pPr>
            <a:r>
              <a:rPr lang="fr-FR" sz="2000" b="1" dirty="0">
                <a:solidFill>
                  <a:srgbClr val="002060"/>
                </a:solidFill>
                <a:latin typeface="Times New Roman" panose="02020603050405020304" pitchFamily="18" charset="0"/>
                <a:cs typeface="Times New Roman" panose="02020603050405020304" pitchFamily="18" charset="0"/>
              </a:rPr>
              <a:t>Approfondir la programmation Laravel</a:t>
            </a:r>
            <a:endParaRPr lang="fr-FR" sz="2000" dirty="0">
              <a:solidFill>
                <a:srgbClr val="002060"/>
              </a:solidFill>
              <a:latin typeface="Times New Roman" panose="02020603050405020304" pitchFamily="18" charset="0"/>
              <a:cs typeface="Times New Roman" panose="02020603050405020304" pitchFamily="18" charset="0"/>
            </a:endParaRPr>
          </a:p>
          <a:p>
            <a:pPr marL="857250" lvl="1" indent="-457200">
              <a:buFont typeface="+mj-lt"/>
              <a:buAutoNum type="arabicPeriod" startAt="2"/>
            </a:pPr>
            <a:r>
              <a:rPr lang="fr-FR" sz="2000" dirty="0">
                <a:solidFill>
                  <a:srgbClr val="C00000"/>
                </a:solidFill>
                <a:latin typeface="Times New Roman" panose="02020603050405020304" pitchFamily="18" charset="0"/>
                <a:cs typeface="Times New Roman" panose="02020603050405020304" pitchFamily="18" charset="0"/>
              </a:rPr>
              <a:t>Interagir avec la base de données</a:t>
            </a:r>
            <a:endParaRPr lang="fr-FR" sz="2000" b="1" dirty="0">
              <a:solidFill>
                <a:srgbClr val="00B050"/>
              </a:solidFill>
              <a:latin typeface="Times New Roman" panose="02020603050405020304" pitchFamily="18" charset="0"/>
              <a:cs typeface="Times New Roman" panose="02020603050405020304" pitchFamily="18" charset="0"/>
            </a:endParaRPr>
          </a:p>
          <a:p>
            <a:pPr marL="514350" lvl="1" indent="0" algn="ctr">
              <a:buNone/>
            </a:pPr>
            <a:r>
              <a:rPr lang="fr-FR" sz="2000" b="1" dirty="0">
                <a:solidFill>
                  <a:srgbClr val="0070C0"/>
                </a:solidFill>
                <a:latin typeface="Times New Roman" panose="02020603050405020304" pitchFamily="18" charset="0"/>
                <a:cs typeface="Times New Roman" panose="02020603050405020304" pitchFamily="18" charset="0"/>
              </a:rPr>
              <a:t>Pagination de la base de données</a:t>
            </a:r>
          </a:p>
          <a:p>
            <a:pPr marL="400050" lvl="1" indent="0">
              <a:buNone/>
            </a:pPr>
            <a:r>
              <a:rPr lang="fr-FR" sz="2000" dirty="0">
                <a:solidFill>
                  <a:srgbClr val="C00000"/>
                </a:solidFill>
                <a:latin typeface="Times New Roman" panose="02020603050405020304" pitchFamily="18" charset="0"/>
                <a:cs typeface="Times New Roman" panose="02020603050405020304" pitchFamily="18" charset="0"/>
              </a:rPr>
              <a:t>Configuration : </a:t>
            </a:r>
          </a:p>
          <a:p>
            <a:pPr marL="400050" lvl="1" indent="0">
              <a:buNone/>
            </a:pPr>
            <a:r>
              <a:rPr lang="fr-FR" sz="2000" b="1" u="sng" dirty="0">
                <a:solidFill>
                  <a:schemeClr val="tx1"/>
                </a:solidFill>
                <a:latin typeface="Times New Roman" panose="02020603050405020304" pitchFamily="18" charset="0"/>
                <a:cs typeface="Times New Roman" panose="02020603050405020304" pitchFamily="18" charset="0"/>
              </a:rPr>
              <a:t>Contrôleur : </a:t>
            </a:r>
          </a:p>
          <a:p>
            <a:pPr marL="400050" lvl="1" indent="0">
              <a:buNone/>
            </a:pPr>
            <a:r>
              <a:rPr lang="fr-FR" sz="2000" dirty="0">
                <a:solidFill>
                  <a:schemeClr val="tx1"/>
                </a:solidFill>
                <a:latin typeface="Times New Roman" panose="02020603050405020304" pitchFamily="18" charset="0"/>
                <a:cs typeface="Times New Roman" panose="02020603050405020304" pitchFamily="18" charset="0"/>
              </a:rPr>
              <a:t>Ajouter soit la méthode </a:t>
            </a:r>
            <a:r>
              <a:rPr lang="fr-FR" sz="2000" dirty="0">
                <a:solidFill>
                  <a:srgbClr val="C00000"/>
                </a:solidFill>
                <a:latin typeface="Times New Roman" panose="02020603050405020304" pitchFamily="18" charset="0"/>
                <a:cs typeface="Times New Roman" panose="02020603050405020304" pitchFamily="18" charset="0"/>
              </a:rPr>
              <a:t>paginate(x) </a:t>
            </a:r>
            <a:r>
              <a:rPr lang="fr-FR" sz="2000" dirty="0">
                <a:solidFill>
                  <a:schemeClr val="tx1"/>
                </a:solidFill>
                <a:latin typeface="Times New Roman" panose="02020603050405020304" pitchFamily="18" charset="0"/>
                <a:cs typeface="Times New Roman" panose="02020603050405020304" pitchFamily="18" charset="0"/>
              </a:rPr>
              <a:t>ou  la méthode si </a:t>
            </a:r>
            <a:r>
              <a:rPr lang="fr-FR" sz="2000" dirty="0">
                <a:solidFill>
                  <a:srgbClr val="C00000"/>
                </a:solidFill>
                <a:latin typeface="Times New Roman" panose="02020603050405020304" pitchFamily="18" charset="0"/>
                <a:cs typeface="Times New Roman" panose="02020603050405020304" pitchFamily="18" charset="0"/>
              </a:rPr>
              <a:t>simplePaginate(x) </a:t>
            </a:r>
          </a:p>
          <a:p>
            <a:pPr marL="400050" lvl="1" indent="0">
              <a:buNone/>
            </a:pPr>
            <a:r>
              <a:rPr lang="fr-FR" sz="2000" b="1" dirty="0">
                <a:solidFill>
                  <a:srgbClr val="C00000"/>
                </a:solidFill>
                <a:latin typeface="Times New Roman" panose="02020603050405020304" pitchFamily="18" charset="0"/>
                <a:cs typeface="Times New Roman" panose="02020603050405020304" pitchFamily="18" charset="0"/>
              </a:rPr>
              <a:t>x</a:t>
            </a:r>
            <a:r>
              <a:rPr lang="fr-FR" sz="2000" dirty="0">
                <a:solidFill>
                  <a:srgbClr val="C00000"/>
                </a:solidFill>
                <a:latin typeface="Times New Roman" panose="02020603050405020304" pitchFamily="18" charset="0"/>
                <a:cs typeface="Times New Roman" panose="02020603050405020304" pitchFamily="18" charset="0"/>
              </a:rPr>
              <a:t> </a:t>
            </a:r>
            <a:r>
              <a:rPr lang="fr-FR" sz="2000" dirty="0">
                <a:solidFill>
                  <a:schemeClr val="tx1"/>
                </a:solidFill>
                <a:latin typeface="Times New Roman" panose="02020603050405020304" pitchFamily="18" charset="0"/>
                <a:cs typeface="Times New Roman" panose="02020603050405020304" pitchFamily="18" charset="0"/>
              </a:rPr>
              <a:t>est le nombre d’enregistrement par page.</a:t>
            </a:r>
          </a:p>
          <a:p>
            <a:pPr marL="400050" lvl="1" indent="0">
              <a:buNone/>
            </a:pPr>
            <a:endParaRPr lang="fr-FR" sz="2000" dirty="0">
              <a:solidFill>
                <a:srgbClr val="C00000"/>
              </a:solidFill>
              <a:latin typeface="Times New Roman" panose="02020603050405020304" pitchFamily="18" charset="0"/>
              <a:cs typeface="Times New Roman" panose="02020603050405020304" pitchFamily="18" charset="0"/>
            </a:endParaRPr>
          </a:p>
          <a:p>
            <a:pPr marL="400050" lvl="1" indent="0">
              <a:buNone/>
            </a:pPr>
            <a:endParaRPr lang="fr-FR" sz="2000" dirty="0">
              <a:solidFill>
                <a:schemeClr val="tx1"/>
              </a:solidFill>
              <a:latin typeface="Times New Roman" panose="02020603050405020304" pitchFamily="18" charset="0"/>
              <a:cs typeface="Times New Roman" panose="02020603050405020304" pitchFamily="18" charset="0"/>
            </a:endParaRPr>
          </a:p>
          <a:p>
            <a:pPr marL="400050" lvl="1" indent="0">
              <a:buNone/>
            </a:pPr>
            <a:r>
              <a:rPr lang="fr-FR" sz="2000" dirty="0">
                <a:solidFill>
                  <a:schemeClr val="tx1"/>
                </a:solidFill>
                <a:latin typeface="Times New Roman" panose="02020603050405020304" pitchFamily="18" charset="0"/>
                <a:cs typeface="Times New Roman" panose="02020603050405020304" pitchFamily="18" charset="0"/>
              </a:rPr>
              <a:t>Cela générera un fichier dans le dossier </a:t>
            </a:r>
            <a:r>
              <a:rPr lang="fr-FR" sz="2000" b="1" dirty="0">
                <a:solidFill>
                  <a:schemeClr val="tx1"/>
                </a:solidFill>
                <a:latin typeface="Times New Roman" panose="02020603050405020304" pitchFamily="18" charset="0"/>
                <a:cs typeface="Times New Roman" panose="02020603050405020304" pitchFamily="18" charset="0"/>
              </a:rPr>
              <a:t>database\migrations</a:t>
            </a:r>
          </a:p>
          <a:p>
            <a:pPr marL="400050" lvl="1" indent="0">
              <a:buNone/>
            </a:pPr>
            <a:endParaRPr lang="fr-FR" sz="2200" dirty="0">
              <a:solidFill>
                <a:schemeClr val="tx1"/>
              </a:solidFill>
              <a:latin typeface="Times New Roman" panose="02020603050405020304" pitchFamily="18" charset="0"/>
              <a:cs typeface="Times New Roman" panose="02020603050405020304" pitchFamily="18" charset="0"/>
            </a:endParaRPr>
          </a:p>
        </p:txBody>
      </p:sp>
      <p:sp>
        <p:nvSpPr>
          <p:cNvPr id="6" name="Rectangle : coins arrondis 5">
            <a:extLst>
              <a:ext uri="{FF2B5EF4-FFF2-40B4-BE49-F238E27FC236}">
                <a16:creationId xmlns:a16="http://schemas.microsoft.com/office/drawing/2014/main" id="{0BF2BDC8-4C55-41E5-9798-4D0A4A9880D7}"/>
              </a:ext>
            </a:extLst>
          </p:cNvPr>
          <p:cNvSpPr/>
          <p:nvPr/>
        </p:nvSpPr>
        <p:spPr>
          <a:xfrm>
            <a:off x="611560" y="3952187"/>
            <a:ext cx="7920880" cy="2520280"/>
          </a:xfrm>
          <a:prstGeom prst="roundRect">
            <a:avLst/>
          </a:prstGeom>
          <a:solidFill>
            <a:schemeClr val="tx1"/>
          </a:solidFill>
        </p:spPr>
        <p:style>
          <a:lnRef idx="2">
            <a:schemeClr val="accent5"/>
          </a:lnRef>
          <a:fillRef idx="1">
            <a:schemeClr val="lt1"/>
          </a:fillRef>
          <a:effectRef idx="0">
            <a:schemeClr val="accent5"/>
          </a:effectRef>
          <a:fontRef idx="minor">
            <a:schemeClr val="dk1"/>
          </a:fontRef>
        </p:style>
        <p:txBody>
          <a:bodyPr rtlCol="0" anchor="ctr"/>
          <a:lstStyle/>
          <a:p>
            <a:r>
              <a:rPr lang="fr-FR" sz="1600" b="0" dirty="0">
                <a:solidFill>
                  <a:srgbClr val="569CD6"/>
                </a:solidFill>
                <a:effectLst/>
                <a:latin typeface="Consolas" panose="020B0609020204030204" pitchFamily="49" charset="0"/>
              </a:rPr>
              <a:t>class</a:t>
            </a:r>
            <a:r>
              <a:rPr lang="fr-FR" sz="1600" b="0" dirty="0">
                <a:solidFill>
                  <a:srgbClr val="D4D4D4"/>
                </a:solidFill>
                <a:effectLst/>
                <a:latin typeface="Consolas" panose="020B0609020204030204" pitchFamily="49" charset="0"/>
              </a:rPr>
              <a:t> </a:t>
            </a:r>
            <a:r>
              <a:rPr lang="fr-FR" sz="1600" b="0" dirty="0" err="1">
                <a:solidFill>
                  <a:srgbClr val="4EC9B0"/>
                </a:solidFill>
                <a:effectLst/>
                <a:latin typeface="Consolas" panose="020B0609020204030204" pitchFamily="49" charset="0"/>
              </a:rPr>
              <a:t>StagiaireController</a:t>
            </a:r>
            <a:r>
              <a:rPr lang="fr-FR" sz="1600" b="0" dirty="0">
                <a:solidFill>
                  <a:srgbClr val="D4D4D4"/>
                </a:solidFill>
                <a:effectLst/>
                <a:latin typeface="Consolas" panose="020B0609020204030204" pitchFamily="49" charset="0"/>
              </a:rPr>
              <a:t> </a:t>
            </a:r>
            <a:r>
              <a:rPr lang="fr-FR" sz="1600" b="0" dirty="0" err="1">
                <a:solidFill>
                  <a:srgbClr val="569CD6"/>
                </a:solidFill>
                <a:effectLst/>
                <a:latin typeface="Consolas" panose="020B0609020204030204" pitchFamily="49" charset="0"/>
              </a:rPr>
              <a:t>extends</a:t>
            </a:r>
            <a:r>
              <a:rPr lang="fr-FR" sz="1600" b="0" dirty="0">
                <a:solidFill>
                  <a:srgbClr val="D4D4D4"/>
                </a:solidFill>
                <a:effectLst/>
                <a:latin typeface="Consolas" panose="020B0609020204030204" pitchFamily="49" charset="0"/>
              </a:rPr>
              <a:t> </a:t>
            </a:r>
            <a:r>
              <a:rPr lang="fr-FR" sz="1600" b="0" dirty="0">
                <a:solidFill>
                  <a:srgbClr val="4EC9B0"/>
                </a:solidFill>
                <a:effectLst/>
                <a:latin typeface="Consolas" panose="020B0609020204030204" pitchFamily="49" charset="0"/>
              </a:rPr>
              <a:t>Controller</a:t>
            </a:r>
            <a:endParaRPr lang="fr-FR" sz="1600" b="0" dirty="0">
              <a:solidFill>
                <a:srgbClr val="D4D4D4"/>
              </a:solidFill>
              <a:effectLst/>
              <a:latin typeface="Consolas" panose="020B0609020204030204" pitchFamily="49" charset="0"/>
            </a:endParaRPr>
          </a:p>
          <a:p>
            <a:r>
              <a:rPr lang="fr-FR" sz="1600" b="0" dirty="0">
                <a:solidFill>
                  <a:srgbClr val="D4D4D4"/>
                </a:solidFill>
                <a:effectLst/>
                <a:latin typeface="Consolas" panose="020B0609020204030204" pitchFamily="49" charset="0"/>
              </a:rPr>
              <a:t>{</a:t>
            </a:r>
          </a:p>
          <a:p>
            <a:br>
              <a:rPr lang="fr-FR" sz="1600" b="0" dirty="0">
                <a:solidFill>
                  <a:srgbClr val="D4D4D4"/>
                </a:solidFill>
                <a:effectLst/>
                <a:latin typeface="Consolas" panose="020B0609020204030204" pitchFamily="49" charset="0"/>
              </a:rPr>
            </a:br>
            <a:r>
              <a:rPr lang="fr-FR" sz="1600" b="0" dirty="0">
                <a:solidFill>
                  <a:srgbClr val="D4D4D4"/>
                </a:solidFill>
                <a:effectLst/>
                <a:latin typeface="Consolas" panose="020B0609020204030204" pitchFamily="49" charset="0"/>
              </a:rPr>
              <a:t>   </a:t>
            </a:r>
            <a:r>
              <a:rPr lang="fr-FR" sz="1600" b="0" dirty="0">
                <a:solidFill>
                  <a:srgbClr val="569CD6"/>
                </a:solidFill>
                <a:effectLst/>
                <a:latin typeface="Consolas" panose="020B0609020204030204" pitchFamily="49" charset="0"/>
              </a:rPr>
              <a:t>public</a:t>
            </a:r>
            <a:r>
              <a:rPr lang="fr-FR" sz="1600" b="0" dirty="0">
                <a:solidFill>
                  <a:srgbClr val="D4D4D4"/>
                </a:solidFill>
                <a:effectLst/>
                <a:latin typeface="Consolas" panose="020B0609020204030204" pitchFamily="49" charset="0"/>
              </a:rPr>
              <a:t> </a:t>
            </a:r>
            <a:r>
              <a:rPr lang="fr-FR" sz="1600" b="0" dirty="0" err="1">
                <a:solidFill>
                  <a:srgbClr val="569CD6"/>
                </a:solidFill>
                <a:effectLst/>
                <a:latin typeface="Consolas" panose="020B0609020204030204" pitchFamily="49" charset="0"/>
              </a:rPr>
              <a:t>function</a:t>
            </a:r>
            <a:r>
              <a:rPr lang="fr-FR" sz="1600" b="0" dirty="0">
                <a:solidFill>
                  <a:srgbClr val="D4D4D4"/>
                </a:solidFill>
                <a:effectLst/>
                <a:latin typeface="Consolas" panose="020B0609020204030204" pitchFamily="49" charset="0"/>
              </a:rPr>
              <a:t> </a:t>
            </a:r>
            <a:r>
              <a:rPr lang="fr-FR" sz="1600" b="0" dirty="0">
                <a:solidFill>
                  <a:srgbClr val="DCDCAA"/>
                </a:solidFill>
                <a:effectLst/>
                <a:latin typeface="Consolas" panose="020B0609020204030204" pitchFamily="49" charset="0"/>
              </a:rPr>
              <a:t>index</a:t>
            </a:r>
            <a:r>
              <a:rPr lang="fr-FR" sz="1600" b="0" dirty="0">
                <a:solidFill>
                  <a:srgbClr val="D4D4D4"/>
                </a:solidFill>
                <a:effectLst/>
                <a:latin typeface="Consolas" panose="020B0609020204030204" pitchFamily="49" charset="0"/>
              </a:rPr>
              <a:t>(){</a:t>
            </a:r>
          </a:p>
          <a:p>
            <a:r>
              <a:rPr lang="fr-FR" sz="1600" b="0" dirty="0">
                <a:solidFill>
                  <a:srgbClr val="D4D4D4"/>
                </a:solidFill>
                <a:effectLst/>
                <a:latin typeface="Consolas" panose="020B0609020204030204" pitchFamily="49" charset="0"/>
              </a:rPr>
              <a:t>        </a:t>
            </a:r>
            <a:r>
              <a:rPr lang="fr-FR" sz="1600" b="0" dirty="0">
                <a:solidFill>
                  <a:srgbClr val="9CDCFE"/>
                </a:solidFill>
                <a:effectLst/>
                <a:latin typeface="Consolas" panose="020B0609020204030204" pitchFamily="49" charset="0"/>
              </a:rPr>
              <a:t>$</a:t>
            </a:r>
            <a:r>
              <a:rPr lang="fr-FR" sz="1600" b="0" dirty="0" err="1">
                <a:solidFill>
                  <a:srgbClr val="9CDCFE"/>
                </a:solidFill>
                <a:effectLst/>
                <a:latin typeface="Consolas" panose="020B0609020204030204" pitchFamily="49" charset="0"/>
              </a:rPr>
              <a:t>sta</a:t>
            </a:r>
            <a:r>
              <a:rPr lang="fr-FR" sz="1600" b="0" dirty="0">
                <a:solidFill>
                  <a:srgbClr val="D4D4D4"/>
                </a:solidFill>
                <a:effectLst/>
                <a:latin typeface="Consolas" panose="020B0609020204030204" pitchFamily="49" charset="0"/>
              </a:rPr>
              <a:t>= </a:t>
            </a:r>
            <a:r>
              <a:rPr lang="fr-FR" sz="1600" b="0" dirty="0">
                <a:solidFill>
                  <a:srgbClr val="4EC9B0"/>
                </a:solidFill>
                <a:effectLst/>
                <a:latin typeface="Consolas" panose="020B0609020204030204" pitchFamily="49" charset="0"/>
              </a:rPr>
              <a:t>DB</a:t>
            </a:r>
            <a:r>
              <a:rPr lang="fr-FR" sz="1600" b="0" dirty="0">
                <a:solidFill>
                  <a:srgbClr val="D4D4D4"/>
                </a:solidFill>
                <a:effectLst/>
                <a:latin typeface="Consolas" panose="020B0609020204030204" pitchFamily="49" charset="0"/>
              </a:rPr>
              <a:t>::</a:t>
            </a:r>
            <a:r>
              <a:rPr lang="fr-FR" sz="1600" b="0" dirty="0">
                <a:solidFill>
                  <a:srgbClr val="DCDCAA"/>
                </a:solidFill>
                <a:effectLst/>
                <a:latin typeface="Consolas" panose="020B0609020204030204" pitchFamily="49" charset="0"/>
              </a:rPr>
              <a:t>table</a:t>
            </a:r>
            <a:r>
              <a:rPr lang="fr-FR" sz="1600" b="0" dirty="0">
                <a:solidFill>
                  <a:srgbClr val="D4D4D4"/>
                </a:solidFill>
                <a:effectLst/>
                <a:latin typeface="Consolas" panose="020B0609020204030204" pitchFamily="49" charset="0"/>
              </a:rPr>
              <a:t>(</a:t>
            </a:r>
            <a:r>
              <a:rPr lang="fr-FR" sz="1600" b="0" dirty="0">
                <a:solidFill>
                  <a:srgbClr val="CE9178"/>
                </a:solidFill>
                <a:effectLst/>
                <a:latin typeface="Consolas" panose="020B0609020204030204" pitchFamily="49" charset="0"/>
              </a:rPr>
              <a:t>'stagiaires'</a:t>
            </a:r>
            <a:r>
              <a:rPr lang="fr-FR" sz="1600" b="0" dirty="0">
                <a:solidFill>
                  <a:srgbClr val="D4D4D4"/>
                </a:solidFill>
                <a:effectLst/>
                <a:latin typeface="Consolas" panose="020B0609020204030204" pitchFamily="49" charset="0"/>
              </a:rPr>
              <a:t>)-&gt;</a:t>
            </a:r>
            <a:r>
              <a:rPr lang="fr-FR" sz="1600" b="0" dirty="0">
                <a:solidFill>
                  <a:srgbClr val="DCDCAA"/>
                </a:solidFill>
                <a:effectLst/>
                <a:latin typeface="Consolas" panose="020B0609020204030204" pitchFamily="49" charset="0"/>
              </a:rPr>
              <a:t>paginate</a:t>
            </a:r>
            <a:r>
              <a:rPr lang="fr-FR" sz="1600" b="0" dirty="0">
                <a:solidFill>
                  <a:srgbClr val="D4D4D4"/>
                </a:solidFill>
                <a:effectLst/>
                <a:latin typeface="Consolas" panose="020B0609020204030204" pitchFamily="49" charset="0"/>
              </a:rPr>
              <a:t>(</a:t>
            </a:r>
            <a:r>
              <a:rPr lang="fr-FR" sz="1600" b="0" dirty="0">
                <a:solidFill>
                  <a:srgbClr val="B5CEA8"/>
                </a:solidFill>
                <a:effectLst/>
                <a:latin typeface="Consolas" panose="020B0609020204030204" pitchFamily="49" charset="0"/>
              </a:rPr>
              <a:t>4</a:t>
            </a:r>
            <a:r>
              <a:rPr lang="fr-FR" sz="1600" b="0" dirty="0">
                <a:solidFill>
                  <a:srgbClr val="D4D4D4"/>
                </a:solidFill>
                <a:effectLst/>
                <a:latin typeface="Consolas" panose="020B0609020204030204" pitchFamily="49" charset="0"/>
              </a:rPr>
              <a:t>);</a:t>
            </a:r>
          </a:p>
          <a:p>
            <a:r>
              <a:rPr lang="fr-FR" sz="1600" b="0" dirty="0">
                <a:solidFill>
                  <a:srgbClr val="D4D4D4"/>
                </a:solidFill>
                <a:effectLst/>
                <a:latin typeface="Consolas" panose="020B0609020204030204" pitchFamily="49" charset="0"/>
              </a:rPr>
              <a:t>        </a:t>
            </a:r>
            <a:r>
              <a:rPr lang="fr-FR" sz="1600" b="0" dirty="0">
                <a:solidFill>
                  <a:srgbClr val="6A9955"/>
                </a:solidFill>
                <a:effectLst/>
                <a:latin typeface="Consolas" panose="020B0609020204030204" pitchFamily="49" charset="0"/>
              </a:rPr>
              <a:t>//$</a:t>
            </a:r>
            <a:r>
              <a:rPr lang="fr-FR" sz="1600" b="0" dirty="0" err="1">
                <a:solidFill>
                  <a:srgbClr val="6A9955"/>
                </a:solidFill>
                <a:effectLst/>
                <a:latin typeface="Consolas" panose="020B0609020204030204" pitchFamily="49" charset="0"/>
              </a:rPr>
              <a:t>sta</a:t>
            </a:r>
            <a:r>
              <a:rPr lang="fr-FR" sz="1600" b="0" dirty="0">
                <a:solidFill>
                  <a:srgbClr val="6A9955"/>
                </a:solidFill>
                <a:effectLst/>
                <a:latin typeface="Consolas" panose="020B0609020204030204" pitchFamily="49" charset="0"/>
              </a:rPr>
              <a:t>= DB::table('stagiaires')-&gt;simplePaginate(5);</a:t>
            </a:r>
            <a:endParaRPr lang="fr-FR" sz="1600" b="0" dirty="0">
              <a:solidFill>
                <a:srgbClr val="D4D4D4"/>
              </a:solidFill>
              <a:effectLst/>
              <a:latin typeface="Consolas" panose="020B0609020204030204" pitchFamily="49" charset="0"/>
            </a:endParaRPr>
          </a:p>
          <a:p>
            <a:r>
              <a:rPr lang="fr-FR" sz="1600" b="0" dirty="0">
                <a:solidFill>
                  <a:srgbClr val="D4D4D4"/>
                </a:solidFill>
                <a:effectLst/>
                <a:latin typeface="Consolas" panose="020B0609020204030204" pitchFamily="49" charset="0"/>
              </a:rPr>
              <a:t>        </a:t>
            </a:r>
            <a:r>
              <a:rPr lang="fr-FR" sz="1600" b="0" dirty="0">
                <a:solidFill>
                  <a:srgbClr val="C586C0"/>
                </a:solidFill>
                <a:effectLst/>
                <a:latin typeface="Consolas" panose="020B0609020204030204" pitchFamily="49" charset="0"/>
              </a:rPr>
              <a:t>return</a:t>
            </a:r>
            <a:r>
              <a:rPr lang="fr-FR" sz="1600" b="0" dirty="0">
                <a:solidFill>
                  <a:srgbClr val="D4D4D4"/>
                </a:solidFill>
                <a:effectLst/>
                <a:latin typeface="Consolas" panose="020B0609020204030204" pitchFamily="49" charset="0"/>
              </a:rPr>
              <a:t> </a:t>
            </a:r>
            <a:r>
              <a:rPr lang="fr-FR" sz="1600" b="0" dirty="0" err="1">
                <a:solidFill>
                  <a:srgbClr val="DCDCAA"/>
                </a:solidFill>
                <a:effectLst/>
                <a:latin typeface="Consolas" panose="020B0609020204030204" pitchFamily="49" charset="0"/>
              </a:rPr>
              <a:t>view</a:t>
            </a:r>
            <a:r>
              <a:rPr lang="fr-FR" sz="1600" b="0" dirty="0">
                <a:solidFill>
                  <a:srgbClr val="D4D4D4"/>
                </a:solidFill>
                <a:effectLst/>
                <a:latin typeface="Consolas" panose="020B0609020204030204" pitchFamily="49" charset="0"/>
              </a:rPr>
              <a:t>(</a:t>
            </a:r>
            <a:r>
              <a:rPr lang="fr-FR" sz="1600" b="0" dirty="0">
                <a:solidFill>
                  <a:srgbClr val="CE9178"/>
                </a:solidFill>
                <a:effectLst/>
                <a:latin typeface="Consolas" panose="020B0609020204030204" pitchFamily="49" charset="0"/>
              </a:rPr>
              <a:t>'</a:t>
            </a:r>
            <a:r>
              <a:rPr lang="fr-FR" sz="1600" b="0" dirty="0" err="1">
                <a:solidFill>
                  <a:srgbClr val="CE9178"/>
                </a:solidFill>
                <a:effectLst/>
                <a:latin typeface="Consolas" panose="020B0609020204030204" pitchFamily="49" charset="0"/>
              </a:rPr>
              <a:t>stagiaires.index'</a:t>
            </a:r>
            <a:r>
              <a:rPr lang="fr-FR" sz="1600" b="0" dirty="0" err="1">
                <a:solidFill>
                  <a:srgbClr val="D4D4D4"/>
                </a:solidFill>
                <a:effectLst/>
                <a:latin typeface="Consolas" panose="020B0609020204030204" pitchFamily="49" charset="0"/>
              </a:rPr>
              <a:t>,</a:t>
            </a:r>
            <a:r>
              <a:rPr lang="fr-FR" sz="1600" b="0" dirty="0" err="1">
                <a:solidFill>
                  <a:srgbClr val="DCDCAA"/>
                </a:solidFill>
                <a:effectLst/>
                <a:latin typeface="Consolas" panose="020B0609020204030204" pitchFamily="49" charset="0"/>
              </a:rPr>
              <a:t>compact</a:t>
            </a:r>
            <a:r>
              <a:rPr lang="fr-FR" sz="1600" b="0" dirty="0">
                <a:solidFill>
                  <a:srgbClr val="D4D4D4"/>
                </a:solidFill>
                <a:effectLst/>
                <a:latin typeface="Consolas" panose="020B0609020204030204" pitchFamily="49" charset="0"/>
              </a:rPr>
              <a:t>(</a:t>
            </a:r>
            <a:r>
              <a:rPr lang="fr-FR" sz="1600" b="0" dirty="0">
                <a:solidFill>
                  <a:srgbClr val="CE9178"/>
                </a:solidFill>
                <a:effectLst/>
                <a:latin typeface="Consolas" panose="020B0609020204030204" pitchFamily="49" charset="0"/>
              </a:rPr>
              <a:t>'</a:t>
            </a:r>
            <a:r>
              <a:rPr lang="fr-FR" sz="1600" b="0" dirty="0" err="1">
                <a:solidFill>
                  <a:srgbClr val="CE9178"/>
                </a:solidFill>
                <a:effectLst/>
                <a:latin typeface="Consolas" panose="020B0609020204030204" pitchFamily="49" charset="0"/>
              </a:rPr>
              <a:t>sta</a:t>
            </a:r>
            <a:r>
              <a:rPr lang="fr-FR" sz="1600" b="0" dirty="0">
                <a:solidFill>
                  <a:srgbClr val="CE9178"/>
                </a:solidFill>
                <a:effectLst/>
                <a:latin typeface="Consolas" panose="020B0609020204030204" pitchFamily="49" charset="0"/>
              </a:rPr>
              <a:t>'</a:t>
            </a:r>
            <a:r>
              <a:rPr lang="fr-FR" sz="1600" b="0" dirty="0">
                <a:solidFill>
                  <a:srgbClr val="D4D4D4"/>
                </a:solidFill>
                <a:effectLst/>
                <a:latin typeface="Consolas" panose="020B0609020204030204" pitchFamily="49" charset="0"/>
              </a:rPr>
              <a:t>));</a:t>
            </a:r>
          </a:p>
          <a:p>
            <a:r>
              <a:rPr lang="fr-FR" sz="1600" b="0" dirty="0">
                <a:solidFill>
                  <a:srgbClr val="D4D4D4"/>
                </a:solidFill>
                <a:effectLst/>
                <a:latin typeface="Consolas" panose="020B0609020204030204" pitchFamily="49" charset="0"/>
              </a:rPr>
              <a:t>   }</a:t>
            </a:r>
          </a:p>
        </p:txBody>
      </p:sp>
    </p:spTree>
    <p:extLst>
      <p:ext uri="{BB962C8B-B14F-4D97-AF65-F5344CB8AC3E}">
        <p14:creationId xmlns:p14="http://schemas.microsoft.com/office/powerpoint/2010/main" val="33269080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4B61B9B-A94A-41A0-B2B5-8EAB5968A763}"/>
              </a:ext>
            </a:extLst>
          </p:cNvPr>
          <p:cNvSpPr/>
          <p:nvPr/>
        </p:nvSpPr>
        <p:spPr>
          <a:xfrm>
            <a:off x="457200" y="332656"/>
            <a:ext cx="8229600" cy="12675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2D6EDF2E-28D5-4E7E-9002-E0B03ABC4A36}"/>
              </a:ext>
            </a:extLst>
          </p:cNvPr>
          <p:cNvSpPr>
            <a:spLocks noGrp="1"/>
          </p:cNvSpPr>
          <p:nvPr>
            <p:ph type="title"/>
          </p:nvPr>
        </p:nvSpPr>
        <p:spPr>
          <a:xfrm>
            <a:off x="457200" y="390364"/>
            <a:ext cx="8229600" cy="1152128"/>
          </a:xfrm>
        </p:spPr>
        <p:txBody>
          <a:bodyPr>
            <a:normAutofit fontScale="90000"/>
          </a:bodyPr>
          <a:lstStyle/>
          <a:p>
            <a:br>
              <a:rPr lang="fr-FR" sz="2700" b="1" dirty="0">
                <a:solidFill>
                  <a:schemeClr val="accent1">
                    <a:lumMod val="75000"/>
                  </a:schemeClr>
                </a:solidFill>
                <a:latin typeface="Times New Roman" panose="02020603050405020304" pitchFamily="18" charset="0"/>
                <a:cs typeface="Arial" panose="020B0604020202020204" pitchFamily="34" charset="0"/>
              </a:rPr>
            </a:b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back-end</a:t>
            </a:r>
            <a:br>
              <a:rPr lang="fr-FR" sz="2700" b="1" dirty="0">
                <a:solidFill>
                  <a:schemeClr val="tx2"/>
                </a:solidFill>
                <a:latin typeface="Times New Roman" panose="02020603050405020304" pitchFamily="18" charset="0"/>
                <a:cs typeface="Arial" panose="020B0604020202020204" pitchFamily="34" charset="0"/>
              </a:rPr>
            </a:b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id="{CAA7025C-DB73-4FBD-AE8F-1E15F960E5E6}"/>
              </a:ext>
            </a:extLst>
          </p:cNvPr>
          <p:cNvSpPr>
            <a:spLocks noGrp="1"/>
          </p:cNvSpPr>
          <p:nvPr>
            <p:ph idx="1"/>
          </p:nvPr>
        </p:nvSpPr>
        <p:spPr>
          <a:xfrm>
            <a:off x="457200" y="1268760"/>
            <a:ext cx="8229600" cy="5472608"/>
          </a:xfrm>
        </p:spPr>
        <p:style>
          <a:lnRef idx="2">
            <a:schemeClr val="accent1"/>
          </a:lnRef>
          <a:fillRef idx="1">
            <a:schemeClr val="lt1"/>
          </a:fillRef>
          <a:effectRef idx="0">
            <a:schemeClr val="accent1"/>
          </a:effectRef>
          <a:fontRef idx="minor">
            <a:schemeClr val="dk1"/>
          </a:fontRef>
        </p:style>
        <p:txBody>
          <a:bodyPr>
            <a:normAutofit/>
          </a:bodyPr>
          <a:lstStyle/>
          <a:p>
            <a:pPr marL="514350" indent="-514350">
              <a:buFont typeface="+mj-lt"/>
              <a:buAutoNum type="alphaUcPeriod" startAt="3"/>
            </a:pPr>
            <a:r>
              <a:rPr lang="fr-FR" sz="2000" b="1" dirty="0">
                <a:solidFill>
                  <a:srgbClr val="002060"/>
                </a:solidFill>
                <a:latin typeface="Times New Roman" panose="02020603050405020304" pitchFamily="18" charset="0"/>
                <a:cs typeface="Times New Roman" panose="02020603050405020304" pitchFamily="18" charset="0"/>
              </a:rPr>
              <a:t>Approfondir la programmation Laravel</a:t>
            </a:r>
            <a:endParaRPr lang="fr-FR" sz="2000" dirty="0">
              <a:solidFill>
                <a:srgbClr val="002060"/>
              </a:solidFill>
              <a:latin typeface="Times New Roman" panose="02020603050405020304" pitchFamily="18" charset="0"/>
              <a:cs typeface="Times New Roman" panose="02020603050405020304" pitchFamily="18" charset="0"/>
            </a:endParaRPr>
          </a:p>
          <a:p>
            <a:pPr marL="857250" lvl="1" indent="-457200">
              <a:buFont typeface="+mj-lt"/>
              <a:buAutoNum type="arabicPeriod" startAt="2"/>
            </a:pPr>
            <a:r>
              <a:rPr lang="fr-FR" sz="2000" dirty="0">
                <a:solidFill>
                  <a:srgbClr val="C00000"/>
                </a:solidFill>
                <a:latin typeface="Times New Roman" panose="02020603050405020304" pitchFamily="18" charset="0"/>
                <a:cs typeface="Times New Roman" panose="02020603050405020304" pitchFamily="18" charset="0"/>
              </a:rPr>
              <a:t>Interagir avec la base de données</a:t>
            </a:r>
            <a:endParaRPr lang="fr-FR" sz="2000" b="1" dirty="0">
              <a:solidFill>
                <a:srgbClr val="00B050"/>
              </a:solidFill>
              <a:latin typeface="Times New Roman" panose="02020603050405020304" pitchFamily="18" charset="0"/>
              <a:cs typeface="Times New Roman" panose="02020603050405020304" pitchFamily="18" charset="0"/>
            </a:endParaRPr>
          </a:p>
          <a:p>
            <a:pPr marL="514350" lvl="1" indent="0" algn="ctr">
              <a:buNone/>
            </a:pPr>
            <a:r>
              <a:rPr lang="fr-FR" sz="2000" b="1" dirty="0">
                <a:solidFill>
                  <a:srgbClr val="0070C0"/>
                </a:solidFill>
                <a:latin typeface="Times New Roman" panose="02020603050405020304" pitchFamily="18" charset="0"/>
                <a:cs typeface="Times New Roman" panose="02020603050405020304" pitchFamily="18" charset="0"/>
              </a:rPr>
              <a:t>Pagination de la base de données</a:t>
            </a:r>
          </a:p>
          <a:p>
            <a:pPr marL="400050" lvl="1" indent="0">
              <a:buNone/>
            </a:pPr>
            <a:r>
              <a:rPr lang="fr-FR" sz="2000" dirty="0">
                <a:solidFill>
                  <a:srgbClr val="C00000"/>
                </a:solidFill>
                <a:latin typeface="Times New Roman" panose="02020603050405020304" pitchFamily="18" charset="0"/>
                <a:cs typeface="Times New Roman" panose="02020603050405020304" pitchFamily="18" charset="0"/>
              </a:rPr>
              <a:t>Configuration : (</a:t>
            </a:r>
            <a:r>
              <a:rPr lang="fr-FR" sz="2000" b="1" i="1" dirty="0">
                <a:solidFill>
                  <a:srgbClr val="C00000"/>
                </a:solidFill>
                <a:latin typeface="Times New Roman" panose="02020603050405020304" pitchFamily="18" charset="0"/>
                <a:cs typeface="Times New Roman" panose="02020603050405020304" pitchFamily="18" charset="0"/>
              </a:rPr>
              <a:t>app\Providers\</a:t>
            </a:r>
            <a:r>
              <a:rPr lang="fr-FR" sz="2000" b="1" i="1" dirty="0" err="1">
                <a:solidFill>
                  <a:srgbClr val="C00000"/>
                </a:solidFill>
                <a:latin typeface="Times New Roman" panose="02020603050405020304" pitchFamily="18" charset="0"/>
                <a:cs typeface="Times New Roman" panose="02020603050405020304" pitchFamily="18" charset="0"/>
              </a:rPr>
              <a:t>AppServiceProvider.php</a:t>
            </a:r>
            <a:r>
              <a:rPr lang="fr-FR" sz="2000" b="1" i="1" dirty="0">
                <a:solidFill>
                  <a:srgbClr val="C00000"/>
                </a:solidFill>
                <a:latin typeface="Times New Roman" panose="02020603050405020304" pitchFamily="18" charset="0"/>
                <a:cs typeface="Times New Roman" panose="02020603050405020304" pitchFamily="18" charset="0"/>
              </a:rPr>
              <a:t>)</a:t>
            </a:r>
          </a:p>
          <a:p>
            <a:pPr marL="400050" lvl="1" indent="0">
              <a:buNone/>
            </a:pPr>
            <a:r>
              <a:rPr lang="fr-FR" sz="2000" b="1" u="sng" dirty="0">
                <a:solidFill>
                  <a:schemeClr val="tx1"/>
                </a:solidFill>
                <a:latin typeface="Times New Roman" panose="02020603050405020304" pitchFamily="18" charset="0"/>
                <a:cs typeface="Times New Roman" panose="02020603050405020304" pitchFamily="18" charset="0"/>
              </a:rPr>
              <a:t>Provider :</a:t>
            </a:r>
            <a:r>
              <a:rPr lang="fr-FR" sz="2000" b="1" dirty="0">
                <a:solidFill>
                  <a:schemeClr val="tx1"/>
                </a:solidFill>
                <a:latin typeface="Times New Roman" panose="02020603050405020304" pitchFamily="18" charset="0"/>
                <a:cs typeface="Times New Roman" panose="02020603050405020304" pitchFamily="18" charset="0"/>
              </a:rPr>
              <a:t> </a:t>
            </a:r>
            <a:r>
              <a:rPr lang="fr-FR" sz="2000" b="1" dirty="0" err="1">
                <a:solidFill>
                  <a:schemeClr val="tx1"/>
                </a:solidFill>
                <a:latin typeface="Times New Roman" panose="02020603050405020304" pitchFamily="18" charset="0"/>
                <a:cs typeface="Times New Roman" panose="02020603050405020304" pitchFamily="18" charset="0"/>
              </a:rPr>
              <a:t>AppServiceProvider</a:t>
            </a:r>
            <a:endParaRPr lang="fr-FR" sz="2000" b="1" dirty="0">
              <a:solidFill>
                <a:schemeClr val="tx1"/>
              </a:solidFill>
              <a:latin typeface="Times New Roman" panose="02020603050405020304" pitchFamily="18" charset="0"/>
              <a:cs typeface="Times New Roman" panose="02020603050405020304" pitchFamily="18" charset="0"/>
            </a:endParaRPr>
          </a:p>
          <a:p>
            <a:pPr marL="400050" lvl="1" indent="0">
              <a:buNone/>
            </a:pPr>
            <a:r>
              <a:rPr lang="fr-FR" sz="2000" dirty="0">
                <a:solidFill>
                  <a:schemeClr val="tx1"/>
                </a:solidFill>
                <a:latin typeface="Times New Roman" panose="02020603050405020304" pitchFamily="18" charset="0"/>
                <a:cs typeface="Times New Roman" panose="02020603050405020304" pitchFamily="18" charset="0"/>
              </a:rPr>
              <a:t>Ajouter les ligne suivantes :</a:t>
            </a:r>
          </a:p>
          <a:p>
            <a:pPr marL="400050" lvl="1" indent="0">
              <a:buNone/>
            </a:pPr>
            <a:endParaRPr lang="fr-FR" sz="2000" dirty="0">
              <a:solidFill>
                <a:schemeClr val="tx1"/>
              </a:solidFill>
              <a:latin typeface="Times New Roman" panose="02020603050405020304" pitchFamily="18" charset="0"/>
              <a:cs typeface="Times New Roman" panose="02020603050405020304" pitchFamily="18" charset="0"/>
            </a:endParaRPr>
          </a:p>
          <a:p>
            <a:pPr marL="400050" lvl="1" indent="0">
              <a:buNone/>
            </a:pPr>
            <a:endParaRPr lang="fr-FR" sz="2000" dirty="0">
              <a:solidFill>
                <a:schemeClr val="tx1"/>
              </a:solidFill>
              <a:latin typeface="Times New Roman" panose="02020603050405020304" pitchFamily="18" charset="0"/>
              <a:cs typeface="Times New Roman" panose="02020603050405020304" pitchFamily="18" charset="0"/>
            </a:endParaRPr>
          </a:p>
          <a:p>
            <a:pPr marL="400050" lvl="1" indent="0">
              <a:buNone/>
            </a:pPr>
            <a:endParaRPr lang="fr-FR" sz="2000" dirty="0">
              <a:solidFill>
                <a:srgbClr val="C00000"/>
              </a:solidFill>
              <a:latin typeface="Times New Roman" panose="02020603050405020304" pitchFamily="18" charset="0"/>
              <a:cs typeface="Times New Roman" panose="02020603050405020304" pitchFamily="18" charset="0"/>
            </a:endParaRPr>
          </a:p>
          <a:p>
            <a:pPr marL="400050" lvl="1" indent="0">
              <a:buNone/>
            </a:pPr>
            <a:endParaRPr lang="fr-FR" sz="2000" dirty="0">
              <a:solidFill>
                <a:schemeClr val="tx1"/>
              </a:solidFill>
              <a:latin typeface="Times New Roman" panose="02020603050405020304" pitchFamily="18" charset="0"/>
              <a:cs typeface="Times New Roman" panose="02020603050405020304" pitchFamily="18" charset="0"/>
            </a:endParaRPr>
          </a:p>
          <a:p>
            <a:pPr marL="400050" lvl="1" indent="0">
              <a:buNone/>
            </a:pPr>
            <a:endParaRPr lang="fr-FR" sz="2200" dirty="0">
              <a:solidFill>
                <a:schemeClr val="tx1"/>
              </a:solidFill>
              <a:latin typeface="Times New Roman" panose="02020603050405020304" pitchFamily="18" charset="0"/>
              <a:cs typeface="Times New Roman" panose="02020603050405020304" pitchFamily="18" charset="0"/>
            </a:endParaRPr>
          </a:p>
        </p:txBody>
      </p:sp>
      <p:sp>
        <p:nvSpPr>
          <p:cNvPr id="6" name="Rectangle : coins arrondis 5">
            <a:extLst>
              <a:ext uri="{FF2B5EF4-FFF2-40B4-BE49-F238E27FC236}">
                <a16:creationId xmlns:a16="http://schemas.microsoft.com/office/drawing/2014/main" id="{0BF2BDC8-4C55-41E5-9798-4D0A4A9880D7}"/>
              </a:ext>
            </a:extLst>
          </p:cNvPr>
          <p:cNvSpPr/>
          <p:nvPr/>
        </p:nvSpPr>
        <p:spPr>
          <a:xfrm>
            <a:off x="752044" y="3501008"/>
            <a:ext cx="7639911" cy="720080"/>
          </a:xfrm>
          <a:prstGeom prst="roundRect">
            <a:avLst/>
          </a:prstGeom>
          <a:solidFill>
            <a:schemeClr val="tx1"/>
          </a:solidFill>
        </p:spPr>
        <p:style>
          <a:lnRef idx="2">
            <a:schemeClr val="accent5"/>
          </a:lnRef>
          <a:fillRef idx="1">
            <a:schemeClr val="lt1"/>
          </a:fillRef>
          <a:effectRef idx="0">
            <a:schemeClr val="accent5"/>
          </a:effectRef>
          <a:fontRef idx="minor">
            <a:schemeClr val="dk1"/>
          </a:fontRef>
        </p:style>
        <p:txBody>
          <a:bodyPr rtlCol="0" anchor="ctr"/>
          <a:lstStyle/>
          <a:p>
            <a:r>
              <a:rPr lang="fr-FR" sz="1600" b="0" dirty="0">
                <a:solidFill>
                  <a:srgbClr val="569CD6"/>
                </a:solidFill>
                <a:effectLst/>
                <a:latin typeface="Consolas" panose="020B0609020204030204" pitchFamily="49" charset="0"/>
              </a:rPr>
              <a:t>use</a:t>
            </a:r>
            <a:r>
              <a:rPr lang="fr-FR" sz="1600" b="0" dirty="0">
                <a:solidFill>
                  <a:srgbClr val="D4D4D4"/>
                </a:solidFill>
                <a:effectLst/>
                <a:latin typeface="Consolas" panose="020B0609020204030204" pitchFamily="49" charset="0"/>
              </a:rPr>
              <a:t> </a:t>
            </a:r>
            <a:r>
              <a:rPr lang="fr-FR" sz="1600" b="0" dirty="0" err="1">
                <a:solidFill>
                  <a:srgbClr val="D4D4D4"/>
                </a:solidFill>
                <a:effectLst/>
                <a:latin typeface="Consolas" panose="020B0609020204030204" pitchFamily="49" charset="0"/>
              </a:rPr>
              <a:t>Illuminate</a:t>
            </a:r>
            <a:r>
              <a:rPr lang="fr-FR" sz="1600" b="0" dirty="0">
                <a:solidFill>
                  <a:srgbClr val="D4D4D4"/>
                </a:solidFill>
                <a:effectLst/>
                <a:latin typeface="Consolas" panose="020B0609020204030204" pitchFamily="49" charset="0"/>
              </a:rPr>
              <a:t>\Pagination\</a:t>
            </a:r>
            <a:r>
              <a:rPr lang="fr-FR" sz="1600" b="0" dirty="0" err="1">
                <a:solidFill>
                  <a:srgbClr val="4EC9B0"/>
                </a:solidFill>
                <a:effectLst/>
                <a:latin typeface="Consolas" panose="020B0609020204030204" pitchFamily="49" charset="0"/>
              </a:rPr>
              <a:t>Paginator</a:t>
            </a:r>
            <a:r>
              <a:rPr lang="fr-FR" sz="1600" b="0" dirty="0">
                <a:solidFill>
                  <a:srgbClr val="D4D4D4"/>
                </a:solidFill>
                <a:effectLst/>
                <a:latin typeface="Consolas" panose="020B0609020204030204" pitchFamily="49" charset="0"/>
              </a:rPr>
              <a:t>;</a:t>
            </a:r>
          </a:p>
        </p:txBody>
      </p:sp>
      <p:sp>
        <p:nvSpPr>
          <p:cNvPr id="5" name="Rectangle : coins arrondis 4">
            <a:extLst>
              <a:ext uri="{FF2B5EF4-FFF2-40B4-BE49-F238E27FC236}">
                <a16:creationId xmlns:a16="http://schemas.microsoft.com/office/drawing/2014/main" id="{D85F5C8F-7234-7B13-DE34-26731F85A72C}"/>
              </a:ext>
            </a:extLst>
          </p:cNvPr>
          <p:cNvSpPr/>
          <p:nvPr/>
        </p:nvSpPr>
        <p:spPr>
          <a:xfrm>
            <a:off x="755136" y="4617132"/>
            <a:ext cx="7639911" cy="1944215"/>
          </a:xfrm>
          <a:prstGeom prst="roundRect">
            <a:avLst/>
          </a:prstGeom>
          <a:solidFill>
            <a:schemeClr val="tx1"/>
          </a:solidFill>
        </p:spPr>
        <p:style>
          <a:lnRef idx="2">
            <a:schemeClr val="accent5"/>
          </a:lnRef>
          <a:fillRef idx="1">
            <a:schemeClr val="lt1"/>
          </a:fillRef>
          <a:effectRef idx="0">
            <a:schemeClr val="accent5"/>
          </a:effectRef>
          <a:fontRef idx="minor">
            <a:schemeClr val="dk1"/>
          </a:fontRef>
        </p:style>
        <p:txBody>
          <a:bodyPr rtlCol="0" anchor="ctr"/>
          <a:lstStyle/>
          <a:p>
            <a:r>
              <a:rPr lang="fr-FR" sz="1600" b="0">
                <a:solidFill>
                  <a:srgbClr val="569CD6"/>
                </a:solidFill>
                <a:effectLst/>
                <a:latin typeface="Consolas" panose="020B0609020204030204" pitchFamily="49" charset="0"/>
              </a:rPr>
              <a:t>public</a:t>
            </a:r>
            <a:r>
              <a:rPr lang="fr-FR" sz="1600" b="0">
                <a:solidFill>
                  <a:srgbClr val="D4D4D4"/>
                </a:solidFill>
                <a:effectLst/>
                <a:latin typeface="Consolas" panose="020B0609020204030204" pitchFamily="49" charset="0"/>
              </a:rPr>
              <a:t> </a:t>
            </a:r>
            <a:r>
              <a:rPr lang="fr-FR" sz="1600" b="0">
                <a:solidFill>
                  <a:srgbClr val="569CD6"/>
                </a:solidFill>
                <a:effectLst/>
                <a:latin typeface="Consolas" panose="020B0609020204030204" pitchFamily="49" charset="0"/>
              </a:rPr>
              <a:t>function</a:t>
            </a:r>
            <a:r>
              <a:rPr lang="fr-FR" sz="1600" b="0">
                <a:solidFill>
                  <a:srgbClr val="D4D4D4"/>
                </a:solidFill>
                <a:effectLst/>
                <a:latin typeface="Consolas" panose="020B0609020204030204" pitchFamily="49" charset="0"/>
              </a:rPr>
              <a:t> </a:t>
            </a:r>
            <a:r>
              <a:rPr lang="fr-FR" sz="1600" b="0">
                <a:solidFill>
                  <a:srgbClr val="DCDCAA"/>
                </a:solidFill>
                <a:effectLst/>
                <a:latin typeface="Consolas" panose="020B0609020204030204" pitchFamily="49" charset="0"/>
              </a:rPr>
              <a:t>boot</a:t>
            </a:r>
            <a:r>
              <a:rPr lang="fr-FR" sz="1600" b="0">
                <a:solidFill>
                  <a:srgbClr val="D4D4D4"/>
                </a:solidFill>
                <a:effectLst/>
                <a:latin typeface="Consolas" panose="020B0609020204030204" pitchFamily="49" charset="0"/>
              </a:rPr>
              <a:t>()</a:t>
            </a:r>
          </a:p>
          <a:p>
            <a:r>
              <a:rPr lang="fr-FR" sz="1600" b="0">
                <a:solidFill>
                  <a:srgbClr val="D4D4D4"/>
                </a:solidFill>
                <a:effectLst/>
                <a:latin typeface="Consolas" panose="020B0609020204030204" pitchFamily="49" charset="0"/>
              </a:rPr>
              <a:t>    {</a:t>
            </a:r>
          </a:p>
          <a:p>
            <a:r>
              <a:rPr lang="fr-FR" sz="1600" b="0">
                <a:solidFill>
                  <a:srgbClr val="D4D4D4"/>
                </a:solidFill>
                <a:effectLst/>
                <a:latin typeface="Consolas" panose="020B0609020204030204" pitchFamily="49" charset="0"/>
              </a:rPr>
              <a:t>        </a:t>
            </a:r>
            <a:r>
              <a:rPr lang="fr-FR" sz="1600" b="0">
                <a:solidFill>
                  <a:srgbClr val="4EC9B0"/>
                </a:solidFill>
                <a:effectLst/>
                <a:latin typeface="Consolas" panose="020B0609020204030204" pitchFamily="49" charset="0"/>
              </a:rPr>
              <a:t>Paginator</a:t>
            </a:r>
            <a:r>
              <a:rPr lang="fr-FR" sz="1600" b="0">
                <a:solidFill>
                  <a:srgbClr val="D4D4D4"/>
                </a:solidFill>
                <a:effectLst/>
                <a:latin typeface="Consolas" panose="020B0609020204030204" pitchFamily="49" charset="0"/>
              </a:rPr>
              <a:t>::</a:t>
            </a:r>
            <a:r>
              <a:rPr lang="fr-FR" sz="1600" b="0">
                <a:solidFill>
                  <a:srgbClr val="DCDCAA"/>
                </a:solidFill>
                <a:effectLst/>
                <a:latin typeface="Consolas" panose="020B0609020204030204" pitchFamily="49" charset="0"/>
              </a:rPr>
              <a:t>useBootstrapFive</a:t>
            </a:r>
            <a:r>
              <a:rPr lang="fr-FR" sz="1600" b="0">
                <a:solidFill>
                  <a:srgbClr val="D4D4D4"/>
                </a:solidFill>
                <a:effectLst/>
                <a:latin typeface="Consolas" panose="020B0609020204030204" pitchFamily="49" charset="0"/>
              </a:rPr>
              <a:t>();</a:t>
            </a:r>
          </a:p>
          <a:p>
            <a:r>
              <a:rPr lang="fr-FR" sz="1600" b="0">
                <a:solidFill>
                  <a:srgbClr val="D4D4D4"/>
                </a:solidFill>
                <a:effectLst/>
                <a:latin typeface="Consolas" panose="020B0609020204030204" pitchFamily="49" charset="0"/>
              </a:rPr>
              <a:t>        </a:t>
            </a:r>
            <a:r>
              <a:rPr lang="fr-FR" sz="1600" b="0">
                <a:solidFill>
                  <a:srgbClr val="4EC9B0"/>
                </a:solidFill>
                <a:effectLst/>
                <a:latin typeface="Consolas" panose="020B0609020204030204" pitchFamily="49" charset="0"/>
              </a:rPr>
              <a:t>Paginator</a:t>
            </a:r>
            <a:r>
              <a:rPr lang="fr-FR" sz="1600" b="0">
                <a:solidFill>
                  <a:srgbClr val="D4D4D4"/>
                </a:solidFill>
                <a:effectLst/>
                <a:latin typeface="Consolas" panose="020B0609020204030204" pitchFamily="49" charset="0"/>
              </a:rPr>
              <a:t>::</a:t>
            </a:r>
            <a:r>
              <a:rPr lang="fr-FR" sz="1600" b="0">
                <a:solidFill>
                  <a:srgbClr val="DCDCAA"/>
                </a:solidFill>
                <a:effectLst/>
                <a:latin typeface="Consolas" panose="020B0609020204030204" pitchFamily="49" charset="0"/>
              </a:rPr>
              <a:t>useBootstrapFour</a:t>
            </a:r>
            <a:r>
              <a:rPr lang="fr-FR" sz="1600" b="0">
                <a:solidFill>
                  <a:srgbClr val="D4D4D4"/>
                </a:solidFill>
                <a:effectLst/>
                <a:latin typeface="Consolas" panose="020B0609020204030204" pitchFamily="49" charset="0"/>
              </a:rPr>
              <a:t>();</a:t>
            </a:r>
          </a:p>
          <a:p>
            <a:r>
              <a:rPr lang="fr-FR" sz="1600" b="0">
                <a:solidFill>
                  <a:srgbClr val="D4D4D4"/>
                </a:solidFill>
                <a:effectLst/>
                <a:latin typeface="Consolas" panose="020B0609020204030204" pitchFamily="49" charset="0"/>
              </a:rPr>
              <a:t>    }</a:t>
            </a:r>
          </a:p>
        </p:txBody>
      </p:sp>
    </p:spTree>
    <p:extLst>
      <p:ext uri="{BB962C8B-B14F-4D97-AF65-F5344CB8AC3E}">
        <p14:creationId xmlns:p14="http://schemas.microsoft.com/office/powerpoint/2010/main" val="11309945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4B61B9B-A94A-41A0-B2B5-8EAB5968A763}"/>
              </a:ext>
            </a:extLst>
          </p:cNvPr>
          <p:cNvSpPr/>
          <p:nvPr/>
        </p:nvSpPr>
        <p:spPr>
          <a:xfrm>
            <a:off x="457200" y="332656"/>
            <a:ext cx="8229600" cy="12675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2D6EDF2E-28D5-4E7E-9002-E0B03ABC4A36}"/>
              </a:ext>
            </a:extLst>
          </p:cNvPr>
          <p:cNvSpPr>
            <a:spLocks noGrp="1"/>
          </p:cNvSpPr>
          <p:nvPr>
            <p:ph type="title"/>
          </p:nvPr>
        </p:nvSpPr>
        <p:spPr>
          <a:xfrm>
            <a:off x="457200" y="390364"/>
            <a:ext cx="8229600" cy="1152128"/>
          </a:xfrm>
        </p:spPr>
        <p:txBody>
          <a:bodyPr>
            <a:normAutofit fontScale="90000"/>
          </a:bodyPr>
          <a:lstStyle/>
          <a:p>
            <a:br>
              <a:rPr lang="fr-FR" sz="2700" b="1" dirty="0">
                <a:solidFill>
                  <a:schemeClr val="accent1">
                    <a:lumMod val="75000"/>
                  </a:schemeClr>
                </a:solidFill>
                <a:latin typeface="Times New Roman" panose="02020603050405020304" pitchFamily="18" charset="0"/>
                <a:cs typeface="Arial" panose="020B0604020202020204" pitchFamily="34" charset="0"/>
              </a:rPr>
            </a:b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back-end</a:t>
            </a:r>
            <a:br>
              <a:rPr lang="fr-FR" sz="2700" b="1" dirty="0">
                <a:solidFill>
                  <a:schemeClr val="tx2"/>
                </a:solidFill>
                <a:latin typeface="Times New Roman" panose="02020603050405020304" pitchFamily="18" charset="0"/>
                <a:cs typeface="Arial" panose="020B0604020202020204" pitchFamily="34" charset="0"/>
              </a:rPr>
            </a:b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id="{CAA7025C-DB73-4FBD-AE8F-1E15F960E5E6}"/>
              </a:ext>
            </a:extLst>
          </p:cNvPr>
          <p:cNvSpPr>
            <a:spLocks noGrp="1"/>
          </p:cNvSpPr>
          <p:nvPr>
            <p:ph idx="1"/>
          </p:nvPr>
        </p:nvSpPr>
        <p:spPr>
          <a:xfrm>
            <a:off x="457200" y="1268760"/>
            <a:ext cx="8229600" cy="5472608"/>
          </a:xfrm>
        </p:spPr>
        <p:style>
          <a:lnRef idx="2">
            <a:schemeClr val="accent1"/>
          </a:lnRef>
          <a:fillRef idx="1">
            <a:schemeClr val="lt1"/>
          </a:fillRef>
          <a:effectRef idx="0">
            <a:schemeClr val="accent1"/>
          </a:effectRef>
          <a:fontRef idx="minor">
            <a:schemeClr val="dk1"/>
          </a:fontRef>
        </p:style>
        <p:txBody>
          <a:bodyPr>
            <a:normAutofit/>
          </a:bodyPr>
          <a:lstStyle/>
          <a:p>
            <a:pPr marL="514350" indent="-514350">
              <a:buFont typeface="+mj-lt"/>
              <a:buAutoNum type="alphaUcPeriod" startAt="3"/>
            </a:pPr>
            <a:r>
              <a:rPr lang="fr-FR" sz="2000" b="1" dirty="0">
                <a:solidFill>
                  <a:srgbClr val="002060"/>
                </a:solidFill>
                <a:latin typeface="Times New Roman" panose="02020603050405020304" pitchFamily="18" charset="0"/>
                <a:cs typeface="Times New Roman" panose="02020603050405020304" pitchFamily="18" charset="0"/>
              </a:rPr>
              <a:t>Approfondir la programmation Laravel</a:t>
            </a:r>
            <a:endParaRPr lang="fr-FR" sz="2000" dirty="0">
              <a:solidFill>
                <a:srgbClr val="002060"/>
              </a:solidFill>
              <a:latin typeface="Times New Roman" panose="02020603050405020304" pitchFamily="18" charset="0"/>
              <a:cs typeface="Times New Roman" panose="02020603050405020304" pitchFamily="18" charset="0"/>
            </a:endParaRPr>
          </a:p>
          <a:p>
            <a:pPr marL="857250" lvl="1" indent="-457200">
              <a:buFont typeface="+mj-lt"/>
              <a:buAutoNum type="arabicPeriod" startAt="2"/>
            </a:pPr>
            <a:r>
              <a:rPr lang="fr-FR" sz="2000" dirty="0">
                <a:solidFill>
                  <a:srgbClr val="C00000"/>
                </a:solidFill>
                <a:latin typeface="Times New Roman" panose="02020603050405020304" pitchFamily="18" charset="0"/>
                <a:cs typeface="Times New Roman" panose="02020603050405020304" pitchFamily="18" charset="0"/>
              </a:rPr>
              <a:t>Interagir avec la base de données</a:t>
            </a:r>
            <a:endParaRPr lang="fr-FR" sz="2000" b="1" dirty="0">
              <a:solidFill>
                <a:srgbClr val="00B050"/>
              </a:solidFill>
              <a:latin typeface="Times New Roman" panose="02020603050405020304" pitchFamily="18" charset="0"/>
              <a:cs typeface="Times New Roman" panose="02020603050405020304" pitchFamily="18" charset="0"/>
            </a:endParaRPr>
          </a:p>
          <a:p>
            <a:pPr marL="514350" lvl="1" indent="0" algn="ctr">
              <a:buNone/>
            </a:pPr>
            <a:r>
              <a:rPr lang="fr-FR" sz="2000" b="1" dirty="0">
                <a:solidFill>
                  <a:srgbClr val="0070C0"/>
                </a:solidFill>
                <a:latin typeface="Times New Roman" panose="02020603050405020304" pitchFamily="18" charset="0"/>
                <a:cs typeface="Times New Roman" panose="02020603050405020304" pitchFamily="18" charset="0"/>
              </a:rPr>
              <a:t>Pagination de la base de données</a:t>
            </a:r>
          </a:p>
          <a:p>
            <a:pPr marL="400050" lvl="1" indent="0">
              <a:buNone/>
            </a:pPr>
            <a:r>
              <a:rPr lang="fr-FR" sz="2000" dirty="0">
                <a:solidFill>
                  <a:srgbClr val="C00000"/>
                </a:solidFill>
                <a:latin typeface="Times New Roman" panose="02020603050405020304" pitchFamily="18" charset="0"/>
                <a:cs typeface="Times New Roman" panose="02020603050405020304" pitchFamily="18" charset="0"/>
              </a:rPr>
              <a:t>Configuration : </a:t>
            </a:r>
            <a:endParaRPr lang="fr-FR" sz="2000" b="1" i="1" dirty="0">
              <a:solidFill>
                <a:srgbClr val="C00000"/>
              </a:solidFill>
              <a:latin typeface="Times New Roman" panose="02020603050405020304" pitchFamily="18" charset="0"/>
              <a:cs typeface="Times New Roman" panose="02020603050405020304" pitchFamily="18" charset="0"/>
            </a:endParaRPr>
          </a:p>
          <a:p>
            <a:pPr marL="400050" lvl="1" indent="0">
              <a:buNone/>
            </a:pPr>
            <a:r>
              <a:rPr lang="fr-FR" sz="2000" b="1" u="sng" dirty="0">
                <a:solidFill>
                  <a:schemeClr val="tx1"/>
                </a:solidFill>
                <a:latin typeface="Times New Roman" panose="02020603050405020304" pitchFamily="18" charset="0"/>
                <a:cs typeface="Times New Roman" panose="02020603050405020304" pitchFamily="18" charset="0"/>
              </a:rPr>
              <a:t>La vue:</a:t>
            </a:r>
            <a:r>
              <a:rPr lang="fr-FR" sz="2000" b="1" dirty="0">
                <a:solidFill>
                  <a:schemeClr val="tx1"/>
                </a:solidFill>
                <a:latin typeface="Times New Roman" panose="02020603050405020304" pitchFamily="18" charset="0"/>
                <a:cs typeface="Times New Roman" panose="02020603050405020304" pitchFamily="18" charset="0"/>
              </a:rPr>
              <a:t>  </a:t>
            </a:r>
            <a:endParaRPr lang="fr-FR" sz="2000" dirty="0">
              <a:solidFill>
                <a:schemeClr val="tx1"/>
              </a:solidFill>
              <a:latin typeface="Times New Roman" panose="02020603050405020304" pitchFamily="18" charset="0"/>
              <a:cs typeface="Times New Roman" panose="02020603050405020304" pitchFamily="18" charset="0"/>
            </a:endParaRPr>
          </a:p>
          <a:p>
            <a:pPr marL="400050" lvl="1" indent="0">
              <a:buNone/>
            </a:pPr>
            <a:r>
              <a:rPr lang="fr-FR" sz="2000" dirty="0">
                <a:solidFill>
                  <a:schemeClr val="tx1"/>
                </a:solidFill>
                <a:latin typeface="Times New Roman" panose="02020603050405020304" pitchFamily="18" charset="0"/>
                <a:cs typeface="Times New Roman" panose="02020603050405020304" pitchFamily="18" charset="0"/>
              </a:rPr>
              <a:t>Ajouter dans la vue  le lien suivant :</a:t>
            </a:r>
          </a:p>
          <a:p>
            <a:pPr marL="400050" lvl="1" indent="0">
              <a:buNone/>
            </a:pPr>
            <a:endParaRPr lang="fr-FR" sz="2000" dirty="0">
              <a:solidFill>
                <a:srgbClr val="C00000"/>
              </a:solidFill>
              <a:latin typeface="Times New Roman" panose="02020603050405020304" pitchFamily="18" charset="0"/>
              <a:cs typeface="Times New Roman" panose="02020603050405020304" pitchFamily="18" charset="0"/>
            </a:endParaRPr>
          </a:p>
          <a:p>
            <a:pPr marL="400050" lvl="1" indent="0">
              <a:buNone/>
            </a:pPr>
            <a:endParaRPr lang="fr-FR" sz="2000" dirty="0">
              <a:solidFill>
                <a:schemeClr val="tx1"/>
              </a:solidFill>
              <a:latin typeface="Times New Roman" panose="02020603050405020304" pitchFamily="18" charset="0"/>
              <a:cs typeface="Times New Roman" panose="02020603050405020304" pitchFamily="18" charset="0"/>
            </a:endParaRPr>
          </a:p>
          <a:p>
            <a:pPr marL="400050" lvl="1" indent="0">
              <a:buNone/>
            </a:pPr>
            <a:endParaRPr lang="fr-FR" sz="2200" dirty="0">
              <a:solidFill>
                <a:schemeClr val="tx1"/>
              </a:solidFill>
              <a:latin typeface="Times New Roman" panose="02020603050405020304" pitchFamily="18" charset="0"/>
              <a:cs typeface="Times New Roman" panose="02020603050405020304" pitchFamily="18" charset="0"/>
            </a:endParaRPr>
          </a:p>
        </p:txBody>
      </p:sp>
      <p:sp>
        <p:nvSpPr>
          <p:cNvPr id="6" name="Rectangle : coins arrondis 5">
            <a:extLst>
              <a:ext uri="{FF2B5EF4-FFF2-40B4-BE49-F238E27FC236}">
                <a16:creationId xmlns:a16="http://schemas.microsoft.com/office/drawing/2014/main" id="{0BF2BDC8-4C55-41E5-9798-4D0A4A9880D7}"/>
              </a:ext>
            </a:extLst>
          </p:cNvPr>
          <p:cNvSpPr/>
          <p:nvPr/>
        </p:nvSpPr>
        <p:spPr>
          <a:xfrm>
            <a:off x="647564" y="3708027"/>
            <a:ext cx="7848872" cy="2736304"/>
          </a:xfrm>
          <a:prstGeom prst="roundRect">
            <a:avLst/>
          </a:prstGeom>
          <a:solidFill>
            <a:schemeClr val="tx1"/>
          </a:solidFill>
        </p:spPr>
        <p:style>
          <a:lnRef idx="2">
            <a:schemeClr val="accent5"/>
          </a:lnRef>
          <a:fillRef idx="1">
            <a:schemeClr val="lt1"/>
          </a:fillRef>
          <a:effectRef idx="0">
            <a:schemeClr val="accent5"/>
          </a:effectRef>
          <a:fontRef idx="minor">
            <a:schemeClr val="dk1"/>
          </a:fontRef>
        </p:style>
        <p:txBody>
          <a:bodyPr rtlCol="0" anchor="ctr"/>
          <a:lstStyle/>
          <a:p>
            <a:r>
              <a:rPr lang="en-US" sz="1600" b="0" dirty="0">
                <a:solidFill>
                  <a:srgbClr val="D4D4D4"/>
                </a:solidFill>
                <a:effectLst/>
                <a:latin typeface="Consolas" panose="020B0609020204030204" pitchFamily="49" charset="0"/>
              </a:rPr>
              <a:t>                             </a:t>
            </a:r>
            <a:r>
              <a:rPr lang="en-US" sz="1600" b="0" dirty="0">
                <a:solidFill>
                  <a:srgbClr val="808080"/>
                </a:solidFill>
                <a:effectLst/>
                <a:latin typeface="Consolas" panose="020B0609020204030204" pitchFamily="49" charset="0"/>
              </a:rPr>
              <a:t>&lt;/</a:t>
            </a:r>
            <a:r>
              <a:rPr lang="en-US" sz="1600" b="0" dirty="0">
                <a:solidFill>
                  <a:srgbClr val="569CD6"/>
                </a:solidFill>
                <a:effectLst/>
                <a:latin typeface="Consolas" panose="020B0609020204030204" pitchFamily="49" charset="0"/>
              </a:rPr>
              <a:t>tr</a:t>
            </a:r>
            <a:r>
              <a:rPr lang="en-US" sz="1600" b="0" dirty="0">
                <a:solidFill>
                  <a:srgbClr val="808080"/>
                </a:solidFill>
                <a:effectLst/>
                <a:latin typeface="Consolas" panose="020B0609020204030204" pitchFamily="49" charset="0"/>
              </a:rPr>
              <a:t>&gt;</a:t>
            </a:r>
            <a:endParaRPr lang="en-US" sz="1600" b="0" dirty="0">
              <a:solidFill>
                <a:srgbClr val="D4D4D4"/>
              </a:solidFill>
              <a:effectLst/>
              <a:latin typeface="Consolas" panose="020B0609020204030204" pitchFamily="49" charset="0"/>
            </a:endParaRPr>
          </a:p>
          <a:p>
            <a:r>
              <a:rPr lang="en-US" sz="1600" b="0" dirty="0">
                <a:solidFill>
                  <a:srgbClr val="D4D4D4"/>
                </a:solidFill>
                <a:effectLst/>
                <a:latin typeface="Consolas" panose="020B0609020204030204" pitchFamily="49" charset="0"/>
              </a:rPr>
              <a:t>                        </a:t>
            </a:r>
            <a:r>
              <a:rPr lang="en-US" sz="1600" b="0" dirty="0">
                <a:solidFill>
                  <a:srgbClr val="569CD6"/>
                </a:solidFill>
                <a:effectLst/>
                <a:latin typeface="Consolas" panose="020B0609020204030204" pitchFamily="49" charset="0"/>
              </a:rPr>
              <a:t>@endforeach</a:t>
            </a:r>
            <a:endParaRPr lang="en-US" sz="1600" b="0" dirty="0">
              <a:solidFill>
                <a:srgbClr val="D4D4D4"/>
              </a:solidFill>
              <a:effectLst/>
              <a:latin typeface="Consolas" panose="020B0609020204030204" pitchFamily="49" charset="0"/>
            </a:endParaRPr>
          </a:p>
          <a:p>
            <a:r>
              <a:rPr lang="en-US" sz="1600" b="0" dirty="0">
                <a:solidFill>
                  <a:srgbClr val="D4D4D4"/>
                </a:solidFill>
                <a:effectLst/>
                <a:latin typeface="Consolas" panose="020B0609020204030204" pitchFamily="49" charset="0"/>
              </a:rPr>
              <a:t>                </a:t>
            </a:r>
            <a:r>
              <a:rPr lang="en-US" sz="1600" b="0" dirty="0">
                <a:solidFill>
                  <a:srgbClr val="808080"/>
                </a:solidFill>
                <a:effectLst/>
                <a:latin typeface="Consolas" panose="020B0609020204030204" pitchFamily="49" charset="0"/>
              </a:rPr>
              <a:t>&lt;/</a:t>
            </a:r>
            <a:r>
              <a:rPr lang="en-US" sz="1600" b="0" dirty="0" err="1">
                <a:solidFill>
                  <a:srgbClr val="569CD6"/>
                </a:solidFill>
                <a:effectLst/>
                <a:latin typeface="Consolas" panose="020B0609020204030204" pitchFamily="49" charset="0"/>
              </a:rPr>
              <a:t>tbody</a:t>
            </a:r>
            <a:r>
              <a:rPr lang="en-US" sz="1600" b="0" dirty="0">
                <a:solidFill>
                  <a:srgbClr val="808080"/>
                </a:solidFill>
                <a:effectLst/>
                <a:latin typeface="Consolas" panose="020B0609020204030204" pitchFamily="49" charset="0"/>
              </a:rPr>
              <a:t>&gt;</a:t>
            </a:r>
            <a:endParaRPr lang="en-US" sz="1600" b="0" dirty="0">
              <a:solidFill>
                <a:srgbClr val="D4D4D4"/>
              </a:solidFill>
              <a:effectLst/>
              <a:latin typeface="Consolas" panose="020B0609020204030204" pitchFamily="49" charset="0"/>
            </a:endParaRPr>
          </a:p>
          <a:p>
            <a:r>
              <a:rPr lang="en-US" sz="1600" b="0" dirty="0">
                <a:solidFill>
                  <a:srgbClr val="D4D4D4"/>
                </a:solidFill>
                <a:effectLst/>
                <a:latin typeface="Consolas" panose="020B0609020204030204" pitchFamily="49" charset="0"/>
              </a:rPr>
              <a:t>            </a:t>
            </a:r>
            <a:r>
              <a:rPr lang="en-US" sz="1600" b="0" dirty="0">
                <a:solidFill>
                  <a:srgbClr val="808080"/>
                </a:solidFill>
                <a:effectLst/>
                <a:latin typeface="Consolas" panose="020B0609020204030204" pitchFamily="49" charset="0"/>
              </a:rPr>
              <a:t>&lt;/</a:t>
            </a:r>
            <a:r>
              <a:rPr lang="en-US" sz="1600" b="0" dirty="0">
                <a:solidFill>
                  <a:srgbClr val="569CD6"/>
                </a:solidFill>
                <a:effectLst/>
                <a:latin typeface="Consolas" panose="020B0609020204030204" pitchFamily="49" charset="0"/>
              </a:rPr>
              <a:t>table</a:t>
            </a:r>
            <a:r>
              <a:rPr lang="en-US" sz="1600" b="0" dirty="0">
                <a:solidFill>
                  <a:srgbClr val="808080"/>
                </a:solidFill>
                <a:effectLst/>
                <a:latin typeface="Consolas" panose="020B0609020204030204" pitchFamily="49" charset="0"/>
              </a:rPr>
              <a:t>&gt;</a:t>
            </a:r>
            <a:endParaRPr lang="en-US" sz="1600" b="0" dirty="0">
              <a:solidFill>
                <a:srgbClr val="D4D4D4"/>
              </a:solidFill>
              <a:effectLst/>
              <a:latin typeface="Consolas" panose="020B0609020204030204" pitchFamily="49" charset="0"/>
            </a:endParaRPr>
          </a:p>
          <a:p>
            <a:r>
              <a:rPr lang="en-US" sz="1600" b="0" dirty="0">
                <a:solidFill>
                  <a:srgbClr val="D4D4D4"/>
                </a:solidFill>
                <a:effectLst/>
                <a:latin typeface="Consolas" panose="020B0609020204030204" pitchFamily="49" charset="0"/>
              </a:rPr>
              <a:t>            </a:t>
            </a:r>
            <a:r>
              <a:rPr lang="en-US" sz="1600" b="0" dirty="0">
                <a:solidFill>
                  <a:srgbClr val="808080"/>
                </a:solidFill>
                <a:effectLst/>
                <a:latin typeface="Consolas" panose="020B0609020204030204" pitchFamily="49" charset="0"/>
              </a:rPr>
              <a:t>&lt;</a:t>
            </a:r>
            <a:r>
              <a:rPr lang="en-US" sz="1600" b="0" dirty="0">
                <a:solidFill>
                  <a:srgbClr val="569CD6"/>
                </a:solidFill>
                <a:effectLst/>
                <a:latin typeface="Consolas" panose="020B0609020204030204" pitchFamily="49" charset="0"/>
              </a:rPr>
              <a:t>div</a:t>
            </a:r>
            <a:r>
              <a:rPr lang="en-US" sz="1600" b="0" dirty="0">
                <a:solidFill>
                  <a:srgbClr val="D4D4D4"/>
                </a:solidFill>
                <a:effectLst/>
                <a:latin typeface="Consolas" panose="020B0609020204030204" pitchFamily="49" charset="0"/>
              </a:rPr>
              <a:t> </a:t>
            </a:r>
            <a:r>
              <a:rPr lang="en-US" sz="1600" b="0" dirty="0">
                <a:solidFill>
                  <a:srgbClr val="9CDCFE"/>
                </a:solidFill>
                <a:effectLst/>
                <a:latin typeface="Consolas" panose="020B0609020204030204" pitchFamily="49" charset="0"/>
              </a:rPr>
              <a:t>class</a:t>
            </a:r>
            <a:r>
              <a:rPr lang="en-US" sz="1600" b="0" dirty="0">
                <a:solidFill>
                  <a:srgbClr val="D4D4D4"/>
                </a:solidFill>
                <a:effectLst/>
                <a:latin typeface="Consolas" panose="020B0609020204030204" pitchFamily="49" charset="0"/>
              </a:rPr>
              <a:t>=</a:t>
            </a:r>
            <a:r>
              <a:rPr lang="en-US" sz="1600" b="0" dirty="0">
                <a:solidFill>
                  <a:srgbClr val="CE9178"/>
                </a:solidFill>
                <a:effectLst/>
                <a:latin typeface="Consolas" panose="020B0609020204030204" pitchFamily="49" charset="0"/>
              </a:rPr>
              <a:t>"row"</a:t>
            </a:r>
            <a:r>
              <a:rPr lang="en-US" sz="1600" b="0" dirty="0">
                <a:solidFill>
                  <a:srgbClr val="808080"/>
                </a:solidFill>
                <a:effectLst/>
                <a:latin typeface="Consolas" panose="020B0609020204030204" pitchFamily="49" charset="0"/>
              </a:rPr>
              <a:t>&gt;</a:t>
            </a:r>
            <a:r>
              <a:rPr lang="en-US" sz="1600" b="0" dirty="0">
                <a:solidFill>
                  <a:srgbClr val="DCDCAA"/>
                </a:solidFill>
                <a:effectLst/>
                <a:latin typeface="Consolas" panose="020B0609020204030204" pitchFamily="49" charset="0"/>
              </a:rPr>
              <a:t>{{</a:t>
            </a:r>
            <a:r>
              <a:rPr lang="en-US" sz="1600" b="0" dirty="0">
                <a:solidFill>
                  <a:srgbClr val="D4D4D4"/>
                </a:solidFill>
                <a:effectLst/>
                <a:latin typeface="Consolas" panose="020B0609020204030204" pitchFamily="49" charset="0"/>
              </a:rPr>
              <a:t> </a:t>
            </a:r>
            <a:r>
              <a:rPr lang="en-US" sz="1600" b="0" dirty="0">
                <a:solidFill>
                  <a:srgbClr val="9CDCFE"/>
                </a:solidFill>
                <a:effectLst/>
                <a:latin typeface="Consolas" panose="020B0609020204030204" pitchFamily="49" charset="0"/>
              </a:rPr>
              <a:t>$</a:t>
            </a:r>
            <a:r>
              <a:rPr lang="en-US" sz="1600" b="0" dirty="0" err="1">
                <a:solidFill>
                  <a:srgbClr val="9CDCFE"/>
                </a:solidFill>
                <a:effectLst/>
                <a:latin typeface="Consolas" panose="020B0609020204030204" pitchFamily="49" charset="0"/>
              </a:rPr>
              <a:t>sta</a:t>
            </a:r>
            <a:r>
              <a:rPr lang="en-US" sz="1600" b="0" dirty="0">
                <a:solidFill>
                  <a:srgbClr val="D4D4D4"/>
                </a:solidFill>
                <a:effectLst/>
                <a:latin typeface="Consolas" panose="020B0609020204030204" pitchFamily="49" charset="0"/>
              </a:rPr>
              <a:t>-&gt;</a:t>
            </a:r>
            <a:r>
              <a:rPr lang="en-US" sz="1600" b="0" dirty="0">
                <a:solidFill>
                  <a:srgbClr val="DCDCAA"/>
                </a:solidFill>
                <a:effectLst/>
                <a:latin typeface="Consolas" panose="020B0609020204030204" pitchFamily="49" charset="0"/>
              </a:rPr>
              <a:t>links</a:t>
            </a:r>
            <a:r>
              <a:rPr lang="en-US" sz="1600" b="0" dirty="0">
                <a:solidFill>
                  <a:srgbClr val="D4D4D4"/>
                </a:solidFill>
                <a:effectLst/>
                <a:latin typeface="Consolas" panose="020B0609020204030204" pitchFamily="49" charset="0"/>
              </a:rPr>
              <a:t>()</a:t>
            </a:r>
            <a:r>
              <a:rPr lang="en-US" sz="1600" b="0" dirty="0">
                <a:solidFill>
                  <a:srgbClr val="DCDCAA"/>
                </a:solidFill>
                <a:effectLst/>
                <a:latin typeface="Consolas" panose="020B0609020204030204" pitchFamily="49" charset="0"/>
              </a:rPr>
              <a:t>}}</a:t>
            </a:r>
            <a:r>
              <a:rPr lang="en-US" sz="1600" b="0" dirty="0">
                <a:solidFill>
                  <a:srgbClr val="808080"/>
                </a:solidFill>
                <a:effectLst/>
                <a:latin typeface="Consolas" panose="020B0609020204030204" pitchFamily="49" charset="0"/>
              </a:rPr>
              <a:t>&lt;/</a:t>
            </a:r>
            <a:r>
              <a:rPr lang="en-US" sz="1600" b="0" dirty="0">
                <a:solidFill>
                  <a:srgbClr val="569CD6"/>
                </a:solidFill>
                <a:effectLst/>
                <a:latin typeface="Consolas" panose="020B0609020204030204" pitchFamily="49" charset="0"/>
              </a:rPr>
              <a:t>div</a:t>
            </a:r>
            <a:r>
              <a:rPr lang="en-US" sz="1600" b="0" dirty="0">
                <a:solidFill>
                  <a:srgbClr val="808080"/>
                </a:solidFill>
                <a:effectLst/>
                <a:latin typeface="Consolas" panose="020B0609020204030204" pitchFamily="49" charset="0"/>
              </a:rPr>
              <a:t>&gt;</a:t>
            </a:r>
            <a:endParaRPr lang="en-US" sz="1600" b="0" dirty="0">
              <a:solidFill>
                <a:srgbClr val="D4D4D4"/>
              </a:solidFill>
              <a:effectLst/>
              <a:latin typeface="Consolas" panose="020B0609020204030204" pitchFamily="49" charset="0"/>
            </a:endParaRPr>
          </a:p>
          <a:p>
            <a:r>
              <a:rPr lang="en-US" sz="1600" b="0" dirty="0">
                <a:solidFill>
                  <a:srgbClr val="D4D4D4"/>
                </a:solidFill>
                <a:effectLst/>
                <a:latin typeface="Consolas" panose="020B0609020204030204" pitchFamily="49" charset="0"/>
              </a:rPr>
              <a:t>        </a:t>
            </a:r>
            <a:r>
              <a:rPr lang="en-US" sz="1600" b="0" dirty="0">
                <a:solidFill>
                  <a:srgbClr val="808080"/>
                </a:solidFill>
                <a:effectLst/>
                <a:latin typeface="Consolas" panose="020B0609020204030204" pitchFamily="49" charset="0"/>
              </a:rPr>
              <a:t>&lt;/</a:t>
            </a:r>
            <a:r>
              <a:rPr lang="en-US" sz="1600" b="0" dirty="0">
                <a:solidFill>
                  <a:srgbClr val="569CD6"/>
                </a:solidFill>
                <a:effectLst/>
                <a:latin typeface="Consolas" panose="020B0609020204030204" pitchFamily="49" charset="0"/>
              </a:rPr>
              <a:t>div</a:t>
            </a:r>
            <a:r>
              <a:rPr lang="en-US" sz="1600" b="0" dirty="0">
                <a:solidFill>
                  <a:srgbClr val="808080"/>
                </a:solidFill>
                <a:effectLst/>
                <a:latin typeface="Consolas" panose="020B0609020204030204" pitchFamily="49" charset="0"/>
              </a:rPr>
              <a:t>&gt;</a:t>
            </a:r>
            <a:endParaRPr lang="en-US" sz="1600" b="0" dirty="0">
              <a:solidFill>
                <a:srgbClr val="D4D4D4"/>
              </a:solidFill>
              <a:effectLst/>
              <a:latin typeface="Consolas" panose="020B0609020204030204" pitchFamily="49" charset="0"/>
            </a:endParaRPr>
          </a:p>
          <a:p>
            <a:r>
              <a:rPr lang="en-US" sz="1600" b="0" dirty="0">
                <a:solidFill>
                  <a:srgbClr val="D4D4D4"/>
                </a:solidFill>
                <a:effectLst/>
                <a:latin typeface="Consolas" panose="020B0609020204030204" pitchFamily="49" charset="0"/>
              </a:rPr>
              <a:t>        </a:t>
            </a:r>
          </a:p>
          <a:p>
            <a:r>
              <a:rPr lang="en-US" sz="1600" b="0" dirty="0">
                <a:solidFill>
                  <a:srgbClr val="D4D4D4"/>
                </a:solidFill>
                <a:effectLst/>
                <a:latin typeface="Consolas" panose="020B0609020204030204" pitchFamily="49" charset="0"/>
              </a:rPr>
              <a:t>    </a:t>
            </a:r>
            <a:r>
              <a:rPr lang="en-US" sz="1600" b="0" dirty="0">
                <a:solidFill>
                  <a:srgbClr val="808080"/>
                </a:solidFill>
                <a:effectLst/>
                <a:latin typeface="Consolas" panose="020B0609020204030204" pitchFamily="49" charset="0"/>
              </a:rPr>
              <a:t>&lt;/</a:t>
            </a:r>
            <a:r>
              <a:rPr lang="en-US" sz="1600" b="0" dirty="0">
                <a:solidFill>
                  <a:srgbClr val="569CD6"/>
                </a:solidFill>
                <a:effectLst/>
                <a:latin typeface="Consolas" panose="020B0609020204030204" pitchFamily="49" charset="0"/>
              </a:rPr>
              <a:t>div</a:t>
            </a:r>
            <a:r>
              <a:rPr lang="en-US" sz="1600" b="0" dirty="0">
                <a:solidFill>
                  <a:srgbClr val="808080"/>
                </a:solidFill>
                <a:effectLst/>
                <a:latin typeface="Consolas" panose="020B0609020204030204" pitchFamily="49" charset="0"/>
              </a:rPr>
              <a:t>&gt;</a:t>
            </a:r>
            <a:endParaRPr lang="en-US" sz="1600" b="0" dirty="0">
              <a:solidFill>
                <a:srgbClr val="D4D4D4"/>
              </a:solidFill>
              <a:effectLst/>
              <a:latin typeface="Consolas" panose="020B0609020204030204" pitchFamily="49" charset="0"/>
            </a:endParaRPr>
          </a:p>
          <a:p>
            <a:r>
              <a:rPr lang="en-US" sz="1600" b="0" dirty="0">
                <a:solidFill>
                  <a:srgbClr val="808080"/>
                </a:solidFill>
                <a:effectLst/>
                <a:latin typeface="Consolas" panose="020B0609020204030204" pitchFamily="49" charset="0"/>
              </a:rPr>
              <a:t>&lt;/</a:t>
            </a:r>
            <a:r>
              <a:rPr lang="en-US" sz="1600" b="0" dirty="0">
                <a:solidFill>
                  <a:srgbClr val="569CD6"/>
                </a:solidFill>
                <a:effectLst/>
                <a:latin typeface="Consolas" panose="020B0609020204030204" pitchFamily="49" charset="0"/>
              </a:rPr>
              <a:t>body</a:t>
            </a:r>
            <a:r>
              <a:rPr lang="en-US" sz="1600" b="0" dirty="0">
                <a:solidFill>
                  <a:srgbClr val="808080"/>
                </a:solidFill>
                <a:effectLst/>
                <a:latin typeface="Consolas" panose="020B0609020204030204" pitchFamily="49" charset="0"/>
              </a:rPr>
              <a:t>&gt;</a:t>
            </a:r>
            <a:endParaRPr lang="en-US" sz="1600" b="0" dirty="0">
              <a:solidFill>
                <a:srgbClr val="D4D4D4"/>
              </a:solidFill>
              <a:effectLst/>
              <a:latin typeface="Consolas" panose="020B0609020204030204" pitchFamily="49" charset="0"/>
            </a:endParaRPr>
          </a:p>
          <a:p>
            <a:r>
              <a:rPr lang="en-US" sz="1600" b="0" dirty="0">
                <a:solidFill>
                  <a:srgbClr val="808080"/>
                </a:solidFill>
                <a:effectLst/>
                <a:latin typeface="Consolas" panose="020B0609020204030204" pitchFamily="49" charset="0"/>
              </a:rPr>
              <a:t>&lt;/</a:t>
            </a:r>
            <a:r>
              <a:rPr lang="en-US" sz="1600" b="0" dirty="0">
                <a:solidFill>
                  <a:srgbClr val="569CD6"/>
                </a:solidFill>
                <a:effectLst/>
                <a:latin typeface="Consolas" panose="020B0609020204030204" pitchFamily="49" charset="0"/>
              </a:rPr>
              <a:t>html</a:t>
            </a:r>
            <a:r>
              <a:rPr lang="en-US" sz="1600" b="0" dirty="0">
                <a:solidFill>
                  <a:srgbClr val="808080"/>
                </a:solidFill>
                <a:effectLst/>
                <a:latin typeface="Consolas" panose="020B0609020204030204" pitchFamily="49" charset="0"/>
              </a:rPr>
              <a:t>&gt;</a:t>
            </a:r>
            <a:endParaRPr lang="en-US" sz="1600" b="0" dirty="0">
              <a:solidFill>
                <a:srgbClr val="D4D4D4"/>
              </a:solidFill>
              <a:effectLst/>
              <a:latin typeface="Consolas" panose="020B0609020204030204" pitchFamily="49" charset="0"/>
            </a:endParaRPr>
          </a:p>
          <a:p>
            <a:endParaRPr lang="en-US" sz="16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37678388"/>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1821</TotalTime>
  <Words>715</Words>
  <Application>Microsoft Office PowerPoint</Application>
  <PresentationFormat>Affichage à l'écran (4:3)</PresentationFormat>
  <Paragraphs>111</Paragraphs>
  <Slides>9</Slides>
  <Notes>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9</vt:i4>
      </vt:variant>
    </vt:vector>
  </HeadingPairs>
  <TitlesOfParts>
    <vt:vector size="16" baseType="lpstr">
      <vt:lpstr>Angsana New</vt:lpstr>
      <vt:lpstr>Arial</vt:lpstr>
      <vt:lpstr>Calibri</vt:lpstr>
      <vt:lpstr>Consolas</vt:lpstr>
      <vt:lpstr>Times New Roman</vt:lpstr>
      <vt:lpstr>Wingdings</vt:lpstr>
      <vt:lpstr>Thème Office</vt:lpstr>
      <vt:lpstr>Présentation PowerPoint</vt:lpstr>
      <vt:lpstr>  Développer en back-end  </vt:lpstr>
      <vt:lpstr>  Développer en back-end  </vt:lpstr>
      <vt:lpstr>  Développer en back-end  </vt:lpstr>
      <vt:lpstr>  Développer en back-end  </vt:lpstr>
      <vt:lpstr>  Développer en back-end  </vt:lpstr>
      <vt:lpstr>  Développer en back-end  </vt:lpstr>
      <vt:lpstr>  Développer en back-end  </vt:lpstr>
      <vt:lpstr>  Développer en back-end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ADO DOT NET Langage VB.NET Réalisé par M. Hamid Belyazidi Année Scolaire 2011/2012 </dc:title>
  <dc:creator>Belyazidi</dc:creator>
  <cp:lastModifiedBy>Belyazidi</cp:lastModifiedBy>
  <cp:revision>259</cp:revision>
  <dcterms:created xsi:type="dcterms:W3CDTF">2011-10-01T12:57:10Z</dcterms:created>
  <dcterms:modified xsi:type="dcterms:W3CDTF">2023-02-08T18:05:57Z</dcterms:modified>
</cp:coreProperties>
</file>