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23" r:id="rId5"/>
    <p:sldId id="324" r:id="rId6"/>
    <p:sldId id="334" r:id="rId7"/>
    <p:sldId id="325" r:id="rId8"/>
    <p:sldId id="330" r:id="rId9"/>
    <p:sldId id="326" r:id="rId10"/>
    <p:sldId id="327" r:id="rId11"/>
    <p:sldId id="331" r:id="rId12"/>
    <p:sldId id="328" r:id="rId13"/>
    <p:sldId id="332" r:id="rId14"/>
    <p:sldId id="329" r:id="rId15"/>
    <p:sldId id="333"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5220072" y="5096216"/>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Middlewares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endParaRPr lang="fr-FR" sz="1900" b="1" dirty="0">
              <a:solidFill>
                <a:schemeClr val="tx1"/>
              </a:solidFill>
            </a:endParaRPr>
          </a:p>
          <a:p>
            <a:pPr lvl="2">
              <a:buFont typeface="Wingdings" panose="05000000000000000000" pitchFamily="2" charset="2"/>
              <a:buChar char="ü"/>
            </a:pPr>
            <a:r>
              <a:rPr lang="fr-FR" dirty="0">
                <a:solidFill>
                  <a:srgbClr val="00B0F0"/>
                </a:solidFill>
                <a:latin typeface="Times New Roman" panose="02020603050405020304" pitchFamily="18" charset="0"/>
                <a:cs typeface="Times New Roman" panose="02020603050405020304" pitchFamily="18" charset="0"/>
              </a:rPr>
              <a:t>Route Middleware :</a:t>
            </a:r>
            <a:endParaRPr lang="fr-FR" sz="2400" dirty="0">
              <a:latin typeface="Times New Roman" panose="02020603050405020304" pitchFamily="18" charset="0"/>
              <a:cs typeface="Times New Roman" panose="02020603050405020304" pitchFamily="18" charset="0"/>
            </a:endParaRPr>
          </a:p>
          <a:p>
            <a:pPr marL="1371600" lvl="3" indent="0">
              <a:buNone/>
            </a:pPr>
            <a:r>
              <a:rPr lang="fr-FR" sz="2400" dirty="0">
                <a:latin typeface="Times New Roman" panose="02020603050405020304" pitchFamily="18" charset="0"/>
                <a:cs typeface="Times New Roman" panose="02020603050405020304" pitchFamily="18" charset="0"/>
              </a:rPr>
              <a:t>Il permet de protéger  une Route ou un ensemble de routes ou un contrôleur .</a:t>
            </a:r>
          </a:p>
          <a:p>
            <a:pPr marL="1371600" lvl="3" indent="0">
              <a:buNone/>
            </a:pPr>
            <a:r>
              <a:rPr lang="fr-FR" sz="2400" dirty="0">
                <a:latin typeface="Times New Roman" panose="02020603050405020304" pitchFamily="18" charset="0"/>
                <a:cs typeface="Times New Roman" panose="02020603050405020304" pitchFamily="18" charset="0"/>
              </a:rPr>
              <a:t>Donc si un seul Middleware pour une route ou un groupe de route ou un contrôleur.</a:t>
            </a:r>
          </a:p>
          <a:p>
            <a:pPr marL="1371600" lvl="3" indent="0">
              <a:buNone/>
            </a:pPr>
            <a:endParaRPr lang="fr-FR" sz="2400" dirty="0">
              <a:latin typeface="Times New Roman" panose="02020603050405020304" pitchFamily="18" charset="0"/>
              <a:cs typeface="Times New Roman" panose="02020603050405020304" pitchFamily="18" charset="0"/>
            </a:endParaRP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91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1800" dirty="0">
                <a:solidFill>
                  <a:srgbClr val="00B0F0"/>
                </a:solidFill>
                <a:latin typeface="Times New Roman" panose="02020603050405020304" pitchFamily="18" charset="0"/>
                <a:cs typeface="Times New Roman" panose="02020603050405020304" pitchFamily="18" charset="0"/>
              </a:rPr>
              <a:t>Route Middleware :</a:t>
            </a:r>
            <a:endParaRPr lang="fr-FR" sz="1800" dirty="0">
              <a:latin typeface="Times New Roman" panose="02020603050405020304" pitchFamily="18" charset="0"/>
              <a:cs typeface="Times New Roman" panose="02020603050405020304" pitchFamily="18" charset="0"/>
            </a:endParaRPr>
          </a:p>
          <a:p>
            <a:pPr marL="1371600" lvl="3" indent="0">
              <a:buNone/>
            </a:pPr>
            <a:endParaRPr lang="fr-FR" sz="2400" dirty="0">
              <a:latin typeface="Times New Roman" panose="02020603050405020304" pitchFamily="18" charset="0"/>
              <a:cs typeface="Times New Roman" panose="02020603050405020304" pitchFamily="18" charset="0"/>
            </a:endParaRP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3EE08A88-EBD5-46ED-9806-71435858A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636912"/>
            <a:ext cx="6768752" cy="3723278"/>
          </a:xfrm>
          <a:prstGeom prst="rect">
            <a:avLst/>
          </a:prstGeom>
        </p:spPr>
      </p:pic>
    </p:spTree>
    <p:extLst>
      <p:ext uri="{BB962C8B-B14F-4D97-AF65-F5344CB8AC3E}">
        <p14:creationId xmlns:p14="http://schemas.microsoft.com/office/powerpoint/2010/main" val="34218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endParaRPr lang="fr-FR" sz="1900" b="1" dirty="0">
              <a:solidFill>
                <a:schemeClr val="tx1"/>
              </a:solidFill>
            </a:endParaRPr>
          </a:p>
          <a:p>
            <a:pPr lvl="2">
              <a:buFont typeface="Wingdings" panose="05000000000000000000" pitchFamily="2" charset="2"/>
              <a:buChar char="ü"/>
            </a:pPr>
            <a:r>
              <a:rPr lang="fr-FR" dirty="0">
                <a:solidFill>
                  <a:srgbClr val="00B0F0"/>
                </a:solidFill>
                <a:latin typeface="Times New Roman" panose="02020603050405020304" pitchFamily="18" charset="0"/>
                <a:cs typeface="Times New Roman" panose="02020603050405020304" pitchFamily="18" charset="0"/>
              </a:rPr>
              <a:t>Group Middleware :</a:t>
            </a:r>
            <a:endParaRPr lang="fr-FR" sz="2400" dirty="0">
              <a:latin typeface="Times New Roman" panose="02020603050405020304" pitchFamily="18" charset="0"/>
              <a:cs typeface="Times New Roman" panose="02020603050405020304" pitchFamily="18" charset="0"/>
            </a:endParaRPr>
          </a:p>
          <a:p>
            <a:pPr marL="1371600" lvl="3" indent="0">
              <a:buNone/>
            </a:pPr>
            <a:r>
              <a:rPr lang="fr-FR" sz="2400" dirty="0">
                <a:latin typeface="Times New Roman" panose="02020603050405020304" pitchFamily="18" charset="0"/>
                <a:cs typeface="Times New Roman" panose="02020603050405020304" pitchFamily="18" charset="0"/>
              </a:rPr>
              <a:t>Un ensemble de middleware permet de protéger une route ou un groupe de routes ou même un contrôleur</a:t>
            </a: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41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1800" dirty="0">
                <a:solidFill>
                  <a:srgbClr val="00B0F0"/>
                </a:solidFill>
                <a:latin typeface="Times New Roman" panose="02020603050405020304" pitchFamily="18" charset="0"/>
                <a:cs typeface="Times New Roman" panose="02020603050405020304" pitchFamily="18" charset="0"/>
              </a:rPr>
              <a:t>Group Middleware :</a:t>
            </a:r>
            <a:endParaRPr lang="fr-FR" sz="1800" dirty="0">
              <a:latin typeface="Times New Roman" panose="02020603050405020304" pitchFamily="18" charset="0"/>
              <a:cs typeface="Times New Roman" panose="02020603050405020304" pitchFamily="18" charset="0"/>
            </a:endParaRP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31B16307-4F17-44E3-BD4E-9BA3D2770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5" y="2636912"/>
            <a:ext cx="7047819" cy="3672408"/>
          </a:xfrm>
          <a:prstGeom prst="rect">
            <a:avLst/>
          </a:prstGeom>
        </p:spPr>
      </p:pic>
    </p:spTree>
    <p:extLst>
      <p:ext uri="{BB962C8B-B14F-4D97-AF65-F5344CB8AC3E}">
        <p14:creationId xmlns:p14="http://schemas.microsoft.com/office/powerpoint/2010/main" val="101766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endParaRPr lang="fr-FR" sz="1900" b="1" dirty="0">
              <a:solidFill>
                <a:schemeClr val="tx1"/>
              </a:solidFill>
            </a:endParaRPr>
          </a:p>
          <a:p>
            <a:pPr lvl="2">
              <a:buFont typeface="Wingdings" panose="05000000000000000000" pitchFamily="2" charset="2"/>
              <a:buChar char="ü"/>
            </a:pPr>
            <a:r>
              <a:rPr lang="fr-FR" dirty="0">
                <a:solidFill>
                  <a:srgbClr val="00B0F0"/>
                </a:solidFill>
                <a:latin typeface="Times New Roman" panose="02020603050405020304" pitchFamily="18" charset="0"/>
                <a:cs typeface="Times New Roman" panose="02020603050405020304" pitchFamily="18" charset="0"/>
              </a:rPr>
              <a:t>Global Middleware :</a:t>
            </a:r>
            <a:endParaRPr lang="fr-FR" sz="2400" dirty="0">
              <a:latin typeface="Times New Roman" panose="02020603050405020304" pitchFamily="18" charset="0"/>
              <a:cs typeface="Times New Roman" panose="02020603050405020304" pitchFamily="18" charset="0"/>
            </a:endParaRPr>
          </a:p>
          <a:p>
            <a:pPr marL="1371600" lvl="3" indent="0">
              <a:buNone/>
            </a:pPr>
            <a:r>
              <a:rPr lang="fr-FR" sz="2400" dirty="0">
                <a:latin typeface="Times New Roman" panose="02020603050405020304" pitchFamily="18" charset="0"/>
                <a:cs typeface="Times New Roman" panose="02020603050405020304" pitchFamily="18" charset="0"/>
              </a:rPr>
              <a:t>Un middleware qui permet de protéger tout le site si une protection général pour toute l’application.</a:t>
            </a: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67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err="1">
                <a:solidFill>
                  <a:srgbClr val="C00000"/>
                </a:solidFill>
                <a:latin typeface="Times New Roman" panose="02020603050405020304" pitchFamily="18" charset="0"/>
                <a:cs typeface="Times New Roman" panose="02020603050405020304" pitchFamily="18" charset="0"/>
              </a:rPr>
              <a:t>Laravel</a:t>
            </a:r>
            <a:endParaRPr lang="fr-FR" sz="1900" b="1" dirty="0">
              <a:solidFill>
                <a:schemeClr val="tx1"/>
              </a:solidFill>
            </a:endParaRPr>
          </a:p>
          <a:p>
            <a:pPr lvl="2">
              <a:buFont typeface="Wingdings" panose="05000000000000000000" pitchFamily="2" charset="2"/>
              <a:buChar char="ü"/>
            </a:pPr>
            <a:r>
              <a:rPr lang="fr-FR" sz="1800" dirty="0">
                <a:solidFill>
                  <a:srgbClr val="00B0F0"/>
                </a:solidFill>
                <a:latin typeface="Times New Roman" panose="02020603050405020304" pitchFamily="18" charset="0"/>
                <a:cs typeface="Times New Roman" panose="02020603050405020304" pitchFamily="18" charset="0"/>
              </a:rPr>
              <a:t>Global Middleware :</a:t>
            </a:r>
            <a:endParaRPr lang="fr-FR" sz="18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2A731E30-CE10-45BC-930D-04757D422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591031"/>
            <a:ext cx="6738590" cy="3790297"/>
          </a:xfrm>
          <a:prstGeom prst="rect">
            <a:avLst/>
          </a:prstGeom>
        </p:spPr>
      </p:pic>
    </p:spTree>
    <p:extLst>
      <p:ext uri="{BB962C8B-B14F-4D97-AF65-F5344CB8AC3E}">
        <p14:creationId xmlns:p14="http://schemas.microsoft.com/office/powerpoint/2010/main" val="404717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a:t>
            </a:r>
            <a:r>
              <a:rPr lang="fr-FR" sz="2200" dirty="0" err="1">
                <a:latin typeface="Times New Roman" panose="02020603050405020304" pitchFamily="18" charset="0"/>
                <a:cs typeface="Times New Roman" panose="02020603050405020304" pitchFamily="18" charset="0"/>
              </a:rPr>
              <a:t>template</a:t>
            </a:r>
            <a:r>
              <a:rPr lang="fr-FR" sz="2200" dirty="0">
                <a:latin typeface="Times New Roman" panose="02020603050405020304" pitchFamily="18" charset="0"/>
                <a:cs typeface="Times New Roman" panose="02020603050405020304" pitchFamily="18" charset="0"/>
              </a:rPr>
              <a:t>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a:t>
            </a:r>
            <a:r>
              <a:rPr lang="fr-FR" sz="2200" dirty="0" err="1">
                <a:latin typeface="Times New Roman" panose="02020603050405020304" pitchFamily="18" charset="0"/>
                <a:cs typeface="Times New Roman" panose="02020603050405020304" pitchFamily="18" charset="0"/>
              </a:rPr>
              <a:t>logging</a:t>
            </a:r>
            <a:r>
              <a:rPr lang="fr-FR" sz="22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Utilisation des Middleware </a:t>
            </a:r>
          </a:p>
          <a:p>
            <a:pPr marL="400050" lvl="1" indent="0" algn="ctr">
              <a:buNone/>
            </a:pPr>
            <a:r>
              <a:rPr lang="fr-FR" sz="1900" dirty="0">
                <a:solidFill>
                  <a:srgbClr val="00B0F0"/>
                </a:solidFill>
              </a:rPr>
              <a:t>(définition, enregistrement, paramétrage, terminate)</a:t>
            </a:r>
          </a:p>
          <a:p>
            <a:pPr lvl="2">
              <a:buFont typeface="Wingdings" panose="05000000000000000000" pitchFamily="2" charset="2"/>
              <a:buChar char="ü"/>
            </a:pPr>
            <a:r>
              <a:rPr lang="fr-FR" sz="1900" dirty="0">
                <a:solidFill>
                  <a:srgbClr val="00B0F0"/>
                </a:solidFill>
              </a:rPr>
              <a:t>Définition</a:t>
            </a:r>
          </a:p>
          <a:p>
            <a:pPr marL="400050" lvl="1" indent="0">
              <a:buNone/>
            </a:pPr>
            <a:r>
              <a:rPr lang="fr-FR" sz="2000" dirty="0">
                <a:latin typeface="Times New Roman" panose="02020603050405020304" pitchFamily="18" charset="0"/>
                <a:cs typeface="Times New Roman" panose="02020603050405020304" pitchFamily="18" charset="0"/>
              </a:rPr>
              <a:t>Le middleware fournit un mécanisme pratique pour inspecter et filtrer les requêtes HTTP entrant dans votre application. Par exemple, Laravel inclut un middleware qui vérifie que l'utilisateur de votre application est authentifié. Si l'utilisateur n'est pas authentifié, le middleware redirigera l'utilisateur vers l'écran de connexion de votre application. Cependant, si l'utilisateur est authentifié, le middleware permettra à la demande de continuer plus loin dans l'application.</a:t>
            </a:r>
          </a:p>
          <a:p>
            <a:pPr marL="400050" lvl="1" indent="0">
              <a:buNone/>
            </a:pPr>
            <a:endParaRPr lang="fr-FR" sz="2000" dirty="0">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1264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r>
              <a:rPr lang="fr-FR" sz="1900" b="1" dirty="0">
                <a:solidFill>
                  <a:schemeClr val="tx1"/>
                </a:solidFill>
              </a:rPr>
              <a:t>(définition, enregistrement, paramétrage, terminate)</a:t>
            </a:r>
          </a:p>
          <a:p>
            <a:pPr lvl="2">
              <a:buFont typeface="Wingdings" panose="05000000000000000000" pitchFamily="2" charset="2"/>
              <a:buChar char="ü"/>
            </a:pPr>
            <a:r>
              <a:rPr lang="fr-FR" sz="2200" dirty="0">
                <a:solidFill>
                  <a:srgbClr val="00B0F0"/>
                </a:solidFill>
              </a:rPr>
              <a:t>Créer middleware</a:t>
            </a:r>
            <a:endParaRPr lang="fr-FR" sz="2200" dirty="0">
              <a:solidFill>
                <a:srgbClr val="C00000"/>
              </a:solidFill>
              <a:latin typeface="Times New Roman" panose="02020603050405020304" pitchFamily="18" charset="0"/>
              <a:cs typeface="Times New Roman" panose="02020603050405020304" pitchFamily="18" charset="0"/>
            </a:endParaRPr>
          </a:p>
          <a:p>
            <a:pPr marL="0" lvl="0" indent="0">
              <a:buNone/>
            </a:pPr>
            <a:r>
              <a:rPr lang="fr-FR" sz="1700"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La façon la plus simple de créer un middleware est d’utiliser Artisan. Appeler la commande </a:t>
            </a:r>
            <a:r>
              <a:rPr lang="fr-FR" sz="2000" b="1" dirty="0">
                <a:latin typeface="Times New Roman" panose="02020603050405020304" pitchFamily="18" charset="0"/>
                <a:cs typeface="Times New Roman" panose="02020603050405020304" pitchFamily="18" charset="0"/>
              </a:rPr>
              <a:t>make:middleware </a:t>
            </a:r>
            <a:r>
              <a:rPr lang="fr-FR" sz="2000" dirty="0">
                <a:latin typeface="Times New Roman" panose="02020603050405020304" pitchFamily="18" charset="0"/>
                <a:cs typeface="Times New Roman" panose="02020603050405020304" pitchFamily="18" charset="0"/>
              </a:rPr>
              <a:t>a pour effet de créer une structure de base de middleware </a:t>
            </a:r>
            <a:r>
              <a:rPr lang="fr-FR" sz="2100" dirty="0">
                <a:latin typeface="Times New Roman" panose="02020603050405020304" pitchFamily="18" charset="0"/>
                <a:cs typeface="Times New Roman" panose="02020603050405020304" pitchFamily="18" charset="0"/>
              </a:rPr>
              <a:t>dans le dossier réservé </a:t>
            </a:r>
            <a:r>
              <a:rPr lang="fr-FR" sz="2000" dirty="0">
                <a:latin typeface="Times New Roman" panose="02020603050405020304" pitchFamily="18" charset="0"/>
                <a:cs typeface="Times New Roman" panose="02020603050405020304" pitchFamily="18" charset="0"/>
              </a:rPr>
              <a:t>à cet usage : </a:t>
            </a:r>
            <a:r>
              <a:rPr lang="fr-FR" sz="2000" b="1" dirty="0">
                <a:latin typeface="Times New Roman" panose="02020603050405020304" pitchFamily="18" charset="0"/>
                <a:cs typeface="Times New Roman" panose="02020603050405020304" pitchFamily="18" charset="0"/>
              </a:rPr>
              <a:t>app/Http/Middleware</a:t>
            </a:r>
            <a:r>
              <a:rPr lang="fr-FR" sz="2000" dirty="0">
                <a:latin typeface="Times New Roman" panose="02020603050405020304" pitchFamily="18" charset="0"/>
                <a:cs typeface="Times New Roman" panose="02020603050405020304" pitchFamily="18" charset="0"/>
              </a:rPr>
              <a:t>.</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r>
              <a:rPr lang="fr-FR" sz="2100" dirty="0">
                <a:latin typeface="Times New Roman" panose="02020603050405020304" pitchFamily="18" charset="0"/>
                <a:cs typeface="Times New Roman" panose="02020603050405020304" pitchFamily="18" charset="0"/>
              </a:rPr>
              <a:t>Cette commande placera une nouvelle classe </a:t>
            </a:r>
            <a:r>
              <a:rPr lang="fr-FR" sz="2100" b="1" dirty="0" err="1">
                <a:latin typeface="Times New Roman" panose="02020603050405020304" pitchFamily="18" charset="0"/>
                <a:cs typeface="Times New Roman" panose="02020603050405020304" pitchFamily="18" charset="0"/>
              </a:rPr>
              <a:t>NomMiddleware</a:t>
            </a:r>
            <a:r>
              <a:rPr lang="fr-FR" sz="2100" dirty="0">
                <a:latin typeface="Times New Roman" panose="02020603050405020304" pitchFamily="18" charset="0"/>
                <a:cs typeface="Times New Roman" panose="02020603050405020304" pitchFamily="18" charset="0"/>
              </a:rPr>
              <a:t> dans le répertoire </a:t>
            </a:r>
            <a:r>
              <a:rPr lang="fr-FR" sz="2100" b="1" dirty="0">
                <a:latin typeface="Times New Roman" panose="02020603050405020304" pitchFamily="18" charset="0"/>
                <a:cs typeface="Times New Roman" panose="02020603050405020304" pitchFamily="18" charset="0"/>
              </a:rPr>
              <a:t>app/Http/Middleware</a:t>
            </a:r>
            <a:r>
              <a:rPr lang="fr-FR" sz="2100" dirty="0">
                <a:latin typeface="Times New Roman" panose="02020603050405020304" pitchFamily="18" charset="0"/>
                <a:cs typeface="Times New Roman" panose="02020603050405020304" pitchFamily="18" charset="0"/>
              </a:rPr>
              <a:t>.</a:t>
            </a:r>
          </a:p>
        </p:txBody>
      </p:sp>
      <p:sp>
        <p:nvSpPr>
          <p:cNvPr id="8" name="Rectangle : coins arrondis 7">
            <a:extLst>
              <a:ext uri="{FF2B5EF4-FFF2-40B4-BE49-F238E27FC236}">
                <a16:creationId xmlns:a16="http://schemas.microsoft.com/office/drawing/2014/main" id="{461DA2F9-3ED6-4D80-8899-930CF37C2EF2}"/>
              </a:ext>
            </a:extLst>
          </p:cNvPr>
          <p:cNvSpPr/>
          <p:nvPr/>
        </p:nvSpPr>
        <p:spPr>
          <a:xfrm>
            <a:off x="1367644" y="4653136"/>
            <a:ext cx="6408712"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fr-FR" sz="2000" b="1" dirty="0">
                <a:solidFill>
                  <a:srgbClr val="C00000"/>
                </a:solidFill>
                <a:latin typeface="Times New Roman" panose="02020603050405020304" pitchFamily="18" charset="0"/>
                <a:cs typeface="Times New Roman" panose="02020603050405020304" pitchFamily="18" charset="0"/>
              </a:rPr>
              <a:t>php artisan </a:t>
            </a:r>
            <a:r>
              <a:rPr lang="fr-FR" sz="2000" b="1" dirty="0" err="1">
                <a:solidFill>
                  <a:srgbClr val="C00000"/>
                </a:solidFill>
                <a:latin typeface="Times New Roman" panose="02020603050405020304" pitchFamily="18" charset="0"/>
                <a:cs typeface="Times New Roman" panose="02020603050405020304" pitchFamily="18" charset="0"/>
              </a:rPr>
              <a:t>make:middleware</a:t>
            </a:r>
            <a:r>
              <a:rPr lang="fr-FR" sz="2000" b="1" dirty="0">
                <a:solidFill>
                  <a:srgbClr val="C00000"/>
                </a:solidFill>
                <a:latin typeface="Times New Roman" panose="02020603050405020304" pitchFamily="18" charset="0"/>
                <a:cs typeface="Times New Roman" panose="02020603050405020304" pitchFamily="18" charset="0"/>
              </a:rPr>
              <a:t> </a:t>
            </a:r>
            <a:r>
              <a:rPr lang="fr-FR" sz="2000" b="1" dirty="0" err="1">
                <a:solidFill>
                  <a:srgbClr val="00B050"/>
                </a:solidFill>
                <a:latin typeface="Times New Roman" panose="02020603050405020304" pitchFamily="18" charset="0"/>
                <a:cs typeface="Times New Roman" panose="02020603050405020304" pitchFamily="18" charset="0"/>
              </a:rPr>
              <a:t>NomMiddleware</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8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r>
              <a:rPr lang="fr-FR" sz="1900" b="1" dirty="0">
                <a:solidFill>
                  <a:schemeClr val="tx1"/>
                </a:solidFill>
              </a:rPr>
              <a:t>(définition, enregistrement, paramétrage, terminate)</a:t>
            </a:r>
          </a:p>
          <a:p>
            <a:pPr marL="400050" lvl="1" indent="0" algn="ctr">
              <a:buNone/>
            </a:pPr>
            <a:endParaRPr lang="fr-FR" dirty="0">
              <a:latin typeface="Times New Roman" panose="02020603050405020304" pitchFamily="18" charset="0"/>
              <a:cs typeface="Times New Roman" panose="02020603050405020304" pitchFamily="18" charset="0"/>
            </a:endParaRPr>
          </a:p>
          <a:p>
            <a:pPr marL="914400" lvl="2" indent="0">
              <a:buNone/>
            </a:pPr>
            <a:r>
              <a:rPr lang="fr-FR" dirty="0">
                <a:latin typeface="Times New Roman" panose="02020603050405020304" pitchFamily="18" charset="0"/>
                <a:cs typeface="Times New Roman" panose="02020603050405020304" pitchFamily="18" charset="0"/>
              </a:rPr>
              <a:t>Le middleware c’est une classe qui contient deux méthodes </a:t>
            </a:r>
            <a:r>
              <a:rPr lang="fr-FR" b="1" dirty="0">
                <a:latin typeface="Times New Roman" panose="02020603050405020304" pitchFamily="18" charset="0"/>
                <a:cs typeface="Times New Roman" panose="02020603050405020304" pitchFamily="18" charset="0"/>
              </a:rPr>
              <a:t>handle</a:t>
            </a:r>
            <a:r>
              <a:rPr lang="fr-FR" dirty="0">
                <a:latin typeface="Times New Roman" panose="02020603050405020304" pitchFamily="18" charset="0"/>
                <a:cs typeface="Times New Roman" panose="02020603050405020304" pitchFamily="18" charset="0"/>
              </a:rPr>
              <a:t> et </a:t>
            </a:r>
            <a:r>
              <a:rPr lang="fr-FR" b="1" dirty="0">
                <a:latin typeface="Times New Roman" panose="02020603050405020304" pitchFamily="18" charset="0"/>
                <a:cs typeface="Times New Roman" panose="02020603050405020304" pitchFamily="18" charset="0"/>
              </a:rPr>
              <a:t>terminate</a:t>
            </a:r>
            <a:r>
              <a:rPr lang="fr-FR">
                <a:latin typeface="Times New Roman" panose="02020603050405020304" pitchFamily="18" charset="0"/>
                <a:cs typeface="Times New Roman" panose="02020603050405020304" pitchFamily="18" charset="0"/>
              </a:rPr>
              <a:t>. Sauf </a:t>
            </a:r>
            <a:r>
              <a:rPr lang="fr-FR" dirty="0">
                <a:latin typeface="Times New Roman" panose="02020603050405020304" pitchFamily="18" charset="0"/>
                <a:cs typeface="Times New Roman" panose="02020603050405020304" pitchFamily="18" charset="0"/>
              </a:rPr>
              <a:t>que terminate elle n’est pas généré automatiquement il faut l’ajouter manuellement .</a:t>
            </a:r>
          </a:p>
          <a:p>
            <a:pPr marL="914400" lvl="2" indent="0">
              <a:buNone/>
            </a:pPr>
            <a:endParaRPr lang="fr-FR"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endParaRPr lang="fr-FR" sz="2200" dirty="0">
              <a:solidFill>
                <a:srgbClr val="C00000"/>
              </a:solidFill>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461DA2F9-3ED6-4D80-8899-930CF37C2EF2}"/>
              </a:ext>
            </a:extLst>
          </p:cNvPr>
          <p:cNvSpPr/>
          <p:nvPr/>
        </p:nvSpPr>
        <p:spPr>
          <a:xfrm>
            <a:off x="719572" y="5373216"/>
            <a:ext cx="7704856" cy="9361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sz="2000" dirty="0">
                <a:solidFill>
                  <a:schemeClr val="accent1"/>
                </a:solidFill>
                <a:latin typeface="Times New Roman" panose="02020603050405020304" pitchFamily="18" charset="0"/>
                <a:cs typeface="Times New Roman" panose="02020603050405020304" pitchFamily="18" charset="0"/>
              </a:rPr>
              <a:t>public function </a:t>
            </a:r>
            <a:r>
              <a:rPr lang="en-US" sz="2000" dirty="0">
                <a:solidFill>
                  <a:srgbClr val="002060"/>
                </a:solidFill>
                <a:latin typeface="Times New Roman" panose="02020603050405020304" pitchFamily="18" charset="0"/>
                <a:cs typeface="Times New Roman" panose="02020603050405020304" pitchFamily="18" charset="0"/>
              </a:rPr>
              <a:t>handle</a:t>
            </a:r>
            <a:r>
              <a:rPr lang="en-US" sz="2000" dirty="0">
                <a:solidFill>
                  <a:schemeClr val="tx1"/>
                </a:solidFill>
                <a:latin typeface="Times New Roman" panose="02020603050405020304" pitchFamily="18" charset="0"/>
                <a:cs typeface="Times New Roman" panose="02020603050405020304" pitchFamily="18" charset="0"/>
              </a:rPr>
              <a:t>(Request</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$request</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Closure</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$next</a:t>
            </a:r>
            <a:r>
              <a:rPr lang="en-US" sz="2000" dirty="0">
                <a:solidFill>
                  <a:schemeClr val="tx1"/>
                </a:solidFill>
                <a:latin typeface="Times New Roman" panose="02020603050405020304" pitchFamily="18" charset="0"/>
                <a:cs typeface="Times New Roman" panose="02020603050405020304" pitchFamily="18" charset="0"/>
              </a:rPr>
              <a:t>){}</a:t>
            </a:r>
          </a:p>
          <a:p>
            <a:pPr marL="400050" lvl="1"/>
            <a:r>
              <a:rPr lang="en-US" sz="2000" dirty="0">
                <a:solidFill>
                  <a:srgbClr val="4F81BD"/>
                </a:solidFill>
                <a:latin typeface="Times New Roman" panose="02020603050405020304" pitchFamily="18" charset="0"/>
                <a:cs typeface="Times New Roman" panose="02020603050405020304" pitchFamily="18" charset="0"/>
              </a:rPr>
              <a:t>public function </a:t>
            </a:r>
            <a:r>
              <a:rPr lang="en-US" sz="2000" dirty="0">
                <a:solidFill>
                  <a:srgbClr val="002060"/>
                </a:solidFill>
                <a:latin typeface="Times New Roman" panose="02020603050405020304" pitchFamily="18" charset="0"/>
                <a:cs typeface="Times New Roman" panose="02020603050405020304" pitchFamily="18" charset="0"/>
              </a:rPr>
              <a:t>terminate</a:t>
            </a:r>
            <a:r>
              <a:rPr lang="en-US" sz="2000" dirty="0">
                <a:solidFill>
                  <a:prstClr val="black"/>
                </a:solidFill>
                <a:latin typeface="Times New Roman" panose="02020603050405020304" pitchFamily="18" charset="0"/>
                <a:cs typeface="Times New Roman" panose="02020603050405020304" pitchFamily="18" charset="0"/>
              </a:rPr>
              <a:t>(Request</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$request</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Response</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$response</a:t>
            </a:r>
            <a:r>
              <a:rPr lang="en-US" sz="2000" dirty="0">
                <a:solidFill>
                  <a:prstClr val="black"/>
                </a:solidFill>
                <a:latin typeface="Times New Roman" panose="02020603050405020304" pitchFamily="18" charset="0"/>
                <a:cs typeface="Times New Roman" panose="02020603050405020304" pitchFamily="18" charset="0"/>
              </a:rPr>
              <a:t>){}</a:t>
            </a:r>
          </a:p>
          <a:p>
            <a:pPr marL="400050" lvl="1"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06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r>
              <a:rPr lang="fr-FR" sz="1900" b="1" dirty="0">
                <a:solidFill>
                  <a:schemeClr val="tx1"/>
                </a:solidFill>
              </a:rPr>
              <a:t>(définition, enregistrement, paramétrage, terminate)</a:t>
            </a:r>
          </a:p>
          <a:p>
            <a:pPr lvl="2">
              <a:buFont typeface="Wingdings" panose="05000000000000000000" pitchFamily="2" charset="2"/>
              <a:buChar char="ü"/>
            </a:pPr>
            <a:r>
              <a:rPr lang="fr-FR" dirty="0">
                <a:solidFill>
                  <a:srgbClr val="00B0F0"/>
                </a:solidFill>
              </a:rPr>
              <a:t>Enregistrement d’un middleware</a:t>
            </a:r>
            <a:endParaRPr lang="fr-FR" sz="2000" dirty="0">
              <a:latin typeface="Times New Roman" panose="02020603050405020304" pitchFamily="18" charset="0"/>
              <a:cs typeface="Times New Roman" panose="02020603050405020304" pitchFamily="18" charset="0"/>
            </a:endParaRPr>
          </a:p>
          <a:p>
            <a:pPr marL="0" lvl="0" indent="0">
              <a:buNone/>
            </a:pPr>
            <a:r>
              <a:rPr lang="fr-FR" sz="2000" dirty="0">
                <a:latin typeface="Times New Roman" panose="02020603050405020304" pitchFamily="18" charset="0"/>
                <a:cs typeface="Times New Roman" panose="02020603050405020304" pitchFamily="18" charset="0"/>
              </a:rPr>
              <a:t>Maintenant que nous avons créé un middleware, nous devons informer l’application que le middleware existe. Si vous souhaitez qu’un middleware s’exécute à chaque demande, accédez à </a:t>
            </a:r>
            <a:r>
              <a:rPr lang="fr-FR" sz="2000" b="1" dirty="0">
                <a:latin typeface="Times New Roman" panose="02020603050405020304" pitchFamily="18" charset="0"/>
                <a:cs typeface="Times New Roman" panose="02020603050405020304" pitchFamily="18" charset="0"/>
              </a:rPr>
              <a:t>app/Http/kernel.php </a:t>
            </a:r>
            <a:r>
              <a:rPr lang="fr-FR" sz="2000" dirty="0">
                <a:latin typeface="Times New Roman" panose="02020603050405020304" pitchFamily="18" charset="0"/>
                <a:cs typeface="Times New Roman" panose="02020603050405020304" pitchFamily="18" charset="0"/>
              </a:rPr>
              <a:t>et ajoutez le middleware au Kernel.</a:t>
            </a: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79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err="1">
                <a:solidFill>
                  <a:srgbClr val="00B0F0"/>
                </a:solidFill>
              </a:rPr>
              <a:t>Kernel.php</a:t>
            </a:r>
            <a:endParaRPr lang="fr-FR" sz="2600" dirty="0">
              <a:solidFill>
                <a:srgbClr val="00B0F0"/>
              </a:solidFill>
            </a:endParaRP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7D4BA7FA-F7FD-47E6-873D-C11BC9844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852936"/>
            <a:ext cx="6624736" cy="3384377"/>
          </a:xfrm>
          <a:prstGeom prst="rect">
            <a:avLst/>
          </a:prstGeom>
        </p:spPr>
      </p:pic>
    </p:spTree>
    <p:extLst>
      <p:ext uri="{BB962C8B-B14F-4D97-AF65-F5344CB8AC3E}">
        <p14:creationId xmlns:p14="http://schemas.microsoft.com/office/powerpoint/2010/main" val="152187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endParaRPr lang="fr-FR" sz="1900" b="1" dirty="0">
              <a:solidFill>
                <a:schemeClr val="tx1"/>
              </a:solidFill>
            </a:endParaRPr>
          </a:p>
          <a:p>
            <a:pPr lvl="2">
              <a:buFont typeface="Wingdings" panose="05000000000000000000" pitchFamily="2" charset="2"/>
              <a:buChar char="ü"/>
            </a:pPr>
            <a:r>
              <a:rPr lang="fr-FR" dirty="0">
                <a:solidFill>
                  <a:srgbClr val="00B0F0"/>
                </a:solidFill>
                <a:latin typeface="Times New Roman" panose="02020603050405020304" pitchFamily="18" charset="0"/>
                <a:cs typeface="Times New Roman" panose="02020603050405020304" pitchFamily="18" charset="0"/>
              </a:rPr>
              <a:t>Type de Middlewares :</a:t>
            </a:r>
            <a:endParaRPr lang="fr-FR"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Route Middleware</a:t>
            </a:r>
          </a:p>
          <a:p>
            <a:pPr lvl="3">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Group Middleware</a:t>
            </a:r>
          </a:p>
          <a:p>
            <a:pPr lvl="3">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Global Middleware</a:t>
            </a: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3700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1428</TotalTime>
  <Words>779</Words>
  <Application>Microsoft Office PowerPoint</Application>
  <PresentationFormat>Affichage à l'écran (4:3)</PresentationFormat>
  <Paragraphs>144</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Angsana New</vt:lpstr>
      <vt:lpstr>Arial</vt:lpstr>
      <vt:lpstr>Calibri</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Machine</cp:lastModifiedBy>
  <cp:revision>184</cp:revision>
  <dcterms:created xsi:type="dcterms:W3CDTF">2011-10-01T12:57:10Z</dcterms:created>
  <dcterms:modified xsi:type="dcterms:W3CDTF">2022-11-08T14:45:33Z</dcterms:modified>
</cp:coreProperties>
</file>