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23" r:id="rId5"/>
    <p:sldId id="335" r:id="rId6"/>
    <p:sldId id="337" r:id="rId7"/>
    <p:sldId id="324" r:id="rId8"/>
    <p:sldId id="336"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07/02/2023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07/02/2023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07/02/2023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07/02/2023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07/02/2023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07/02/2023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07/02/2023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07/02/2023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07/02/2023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07/02/2023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07/02/2023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07/02/2023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783409" y="6287016"/>
            <a:ext cx="2188420" cy="369332"/>
          </a:xfrm>
          <a:prstGeom prst="rect">
            <a:avLst/>
          </a:prstGeom>
        </p:spPr>
        <p:txBody>
          <a:bodyPr wrap="none">
            <a:spAutoFit/>
          </a:bodyPr>
          <a:lstStyle/>
          <a:p>
            <a:pPr algn="ctr"/>
            <a:r>
              <a:rPr lang="fr-FR" b="1" i="1" dirty="0">
                <a:solidFill>
                  <a:srgbClr val="FF0000"/>
                </a:solidFill>
                <a:latin typeface="Angsana New" pitchFamily="18" charset="-34"/>
                <a:cs typeface="Angsana New" pitchFamily="18" charset="-34"/>
              </a:rPr>
              <a:t>Réalisé par M. Hamid </a:t>
            </a:r>
            <a:r>
              <a:rPr lang="fr-FR" b="1" i="1" dirty="0" err="1">
                <a:solidFill>
                  <a:srgbClr val="FF0000"/>
                </a:solidFill>
                <a:latin typeface="Angsana New" pitchFamily="18" charset="-34"/>
                <a:cs typeface="Angsana New" pitchFamily="18" charset="-34"/>
              </a:rPr>
              <a:t>Belyazidi</a:t>
            </a:r>
            <a:endParaRPr lang="fr-FR" b="1" i="1" dirty="0">
              <a:solidFill>
                <a:srgbClr val="FF0000"/>
              </a:solidFill>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46F5AEB-5EF8-495E-97C3-D51D6A6A9F31}"/>
              </a:ext>
            </a:extLst>
          </p:cNvPr>
          <p:cNvSpPr/>
          <p:nvPr/>
        </p:nvSpPr>
        <p:spPr>
          <a:xfrm>
            <a:off x="4572000" y="5084467"/>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800" dirty="0"/>
              <a:t>Les contrôleurs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lvl="2">
              <a:buFont typeface="Wingdings" panose="05000000000000000000" pitchFamily="2" charset="2"/>
              <a:buChar char="ü"/>
            </a:pPr>
            <a:r>
              <a:rPr lang="fr-FR" sz="2600" dirty="0">
                <a:solidFill>
                  <a:srgbClr val="00B0F0"/>
                </a:solidFill>
              </a:rPr>
              <a:t>Créer une méthode de contrôleur Laravel </a:t>
            </a:r>
          </a:p>
          <a:p>
            <a:pPr lvl="2"/>
            <a:r>
              <a:rPr lang="fr-FR" sz="2600" dirty="0">
                <a:latin typeface="Times New Roman" panose="02020603050405020304" pitchFamily="18" charset="0"/>
                <a:cs typeface="Times New Roman" panose="02020603050405020304" pitchFamily="18" charset="0"/>
              </a:rPr>
              <a:t>Un contrôleur </a:t>
            </a:r>
            <a:r>
              <a:rPr lang="fr-FR" sz="2600" dirty="0" err="1">
                <a:latin typeface="Times New Roman" panose="02020603050405020304" pitchFamily="18" charset="0"/>
                <a:cs typeface="Times New Roman" panose="02020603050405020304" pitchFamily="18" charset="0"/>
              </a:rPr>
              <a:t>laravel</a:t>
            </a:r>
            <a:r>
              <a:rPr lang="fr-FR" sz="2600" dirty="0">
                <a:latin typeface="Times New Roman" panose="02020603050405020304" pitchFamily="18" charset="0"/>
                <a:cs typeface="Times New Roman" panose="02020603050405020304" pitchFamily="18" charset="0"/>
              </a:rPr>
              <a:t> peut contenir différentes méthodes. Chaque méthode peut avoir l’ argument </a:t>
            </a:r>
            <a:r>
              <a:rPr lang="fr-FR" sz="2600" b="1" dirty="0">
                <a:latin typeface="Times New Roman" panose="02020603050405020304" pitchFamily="18" charset="0"/>
                <a:cs typeface="Times New Roman" panose="02020603050405020304" pitchFamily="18" charset="0"/>
              </a:rPr>
              <a:t>$request </a:t>
            </a:r>
            <a:r>
              <a:rPr lang="fr-FR" sz="2600" dirty="0">
                <a:latin typeface="Times New Roman" panose="02020603050405020304" pitchFamily="18" charset="0"/>
                <a:cs typeface="Times New Roman" panose="02020603050405020304" pitchFamily="18" charset="0"/>
              </a:rPr>
              <a:t>comme paramètre de fonction par défaut. Il s’agit essentiellement d’un objet de requête contenant vos variables de formulaire, vos données de session ou vos informations de cookie.</a:t>
            </a:r>
          </a:p>
          <a:p>
            <a:pPr lvl="2"/>
            <a:r>
              <a:rPr lang="fr-FR" sz="2600" dirty="0">
                <a:latin typeface="Times New Roman" panose="02020603050405020304" pitchFamily="18" charset="0"/>
                <a:cs typeface="Times New Roman" panose="02020603050405020304" pitchFamily="18" charset="0"/>
              </a:rPr>
              <a:t>Une méthode de contrôleur peut répondre via différents types de réponse, certains d’entre eux sont mentionnés ci-dessous:</a:t>
            </a:r>
            <a:endParaRPr lang="fr-FR" sz="2100" dirty="0">
              <a:latin typeface="Times New Roman" panose="02020603050405020304" pitchFamily="18" charset="0"/>
              <a:cs typeface="Times New Roman" panose="02020603050405020304" pitchFamily="18" charset="0"/>
            </a:endParaRPr>
          </a:p>
          <a:p>
            <a:pPr marL="1371600" lvl="3" indent="0">
              <a:buNone/>
            </a:pPr>
            <a:endParaRPr lang="fr-FR" sz="2300" dirty="0">
              <a:latin typeface="Times New Roman" panose="02020603050405020304" pitchFamily="18" charset="0"/>
              <a:cs typeface="Times New Roman" panose="02020603050405020304" pitchFamily="18" charset="0"/>
            </a:endParaRPr>
          </a:p>
          <a:p>
            <a:pPr marL="1371600" lvl="3" indent="0">
              <a:buNone/>
            </a:pPr>
            <a:r>
              <a:rPr lang="fr-FR" sz="2300" i="1" dirty="0">
                <a:latin typeface="Times New Roman" panose="02020603050405020304" pitchFamily="18" charset="0"/>
                <a:cs typeface="Times New Roman" panose="02020603050405020304" pitchFamily="18" charset="0"/>
              </a:rPr>
              <a:t>Texte brut</a:t>
            </a:r>
          </a:p>
          <a:p>
            <a:pPr marL="1371600" lvl="3" indent="0">
              <a:buNone/>
            </a:pPr>
            <a:r>
              <a:rPr lang="fr-FR" sz="2300" i="1" dirty="0" err="1">
                <a:latin typeface="Times New Roman" panose="02020603050405020304" pitchFamily="18" charset="0"/>
                <a:cs typeface="Times New Roman" panose="02020603050405020304" pitchFamily="18" charset="0"/>
              </a:rPr>
              <a:t>Json</a:t>
            </a:r>
            <a:r>
              <a:rPr lang="fr-FR" sz="2300" i="1" dirty="0">
                <a:latin typeface="Times New Roman" panose="02020603050405020304" pitchFamily="18" charset="0"/>
                <a:cs typeface="Times New Roman" panose="02020603050405020304" pitchFamily="18" charset="0"/>
              </a:rPr>
              <a:t> </a:t>
            </a:r>
            <a:r>
              <a:rPr lang="fr-FR" sz="2300" i="1" dirty="0" err="1">
                <a:latin typeface="Times New Roman" panose="02020603050405020304" pitchFamily="18" charset="0"/>
                <a:cs typeface="Times New Roman" panose="02020603050405020304" pitchFamily="18" charset="0"/>
              </a:rPr>
              <a:t>Array</a:t>
            </a:r>
            <a:endParaRPr lang="fr-FR" sz="2300" i="1" dirty="0">
              <a:latin typeface="Times New Roman" panose="02020603050405020304" pitchFamily="18" charset="0"/>
              <a:cs typeface="Times New Roman" panose="02020603050405020304" pitchFamily="18" charset="0"/>
            </a:endParaRPr>
          </a:p>
          <a:p>
            <a:pPr marL="1371600" lvl="3" indent="0">
              <a:buNone/>
            </a:pPr>
            <a:r>
              <a:rPr lang="fr-FR" sz="2300" i="1" dirty="0">
                <a:latin typeface="Times New Roman" panose="02020603050405020304" pitchFamily="18" charset="0"/>
                <a:cs typeface="Times New Roman" panose="02020603050405020304" pitchFamily="18" charset="0"/>
              </a:rPr>
              <a:t>Vue HTML ou </a:t>
            </a:r>
            <a:r>
              <a:rPr lang="fr-FR" sz="2300" i="1" dirty="0" err="1">
                <a:latin typeface="Times New Roman" panose="02020603050405020304" pitchFamily="18" charset="0"/>
                <a:cs typeface="Times New Roman" panose="02020603050405020304" pitchFamily="18" charset="0"/>
              </a:rPr>
              <a:t>blade</a:t>
            </a:r>
            <a:endParaRPr lang="fr-FR" sz="2300" i="1" dirty="0">
              <a:latin typeface="Times New Roman" panose="02020603050405020304" pitchFamily="18" charset="0"/>
              <a:cs typeface="Times New Roman" panose="02020603050405020304" pitchFamily="18" charset="0"/>
            </a:endParaRPr>
          </a:p>
          <a:p>
            <a:pPr marL="1371600" lvl="3" indent="0">
              <a:buNone/>
            </a:pPr>
            <a:r>
              <a:rPr lang="fr-FR" sz="2300" i="1" dirty="0">
                <a:latin typeface="Times New Roman" panose="02020603050405020304" pitchFamily="18" charset="0"/>
                <a:cs typeface="Times New Roman" panose="02020603050405020304" pitchFamily="18" charset="0"/>
              </a:rPr>
              <a:t>XML</a:t>
            </a:r>
          </a:p>
          <a:p>
            <a:pPr marL="1371600" lvl="3" indent="0">
              <a:buNone/>
            </a:pPr>
            <a:r>
              <a:rPr lang="fr-FR" sz="2300" i="1" dirty="0">
                <a:latin typeface="Times New Roman" panose="02020603050405020304" pitchFamily="18" charset="0"/>
                <a:cs typeface="Times New Roman" panose="02020603050405020304" pitchFamily="18" charset="0"/>
              </a:rPr>
              <a:t>Téléchargement de fichier</a:t>
            </a:r>
          </a:p>
          <a:p>
            <a:pPr marL="1371600" lvl="3" indent="0">
              <a:buNone/>
            </a:pPr>
            <a:r>
              <a:rPr lang="fr-FR" sz="2300" i="1" dirty="0">
                <a:latin typeface="Times New Roman" panose="02020603050405020304" pitchFamily="18" charset="0"/>
                <a:cs typeface="Times New Roman" panose="02020603050405020304" pitchFamily="18" charset="0"/>
              </a:rPr>
              <a:t>Sortie PDF ou image sur navigateur directement </a:t>
            </a:r>
            <a:r>
              <a:rPr lang="fr-FR" sz="2300" i="1" dirty="0" err="1">
                <a:latin typeface="Times New Roman" panose="02020603050405020304" pitchFamily="18" charset="0"/>
                <a:cs typeface="Times New Roman" panose="02020603050405020304" pitchFamily="18" charset="0"/>
              </a:rPr>
              <a:t>etc</a:t>
            </a:r>
            <a:r>
              <a:rPr lang="fr-FR" sz="2300" i="1" dirty="0">
                <a:latin typeface="Times New Roman" panose="02020603050405020304" pitchFamily="18" charset="0"/>
                <a:cs typeface="Times New Roman" panose="02020603050405020304" pitchFamily="18" charset="0"/>
              </a:rPr>
              <a:t> …</a:t>
            </a:r>
          </a:p>
          <a:p>
            <a:pPr marL="0" lvl="0" indent="0">
              <a:buNone/>
            </a:pPr>
            <a:r>
              <a:rPr lang="fr-FR" sz="1700" dirty="0">
                <a:latin typeface="Times New Roman" panose="02020603050405020304" pitchFamily="18" charset="0"/>
                <a:cs typeface="Times New Roman" panose="02020603050405020304" pitchFamily="18" charset="0"/>
              </a:rPr>
              <a:t>	</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EE5C3BE9-0590-4243-91D8-FF0C882B9275}"/>
              </a:ext>
            </a:extLst>
          </p:cNvPr>
          <p:cNvSpPr/>
          <p:nvPr/>
        </p:nvSpPr>
        <p:spPr>
          <a:xfrm>
            <a:off x="1367644" y="4581128"/>
            <a:ext cx="6840760" cy="18002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731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marL="1428750" lvl="2" indent="-514350">
              <a:buFont typeface="+mj-lt"/>
              <a:buAutoNum type="arabicPeriod"/>
            </a:pPr>
            <a:r>
              <a:rPr lang="fr-FR" sz="3200" dirty="0">
                <a:solidFill>
                  <a:srgbClr val="00B050"/>
                </a:solidFill>
              </a:rPr>
              <a:t>Les contrôleurs d’écriture</a:t>
            </a:r>
          </a:p>
          <a:p>
            <a:pPr marL="1428750" lvl="2" indent="-514350">
              <a:buFont typeface="+mj-lt"/>
              <a:buAutoNum type="arabicPeriod"/>
            </a:pPr>
            <a:r>
              <a:rPr lang="fr-FR" sz="3200" dirty="0">
                <a:solidFill>
                  <a:srgbClr val="00B050"/>
                </a:solidFill>
              </a:rPr>
              <a:t>Intergiciel(Middleware) du contrôleur</a:t>
            </a:r>
          </a:p>
          <a:p>
            <a:pPr marL="1428750" lvl="2" indent="-514350">
              <a:buFont typeface="+mj-lt"/>
              <a:buAutoNum type="arabicPeriod"/>
            </a:pPr>
            <a:r>
              <a:rPr lang="fr-FR" sz="3200" dirty="0">
                <a:solidFill>
                  <a:srgbClr val="00B050"/>
                </a:solidFill>
              </a:rPr>
              <a:t>Contrôleurs de ressources</a:t>
            </a:r>
          </a:p>
          <a:p>
            <a:pPr marL="1428750" lvl="2" indent="-514350">
              <a:buFont typeface="+mj-lt"/>
              <a:buAutoNum type="arabicPeriod"/>
            </a:pPr>
            <a:r>
              <a:rPr lang="fr-FR" sz="3200" dirty="0">
                <a:solidFill>
                  <a:srgbClr val="00B050"/>
                </a:solidFill>
              </a:rPr>
              <a:t>Injection de dépendance et contrôleurs</a:t>
            </a:r>
          </a:p>
          <a:p>
            <a:pPr lvl="2">
              <a:buFont typeface="Wingdings" panose="05000000000000000000" pitchFamily="2" charset="2"/>
              <a:buChar char="ü"/>
            </a:pPr>
            <a:endParaRPr lang="fr-FR" sz="2600" dirty="0">
              <a:solidFill>
                <a:srgbClr val="00B0F0"/>
              </a:solidFill>
            </a:endParaRPr>
          </a:p>
          <a:p>
            <a:pPr marL="0" lvl="0" indent="0">
              <a:buNone/>
            </a:pPr>
            <a:r>
              <a:rPr lang="fr-FR" sz="1700" dirty="0">
                <a:latin typeface="Times New Roman" panose="02020603050405020304" pitchFamily="18" charset="0"/>
                <a:cs typeface="Times New Roman" panose="02020603050405020304" pitchFamily="18" charset="0"/>
              </a:rPr>
              <a:t>	</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48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marL="1428750" lvl="2" indent="-514350">
              <a:buFont typeface="+mj-lt"/>
              <a:buAutoNum type="arabicPeriod"/>
            </a:pPr>
            <a:r>
              <a:rPr lang="fr-FR" sz="3200" dirty="0">
                <a:solidFill>
                  <a:srgbClr val="00B050"/>
                </a:solidFill>
              </a:rPr>
              <a:t>Les contrôleurs d’écriture</a:t>
            </a:r>
          </a:p>
          <a:p>
            <a:pPr lvl="2">
              <a:buFont typeface="Wingdings" panose="05000000000000000000" pitchFamily="2" charset="2"/>
              <a:buChar char="ü"/>
            </a:pPr>
            <a:r>
              <a:rPr lang="fr-FR" sz="3600" dirty="0">
                <a:solidFill>
                  <a:srgbClr val="002060"/>
                </a:solidFill>
                <a:latin typeface="Times New Roman" panose="02020603050405020304" pitchFamily="18" charset="0"/>
                <a:cs typeface="Times New Roman" panose="02020603050405020304" pitchFamily="18" charset="0"/>
              </a:rPr>
              <a:t>Contrôleurs de base</a:t>
            </a:r>
          </a:p>
          <a:p>
            <a:pPr lvl="2">
              <a:buFont typeface="Wingdings" panose="05000000000000000000" pitchFamily="2" charset="2"/>
              <a:buChar char="ü"/>
            </a:pPr>
            <a:r>
              <a:rPr lang="fr-FR" sz="3600" dirty="0">
                <a:solidFill>
                  <a:srgbClr val="002060"/>
                </a:solidFill>
                <a:latin typeface="Times New Roman" panose="02020603050405020304" pitchFamily="18" charset="0"/>
                <a:cs typeface="Times New Roman" panose="02020603050405020304" pitchFamily="18" charset="0"/>
              </a:rPr>
              <a:t>Contrôleurs à simple action</a:t>
            </a:r>
          </a:p>
          <a:p>
            <a:pPr marL="0" lvl="0" indent="0">
              <a:buNone/>
            </a:pPr>
            <a:r>
              <a:rPr lang="fr-FR" sz="1700" dirty="0">
                <a:latin typeface="Times New Roman" panose="02020603050405020304" pitchFamily="18" charset="0"/>
                <a:cs typeface="Times New Roman" panose="02020603050405020304" pitchFamily="18" charset="0"/>
              </a:rPr>
              <a:t>	</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54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de base)</a:t>
            </a:r>
          </a:p>
          <a:p>
            <a:pPr marL="0" lvl="0" indent="0">
              <a:buNone/>
            </a:pPr>
            <a:r>
              <a:rPr lang="fr-FR" sz="1800" dirty="0">
                <a:latin typeface="Times New Roman" panose="02020603050405020304" pitchFamily="18" charset="0"/>
                <a:cs typeface="Times New Roman" panose="02020603050405020304" pitchFamily="18" charset="0"/>
              </a:rPr>
              <a:t>Ce contrôleur étend la classe de contrôleur de base incluse dans Laravel. La classe de base fournit quelques méthodes pratiques telles que la propriété </a:t>
            </a:r>
            <a:r>
              <a:rPr lang="fr-FR" sz="1800" b="1" dirty="0">
                <a:latin typeface="Times New Roman" panose="02020603050405020304" pitchFamily="18" charset="0"/>
                <a:cs typeface="Times New Roman" panose="02020603050405020304" pitchFamily="18" charset="0"/>
              </a:rPr>
              <a:t>$middleware</a:t>
            </a:r>
            <a:r>
              <a:rPr lang="fr-FR" sz="1800" dirty="0">
                <a:latin typeface="Times New Roman" panose="02020603050405020304" pitchFamily="18" charset="0"/>
                <a:cs typeface="Times New Roman" panose="02020603050405020304" pitchFamily="18" charset="0"/>
              </a:rPr>
              <a:t>.</a:t>
            </a:r>
          </a:p>
          <a:p>
            <a:pPr marL="0" lvl="0" indent="0">
              <a:buNone/>
            </a:pPr>
            <a:r>
              <a:rPr lang="fr-FR" sz="1800" dirty="0">
                <a:latin typeface="Times New Roman" panose="02020603050405020304" pitchFamily="18" charset="0"/>
                <a:cs typeface="Times New Roman" panose="02020603050405020304" pitchFamily="18" charset="0"/>
              </a:rPr>
              <a:t>Nous pouvons essayer de lui faire retourner une chaîne de caractères en créant une fonction dans la classe :</a:t>
            </a: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36894DC1-F64B-4BCB-9A01-303256BD5C04}"/>
              </a:ext>
            </a:extLst>
          </p:cNvPr>
          <p:cNvSpPr/>
          <p:nvPr/>
        </p:nvSpPr>
        <p:spPr>
          <a:xfrm>
            <a:off x="827584" y="4401108"/>
            <a:ext cx="7416824" cy="1872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class</a:t>
            </a:r>
            <a:r>
              <a:rPr lang="en-US" dirty="0">
                <a:solidFill>
                  <a:srgbClr val="9C9EA0"/>
                </a:solidFill>
                <a:latin typeface="Source Code Pro"/>
              </a:rPr>
              <a:t> </a:t>
            </a:r>
            <a:r>
              <a:rPr lang="en-US" dirty="0" err="1">
                <a:solidFill>
                  <a:schemeClr val="accent6">
                    <a:lumMod val="75000"/>
                  </a:schemeClr>
                </a:solidFill>
                <a:latin typeface="Source Code Pro"/>
              </a:rPr>
              <a:t>NomContrôleur</a:t>
            </a:r>
            <a:r>
              <a:rPr lang="en-US" dirty="0">
                <a:solidFill>
                  <a:srgbClr val="9C9EA0"/>
                </a:solidFill>
                <a:latin typeface="Source Code Pro"/>
              </a:rPr>
              <a:t> </a:t>
            </a:r>
            <a:r>
              <a:rPr lang="en-US" dirty="0">
                <a:solidFill>
                  <a:srgbClr val="0070C0"/>
                </a:solidFill>
                <a:latin typeface="Source Code Pro"/>
              </a:rPr>
              <a:t>extends</a:t>
            </a:r>
            <a:r>
              <a:rPr lang="en-US" dirty="0">
                <a:solidFill>
                  <a:srgbClr val="9C9EA0"/>
                </a:solidFill>
                <a:latin typeface="Source Code Pro"/>
              </a:rPr>
              <a:t> </a:t>
            </a:r>
            <a:r>
              <a:rPr lang="en-US" dirty="0">
                <a:solidFill>
                  <a:schemeClr val="accent6">
                    <a:lumMod val="75000"/>
                  </a:schemeClr>
                </a:solidFill>
                <a:latin typeface="Source Code Pro"/>
              </a:rPr>
              <a:t>Controller</a:t>
            </a:r>
          </a:p>
          <a:p>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public function </a:t>
            </a:r>
            <a:r>
              <a:rPr lang="en-US" dirty="0" err="1">
                <a:solidFill>
                  <a:schemeClr val="accent6">
                    <a:lumMod val="75000"/>
                  </a:schemeClr>
                </a:solidFill>
                <a:latin typeface="Source Code Pro"/>
              </a:rPr>
              <a:t>nomMéthode</a:t>
            </a:r>
            <a:r>
              <a:rPr lang="en-US" dirty="0">
                <a:solidFill>
                  <a:srgbClr val="9C9EA0"/>
                </a:solidFill>
                <a:latin typeface="Source Code Pro"/>
              </a:rPr>
              <a:t>(){</a:t>
            </a:r>
          </a:p>
          <a:p>
            <a:pPr algn="ctr"/>
            <a:r>
              <a:rPr lang="en-US" dirty="0">
                <a:solidFill>
                  <a:srgbClr val="9C9EA0"/>
                </a:solidFill>
                <a:latin typeface="Source Code Pro"/>
              </a:rPr>
              <a:t>    </a:t>
            </a:r>
            <a:r>
              <a:rPr lang="en-US" dirty="0">
                <a:solidFill>
                  <a:srgbClr val="0070C0"/>
                </a:solidFill>
                <a:latin typeface="Source Code Pro"/>
              </a:rPr>
              <a:t>return</a:t>
            </a:r>
            <a:r>
              <a:rPr lang="en-US" dirty="0">
                <a:solidFill>
                  <a:srgbClr val="9C9EA0"/>
                </a:solidFill>
                <a:latin typeface="Source Code Pro"/>
              </a:rPr>
              <a:t>  </a:t>
            </a:r>
            <a:r>
              <a:rPr lang="en-US" dirty="0">
                <a:solidFill>
                  <a:srgbClr val="00B050"/>
                </a:solidFill>
                <a:latin typeface="Source Code Pro"/>
              </a:rPr>
              <a:t>"</a:t>
            </a:r>
            <a:r>
              <a:rPr lang="en-US" dirty="0" err="1">
                <a:solidFill>
                  <a:srgbClr val="00B050"/>
                </a:solidFill>
                <a:latin typeface="Source Code Pro"/>
              </a:rPr>
              <a:t>C’est</a:t>
            </a:r>
            <a:r>
              <a:rPr lang="en-US" dirty="0">
                <a:solidFill>
                  <a:srgbClr val="00B050"/>
                </a:solidFill>
                <a:latin typeface="Source Code Pro"/>
              </a:rPr>
              <a:t> mon </a:t>
            </a:r>
            <a:r>
              <a:rPr lang="en-US" dirty="0" err="1">
                <a:solidFill>
                  <a:srgbClr val="00B050"/>
                </a:solidFill>
                <a:latin typeface="Source Code Pro"/>
              </a:rPr>
              <a:t>contrôleur</a:t>
            </a:r>
            <a:r>
              <a:rPr lang="en-US" dirty="0">
                <a:solidFill>
                  <a:srgbClr val="00B050"/>
                </a:solidFill>
                <a:latin typeface="Source Code Pro"/>
              </a:rPr>
              <a:t> </a:t>
            </a:r>
            <a:r>
              <a:rPr lang="en-US" dirty="0" err="1">
                <a:solidFill>
                  <a:srgbClr val="00B050"/>
                </a:solidFill>
                <a:latin typeface="Source Code Pro"/>
              </a:rPr>
              <a:t>NomContrôleur</a:t>
            </a:r>
            <a:r>
              <a:rPr lang="en-US" dirty="0">
                <a:solidFill>
                  <a:srgbClr val="00B050"/>
                </a:solidFill>
                <a:latin typeface="Source Code Pro"/>
              </a:rPr>
              <a:t> </a:t>
            </a:r>
            <a:r>
              <a:rPr lang="en-US" dirty="0">
                <a:solidFill>
                  <a:srgbClr val="9C9EA0"/>
                </a:solidFill>
                <a:latin typeface="Source Code Pro"/>
              </a:rPr>
              <a:t>";</a:t>
            </a:r>
          </a:p>
          <a:p>
            <a:r>
              <a:rPr lang="en-US" dirty="0">
                <a:solidFill>
                  <a:srgbClr val="9C9EA0"/>
                </a:solidFill>
                <a:latin typeface="Source Code Pro"/>
              </a:rPr>
              <a:t>    }</a:t>
            </a:r>
          </a:p>
          <a:p>
            <a:r>
              <a:rPr lang="en-US" dirty="0">
                <a:solidFill>
                  <a:srgbClr val="9C9EA0"/>
                </a:solidFill>
                <a:latin typeface="Source Code Pro"/>
              </a:rPr>
              <a:t>}</a:t>
            </a:r>
          </a:p>
        </p:txBody>
      </p:sp>
    </p:spTree>
    <p:extLst>
      <p:ext uri="{BB962C8B-B14F-4D97-AF65-F5344CB8AC3E}">
        <p14:creationId xmlns:p14="http://schemas.microsoft.com/office/powerpoint/2010/main" val="269563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de base)</a:t>
            </a:r>
          </a:p>
          <a:p>
            <a:pPr marL="0" lvl="0" indent="0">
              <a:buNone/>
            </a:pPr>
            <a:r>
              <a:rPr lang="fr-FR" sz="1800" dirty="0">
                <a:latin typeface="Times New Roman" panose="02020603050405020304" pitchFamily="18" charset="0"/>
                <a:cs typeface="Times New Roman" panose="02020603050405020304" pitchFamily="18" charset="0"/>
              </a:rPr>
              <a:t>Nous avons créé une méthode appelée </a:t>
            </a:r>
            <a:r>
              <a:rPr lang="fr-FR" sz="1800" b="1" dirty="0">
                <a:latin typeface="Times New Roman" panose="02020603050405020304" pitchFamily="18" charset="0"/>
                <a:cs typeface="Times New Roman" panose="02020603050405020304" pitchFamily="18" charset="0"/>
              </a:rPr>
              <a:t>nomMéthode()</a:t>
            </a:r>
            <a:r>
              <a:rPr lang="fr-FR" sz="1800" dirty="0">
                <a:latin typeface="Times New Roman" panose="02020603050405020304" pitchFamily="18" charset="0"/>
                <a:cs typeface="Times New Roman" panose="02020603050405020304" pitchFamily="18" charset="0"/>
              </a:rPr>
              <a:t>et dans cette méthode, nous retournons une chaîne de caractères  </a:t>
            </a:r>
            <a:r>
              <a:rPr lang="fr-FR" sz="1800" i="1" dirty="0">
                <a:latin typeface="Times New Roman" panose="02020603050405020304" pitchFamily="18" charset="0"/>
                <a:cs typeface="Times New Roman" panose="02020603050405020304" pitchFamily="18" charset="0"/>
              </a:rPr>
              <a:t>“C’est mon contrôleur NomContrôleur“.</a:t>
            </a:r>
          </a:p>
          <a:p>
            <a:pPr marL="0" lvl="0" indent="0">
              <a:buNone/>
            </a:pPr>
            <a:r>
              <a:rPr lang="fr-FR" sz="1800" dirty="0">
                <a:latin typeface="Times New Roman" panose="02020603050405020304" pitchFamily="18" charset="0"/>
                <a:cs typeface="Times New Roman" panose="02020603050405020304" pitchFamily="18" charset="0"/>
              </a:rPr>
              <a:t>Afin de tester notre code, nous devons faire en sorte qu’un routeur renvoie le “</a:t>
            </a:r>
            <a:r>
              <a:rPr lang="fr-FR" sz="1800" b="1" dirty="0">
                <a:latin typeface="Times New Roman" panose="02020603050405020304" pitchFamily="18" charset="0"/>
                <a:cs typeface="Times New Roman" panose="02020603050405020304" pitchFamily="18" charset="0"/>
              </a:rPr>
              <a:t>NomContrôleur</a:t>
            </a:r>
            <a:r>
              <a:rPr lang="fr-FR" sz="1800" dirty="0">
                <a:latin typeface="Times New Roman" panose="02020603050405020304" pitchFamily="18" charset="0"/>
                <a:cs typeface="Times New Roman" panose="02020603050405020304" pitchFamily="18" charset="0"/>
              </a:rPr>
              <a:t>“. Retournez à </a:t>
            </a:r>
            <a:r>
              <a:rPr lang="fr-FR" sz="1800" b="1" dirty="0" err="1">
                <a:latin typeface="Times New Roman" panose="02020603050405020304" pitchFamily="18" charset="0"/>
                <a:cs typeface="Times New Roman" panose="02020603050405020304" pitchFamily="18" charset="0"/>
              </a:rPr>
              <a:t>web.php</a:t>
            </a:r>
            <a:r>
              <a:rPr lang="fr-FR" sz="1800" b="1" dirty="0">
                <a:latin typeface="Times New Roman" panose="02020603050405020304" pitchFamily="18" charset="0"/>
                <a:cs typeface="Times New Roman" panose="02020603050405020304" pitchFamily="18" charset="0"/>
              </a:rPr>
              <a:t> </a:t>
            </a:r>
            <a:r>
              <a:rPr lang="fr-FR" sz="1800" dirty="0">
                <a:latin typeface="Times New Roman" panose="02020603050405020304" pitchFamily="18" charset="0"/>
                <a:cs typeface="Times New Roman" panose="02020603050405020304" pitchFamily="18" charset="0"/>
              </a:rPr>
              <a:t>et créez un nouveau routeur comme ceci :</a:t>
            </a:r>
          </a:p>
          <a:p>
            <a:pPr marL="0" lvl="0" indent="0">
              <a:buNone/>
            </a:pPr>
            <a:endParaRPr lang="fr-FR" sz="1800" dirty="0">
              <a:latin typeface="Times New Roman" panose="02020603050405020304" pitchFamily="18" charset="0"/>
              <a:cs typeface="Times New Roman" panose="02020603050405020304" pitchFamily="18" charset="0"/>
            </a:endParaRPr>
          </a:p>
          <a:p>
            <a:pPr marL="0" lvl="0" indent="0">
              <a:buNone/>
            </a:pPr>
            <a:endParaRPr lang="fr-FR" sz="1800" dirty="0">
              <a:latin typeface="Times New Roman" panose="02020603050405020304" pitchFamily="18" charset="0"/>
              <a:cs typeface="Times New Roman" panose="02020603050405020304" pitchFamily="18" charset="0"/>
            </a:endParaRPr>
          </a:p>
          <a:p>
            <a:pPr marL="0" lvl="0" indent="0">
              <a:buNone/>
            </a:pPr>
            <a:endParaRPr lang="fr-FR" sz="1800" dirty="0">
              <a:latin typeface="Times New Roman" panose="02020603050405020304" pitchFamily="18" charset="0"/>
              <a:cs typeface="Times New Roman" panose="02020603050405020304" pitchFamily="18" charset="0"/>
            </a:endParaRPr>
          </a:p>
          <a:p>
            <a:pPr marL="0" lvl="0" indent="0">
              <a:buNone/>
            </a:pPr>
            <a:r>
              <a:rPr lang="fr-FR" sz="1800" dirty="0">
                <a:latin typeface="Times New Roman" panose="02020603050405020304" pitchFamily="18" charset="0"/>
                <a:cs typeface="Times New Roman" panose="02020603050405020304" pitchFamily="18" charset="0"/>
              </a:rPr>
              <a:t>le deuxième argument n’est plus une fonction, c’est </a:t>
            </a:r>
            <a:r>
              <a:rPr lang="fr-FR" sz="1800" b="1" dirty="0">
                <a:latin typeface="Times New Roman" panose="02020603050405020304" pitchFamily="18" charset="0"/>
                <a:cs typeface="Times New Roman" panose="02020603050405020304" pitchFamily="18" charset="0"/>
              </a:rPr>
              <a:t>[NomContrôleur ::class, ‘nomMéthode'] </a:t>
            </a:r>
            <a:r>
              <a:rPr lang="fr-FR" sz="1800" dirty="0">
                <a:latin typeface="Times New Roman" panose="02020603050405020304" pitchFamily="18" charset="0"/>
                <a:cs typeface="Times New Roman" panose="02020603050405020304" pitchFamily="18" charset="0"/>
              </a:rPr>
              <a:t>ce qui signifie qu’il faut aller à l’adresse NomContrôleur trouver le nomMéthode() et exécute ce qu’elle contient.</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36894DC1-F64B-4BCB-9A01-303256BD5C04}"/>
              </a:ext>
            </a:extLst>
          </p:cNvPr>
          <p:cNvSpPr/>
          <p:nvPr/>
        </p:nvSpPr>
        <p:spPr>
          <a:xfrm>
            <a:off x="827584" y="4401108"/>
            <a:ext cx="7416824" cy="8280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use </a:t>
            </a:r>
            <a:r>
              <a:rPr lang="en-US" dirty="0">
                <a:solidFill>
                  <a:schemeClr val="tx1"/>
                </a:solidFill>
                <a:latin typeface="Source Code Pro"/>
              </a:rPr>
              <a:t>App\Http\Controllers\</a:t>
            </a:r>
            <a:r>
              <a:rPr lang="fr-FR" dirty="0">
                <a:solidFill>
                  <a:schemeClr val="tx1"/>
                </a:solidFill>
                <a:latin typeface="Source Code Pro"/>
              </a:rPr>
              <a:t>NomContrôleur</a:t>
            </a:r>
            <a:r>
              <a:rPr lang="en-US" dirty="0">
                <a:solidFill>
                  <a:schemeClr val="tx1"/>
                </a:solidFill>
                <a:latin typeface="Source Code Pro"/>
              </a:rPr>
              <a:t>;</a:t>
            </a:r>
          </a:p>
          <a:p>
            <a:r>
              <a:rPr lang="en-US" dirty="0">
                <a:solidFill>
                  <a:schemeClr val="accent6"/>
                </a:solidFill>
                <a:latin typeface="Source Code Pro"/>
              </a:rPr>
              <a:t>Route</a:t>
            </a:r>
            <a:r>
              <a:rPr lang="en-US" dirty="0">
                <a:solidFill>
                  <a:srgbClr val="0070C0"/>
                </a:solidFill>
                <a:latin typeface="Source Code Pro"/>
              </a:rPr>
              <a:t>::get('/', [</a:t>
            </a:r>
            <a:r>
              <a:rPr lang="fr-FR" dirty="0">
                <a:solidFill>
                  <a:schemeClr val="accent6"/>
                </a:solidFill>
                <a:latin typeface="Source Code Pro"/>
              </a:rPr>
              <a:t>NomContrôleur</a:t>
            </a:r>
            <a:r>
              <a:rPr lang="en-US" dirty="0">
                <a:solidFill>
                  <a:srgbClr val="0070C0"/>
                </a:solidFill>
                <a:latin typeface="Source Code Pro"/>
              </a:rPr>
              <a:t>::class, '</a:t>
            </a:r>
            <a:r>
              <a:rPr lang="fr-FR" b="1" dirty="0">
                <a:solidFill>
                  <a:srgbClr val="00B050"/>
                </a:solidFill>
                <a:latin typeface="Times New Roman" panose="02020603050405020304" pitchFamily="18" charset="0"/>
                <a:cs typeface="Times New Roman" panose="02020603050405020304" pitchFamily="18" charset="0"/>
              </a:rPr>
              <a:t>nomMéthode</a:t>
            </a:r>
            <a:r>
              <a:rPr lang="en-US" dirty="0">
                <a:solidFill>
                  <a:srgbClr val="0070C0"/>
                </a:solidFill>
                <a:latin typeface="Source Code Pro"/>
              </a:rPr>
              <a:t>']);</a:t>
            </a:r>
            <a:endParaRPr lang="en-US" dirty="0">
              <a:solidFill>
                <a:srgbClr val="9C9EA0"/>
              </a:solidFill>
              <a:latin typeface="Source Code Pro"/>
            </a:endParaRPr>
          </a:p>
        </p:txBody>
      </p:sp>
    </p:spTree>
    <p:extLst>
      <p:ext uri="{BB962C8B-B14F-4D97-AF65-F5344CB8AC3E}">
        <p14:creationId xmlns:p14="http://schemas.microsoft.com/office/powerpoint/2010/main" val="4269955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de base)</a:t>
            </a:r>
          </a:p>
          <a:p>
            <a:pPr marL="0" lvl="0" indent="0">
              <a:buNone/>
            </a:pPr>
            <a:r>
              <a:rPr lang="fr-FR" sz="1800" dirty="0">
                <a:latin typeface="Times New Roman" panose="02020603050405020304" pitchFamily="18" charset="0"/>
                <a:cs typeface="Times New Roman" panose="02020603050405020304" pitchFamily="18" charset="0"/>
              </a:rPr>
              <a:t>Nous pouvons également faire en sorte que le </a:t>
            </a:r>
            <a:r>
              <a:rPr lang="fr-FR" sz="1800" b="1" dirty="0">
                <a:latin typeface="Times New Roman" panose="02020603050405020304" pitchFamily="18" charset="0"/>
                <a:cs typeface="Times New Roman" panose="02020603050405020304" pitchFamily="18" charset="0"/>
              </a:rPr>
              <a:t>NomContrôleur</a:t>
            </a:r>
            <a:r>
              <a:rPr lang="fr-FR" sz="1800" dirty="0">
                <a:latin typeface="Times New Roman" panose="02020603050405020304" pitchFamily="18" charset="0"/>
                <a:cs typeface="Times New Roman" panose="02020603050405020304" pitchFamily="18" charset="0"/>
              </a:rPr>
              <a:t> pour retourner une vue.</a:t>
            </a: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36894DC1-F64B-4BCB-9A01-303256BD5C04}"/>
              </a:ext>
            </a:extLst>
          </p:cNvPr>
          <p:cNvSpPr/>
          <p:nvPr/>
        </p:nvSpPr>
        <p:spPr>
          <a:xfrm>
            <a:off x="718135" y="3556869"/>
            <a:ext cx="7416824" cy="1872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class</a:t>
            </a:r>
            <a:r>
              <a:rPr lang="en-US" dirty="0">
                <a:solidFill>
                  <a:srgbClr val="9C9EA0"/>
                </a:solidFill>
                <a:latin typeface="Source Code Pro"/>
              </a:rPr>
              <a:t> </a:t>
            </a:r>
            <a:r>
              <a:rPr lang="en-US" dirty="0" err="1">
                <a:solidFill>
                  <a:schemeClr val="accent6">
                    <a:lumMod val="75000"/>
                  </a:schemeClr>
                </a:solidFill>
                <a:latin typeface="Source Code Pro"/>
              </a:rPr>
              <a:t>NomContrôleur</a:t>
            </a:r>
            <a:r>
              <a:rPr lang="en-US" dirty="0">
                <a:solidFill>
                  <a:srgbClr val="9C9EA0"/>
                </a:solidFill>
                <a:latin typeface="Source Code Pro"/>
              </a:rPr>
              <a:t> </a:t>
            </a:r>
            <a:r>
              <a:rPr lang="en-US" dirty="0">
                <a:solidFill>
                  <a:srgbClr val="0070C0"/>
                </a:solidFill>
                <a:latin typeface="Source Code Pro"/>
              </a:rPr>
              <a:t>extends</a:t>
            </a:r>
            <a:r>
              <a:rPr lang="en-US" dirty="0">
                <a:solidFill>
                  <a:srgbClr val="9C9EA0"/>
                </a:solidFill>
                <a:latin typeface="Source Code Pro"/>
              </a:rPr>
              <a:t> </a:t>
            </a:r>
            <a:r>
              <a:rPr lang="en-US" dirty="0">
                <a:solidFill>
                  <a:schemeClr val="accent6">
                    <a:lumMod val="75000"/>
                  </a:schemeClr>
                </a:solidFill>
                <a:latin typeface="Source Code Pro"/>
              </a:rPr>
              <a:t>Controller</a:t>
            </a:r>
          </a:p>
          <a:p>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public function </a:t>
            </a:r>
            <a:r>
              <a:rPr lang="en-US" dirty="0" err="1">
                <a:solidFill>
                  <a:schemeClr val="accent6">
                    <a:lumMod val="75000"/>
                  </a:schemeClr>
                </a:solidFill>
                <a:latin typeface="Source Code Pro"/>
              </a:rPr>
              <a:t>nomMethode</a:t>
            </a:r>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return </a:t>
            </a:r>
            <a:r>
              <a:rPr lang="en-US" dirty="0">
                <a:solidFill>
                  <a:schemeClr val="accent6"/>
                </a:solidFill>
                <a:latin typeface="Source Code Pro"/>
              </a:rPr>
              <a:t>view</a:t>
            </a:r>
            <a:r>
              <a:rPr lang="en-US" dirty="0">
                <a:solidFill>
                  <a:srgbClr val="0070C0"/>
                </a:solidFill>
                <a:latin typeface="Source Code Pro"/>
              </a:rPr>
              <a:t>(</a:t>
            </a:r>
            <a:r>
              <a:rPr lang="en-US" dirty="0">
                <a:solidFill>
                  <a:srgbClr val="00B050"/>
                </a:solidFill>
                <a:latin typeface="Source Code Pro"/>
              </a:rPr>
              <a:t>'welcome'</a:t>
            </a:r>
            <a:r>
              <a:rPr lang="en-US" dirty="0">
                <a:solidFill>
                  <a:srgbClr val="0070C0"/>
                </a:solidFill>
                <a:latin typeface="Source Code Pro"/>
              </a:rPr>
              <a:t>);</a:t>
            </a:r>
            <a:endParaRPr lang="en-US" dirty="0">
              <a:solidFill>
                <a:srgbClr val="9C9EA0"/>
              </a:solidFill>
              <a:latin typeface="Source Code Pro"/>
            </a:endParaRPr>
          </a:p>
          <a:p>
            <a:r>
              <a:rPr lang="en-US" dirty="0">
                <a:solidFill>
                  <a:srgbClr val="9C9EA0"/>
                </a:solidFill>
                <a:latin typeface="Source Code Pro"/>
              </a:rPr>
              <a:t>    }</a:t>
            </a:r>
          </a:p>
          <a:p>
            <a:r>
              <a:rPr lang="en-US" dirty="0">
                <a:solidFill>
                  <a:srgbClr val="9C9EA0"/>
                </a:solidFill>
                <a:latin typeface="Source Code Pro"/>
              </a:rPr>
              <a:t>}</a:t>
            </a:r>
          </a:p>
        </p:txBody>
      </p:sp>
    </p:spTree>
    <p:extLst>
      <p:ext uri="{BB962C8B-B14F-4D97-AF65-F5344CB8AC3E}">
        <p14:creationId xmlns:p14="http://schemas.microsoft.com/office/powerpoint/2010/main" val="43095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à action unique )</a:t>
            </a:r>
          </a:p>
          <a:p>
            <a:pPr marL="0" lvl="0" indent="0">
              <a:buNone/>
            </a:pPr>
            <a:r>
              <a:rPr lang="fr-FR" sz="1800" dirty="0">
                <a:latin typeface="Times New Roman" panose="02020603050405020304" pitchFamily="18" charset="0"/>
                <a:cs typeface="Times New Roman" panose="02020603050405020304" pitchFamily="18" charset="0"/>
              </a:rPr>
              <a:t>Les contrôleurs à action unique sont utiles lorsque nous n’avons besoin que d’une seule méthode dans la classe du contrôleur :.</a:t>
            </a: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36894DC1-F64B-4BCB-9A01-303256BD5C04}"/>
              </a:ext>
            </a:extLst>
          </p:cNvPr>
          <p:cNvSpPr/>
          <p:nvPr/>
        </p:nvSpPr>
        <p:spPr>
          <a:xfrm>
            <a:off x="863588" y="4516270"/>
            <a:ext cx="7416824" cy="1872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class</a:t>
            </a:r>
            <a:r>
              <a:rPr lang="en-US" dirty="0">
                <a:solidFill>
                  <a:srgbClr val="9C9EA0"/>
                </a:solidFill>
                <a:latin typeface="Source Code Pro"/>
              </a:rPr>
              <a:t> </a:t>
            </a:r>
            <a:r>
              <a:rPr lang="en-US" dirty="0" err="1">
                <a:solidFill>
                  <a:schemeClr val="accent6">
                    <a:lumMod val="75000"/>
                  </a:schemeClr>
                </a:solidFill>
                <a:latin typeface="Source Code Pro"/>
              </a:rPr>
              <a:t>NomContrôleur</a:t>
            </a:r>
            <a:r>
              <a:rPr lang="en-US" dirty="0">
                <a:solidFill>
                  <a:srgbClr val="9C9EA0"/>
                </a:solidFill>
                <a:latin typeface="Source Code Pro"/>
              </a:rPr>
              <a:t> </a:t>
            </a:r>
            <a:r>
              <a:rPr lang="en-US" dirty="0">
                <a:solidFill>
                  <a:srgbClr val="0070C0"/>
                </a:solidFill>
                <a:latin typeface="Source Code Pro"/>
              </a:rPr>
              <a:t>extends</a:t>
            </a:r>
            <a:r>
              <a:rPr lang="en-US" dirty="0">
                <a:solidFill>
                  <a:srgbClr val="9C9EA0"/>
                </a:solidFill>
                <a:latin typeface="Source Code Pro"/>
              </a:rPr>
              <a:t> </a:t>
            </a:r>
            <a:r>
              <a:rPr lang="en-US" dirty="0">
                <a:solidFill>
                  <a:schemeClr val="accent6">
                    <a:lumMod val="75000"/>
                  </a:schemeClr>
                </a:solidFill>
                <a:latin typeface="Source Code Pro"/>
              </a:rPr>
              <a:t>Controller</a:t>
            </a:r>
          </a:p>
          <a:p>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public function </a:t>
            </a:r>
            <a:r>
              <a:rPr lang="fr-FR" dirty="0">
                <a:solidFill>
                  <a:schemeClr val="accent6">
                    <a:lumMod val="75000"/>
                  </a:schemeClr>
                </a:solidFill>
                <a:latin typeface="Source Code Pro"/>
              </a:rPr>
              <a:t>__</a:t>
            </a:r>
            <a:r>
              <a:rPr lang="fr-FR" dirty="0" err="1">
                <a:solidFill>
                  <a:schemeClr val="accent6">
                    <a:lumMod val="75000"/>
                  </a:schemeClr>
                </a:solidFill>
                <a:latin typeface="Source Code Pro"/>
              </a:rPr>
              <a:t>invoke</a:t>
            </a:r>
            <a:r>
              <a:rPr lang="en-US" dirty="0">
                <a:solidFill>
                  <a:srgbClr val="9C9EA0"/>
                </a:solidFill>
                <a:latin typeface="Source Code Pro"/>
              </a:rPr>
              <a:t>(){</a:t>
            </a:r>
          </a:p>
          <a:p>
            <a:r>
              <a:rPr lang="en-US" dirty="0">
                <a:solidFill>
                  <a:srgbClr val="9C9EA0"/>
                </a:solidFill>
                <a:latin typeface="Source Code Pro"/>
              </a:rPr>
              <a:t>        </a:t>
            </a:r>
            <a:r>
              <a:rPr lang="en-US" dirty="0">
                <a:solidFill>
                  <a:srgbClr val="0070C0"/>
                </a:solidFill>
                <a:latin typeface="Source Code Pro"/>
              </a:rPr>
              <a:t>return </a:t>
            </a:r>
            <a:r>
              <a:rPr lang="en-US" dirty="0">
                <a:solidFill>
                  <a:schemeClr val="accent6"/>
                </a:solidFill>
                <a:latin typeface="Source Code Pro"/>
              </a:rPr>
              <a:t>view</a:t>
            </a:r>
            <a:r>
              <a:rPr lang="en-US" dirty="0">
                <a:solidFill>
                  <a:srgbClr val="0070C0"/>
                </a:solidFill>
                <a:latin typeface="Source Code Pro"/>
              </a:rPr>
              <a:t>(</a:t>
            </a:r>
            <a:r>
              <a:rPr lang="en-US" dirty="0">
                <a:solidFill>
                  <a:srgbClr val="00B050"/>
                </a:solidFill>
                <a:latin typeface="Source Code Pro"/>
              </a:rPr>
              <a:t>'welcome'</a:t>
            </a:r>
            <a:r>
              <a:rPr lang="en-US" dirty="0">
                <a:solidFill>
                  <a:srgbClr val="0070C0"/>
                </a:solidFill>
                <a:latin typeface="Source Code Pro"/>
              </a:rPr>
              <a:t>);</a:t>
            </a:r>
            <a:endParaRPr lang="en-US" dirty="0">
              <a:solidFill>
                <a:srgbClr val="9C9EA0"/>
              </a:solidFill>
              <a:latin typeface="Source Code Pro"/>
            </a:endParaRPr>
          </a:p>
          <a:p>
            <a:r>
              <a:rPr lang="en-US" dirty="0">
                <a:solidFill>
                  <a:srgbClr val="9C9EA0"/>
                </a:solidFill>
                <a:latin typeface="Source Code Pro"/>
              </a:rPr>
              <a:t>    }</a:t>
            </a:r>
          </a:p>
          <a:p>
            <a:r>
              <a:rPr lang="en-US" dirty="0">
                <a:solidFill>
                  <a:srgbClr val="9C9EA0"/>
                </a:solidFill>
                <a:latin typeface="Source Code Pro"/>
              </a:rPr>
              <a:t>}</a:t>
            </a:r>
          </a:p>
        </p:txBody>
      </p:sp>
      <p:sp>
        <p:nvSpPr>
          <p:cNvPr id="8" name="Rectangle : coins arrondis 7">
            <a:extLst>
              <a:ext uri="{FF2B5EF4-FFF2-40B4-BE49-F238E27FC236}">
                <a16:creationId xmlns:a16="http://schemas.microsoft.com/office/drawing/2014/main" id="{3DA3F819-1E1B-48AC-A6DF-3A5C9E061DDF}"/>
              </a:ext>
            </a:extLst>
          </p:cNvPr>
          <p:cNvSpPr/>
          <p:nvPr/>
        </p:nvSpPr>
        <p:spPr>
          <a:xfrm>
            <a:off x="611560" y="3645024"/>
            <a:ext cx="7848872" cy="7057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indent="0">
              <a:buNone/>
            </a:pPr>
            <a:r>
              <a:rPr lang="fr-FR" dirty="0">
                <a:solidFill>
                  <a:srgbClr val="0070C0"/>
                </a:solidFill>
                <a:latin typeface="Source Code Pro"/>
              </a:rPr>
              <a:t>php artisan </a:t>
            </a:r>
            <a:r>
              <a:rPr lang="fr-FR" dirty="0" err="1">
                <a:solidFill>
                  <a:srgbClr val="0070C0"/>
                </a:solidFill>
                <a:latin typeface="Source Code Pro"/>
              </a:rPr>
              <a:t>make:controller</a:t>
            </a:r>
            <a:r>
              <a:rPr lang="fr-FR" dirty="0">
                <a:solidFill>
                  <a:srgbClr val="0070C0"/>
                </a:solidFill>
                <a:latin typeface="Source Code Pro"/>
              </a:rPr>
              <a:t> </a:t>
            </a:r>
            <a:r>
              <a:rPr lang="fr-FR" dirty="0" err="1">
                <a:solidFill>
                  <a:srgbClr val="00B050"/>
                </a:solidFill>
                <a:latin typeface="Source Code Pro"/>
              </a:rPr>
              <a:t>NomContrôleur</a:t>
            </a:r>
            <a:r>
              <a:rPr lang="fr-FR" dirty="0">
                <a:solidFill>
                  <a:srgbClr val="0070C0"/>
                </a:solidFill>
                <a:latin typeface="Source Code Pro"/>
              </a:rPr>
              <a:t>  </a:t>
            </a:r>
            <a:r>
              <a:rPr lang="fr-FR" dirty="0">
                <a:solidFill>
                  <a:schemeClr val="accent6"/>
                </a:solidFill>
                <a:latin typeface="Source Code Pro"/>
              </a:rPr>
              <a:t>--</a:t>
            </a:r>
            <a:r>
              <a:rPr lang="fr-FR" dirty="0" err="1">
                <a:solidFill>
                  <a:schemeClr val="accent6"/>
                </a:solidFill>
                <a:latin typeface="Source Code Pro"/>
              </a:rPr>
              <a:t>invokable</a:t>
            </a:r>
            <a:endParaRPr lang="fr-FR" dirty="0">
              <a:solidFill>
                <a:schemeClr val="accent6"/>
              </a:solidFill>
              <a:latin typeface="Source Code Pro"/>
            </a:endParaRPr>
          </a:p>
          <a:p>
            <a:pPr marL="0" lvl="1"/>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make:controller</a:t>
            </a:r>
            <a:r>
              <a:rPr lang="fr-FR" dirty="0">
                <a:solidFill>
                  <a:srgbClr val="0070C0"/>
                </a:solidFill>
                <a:latin typeface="Source Code Pro"/>
              </a:rPr>
              <a:t> </a:t>
            </a:r>
            <a:r>
              <a:rPr lang="fr-FR" dirty="0" err="1">
                <a:solidFill>
                  <a:srgbClr val="00B050"/>
                </a:solidFill>
                <a:latin typeface="Source Code Pro"/>
              </a:rPr>
              <a:t>NomContrôleur</a:t>
            </a:r>
            <a:r>
              <a:rPr lang="fr-FR" dirty="0">
                <a:solidFill>
                  <a:srgbClr val="0070C0"/>
                </a:solidFill>
                <a:latin typeface="Source Code Pro"/>
              </a:rPr>
              <a:t>  </a:t>
            </a:r>
            <a:r>
              <a:rPr lang="fr-FR" dirty="0">
                <a:solidFill>
                  <a:schemeClr val="accent6"/>
                </a:solidFill>
                <a:latin typeface="Source Code Pro"/>
              </a:rPr>
              <a:t>-i</a:t>
            </a:r>
          </a:p>
        </p:txBody>
      </p:sp>
    </p:spTree>
    <p:extLst>
      <p:ext uri="{BB962C8B-B14F-4D97-AF65-F5344CB8AC3E}">
        <p14:creationId xmlns:p14="http://schemas.microsoft.com/office/powerpoint/2010/main" val="386092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p>
          <a:p>
            <a:pPr marL="1428750" lvl="2" indent="-514350">
              <a:buFont typeface="+mj-lt"/>
              <a:buAutoNum type="arabicPeriod"/>
            </a:pPr>
            <a:r>
              <a:rPr lang="fr-FR" sz="2000" dirty="0">
                <a:solidFill>
                  <a:srgbClr val="00B050"/>
                </a:solidFill>
              </a:rPr>
              <a:t>Les contrôleurs d’écriture(</a:t>
            </a:r>
            <a:r>
              <a:rPr lang="fr-FR" sz="2000" dirty="0">
                <a:solidFill>
                  <a:srgbClr val="002060"/>
                </a:solidFill>
                <a:latin typeface="Times New Roman" panose="02020603050405020304" pitchFamily="18" charset="0"/>
                <a:cs typeface="Times New Roman" panose="02020603050405020304" pitchFamily="18" charset="0"/>
              </a:rPr>
              <a:t>Contrôleurs à action unique )</a:t>
            </a:r>
          </a:p>
          <a:p>
            <a:pPr marL="0" lvl="0" indent="0">
              <a:buNone/>
            </a:pPr>
            <a:r>
              <a:rPr lang="fr-FR" sz="1800" dirty="0">
                <a:latin typeface="Times New Roman" panose="02020603050405020304" pitchFamily="18" charset="0"/>
                <a:cs typeface="Times New Roman" panose="02020603050405020304" pitchFamily="18" charset="0"/>
              </a:rPr>
              <a:t>Maintenant, nous pouvons modifier la route que nous venons de définir. Nous n’avons plus besoin de spécifier la méthode.</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5153DE97-DD6A-4E10-83C9-0B280FFF9685}"/>
              </a:ext>
            </a:extLst>
          </p:cNvPr>
          <p:cNvSpPr/>
          <p:nvPr/>
        </p:nvSpPr>
        <p:spPr>
          <a:xfrm>
            <a:off x="863588" y="4149076"/>
            <a:ext cx="7416824" cy="6967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70C0"/>
                </a:solidFill>
                <a:latin typeface="Source Code Pro"/>
              </a:rPr>
              <a:t>use </a:t>
            </a:r>
            <a:r>
              <a:rPr lang="en-US" dirty="0">
                <a:solidFill>
                  <a:schemeClr val="tx1"/>
                </a:solidFill>
                <a:latin typeface="Source Code Pro"/>
              </a:rPr>
              <a:t>App\Http\Controllers\</a:t>
            </a:r>
            <a:r>
              <a:rPr lang="fr-FR" dirty="0">
                <a:solidFill>
                  <a:schemeClr val="tx1"/>
                </a:solidFill>
                <a:latin typeface="Source Code Pro"/>
              </a:rPr>
              <a:t>NomContrôleur</a:t>
            </a:r>
            <a:r>
              <a:rPr lang="en-US" dirty="0">
                <a:solidFill>
                  <a:schemeClr val="tx1"/>
                </a:solidFill>
                <a:latin typeface="Source Code Pro"/>
              </a:rPr>
              <a:t>;</a:t>
            </a:r>
          </a:p>
          <a:p>
            <a:r>
              <a:rPr lang="en-US" dirty="0">
                <a:solidFill>
                  <a:schemeClr val="accent6"/>
                </a:solidFill>
                <a:latin typeface="Source Code Pro"/>
              </a:rPr>
              <a:t>Route</a:t>
            </a:r>
            <a:r>
              <a:rPr lang="en-US" dirty="0">
                <a:solidFill>
                  <a:srgbClr val="0070C0"/>
                </a:solidFill>
                <a:latin typeface="Source Code Pro"/>
              </a:rPr>
              <a:t>::get('/', </a:t>
            </a:r>
            <a:r>
              <a:rPr lang="fr-FR" dirty="0">
                <a:solidFill>
                  <a:schemeClr val="accent6"/>
                </a:solidFill>
                <a:latin typeface="Source Code Pro"/>
              </a:rPr>
              <a:t>NomContrôleur</a:t>
            </a:r>
            <a:r>
              <a:rPr lang="en-US" dirty="0">
                <a:solidFill>
                  <a:srgbClr val="0070C0"/>
                </a:solidFill>
                <a:latin typeface="Source Code Pro"/>
              </a:rPr>
              <a:t>::class);</a:t>
            </a:r>
          </a:p>
        </p:txBody>
      </p:sp>
    </p:spTree>
    <p:extLst>
      <p:ext uri="{BB962C8B-B14F-4D97-AF65-F5344CB8AC3E}">
        <p14:creationId xmlns:p14="http://schemas.microsoft.com/office/powerpoint/2010/main" val="518899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2"/>
            </a:pPr>
            <a:r>
              <a:rPr lang="fr-FR" sz="2000" dirty="0">
                <a:solidFill>
                  <a:srgbClr val="00B050"/>
                </a:solidFill>
              </a:rPr>
              <a:t>Intergiciel du contrôleur</a:t>
            </a:r>
          </a:p>
          <a:p>
            <a:pPr marL="914400" lvl="2" indent="0">
              <a:buNone/>
            </a:pPr>
            <a:r>
              <a:rPr lang="fr-FR" sz="2000" dirty="0">
                <a:latin typeface="Times New Roman" panose="02020603050405020304" pitchFamily="18" charset="0"/>
                <a:cs typeface="Times New Roman" panose="02020603050405020304" pitchFamily="18" charset="0"/>
              </a:rPr>
              <a:t>Un middleware peut être affecté aux routes du contrôleur dans vos fichiers de routes :</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2631E89D-3601-440B-B1A1-CF0349CFE474}"/>
              </a:ext>
            </a:extLst>
          </p:cNvPr>
          <p:cNvSpPr/>
          <p:nvPr/>
        </p:nvSpPr>
        <p:spPr>
          <a:xfrm>
            <a:off x="647564" y="3897052"/>
            <a:ext cx="7848872" cy="12675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accent6"/>
                </a:solidFill>
                <a:latin typeface="Source Code Pro"/>
              </a:rPr>
              <a:t>Route</a:t>
            </a:r>
            <a:r>
              <a:rPr lang="en-US" sz="2000" dirty="0">
                <a:solidFill>
                  <a:srgbClr val="0070C0"/>
                </a:solidFill>
                <a:latin typeface="Source Code Pro"/>
              </a:rPr>
              <a:t>::get('/', [</a:t>
            </a:r>
            <a:r>
              <a:rPr lang="fr-FR" sz="2000" dirty="0">
                <a:solidFill>
                  <a:schemeClr val="accent6"/>
                </a:solidFill>
                <a:latin typeface="Source Code Pro"/>
              </a:rPr>
              <a:t>NomContrôleur</a:t>
            </a:r>
            <a:r>
              <a:rPr lang="en-US" sz="2000" dirty="0">
                <a:solidFill>
                  <a:srgbClr val="0070C0"/>
                </a:solidFill>
                <a:latin typeface="Source Code Pro"/>
              </a:rPr>
              <a:t>::class, '</a:t>
            </a:r>
            <a:r>
              <a:rPr lang="fr-FR" sz="2000" b="1" dirty="0">
                <a:solidFill>
                  <a:srgbClr val="00B050"/>
                </a:solidFill>
                <a:latin typeface="Times New Roman" panose="02020603050405020304" pitchFamily="18" charset="0"/>
                <a:cs typeface="Times New Roman" panose="02020603050405020304" pitchFamily="18" charset="0"/>
              </a:rPr>
              <a:t>nomMéthode</a:t>
            </a:r>
            <a:r>
              <a:rPr lang="en-US" sz="2000" dirty="0">
                <a:solidFill>
                  <a:srgbClr val="0070C0"/>
                </a:solidFill>
                <a:latin typeface="Source Code Pro"/>
              </a:rPr>
              <a:t>’])</a:t>
            </a:r>
          </a:p>
          <a:p>
            <a:r>
              <a:rPr lang="en-US" sz="2000" dirty="0">
                <a:solidFill>
                  <a:srgbClr val="0070C0"/>
                </a:solidFill>
                <a:latin typeface="Source Code Pro"/>
              </a:rPr>
              <a:t>-&gt;middleware(</a:t>
            </a:r>
            <a:r>
              <a:rPr lang="en-US" sz="2000" dirty="0">
                <a:solidFill>
                  <a:srgbClr val="00B050"/>
                </a:solidFill>
                <a:latin typeface="Source Code Pro"/>
              </a:rPr>
              <a:t>‘</a:t>
            </a:r>
            <a:r>
              <a:rPr lang="en-US" sz="2000" dirty="0" err="1">
                <a:solidFill>
                  <a:srgbClr val="00B050"/>
                </a:solidFill>
                <a:latin typeface="Source Code Pro"/>
              </a:rPr>
              <a:t>NomMiddleware</a:t>
            </a:r>
            <a:r>
              <a:rPr lang="en-US" sz="2000" dirty="0">
                <a:solidFill>
                  <a:srgbClr val="00B050"/>
                </a:solidFill>
                <a:latin typeface="Source Code Pro"/>
              </a:rPr>
              <a:t>'</a:t>
            </a:r>
            <a:r>
              <a:rPr lang="en-US" sz="2000" dirty="0">
                <a:solidFill>
                  <a:srgbClr val="0070C0"/>
                </a:solidFill>
                <a:latin typeface="Source Code Pro"/>
              </a:rPr>
              <a:t>);</a:t>
            </a:r>
            <a:endParaRPr lang="en-US" sz="2000" dirty="0">
              <a:solidFill>
                <a:srgbClr val="9C9EA0"/>
              </a:solidFill>
              <a:latin typeface="Source Code Pro"/>
            </a:endParaRPr>
          </a:p>
        </p:txBody>
      </p:sp>
    </p:spTree>
    <p:extLst>
      <p:ext uri="{BB962C8B-B14F-4D97-AF65-F5344CB8AC3E}">
        <p14:creationId xmlns:p14="http://schemas.microsoft.com/office/powerpoint/2010/main" val="169072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2"/>
            </a:pPr>
            <a:r>
              <a:rPr lang="fr-FR" sz="2000" dirty="0">
                <a:solidFill>
                  <a:srgbClr val="00B050"/>
                </a:solidFill>
              </a:rPr>
              <a:t>Intergiciel du contrôleur</a:t>
            </a:r>
          </a:p>
          <a:p>
            <a:pPr marL="114300" indent="0">
              <a:buNone/>
            </a:pPr>
            <a:r>
              <a:rPr lang="fr-FR" sz="1800" dirty="0">
                <a:latin typeface="Times New Roman" panose="02020603050405020304" pitchFamily="18" charset="0"/>
                <a:cs typeface="Times New Roman" panose="02020603050405020304" pitchFamily="18" charset="0"/>
              </a:rPr>
              <a:t>Ou, vous trouverez peut-être pratique de spécifier un middleware dans le constructeur de votre contrôleur. En utilisant la middleware méthode dans le constructeur de votre contrôleur, vous pouvez affecter un middleware aux actions du contrôleur :</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D27B659F-CFC8-4F01-AB84-EC32CDEBC256}"/>
              </a:ext>
            </a:extLst>
          </p:cNvPr>
          <p:cNvSpPr/>
          <p:nvPr/>
        </p:nvSpPr>
        <p:spPr>
          <a:xfrm>
            <a:off x="759394" y="4134780"/>
            <a:ext cx="7625212" cy="2102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rgbClr val="0070C0"/>
                </a:solidFill>
                <a:latin typeface="Source Code Pro"/>
              </a:rPr>
              <a:t>class</a:t>
            </a:r>
            <a:r>
              <a:rPr lang="en-US" sz="1600" dirty="0">
                <a:solidFill>
                  <a:srgbClr val="9C9EA0"/>
                </a:solidFill>
                <a:latin typeface="Source Code Pro"/>
              </a:rPr>
              <a:t> </a:t>
            </a:r>
            <a:r>
              <a:rPr lang="en-US" sz="1600" dirty="0" err="1">
                <a:solidFill>
                  <a:schemeClr val="accent6">
                    <a:lumMod val="75000"/>
                  </a:schemeClr>
                </a:solidFill>
                <a:latin typeface="Source Code Pro"/>
              </a:rPr>
              <a:t>NomContrôleur</a:t>
            </a:r>
            <a:r>
              <a:rPr lang="en-US" sz="1600" dirty="0">
                <a:solidFill>
                  <a:srgbClr val="9C9EA0"/>
                </a:solidFill>
                <a:latin typeface="Source Code Pro"/>
              </a:rPr>
              <a:t> </a:t>
            </a:r>
            <a:r>
              <a:rPr lang="en-US" sz="1600" dirty="0">
                <a:solidFill>
                  <a:srgbClr val="0070C0"/>
                </a:solidFill>
                <a:latin typeface="Source Code Pro"/>
              </a:rPr>
              <a:t>extends</a:t>
            </a:r>
            <a:r>
              <a:rPr lang="en-US" sz="1600" dirty="0">
                <a:solidFill>
                  <a:srgbClr val="9C9EA0"/>
                </a:solidFill>
                <a:latin typeface="Source Code Pro"/>
              </a:rPr>
              <a:t> </a:t>
            </a:r>
            <a:r>
              <a:rPr lang="en-US" sz="1600" dirty="0">
                <a:solidFill>
                  <a:schemeClr val="accent6">
                    <a:lumMod val="75000"/>
                  </a:schemeClr>
                </a:solidFill>
                <a:latin typeface="Source Code Pro"/>
              </a:rPr>
              <a:t>Controller</a:t>
            </a:r>
          </a:p>
          <a:p>
            <a:r>
              <a:rPr lang="en-US" sz="1600" dirty="0">
                <a:solidFill>
                  <a:srgbClr val="9C9EA0"/>
                </a:solidFill>
                <a:latin typeface="Source Code Pro"/>
              </a:rPr>
              <a:t>{</a:t>
            </a:r>
          </a:p>
          <a:p>
            <a:r>
              <a:rPr lang="en-US" sz="1600" dirty="0">
                <a:solidFill>
                  <a:srgbClr val="9C9EA0"/>
                </a:solidFill>
                <a:latin typeface="Source Code Pro"/>
              </a:rPr>
              <a:t>   </a:t>
            </a:r>
            <a:r>
              <a:rPr lang="en-US" sz="1600" dirty="0">
                <a:solidFill>
                  <a:srgbClr val="0070C0"/>
                </a:solidFill>
                <a:latin typeface="Source Code Pro"/>
              </a:rPr>
              <a:t>public function </a:t>
            </a:r>
            <a:r>
              <a:rPr lang="fr-FR" sz="1600" dirty="0">
                <a:solidFill>
                  <a:schemeClr val="accent6">
                    <a:lumMod val="75000"/>
                  </a:schemeClr>
                </a:solidFill>
                <a:latin typeface="Source Code Pro"/>
              </a:rPr>
              <a:t>__</a:t>
            </a:r>
            <a:r>
              <a:rPr lang="fr-FR" sz="1600" dirty="0" err="1">
                <a:solidFill>
                  <a:schemeClr val="accent6">
                    <a:lumMod val="75000"/>
                  </a:schemeClr>
                </a:solidFill>
                <a:latin typeface="Source Code Pro"/>
              </a:rPr>
              <a:t>construct</a:t>
            </a:r>
            <a:r>
              <a:rPr lang="fr-FR" sz="1600" dirty="0">
                <a:solidFill>
                  <a:schemeClr val="accent6">
                    <a:lumMod val="75000"/>
                  </a:schemeClr>
                </a:solidFill>
                <a:latin typeface="Source Code Pro"/>
              </a:rPr>
              <a:t> </a:t>
            </a:r>
            <a:r>
              <a:rPr lang="en-US" sz="1600" dirty="0">
                <a:solidFill>
                  <a:srgbClr val="9C9EA0"/>
                </a:solidFill>
                <a:latin typeface="Source Code Pro"/>
              </a:rPr>
              <a:t>(){</a:t>
            </a:r>
          </a:p>
          <a:p>
            <a:r>
              <a:rPr lang="en-US" sz="1600" dirty="0">
                <a:solidFill>
                  <a:srgbClr val="9C9EA0"/>
                </a:solidFill>
                <a:latin typeface="Source Code Pro"/>
              </a:rPr>
              <a:t>        </a:t>
            </a:r>
            <a:r>
              <a:rPr lang="en-US" sz="1600" dirty="0">
                <a:solidFill>
                  <a:srgbClr val="FF0000"/>
                </a:solidFill>
                <a:latin typeface="Source Code Pro"/>
              </a:rPr>
              <a:t>$this </a:t>
            </a:r>
            <a:r>
              <a:rPr lang="en-US" sz="1600" dirty="0">
                <a:solidFill>
                  <a:srgbClr val="0070C0"/>
                </a:solidFill>
                <a:latin typeface="Source Code Pro"/>
              </a:rPr>
              <a:t>-&gt;middleware</a:t>
            </a:r>
            <a:r>
              <a:rPr lang="en-US" sz="1600" dirty="0">
                <a:solidFill>
                  <a:srgbClr val="9C9EA0"/>
                </a:solidFill>
                <a:latin typeface="Source Code Pro"/>
              </a:rPr>
              <a:t>(</a:t>
            </a:r>
            <a:r>
              <a:rPr lang="en-US" sz="1600" dirty="0">
                <a:solidFill>
                  <a:srgbClr val="00B050"/>
                </a:solidFill>
                <a:latin typeface="Source Code Pro"/>
              </a:rPr>
              <a:t>'auth'</a:t>
            </a:r>
            <a:r>
              <a:rPr lang="en-US" sz="1600" dirty="0">
                <a:solidFill>
                  <a:srgbClr val="9C9EA0"/>
                </a:solidFill>
                <a:latin typeface="Source Code Pro"/>
              </a:rPr>
              <a:t>);</a:t>
            </a:r>
          </a:p>
          <a:p>
            <a:r>
              <a:rPr lang="en-US" sz="1600" dirty="0">
                <a:solidFill>
                  <a:srgbClr val="9C9EA0"/>
                </a:solidFill>
                <a:latin typeface="Source Code Pro"/>
              </a:rPr>
              <a:t>        </a:t>
            </a:r>
            <a:r>
              <a:rPr lang="en-US" sz="1600" dirty="0">
                <a:solidFill>
                  <a:srgbClr val="FF0000"/>
                </a:solidFill>
                <a:latin typeface="Source Code Pro"/>
              </a:rPr>
              <a:t>$this </a:t>
            </a:r>
            <a:r>
              <a:rPr lang="en-US" sz="1600" dirty="0">
                <a:solidFill>
                  <a:srgbClr val="0070C0"/>
                </a:solidFill>
                <a:latin typeface="Source Code Pro"/>
              </a:rPr>
              <a:t>-&gt;middleware</a:t>
            </a:r>
            <a:r>
              <a:rPr lang="en-US" sz="1600" dirty="0">
                <a:solidFill>
                  <a:srgbClr val="9C9EA0"/>
                </a:solidFill>
                <a:latin typeface="Source Code Pro"/>
              </a:rPr>
              <a:t>(</a:t>
            </a:r>
            <a:r>
              <a:rPr lang="en-US" sz="1600" dirty="0">
                <a:solidFill>
                  <a:srgbClr val="00B050"/>
                </a:solidFill>
                <a:latin typeface="Source Code Pro"/>
              </a:rPr>
              <a:t>'log'</a:t>
            </a:r>
            <a:r>
              <a:rPr lang="en-US" sz="1600" dirty="0">
                <a:solidFill>
                  <a:srgbClr val="9C9EA0"/>
                </a:solidFill>
                <a:latin typeface="Source Code Pro"/>
              </a:rPr>
              <a:t>)-&gt;</a:t>
            </a:r>
            <a:r>
              <a:rPr lang="en-US" sz="1600" dirty="0">
                <a:solidFill>
                  <a:srgbClr val="0070C0"/>
                </a:solidFill>
                <a:latin typeface="Source Code Pro"/>
              </a:rPr>
              <a:t>only</a:t>
            </a:r>
            <a:r>
              <a:rPr lang="en-US" sz="1600" dirty="0">
                <a:solidFill>
                  <a:srgbClr val="9C9EA0"/>
                </a:solidFill>
                <a:latin typeface="Source Code Pro"/>
              </a:rPr>
              <a:t>(</a:t>
            </a:r>
            <a:r>
              <a:rPr lang="en-US" sz="1600" dirty="0">
                <a:solidFill>
                  <a:srgbClr val="00B050"/>
                </a:solidFill>
                <a:latin typeface="Source Code Pro"/>
              </a:rPr>
              <a:t>'index'</a:t>
            </a:r>
            <a:r>
              <a:rPr lang="en-US" sz="1600" dirty="0">
                <a:solidFill>
                  <a:srgbClr val="9C9EA0"/>
                </a:solidFill>
                <a:latin typeface="Source Code Pro"/>
              </a:rPr>
              <a:t>);</a:t>
            </a:r>
          </a:p>
          <a:p>
            <a:r>
              <a:rPr lang="en-US" sz="1600" dirty="0">
                <a:solidFill>
                  <a:srgbClr val="9C9EA0"/>
                </a:solidFill>
                <a:latin typeface="Source Code Pro"/>
              </a:rPr>
              <a:t>        </a:t>
            </a:r>
            <a:r>
              <a:rPr lang="en-US" sz="1600" dirty="0">
                <a:solidFill>
                  <a:srgbClr val="FF0000"/>
                </a:solidFill>
                <a:latin typeface="Source Code Pro"/>
              </a:rPr>
              <a:t>$this </a:t>
            </a:r>
            <a:r>
              <a:rPr lang="en-US" sz="1600" dirty="0">
                <a:solidFill>
                  <a:srgbClr val="0070C0"/>
                </a:solidFill>
                <a:latin typeface="Source Code Pro"/>
              </a:rPr>
              <a:t>-&gt;middleware</a:t>
            </a:r>
            <a:r>
              <a:rPr lang="en-US" sz="1600" dirty="0">
                <a:solidFill>
                  <a:srgbClr val="9C9EA0"/>
                </a:solidFill>
                <a:latin typeface="Source Code Pro"/>
              </a:rPr>
              <a:t>(</a:t>
            </a:r>
            <a:r>
              <a:rPr lang="en-US" sz="1600" dirty="0">
                <a:solidFill>
                  <a:srgbClr val="00B050"/>
                </a:solidFill>
                <a:latin typeface="Source Code Pro"/>
              </a:rPr>
              <a:t>'subscribed'</a:t>
            </a:r>
            <a:r>
              <a:rPr lang="en-US" sz="1600" dirty="0">
                <a:solidFill>
                  <a:srgbClr val="9C9EA0"/>
                </a:solidFill>
                <a:latin typeface="Source Code Pro"/>
              </a:rPr>
              <a:t>)-&gt;</a:t>
            </a:r>
            <a:r>
              <a:rPr lang="en-US" sz="1600" dirty="0">
                <a:solidFill>
                  <a:srgbClr val="0070C0"/>
                </a:solidFill>
                <a:latin typeface="Source Code Pro"/>
              </a:rPr>
              <a:t>except</a:t>
            </a:r>
            <a:r>
              <a:rPr lang="en-US" sz="1600" dirty="0">
                <a:solidFill>
                  <a:srgbClr val="9C9EA0"/>
                </a:solidFill>
                <a:latin typeface="Source Code Pro"/>
              </a:rPr>
              <a:t>(</a:t>
            </a:r>
            <a:r>
              <a:rPr lang="en-US" sz="1600" dirty="0">
                <a:solidFill>
                  <a:srgbClr val="00B050"/>
                </a:solidFill>
                <a:latin typeface="Source Code Pro"/>
              </a:rPr>
              <a:t>'store’</a:t>
            </a:r>
            <a:r>
              <a:rPr lang="en-US" sz="1600" dirty="0">
                <a:solidFill>
                  <a:srgbClr val="9C9EA0"/>
                </a:solidFill>
                <a:latin typeface="Source Code Pro"/>
              </a:rPr>
              <a:t>);</a:t>
            </a:r>
          </a:p>
          <a:p>
            <a:r>
              <a:rPr lang="en-US" sz="1600" dirty="0">
                <a:solidFill>
                  <a:srgbClr val="9C9EA0"/>
                </a:solidFill>
                <a:latin typeface="Source Code Pro"/>
              </a:rPr>
              <a:t>    }</a:t>
            </a:r>
          </a:p>
          <a:p>
            <a:r>
              <a:rPr lang="en-US" sz="1600" dirty="0">
                <a:solidFill>
                  <a:srgbClr val="9C9EA0"/>
                </a:solidFill>
                <a:latin typeface="Source Code Pro"/>
              </a:rPr>
              <a:t>}</a:t>
            </a:r>
          </a:p>
        </p:txBody>
      </p:sp>
    </p:spTree>
    <p:extLst>
      <p:ext uri="{BB962C8B-B14F-4D97-AF65-F5344CB8AC3E}">
        <p14:creationId xmlns:p14="http://schemas.microsoft.com/office/powerpoint/2010/main" val="307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2"/>
            </a:pPr>
            <a:r>
              <a:rPr lang="fr-FR" dirty="0">
                <a:solidFill>
                  <a:srgbClr val="00B050"/>
                </a:solidFill>
              </a:rPr>
              <a:t>Intergiciel du contrôleur</a:t>
            </a:r>
          </a:p>
          <a:p>
            <a:pPr marL="114300" indent="0">
              <a:buNone/>
            </a:pPr>
            <a:r>
              <a:rPr lang="fr-FR" sz="2000" dirty="0">
                <a:latin typeface="Times New Roman" panose="02020603050405020304" pitchFamily="18" charset="0"/>
                <a:cs typeface="Times New Roman" panose="02020603050405020304" pitchFamily="18" charset="0"/>
              </a:rPr>
              <a:t>Les contrôleurs vous permettent également d'enregistrer un middleware à l'aide d'une fermeture. Cela fournit un moyen pratique de définir un middleware en ligne pour un seul contrôleur sans définir une classe complète de middleware :</a:t>
            </a:r>
            <a:endParaRPr lang="fr-FR" sz="2000" b="1" dirty="0">
              <a:solidFill>
                <a:srgbClr val="C00000"/>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D27B659F-CFC8-4F01-AB84-EC32CDEBC256}"/>
              </a:ext>
            </a:extLst>
          </p:cNvPr>
          <p:cNvSpPr/>
          <p:nvPr/>
        </p:nvSpPr>
        <p:spPr>
          <a:xfrm>
            <a:off x="759394" y="4725144"/>
            <a:ext cx="7625212" cy="13681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rgbClr val="FF0000"/>
                </a:solidFill>
                <a:latin typeface="Source Code Pro"/>
              </a:rPr>
              <a:t>$this </a:t>
            </a:r>
            <a:r>
              <a:rPr lang="en-US" sz="2000" dirty="0">
                <a:solidFill>
                  <a:srgbClr val="0070C0"/>
                </a:solidFill>
                <a:latin typeface="Source Code Pro"/>
              </a:rPr>
              <a:t>-&gt;middleware(function </a:t>
            </a:r>
            <a:r>
              <a:rPr lang="en-US" sz="2000" dirty="0">
                <a:solidFill>
                  <a:schemeClr val="accent6"/>
                </a:solidFill>
                <a:latin typeface="Source Code Pro"/>
              </a:rPr>
              <a:t>($request</a:t>
            </a:r>
            <a:r>
              <a:rPr lang="en-US" sz="2000" dirty="0">
                <a:solidFill>
                  <a:srgbClr val="0070C0"/>
                </a:solidFill>
                <a:latin typeface="Source Code Pro"/>
              </a:rPr>
              <a:t>, </a:t>
            </a:r>
            <a:r>
              <a:rPr lang="en-US" sz="2000" dirty="0">
                <a:solidFill>
                  <a:schemeClr val="accent6"/>
                </a:solidFill>
                <a:latin typeface="Source Code Pro"/>
              </a:rPr>
              <a:t>$next</a:t>
            </a:r>
            <a:r>
              <a:rPr lang="en-US" sz="2000" dirty="0">
                <a:solidFill>
                  <a:srgbClr val="0070C0"/>
                </a:solidFill>
                <a:latin typeface="Source Code Pro"/>
              </a:rPr>
              <a:t>) {</a:t>
            </a:r>
          </a:p>
          <a:p>
            <a:r>
              <a:rPr lang="en-US" sz="2000" dirty="0">
                <a:solidFill>
                  <a:srgbClr val="0070C0"/>
                </a:solidFill>
                <a:latin typeface="Source Code Pro"/>
              </a:rPr>
              <a:t>    return </a:t>
            </a:r>
            <a:r>
              <a:rPr lang="en-US" sz="2000" dirty="0">
                <a:solidFill>
                  <a:schemeClr val="accent6"/>
                </a:solidFill>
                <a:latin typeface="Source Code Pro"/>
              </a:rPr>
              <a:t>$next($request);</a:t>
            </a:r>
          </a:p>
          <a:p>
            <a:r>
              <a:rPr lang="en-US" sz="2000" dirty="0">
                <a:solidFill>
                  <a:srgbClr val="0070C0"/>
                </a:solidFill>
                <a:latin typeface="Source Code Pro"/>
              </a:rPr>
              <a:t>});</a:t>
            </a:r>
            <a:endParaRPr lang="en-US" sz="2000" dirty="0">
              <a:solidFill>
                <a:srgbClr val="9C9EA0"/>
              </a:solidFill>
              <a:latin typeface="Source Code Pro"/>
            </a:endParaRPr>
          </a:p>
        </p:txBody>
      </p:sp>
    </p:spTree>
    <p:extLst>
      <p:ext uri="{BB962C8B-B14F-4D97-AF65-F5344CB8AC3E}">
        <p14:creationId xmlns:p14="http://schemas.microsoft.com/office/powerpoint/2010/main" val="2575147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3"/>
            </a:pPr>
            <a:r>
              <a:rPr lang="fr-FR" sz="2000" dirty="0">
                <a:solidFill>
                  <a:srgbClr val="00B050"/>
                </a:solidFill>
              </a:rPr>
              <a:t>Contrôleurs de ressources</a:t>
            </a:r>
          </a:p>
          <a:p>
            <a:pPr marL="114300" indent="0">
              <a:buNone/>
            </a:pPr>
            <a:r>
              <a:rPr lang="fr-FR" sz="1800" dirty="0">
                <a:latin typeface="Times New Roman" panose="02020603050405020304" pitchFamily="18" charset="0"/>
                <a:cs typeface="Times New Roman" panose="02020603050405020304" pitchFamily="18" charset="0"/>
              </a:rPr>
              <a:t>Laravel attribue les routes typiques de création, lecture, mise à jour et suppression ("CRUD") à un contrôleur avec une seule ligne de code. Pour commencer, nous pouvons utiliser l' option de </a:t>
            </a:r>
            <a:r>
              <a:rPr lang="fr-FR" sz="1800" b="1" dirty="0">
                <a:latin typeface="Times New Roman" panose="02020603050405020304" pitchFamily="18" charset="0"/>
                <a:cs typeface="Times New Roman" panose="02020603050405020304" pitchFamily="18" charset="0"/>
              </a:rPr>
              <a:t>make:controller </a:t>
            </a:r>
            <a:r>
              <a:rPr lang="fr-FR" sz="1800" dirty="0">
                <a:latin typeface="Times New Roman" panose="02020603050405020304" pitchFamily="18" charset="0"/>
                <a:cs typeface="Times New Roman" panose="02020603050405020304" pitchFamily="18" charset="0"/>
              </a:rPr>
              <a:t>la commande Artisan </a:t>
            </a:r>
            <a:r>
              <a:rPr lang="fr-FR" sz="1800" b="1" dirty="0">
                <a:latin typeface="Times New Roman" panose="02020603050405020304" pitchFamily="18" charset="0"/>
                <a:cs typeface="Times New Roman" panose="02020603050405020304" pitchFamily="18" charset="0"/>
              </a:rPr>
              <a:t>–resource </a:t>
            </a:r>
            <a:r>
              <a:rPr lang="fr-FR" sz="1800" dirty="0">
                <a:latin typeface="Times New Roman" panose="02020603050405020304" pitchFamily="18" charset="0"/>
                <a:cs typeface="Times New Roman" panose="02020603050405020304" pitchFamily="18" charset="0"/>
              </a:rPr>
              <a:t>pour créer rapidement un contrôleur pour gérer ces actions</a:t>
            </a:r>
          </a:p>
          <a:p>
            <a:pPr marL="114300" indent="0">
              <a:buNone/>
            </a:pPr>
            <a:endParaRPr lang="fr-FR" sz="1800" b="1" dirty="0">
              <a:solidFill>
                <a:srgbClr val="C00000"/>
              </a:solidFill>
              <a:latin typeface="Times New Roman" panose="02020603050405020304" pitchFamily="18" charset="0"/>
              <a:cs typeface="Times New Roman" panose="02020603050405020304" pitchFamily="18" charset="0"/>
            </a:endParaRPr>
          </a:p>
          <a:p>
            <a:pPr marL="114300" indent="0">
              <a:buNone/>
            </a:pPr>
            <a:endParaRPr lang="fr-FR" sz="1800" dirty="0">
              <a:latin typeface="Times New Roman" panose="02020603050405020304" pitchFamily="18" charset="0"/>
              <a:cs typeface="Times New Roman" panose="02020603050405020304" pitchFamily="18" charset="0"/>
            </a:endParaRPr>
          </a:p>
          <a:p>
            <a:pPr marL="114300" indent="0">
              <a:buNone/>
            </a:pPr>
            <a:r>
              <a:rPr lang="fr-FR" sz="1800" dirty="0">
                <a:latin typeface="Times New Roman" panose="02020603050405020304" pitchFamily="18" charset="0"/>
                <a:cs typeface="Times New Roman" panose="02020603050405020304" pitchFamily="18" charset="0"/>
              </a:rPr>
              <a:t>Cette commande générera un contrôleur à </a:t>
            </a:r>
            <a:r>
              <a:rPr lang="fr-FR" sz="1800" b="1" i="1" dirty="0">
                <a:latin typeface="Times New Roman" panose="02020603050405020304" pitchFamily="18" charset="0"/>
                <a:cs typeface="Times New Roman" panose="02020603050405020304" pitchFamily="18" charset="0"/>
              </a:rPr>
              <a:t>app/Http/</a:t>
            </a:r>
            <a:r>
              <a:rPr lang="fr-FR" sz="1800" b="1" i="1" dirty="0" err="1">
                <a:latin typeface="Times New Roman" panose="02020603050405020304" pitchFamily="18" charset="0"/>
                <a:cs typeface="Times New Roman" panose="02020603050405020304" pitchFamily="18" charset="0"/>
              </a:rPr>
              <a:t>Controllers</a:t>
            </a:r>
            <a:r>
              <a:rPr lang="fr-FR" sz="1800" b="1" i="1" dirty="0">
                <a:latin typeface="Times New Roman" panose="02020603050405020304" pitchFamily="18" charset="0"/>
                <a:cs typeface="Times New Roman" panose="02020603050405020304" pitchFamily="18" charset="0"/>
              </a:rPr>
              <a:t>/</a:t>
            </a:r>
            <a:r>
              <a:rPr lang="fr-FR" sz="1800" b="1" i="1" dirty="0" err="1">
                <a:latin typeface="Times New Roman" panose="02020603050405020304" pitchFamily="18" charset="0"/>
                <a:cs typeface="Times New Roman" panose="02020603050405020304" pitchFamily="18" charset="0"/>
              </a:rPr>
              <a:t>NomContrôleur.php</a:t>
            </a:r>
            <a:r>
              <a:rPr lang="fr-FR" sz="1800" dirty="0">
                <a:latin typeface="Times New Roman" panose="02020603050405020304" pitchFamily="18" charset="0"/>
                <a:cs typeface="Times New Roman" panose="02020603050405020304" pitchFamily="18" charset="0"/>
              </a:rPr>
              <a:t>. Le contrôleur contiendra une méthode pour chacune des opérations de ressources disponibles. Ensuite, vous pouvez enregistrer une route de ressources qui pointe vers le contrôleur :</a:t>
            </a:r>
          </a:p>
        </p:txBody>
      </p:sp>
      <p:sp>
        <p:nvSpPr>
          <p:cNvPr id="7" name="Rectangle : coins arrondis 6">
            <a:extLst>
              <a:ext uri="{FF2B5EF4-FFF2-40B4-BE49-F238E27FC236}">
                <a16:creationId xmlns:a16="http://schemas.microsoft.com/office/drawing/2014/main" id="{D27B659F-CFC8-4F01-AB84-EC32CDEBC256}"/>
              </a:ext>
            </a:extLst>
          </p:cNvPr>
          <p:cNvSpPr/>
          <p:nvPr/>
        </p:nvSpPr>
        <p:spPr>
          <a:xfrm>
            <a:off x="683568" y="4293096"/>
            <a:ext cx="7776864"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chemeClr val="tx1"/>
                </a:solidFill>
                <a:latin typeface="Source Code Pro"/>
              </a:rPr>
              <a:t>php artisan </a:t>
            </a:r>
            <a:r>
              <a:rPr lang="en-US" sz="1600" dirty="0" err="1">
                <a:solidFill>
                  <a:schemeClr val="tx1"/>
                </a:solidFill>
                <a:latin typeface="Source Code Pro"/>
              </a:rPr>
              <a:t>make:controller</a:t>
            </a:r>
            <a:r>
              <a:rPr lang="en-US" sz="1600" dirty="0">
                <a:solidFill>
                  <a:schemeClr val="tx1"/>
                </a:solidFill>
                <a:latin typeface="Source Code Pro"/>
              </a:rPr>
              <a:t> </a:t>
            </a:r>
            <a:r>
              <a:rPr lang="fr-FR" sz="1600" dirty="0" err="1">
                <a:solidFill>
                  <a:srgbClr val="00B050"/>
                </a:solidFill>
                <a:latin typeface="Source Code Pro"/>
              </a:rPr>
              <a:t>NomContrôleur</a:t>
            </a:r>
            <a:r>
              <a:rPr lang="fr-FR" sz="1600" dirty="0">
                <a:solidFill>
                  <a:schemeClr val="accent6"/>
                </a:solidFill>
                <a:latin typeface="Source Code Pro"/>
              </a:rPr>
              <a:t> --</a:t>
            </a:r>
            <a:r>
              <a:rPr lang="en-US" sz="1600" dirty="0">
                <a:solidFill>
                  <a:srgbClr val="FF0000"/>
                </a:solidFill>
                <a:latin typeface="Source Code Pro"/>
              </a:rPr>
              <a:t>resource</a:t>
            </a:r>
          </a:p>
          <a:p>
            <a:r>
              <a:rPr lang="en-US" sz="1600" dirty="0">
                <a:solidFill>
                  <a:schemeClr val="tx1"/>
                </a:solidFill>
                <a:latin typeface="Source Code Pro"/>
              </a:rPr>
              <a:t>php artisan </a:t>
            </a:r>
            <a:r>
              <a:rPr lang="en-US" sz="1600" dirty="0" err="1">
                <a:solidFill>
                  <a:schemeClr val="tx1"/>
                </a:solidFill>
                <a:latin typeface="Source Code Pro"/>
              </a:rPr>
              <a:t>make:controller</a:t>
            </a:r>
            <a:r>
              <a:rPr lang="en-US" sz="1600" dirty="0">
                <a:solidFill>
                  <a:schemeClr val="tx1"/>
                </a:solidFill>
                <a:latin typeface="Source Code Pro"/>
              </a:rPr>
              <a:t> </a:t>
            </a:r>
            <a:r>
              <a:rPr lang="fr-FR" sz="1600" dirty="0" err="1">
                <a:solidFill>
                  <a:srgbClr val="00B050"/>
                </a:solidFill>
                <a:latin typeface="Source Code Pro"/>
              </a:rPr>
              <a:t>NomContrôleur</a:t>
            </a:r>
            <a:r>
              <a:rPr lang="fr-FR" sz="1600" dirty="0">
                <a:solidFill>
                  <a:schemeClr val="accent6"/>
                </a:solidFill>
                <a:latin typeface="Source Code Pro"/>
              </a:rPr>
              <a:t> </a:t>
            </a:r>
            <a:r>
              <a:rPr lang="en-US" sz="1600" dirty="0">
                <a:solidFill>
                  <a:srgbClr val="FF0000"/>
                </a:solidFill>
                <a:latin typeface="Source Code Pro"/>
              </a:rPr>
              <a:t>-r</a:t>
            </a:r>
            <a:endParaRPr lang="en-US" sz="1600" dirty="0">
              <a:solidFill>
                <a:srgbClr val="9C9EA0"/>
              </a:solidFill>
              <a:latin typeface="Source Code Pro"/>
            </a:endParaRPr>
          </a:p>
        </p:txBody>
      </p:sp>
      <p:sp>
        <p:nvSpPr>
          <p:cNvPr id="8" name="Rectangle : coins arrondis 7">
            <a:extLst>
              <a:ext uri="{FF2B5EF4-FFF2-40B4-BE49-F238E27FC236}">
                <a16:creationId xmlns:a16="http://schemas.microsoft.com/office/drawing/2014/main" id="{9190165A-3F3B-4164-93FC-1C3A6FAA8230}"/>
              </a:ext>
            </a:extLst>
          </p:cNvPr>
          <p:cNvSpPr/>
          <p:nvPr/>
        </p:nvSpPr>
        <p:spPr>
          <a:xfrm>
            <a:off x="2097262" y="5805264"/>
            <a:ext cx="6348144"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chemeClr val="accent6"/>
                </a:solidFill>
                <a:latin typeface="Source Code Pro"/>
              </a:rPr>
              <a:t>Route</a:t>
            </a:r>
            <a:r>
              <a:rPr lang="en-US" sz="1600" dirty="0">
                <a:solidFill>
                  <a:srgbClr val="0070C0"/>
                </a:solidFill>
                <a:latin typeface="Source Code Pro"/>
              </a:rPr>
              <a:t>::resource</a:t>
            </a:r>
            <a:r>
              <a:rPr lang="en-US" sz="1600" dirty="0">
                <a:solidFill>
                  <a:srgbClr val="9C9EA0"/>
                </a:solidFill>
                <a:latin typeface="Source Code Pro"/>
              </a:rPr>
              <a:t>(‘</a:t>
            </a:r>
            <a:r>
              <a:rPr lang="en-US" sz="1600" dirty="0" err="1">
                <a:solidFill>
                  <a:srgbClr val="C00000"/>
                </a:solidFill>
                <a:latin typeface="Source Code Pro"/>
              </a:rPr>
              <a:t>NomResource</a:t>
            </a:r>
            <a:r>
              <a:rPr lang="en-US" sz="1600" dirty="0">
                <a:solidFill>
                  <a:srgbClr val="9C9EA0"/>
                </a:solidFill>
                <a:latin typeface="Source Code Pro"/>
              </a:rPr>
              <a:t>’, </a:t>
            </a:r>
            <a:r>
              <a:rPr lang="fr-FR" sz="1600" dirty="0">
                <a:solidFill>
                  <a:srgbClr val="00B050"/>
                </a:solidFill>
                <a:latin typeface="Source Code Pro"/>
              </a:rPr>
              <a:t>NomContrôleur</a:t>
            </a:r>
            <a:r>
              <a:rPr lang="en-US" sz="1600" dirty="0">
                <a:solidFill>
                  <a:srgbClr val="9C9EA0"/>
                </a:solidFill>
                <a:latin typeface="Source Code Pro"/>
              </a:rPr>
              <a:t>::</a:t>
            </a:r>
            <a:r>
              <a:rPr lang="en-US" sz="1600" dirty="0">
                <a:solidFill>
                  <a:srgbClr val="0070C0"/>
                </a:solidFill>
                <a:latin typeface="Source Code Pro"/>
              </a:rPr>
              <a:t>class</a:t>
            </a:r>
            <a:r>
              <a:rPr lang="en-US" sz="1600" dirty="0">
                <a:solidFill>
                  <a:srgbClr val="9C9EA0"/>
                </a:solidFill>
                <a:latin typeface="Source Code Pro"/>
              </a:rPr>
              <a:t>);</a:t>
            </a:r>
          </a:p>
        </p:txBody>
      </p:sp>
    </p:spTree>
    <p:extLst>
      <p:ext uri="{BB962C8B-B14F-4D97-AF65-F5344CB8AC3E}">
        <p14:creationId xmlns:p14="http://schemas.microsoft.com/office/powerpoint/2010/main" val="4275089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3"/>
            </a:pPr>
            <a:r>
              <a:rPr lang="fr-FR" dirty="0">
                <a:solidFill>
                  <a:srgbClr val="00B050"/>
                </a:solidFill>
              </a:rPr>
              <a:t>Contrôleurs de ressources</a:t>
            </a:r>
          </a:p>
          <a:p>
            <a:pPr marL="114300" indent="0">
              <a:buNone/>
            </a:pPr>
            <a:r>
              <a:rPr lang="fr-FR" sz="2400" dirty="0">
                <a:latin typeface="Times New Roman" panose="02020603050405020304" pitchFamily="18" charset="0"/>
                <a:cs typeface="Times New Roman" panose="02020603050405020304" pitchFamily="18" charset="0"/>
              </a:rPr>
              <a:t>Vous pouvez même enregistrer plusieurs contrôleurs de ressources à la fois en passant un tableau à la Resource méthode :</a:t>
            </a:r>
          </a:p>
          <a:p>
            <a:pPr marL="114300" indent="0">
              <a:buNone/>
            </a:pPr>
            <a:endParaRPr lang="fr-FR" sz="1800" dirty="0">
              <a:latin typeface="Times New Roman" panose="02020603050405020304" pitchFamily="18" charset="0"/>
              <a:cs typeface="Times New Roman" panose="02020603050405020304" pitchFamily="18" charset="0"/>
            </a:endParaRPr>
          </a:p>
          <a:p>
            <a:pPr marL="114300" indent="0">
              <a:buNone/>
            </a:pPr>
            <a:endParaRPr lang="fr-FR" sz="1800" dirty="0">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9190165A-3F3B-4164-93FC-1C3A6FAA8230}"/>
              </a:ext>
            </a:extLst>
          </p:cNvPr>
          <p:cNvSpPr/>
          <p:nvPr/>
        </p:nvSpPr>
        <p:spPr>
          <a:xfrm>
            <a:off x="1043608" y="4437112"/>
            <a:ext cx="7488832" cy="1512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accent6"/>
                </a:solidFill>
                <a:latin typeface="Source Code Pro"/>
              </a:rPr>
              <a:t>Route</a:t>
            </a:r>
            <a:r>
              <a:rPr lang="en-US" sz="2000" dirty="0">
                <a:solidFill>
                  <a:srgbClr val="0070C0"/>
                </a:solidFill>
                <a:latin typeface="Source Code Pro"/>
              </a:rPr>
              <a:t>::resource</a:t>
            </a:r>
            <a:r>
              <a:rPr lang="en-US" sz="2000" dirty="0">
                <a:solidFill>
                  <a:srgbClr val="9C9EA0"/>
                </a:solidFill>
                <a:latin typeface="Source Code Pro"/>
              </a:rPr>
              <a:t>([</a:t>
            </a:r>
          </a:p>
          <a:p>
            <a:r>
              <a:rPr lang="en-US" sz="2000" dirty="0">
                <a:solidFill>
                  <a:srgbClr val="9C9EA0"/>
                </a:solidFill>
                <a:latin typeface="Source Code Pro"/>
              </a:rPr>
              <a:t>   ‘</a:t>
            </a:r>
            <a:r>
              <a:rPr lang="en-US" sz="2000" dirty="0">
                <a:solidFill>
                  <a:srgbClr val="C00000"/>
                </a:solidFill>
                <a:latin typeface="Source Code Pro"/>
              </a:rPr>
              <a:t>NomResource1</a:t>
            </a:r>
            <a:r>
              <a:rPr lang="en-US" sz="2000" dirty="0">
                <a:solidFill>
                  <a:srgbClr val="9C9EA0"/>
                </a:solidFill>
                <a:latin typeface="Source Code Pro"/>
              </a:rPr>
              <a:t>’=&gt; </a:t>
            </a:r>
            <a:r>
              <a:rPr lang="fr-FR" sz="2000" dirty="0">
                <a:solidFill>
                  <a:srgbClr val="00B050"/>
                </a:solidFill>
                <a:latin typeface="Source Code Pro"/>
              </a:rPr>
              <a:t>NomContrôleur1</a:t>
            </a:r>
            <a:r>
              <a:rPr lang="en-US" sz="2000" dirty="0">
                <a:solidFill>
                  <a:srgbClr val="9C9EA0"/>
                </a:solidFill>
                <a:latin typeface="Source Code Pro"/>
              </a:rPr>
              <a:t>::</a:t>
            </a:r>
            <a:r>
              <a:rPr lang="en-US" sz="2000" dirty="0">
                <a:solidFill>
                  <a:srgbClr val="0070C0"/>
                </a:solidFill>
                <a:latin typeface="Source Code Pro"/>
              </a:rPr>
              <a:t>class</a:t>
            </a:r>
            <a:r>
              <a:rPr lang="en-US" sz="2000" dirty="0">
                <a:solidFill>
                  <a:srgbClr val="9C9EA0"/>
                </a:solidFill>
                <a:latin typeface="Source Code Pro"/>
              </a:rPr>
              <a:t>,</a:t>
            </a:r>
          </a:p>
          <a:p>
            <a:r>
              <a:rPr lang="en-US" sz="2000" dirty="0">
                <a:solidFill>
                  <a:srgbClr val="9C9EA0"/>
                </a:solidFill>
                <a:latin typeface="Source Code Pro"/>
              </a:rPr>
              <a:t>   ‘</a:t>
            </a:r>
            <a:r>
              <a:rPr lang="en-US" sz="2000" dirty="0">
                <a:solidFill>
                  <a:srgbClr val="C00000"/>
                </a:solidFill>
                <a:latin typeface="Source Code Pro"/>
              </a:rPr>
              <a:t>NomResource2</a:t>
            </a:r>
            <a:r>
              <a:rPr lang="en-US" sz="2000" dirty="0">
                <a:solidFill>
                  <a:srgbClr val="9C9EA0"/>
                </a:solidFill>
                <a:latin typeface="Source Code Pro"/>
              </a:rPr>
              <a:t>’=&gt; </a:t>
            </a:r>
            <a:r>
              <a:rPr lang="fr-FR" sz="2000" dirty="0">
                <a:solidFill>
                  <a:srgbClr val="00B050"/>
                </a:solidFill>
                <a:latin typeface="Source Code Pro"/>
              </a:rPr>
              <a:t>NomContrôleur2</a:t>
            </a:r>
            <a:r>
              <a:rPr lang="en-US" sz="2000" dirty="0">
                <a:solidFill>
                  <a:srgbClr val="9C9EA0"/>
                </a:solidFill>
                <a:latin typeface="Source Code Pro"/>
              </a:rPr>
              <a:t>::</a:t>
            </a:r>
            <a:r>
              <a:rPr lang="en-US" sz="2000" dirty="0">
                <a:solidFill>
                  <a:srgbClr val="0070C0"/>
                </a:solidFill>
                <a:latin typeface="Source Code Pro"/>
              </a:rPr>
              <a:t>class</a:t>
            </a:r>
            <a:r>
              <a:rPr lang="en-US" sz="2000" dirty="0">
                <a:solidFill>
                  <a:srgbClr val="9C9EA0"/>
                </a:solidFill>
                <a:latin typeface="Source Code Pro"/>
              </a:rPr>
              <a:t>,</a:t>
            </a:r>
          </a:p>
          <a:p>
            <a:r>
              <a:rPr lang="en-US" sz="2000" dirty="0">
                <a:solidFill>
                  <a:srgbClr val="9C9EA0"/>
                </a:solidFill>
                <a:latin typeface="Source Code Pro"/>
              </a:rPr>
              <a:t>]);</a:t>
            </a:r>
          </a:p>
        </p:txBody>
      </p:sp>
    </p:spTree>
    <p:extLst>
      <p:ext uri="{BB962C8B-B14F-4D97-AF65-F5344CB8AC3E}">
        <p14:creationId xmlns:p14="http://schemas.microsoft.com/office/powerpoint/2010/main" val="1642533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contrôleurs</a:t>
            </a:r>
            <a:endParaRPr lang="fr-FR" sz="2000" dirty="0">
              <a:solidFill>
                <a:srgbClr val="00B050"/>
              </a:solidFill>
            </a:endParaRPr>
          </a:p>
          <a:p>
            <a:pPr marL="1371600" lvl="2" indent="-457200">
              <a:buFont typeface="+mj-lt"/>
              <a:buAutoNum type="arabicPeriod" startAt="3"/>
            </a:pPr>
            <a:r>
              <a:rPr lang="fr-FR" dirty="0">
                <a:solidFill>
                  <a:srgbClr val="00B050"/>
                </a:solidFill>
              </a:rPr>
              <a:t>Contrôleurs de ressources</a:t>
            </a:r>
          </a:p>
          <a:p>
            <a:pPr marL="114300" indent="0">
              <a:buNone/>
            </a:pPr>
            <a:r>
              <a:rPr lang="fr-FR" sz="2400" dirty="0">
                <a:latin typeface="Times New Roman" panose="02020603050405020304" pitchFamily="18" charset="0"/>
                <a:cs typeface="Times New Roman" panose="02020603050405020304" pitchFamily="18" charset="0"/>
              </a:rPr>
              <a:t>Vous pouvez même enregistrer plusieurs contrôleurs de ressources à la fois en passant un tableau à la Resource méthode :</a:t>
            </a:r>
          </a:p>
          <a:p>
            <a:pPr marL="114300" indent="0">
              <a:buNone/>
            </a:pPr>
            <a:endParaRPr lang="fr-FR" sz="1800" dirty="0">
              <a:latin typeface="Times New Roman" panose="02020603050405020304" pitchFamily="18" charset="0"/>
              <a:cs typeface="Times New Roman" panose="02020603050405020304" pitchFamily="18" charset="0"/>
            </a:endParaRPr>
          </a:p>
          <a:p>
            <a:pPr marL="114300" indent="0">
              <a:buNone/>
            </a:pPr>
            <a:endParaRPr lang="fr-FR" sz="1800" dirty="0">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9190165A-3F3B-4164-93FC-1C3A6FAA8230}"/>
              </a:ext>
            </a:extLst>
          </p:cNvPr>
          <p:cNvSpPr/>
          <p:nvPr/>
        </p:nvSpPr>
        <p:spPr>
          <a:xfrm>
            <a:off x="1043608" y="4437112"/>
            <a:ext cx="7488832" cy="1512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chemeClr val="accent6"/>
                </a:solidFill>
                <a:latin typeface="Source Code Pro"/>
              </a:rPr>
              <a:t>Route</a:t>
            </a:r>
            <a:r>
              <a:rPr lang="en-US" sz="2000" dirty="0">
                <a:solidFill>
                  <a:srgbClr val="0070C0"/>
                </a:solidFill>
                <a:latin typeface="Source Code Pro"/>
              </a:rPr>
              <a:t>::resource</a:t>
            </a:r>
            <a:r>
              <a:rPr lang="en-US" sz="2000" dirty="0">
                <a:solidFill>
                  <a:srgbClr val="9C9EA0"/>
                </a:solidFill>
                <a:latin typeface="Source Code Pro"/>
              </a:rPr>
              <a:t>([</a:t>
            </a:r>
          </a:p>
          <a:p>
            <a:r>
              <a:rPr lang="en-US" sz="2000" dirty="0">
                <a:solidFill>
                  <a:srgbClr val="9C9EA0"/>
                </a:solidFill>
                <a:latin typeface="Source Code Pro"/>
              </a:rPr>
              <a:t>   ‘</a:t>
            </a:r>
            <a:r>
              <a:rPr lang="en-US" sz="2000" dirty="0">
                <a:solidFill>
                  <a:srgbClr val="C00000"/>
                </a:solidFill>
                <a:latin typeface="Source Code Pro"/>
              </a:rPr>
              <a:t>NomResource1</a:t>
            </a:r>
            <a:r>
              <a:rPr lang="en-US" sz="2000" dirty="0">
                <a:solidFill>
                  <a:srgbClr val="9C9EA0"/>
                </a:solidFill>
                <a:latin typeface="Source Code Pro"/>
              </a:rPr>
              <a:t>’=&gt; </a:t>
            </a:r>
            <a:r>
              <a:rPr lang="fr-FR" sz="2000" dirty="0">
                <a:solidFill>
                  <a:srgbClr val="00B050"/>
                </a:solidFill>
                <a:latin typeface="Source Code Pro"/>
              </a:rPr>
              <a:t>NomContrôleur1</a:t>
            </a:r>
            <a:r>
              <a:rPr lang="en-US" sz="2000" dirty="0">
                <a:solidFill>
                  <a:srgbClr val="9C9EA0"/>
                </a:solidFill>
                <a:latin typeface="Source Code Pro"/>
              </a:rPr>
              <a:t>::</a:t>
            </a:r>
            <a:r>
              <a:rPr lang="en-US" sz="2000" dirty="0">
                <a:solidFill>
                  <a:srgbClr val="0070C0"/>
                </a:solidFill>
                <a:latin typeface="Source Code Pro"/>
              </a:rPr>
              <a:t>class</a:t>
            </a:r>
            <a:r>
              <a:rPr lang="en-US" sz="2000" dirty="0">
                <a:solidFill>
                  <a:srgbClr val="9C9EA0"/>
                </a:solidFill>
                <a:latin typeface="Source Code Pro"/>
              </a:rPr>
              <a:t>,</a:t>
            </a:r>
          </a:p>
          <a:p>
            <a:r>
              <a:rPr lang="en-US" sz="2000" dirty="0">
                <a:solidFill>
                  <a:srgbClr val="9C9EA0"/>
                </a:solidFill>
                <a:latin typeface="Source Code Pro"/>
              </a:rPr>
              <a:t>   ‘</a:t>
            </a:r>
            <a:r>
              <a:rPr lang="en-US" sz="2000" dirty="0">
                <a:solidFill>
                  <a:srgbClr val="C00000"/>
                </a:solidFill>
                <a:latin typeface="Source Code Pro"/>
              </a:rPr>
              <a:t>NomResource2</a:t>
            </a:r>
            <a:r>
              <a:rPr lang="en-US" sz="2000" dirty="0">
                <a:solidFill>
                  <a:srgbClr val="9C9EA0"/>
                </a:solidFill>
                <a:latin typeface="Source Code Pro"/>
              </a:rPr>
              <a:t>’=&gt; </a:t>
            </a:r>
            <a:r>
              <a:rPr lang="fr-FR" sz="2000" dirty="0">
                <a:solidFill>
                  <a:srgbClr val="00B050"/>
                </a:solidFill>
                <a:latin typeface="Source Code Pro"/>
              </a:rPr>
              <a:t>NomContrôleur2</a:t>
            </a:r>
            <a:r>
              <a:rPr lang="en-US" sz="2000" dirty="0">
                <a:solidFill>
                  <a:srgbClr val="9C9EA0"/>
                </a:solidFill>
                <a:latin typeface="Source Code Pro"/>
              </a:rPr>
              <a:t>::</a:t>
            </a:r>
            <a:r>
              <a:rPr lang="en-US" sz="2000" dirty="0">
                <a:solidFill>
                  <a:srgbClr val="0070C0"/>
                </a:solidFill>
                <a:latin typeface="Source Code Pro"/>
              </a:rPr>
              <a:t>class</a:t>
            </a:r>
            <a:r>
              <a:rPr lang="en-US" sz="2000" dirty="0">
                <a:solidFill>
                  <a:srgbClr val="9C9EA0"/>
                </a:solidFill>
                <a:latin typeface="Source Code Pro"/>
              </a:rPr>
              <a:t>,</a:t>
            </a:r>
          </a:p>
          <a:p>
            <a:r>
              <a:rPr lang="en-US" sz="2000" dirty="0">
                <a:solidFill>
                  <a:srgbClr val="9C9EA0"/>
                </a:solidFill>
                <a:latin typeface="Source Code Pro"/>
              </a:rPr>
              <a:t>]);</a:t>
            </a:r>
          </a:p>
        </p:txBody>
      </p:sp>
    </p:spTree>
    <p:extLst>
      <p:ext uri="{BB962C8B-B14F-4D97-AF65-F5344CB8AC3E}">
        <p14:creationId xmlns:p14="http://schemas.microsoft.com/office/powerpoint/2010/main" val="4198185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47F3B-1CD9-409E-9230-47AFED2A40E0}"/>
              </a:ext>
            </a:extLst>
          </p:cNvPr>
          <p:cNvSpPr/>
          <p:nvPr/>
        </p:nvSpPr>
        <p:spPr>
          <a:xfrm>
            <a:off x="1475656" y="4437112"/>
            <a:ext cx="6624736" cy="1800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000" b="1" dirty="0">
                <a:solidFill>
                  <a:srgbClr val="002060"/>
                </a:solidFill>
                <a:latin typeface="Times New Roman" panose="02020603050405020304" pitchFamily="18" charset="0"/>
                <a:cs typeface="Times New Roman" panose="02020603050405020304" pitchFamily="18" charset="0"/>
              </a:rPr>
              <a:t>Programmer avec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18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1800" dirty="0"/>
              <a:t> </a:t>
            </a:r>
            <a:r>
              <a:rPr lang="fr-FR" sz="1800" dirty="0">
                <a:solidFill>
                  <a:srgbClr val="C00000"/>
                </a:solidFill>
                <a:latin typeface="Times New Roman" panose="02020603050405020304" pitchFamily="18" charset="0"/>
                <a:cs typeface="Times New Roman" panose="02020603050405020304" pitchFamily="18" charset="0"/>
              </a:rPr>
              <a:t>Laravel</a:t>
            </a:r>
            <a:endParaRPr lang="fr-FR" sz="1800" dirty="0">
              <a:latin typeface="Times New Roman" panose="02020603050405020304" pitchFamily="18" charset="0"/>
              <a:cs typeface="Times New Roman" panose="02020603050405020304" pitchFamily="18" charset="0"/>
            </a:endParaRPr>
          </a:p>
          <a:p>
            <a:pPr marL="400050" lvl="1" indent="0" algn="ctr">
              <a:buNone/>
            </a:pPr>
            <a:r>
              <a:rPr lang="fr-FR" sz="1800" dirty="0">
                <a:solidFill>
                  <a:srgbClr val="00B0F0"/>
                </a:solidFill>
              </a:rPr>
              <a:t>Manipulation des contrôleurs</a:t>
            </a:r>
            <a:endParaRPr lang="fr-FR" sz="1800" dirty="0">
              <a:solidFill>
                <a:srgbClr val="00B050"/>
              </a:solidFill>
            </a:endParaRPr>
          </a:p>
          <a:p>
            <a:pPr marL="1371600" lvl="2" indent="-457200">
              <a:buFont typeface="+mj-lt"/>
              <a:buAutoNum type="arabicPeriod" startAt="3"/>
            </a:pPr>
            <a:r>
              <a:rPr lang="fr-FR" sz="1800" dirty="0">
                <a:solidFill>
                  <a:srgbClr val="00B050"/>
                </a:solidFill>
              </a:rPr>
              <a:t>Contrôleurs de ressources</a:t>
            </a:r>
          </a:p>
          <a:p>
            <a:pPr marL="914400" lvl="2" indent="0">
              <a:buNone/>
            </a:pPr>
            <a:r>
              <a:rPr lang="fr-FR" sz="1800" dirty="0">
                <a:solidFill>
                  <a:schemeClr val="tx1"/>
                </a:solidFill>
              </a:rPr>
              <a:t>	</a:t>
            </a:r>
            <a:r>
              <a:rPr lang="fr-FR" sz="1800" b="1" u="sng" dirty="0">
                <a:solidFill>
                  <a:schemeClr val="tx1"/>
                </a:solidFill>
              </a:rPr>
              <a:t>Actions gérées par le contrôleur de ressources</a:t>
            </a:r>
          </a:p>
          <a:p>
            <a:pPr marL="114300" indent="0">
              <a:buNone/>
            </a:pPr>
            <a:endParaRPr lang="fr-FR" sz="1800" dirty="0">
              <a:latin typeface="Times New Roman" panose="02020603050405020304" pitchFamily="18" charset="0"/>
              <a:cs typeface="Times New Roman" panose="02020603050405020304" pitchFamily="18" charset="0"/>
            </a:endParaRPr>
          </a:p>
          <a:p>
            <a:pPr marL="114300" indent="0">
              <a:buNone/>
            </a:pPr>
            <a:endParaRPr lang="fr-FR" sz="1800" dirty="0">
              <a:latin typeface="Times New Roman" panose="02020603050405020304" pitchFamily="18" charset="0"/>
              <a:cs typeface="Times New Roman" panose="02020603050405020304" pitchFamily="18" charset="0"/>
            </a:endParaRPr>
          </a:p>
        </p:txBody>
      </p:sp>
      <p:graphicFrame>
        <p:nvGraphicFramePr>
          <p:cNvPr id="6" name="Tableau 5">
            <a:extLst>
              <a:ext uri="{FF2B5EF4-FFF2-40B4-BE49-F238E27FC236}">
                <a16:creationId xmlns:a16="http://schemas.microsoft.com/office/drawing/2014/main" id="{7E430026-B685-43D1-AD5F-4E410210C8C9}"/>
              </a:ext>
            </a:extLst>
          </p:cNvPr>
          <p:cNvGraphicFramePr>
            <a:graphicFrameLocks noGrp="1"/>
          </p:cNvGraphicFramePr>
          <p:nvPr>
            <p:extLst>
              <p:ext uri="{D42A27DB-BD31-4B8C-83A1-F6EECF244321}">
                <p14:modId xmlns:p14="http://schemas.microsoft.com/office/powerpoint/2010/main" val="1028509354"/>
              </p:ext>
            </p:extLst>
          </p:nvPr>
        </p:nvGraphicFramePr>
        <p:xfrm>
          <a:off x="557698" y="3021375"/>
          <a:ext cx="8028604" cy="3410311"/>
        </p:xfrm>
        <a:graphic>
          <a:graphicData uri="http://schemas.openxmlformats.org/drawingml/2006/table">
            <a:tbl>
              <a:tblPr/>
              <a:tblGrid>
                <a:gridCol w="2007151">
                  <a:extLst>
                    <a:ext uri="{9D8B030D-6E8A-4147-A177-3AD203B41FA5}">
                      <a16:colId xmlns:a16="http://schemas.microsoft.com/office/drawing/2014/main" val="1410219799"/>
                    </a:ext>
                  </a:extLst>
                </a:gridCol>
                <a:gridCol w="2007151">
                  <a:extLst>
                    <a:ext uri="{9D8B030D-6E8A-4147-A177-3AD203B41FA5}">
                      <a16:colId xmlns:a16="http://schemas.microsoft.com/office/drawing/2014/main" val="4210541803"/>
                    </a:ext>
                  </a:extLst>
                </a:gridCol>
                <a:gridCol w="2007151">
                  <a:extLst>
                    <a:ext uri="{9D8B030D-6E8A-4147-A177-3AD203B41FA5}">
                      <a16:colId xmlns:a16="http://schemas.microsoft.com/office/drawing/2014/main" val="2407639783"/>
                    </a:ext>
                  </a:extLst>
                </a:gridCol>
                <a:gridCol w="2007151">
                  <a:extLst>
                    <a:ext uri="{9D8B030D-6E8A-4147-A177-3AD203B41FA5}">
                      <a16:colId xmlns:a16="http://schemas.microsoft.com/office/drawing/2014/main" val="57115631"/>
                    </a:ext>
                  </a:extLst>
                </a:gridCol>
              </a:tblGrid>
              <a:tr h="365530">
                <a:tc>
                  <a:txBody>
                    <a:bodyPr/>
                    <a:lstStyle/>
                    <a:p>
                      <a:pPr algn="l"/>
                      <a:r>
                        <a:rPr lang="fr-FR" sz="1500" b="1" dirty="0">
                          <a:effectLst/>
                        </a:rPr>
                        <a:t>Verbe</a:t>
                      </a:r>
                    </a:p>
                  </a:txBody>
                  <a:tcPr marL="80362" marR="80362" marT="80362" marB="80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b="1">
                          <a:effectLst/>
                        </a:rPr>
                        <a:t>URI</a:t>
                      </a:r>
                    </a:p>
                  </a:txBody>
                  <a:tcPr marL="80362" marR="80362" marT="80362" marB="80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b="1">
                          <a:effectLst/>
                        </a:rPr>
                        <a:t>Action</a:t>
                      </a:r>
                    </a:p>
                  </a:txBody>
                  <a:tcPr marL="80362" marR="80362" marT="80362" marB="80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b="1" dirty="0">
                          <a:effectLst/>
                        </a:rPr>
                        <a:t>Nom de l'itinéraire</a:t>
                      </a:r>
                    </a:p>
                  </a:txBody>
                  <a:tcPr marL="80362" marR="80362" marT="80362" marB="803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8217065"/>
                  </a:ext>
                </a:extLst>
              </a:tr>
              <a:tr h="407795">
                <a:tc>
                  <a:txBody>
                    <a:bodyPr/>
                    <a:lstStyle/>
                    <a:p>
                      <a:pPr algn="l"/>
                      <a:r>
                        <a:rPr lang="fr-FR" sz="1500" dirty="0">
                          <a:effectLst/>
                        </a:rPr>
                        <a:t>GET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index</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stagiaires.index</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258482"/>
                  </a:ext>
                </a:extLst>
              </a:tr>
              <a:tr h="407795">
                <a:tc>
                  <a:txBody>
                    <a:bodyPr/>
                    <a:lstStyle/>
                    <a:p>
                      <a:pPr algn="l"/>
                      <a:r>
                        <a:rPr lang="fr-FR" sz="1500">
                          <a:effectLst/>
                        </a:rPr>
                        <a:t>GET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a:t>
                      </a:r>
                      <a:r>
                        <a:rPr lang="fr-FR" sz="1500" dirty="0" err="1">
                          <a:effectLst/>
                        </a:rPr>
                        <a:t>create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create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stagiaires.create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0065902"/>
                  </a:ext>
                </a:extLst>
              </a:tr>
              <a:tr h="407795">
                <a:tc>
                  <a:txBody>
                    <a:bodyPr/>
                    <a:lstStyle/>
                    <a:p>
                      <a:pPr algn="l"/>
                      <a:r>
                        <a:rPr lang="fr-FR" sz="1500" dirty="0">
                          <a:effectLst/>
                        </a:rPr>
                        <a:t>POST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store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stagiaires.store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4013883"/>
                  </a:ext>
                </a:extLst>
              </a:tr>
              <a:tr h="407795">
                <a:tc>
                  <a:txBody>
                    <a:bodyPr/>
                    <a:lstStyle/>
                    <a:p>
                      <a:pPr algn="l"/>
                      <a:r>
                        <a:rPr lang="fr-FR" sz="1500" dirty="0">
                          <a:effectLst/>
                        </a:rPr>
                        <a:t>GET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/stagiaires/{id}</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show</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stagiaires.show</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109185"/>
                  </a:ext>
                </a:extLst>
              </a:tr>
              <a:tr h="506387">
                <a:tc>
                  <a:txBody>
                    <a:bodyPr/>
                    <a:lstStyle/>
                    <a:p>
                      <a:pPr algn="l"/>
                      <a:r>
                        <a:rPr lang="fr-FR" sz="1500">
                          <a:effectLst/>
                        </a:rPr>
                        <a:t>GET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/stagiaires/{id}/</a:t>
                      </a:r>
                      <a:r>
                        <a:rPr lang="fr-FR" sz="1500" dirty="0" err="1">
                          <a:effectLst/>
                        </a:rPr>
                        <a:t>edit</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edit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stagiaires.edit</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4467285"/>
                  </a:ext>
                </a:extLst>
              </a:tr>
              <a:tr h="407795">
                <a:tc>
                  <a:txBody>
                    <a:bodyPr/>
                    <a:lstStyle/>
                    <a:p>
                      <a:pPr algn="l"/>
                      <a:r>
                        <a:rPr lang="fr-FR" sz="1500">
                          <a:effectLst/>
                        </a:rPr>
                        <a:t>PUT/PATCH</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/stagiaires/{id}</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update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stagiaires.update</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913630"/>
                  </a:ext>
                </a:extLst>
              </a:tr>
              <a:tr h="407795">
                <a:tc>
                  <a:txBody>
                    <a:bodyPr/>
                    <a:lstStyle/>
                    <a:p>
                      <a:pPr algn="l"/>
                      <a:r>
                        <a:rPr lang="fr-FR" sz="1500" dirty="0">
                          <a:effectLst/>
                        </a:rPr>
                        <a:t>DELETE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a:effectLst/>
                        </a:rPr>
                        <a:t>/stagiaires/{id}</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a:effectLst/>
                        </a:rPr>
                        <a:t>destroy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500" dirty="0" err="1">
                          <a:effectLst/>
                        </a:rPr>
                        <a:t>stagiaires.destroy</a:t>
                      </a:r>
                      <a:endParaRPr lang="fr-FR" sz="15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1798980"/>
                  </a:ext>
                </a:extLst>
              </a:tr>
            </a:tbl>
          </a:graphicData>
        </a:graphic>
      </p:graphicFrame>
    </p:spTree>
    <p:extLst>
      <p:ext uri="{BB962C8B-B14F-4D97-AF65-F5344CB8AC3E}">
        <p14:creationId xmlns:p14="http://schemas.microsoft.com/office/powerpoint/2010/main" val="408495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Création des </a:t>
            </a:r>
            <a:r>
              <a:rPr lang="fr-FR" sz="2200" dirty="0" err="1">
                <a:latin typeface="Times New Roman" panose="02020603050405020304" pitchFamily="18" charset="0"/>
                <a:cs typeface="Times New Roman" panose="02020603050405020304" pitchFamily="18" charset="0"/>
              </a:rPr>
              <a:t>template</a:t>
            </a:r>
            <a:r>
              <a:rPr lang="fr-FR" sz="2200" dirty="0">
                <a:latin typeface="Times New Roman" panose="02020603050405020304" pitchFamily="18" charset="0"/>
                <a:cs typeface="Times New Roman" panose="02020603050405020304" pitchFamily="18" charset="0"/>
              </a:rPr>
              <a:t>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a:t>
            </a:r>
            <a:r>
              <a:rPr lang="fr-FR" sz="2200" dirty="0" err="1">
                <a:latin typeface="Times New Roman" panose="02020603050405020304" pitchFamily="18" charset="0"/>
                <a:cs typeface="Times New Roman" panose="02020603050405020304" pitchFamily="18" charset="0"/>
              </a:rPr>
              <a:t>logging</a:t>
            </a:r>
            <a:r>
              <a:rPr lang="fr-FR" sz="22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endParaRPr lang="fr-FR" sz="1900" dirty="0">
              <a:solidFill>
                <a:srgbClr val="00B0F0"/>
              </a:solidFill>
            </a:endParaRPr>
          </a:p>
          <a:p>
            <a:pPr lvl="2">
              <a:buFont typeface="Wingdings" panose="05000000000000000000" pitchFamily="2" charset="2"/>
              <a:buChar char="ü"/>
            </a:pPr>
            <a:r>
              <a:rPr lang="fr-FR" sz="2200" dirty="0">
                <a:solidFill>
                  <a:srgbClr val="00B0F0"/>
                </a:solidFill>
              </a:rPr>
              <a:t>Définition</a:t>
            </a:r>
            <a:endParaRPr lang="fr-FR" sz="2000" dirty="0">
              <a:latin typeface="Times New Roman" panose="02020603050405020304" pitchFamily="18" charset="0"/>
              <a:cs typeface="Times New Roman" panose="02020603050405020304" pitchFamily="18" charset="0"/>
            </a:endParaRPr>
          </a:p>
          <a:p>
            <a:pPr lvl="1" indent="-342900"/>
            <a:r>
              <a:rPr lang="fr-FR" sz="2000" dirty="0">
                <a:latin typeface="Times New Roman" panose="02020603050405020304" pitchFamily="18" charset="0"/>
                <a:cs typeface="Times New Roman" panose="02020603050405020304" pitchFamily="18" charset="0"/>
              </a:rPr>
              <a:t>Un contrôleur est une classe qui étend la classe de base </a:t>
            </a:r>
            <a:r>
              <a:rPr lang="fr-FR" sz="2000" b="1" dirty="0">
                <a:latin typeface="Times New Roman" panose="02020603050405020304" pitchFamily="18" charset="0"/>
                <a:cs typeface="Times New Roman" panose="02020603050405020304" pitchFamily="18" charset="0"/>
              </a:rPr>
              <a:t>Controller</a:t>
            </a:r>
            <a:r>
              <a:rPr lang="fr-FR" sz="2000" dirty="0">
                <a:latin typeface="Times New Roman" panose="02020603050405020304" pitchFamily="18" charset="0"/>
                <a:cs typeface="Times New Roman" panose="02020603050405020304" pitchFamily="18" charset="0"/>
              </a:rPr>
              <a:t> et dont chaque méthode publique représente généralement une action qui correspond à une route.</a:t>
            </a:r>
          </a:p>
          <a:p>
            <a:pPr lvl="1" indent="-342900"/>
            <a:r>
              <a:rPr lang="fr-FR" sz="2000" dirty="0">
                <a:latin typeface="Times New Roman" panose="02020603050405020304" pitchFamily="18" charset="0"/>
                <a:cs typeface="Times New Roman" panose="02020603050405020304" pitchFamily="18" charset="0"/>
              </a:rPr>
              <a:t>Un contrôleur est une classe qui va contenir différentes méthodes. Chaque méthode correspondant généralement à une opération (URL) de votre application.</a:t>
            </a:r>
          </a:p>
          <a:p>
            <a:pPr marL="400050" lvl="1" indent="0">
              <a:buNone/>
            </a:pPr>
            <a:r>
              <a:rPr lang="fr-FR" sz="2000" dirty="0">
                <a:latin typeface="Times New Roman" panose="02020603050405020304" pitchFamily="18" charset="0"/>
                <a:cs typeface="Times New Roman" panose="02020603050405020304" pitchFamily="18" charset="0"/>
              </a:rPr>
              <a:t>.</a:t>
            </a:r>
          </a:p>
          <a:p>
            <a:pPr marL="400050" lvl="1" indent="0">
              <a:buNone/>
            </a:pPr>
            <a:endParaRPr lang="fr-FR" sz="2000" dirty="0">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1264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endParaRPr lang="fr-FR" sz="1900" dirty="0">
              <a:solidFill>
                <a:srgbClr val="00B0F0"/>
              </a:solidFill>
            </a:endParaRPr>
          </a:p>
          <a:p>
            <a:pPr lvl="2">
              <a:buFont typeface="Wingdings" panose="05000000000000000000" pitchFamily="2" charset="2"/>
              <a:buChar char="ü"/>
            </a:pPr>
            <a:r>
              <a:rPr lang="fr-FR" sz="2000" dirty="0">
                <a:solidFill>
                  <a:srgbClr val="00B0F0"/>
                </a:solidFill>
              </a:rPr>
              <a:t>Rôle d’un contrôleur</a:t>
            </a:r>
          </a:p>
          <a:p>
            <a:pPr lvl="1" indent="-34290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Les contrôleurs sont destinés à regrouper la logique de traitement des demandes associée dans une seule classe.</a:t>
            </a:r>
          </a:p>
          <a:p>
            <a:pPr lvl="1" indent="-34290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Dans votre projet Laravel, ils sont stockés dans le répertoire </a:t>
            </a:r>
            <a:r>
              <a:rPr lang="fr-FR" sz="2000" b="1" dirty="0">
                <a:latin typeface="Times New Roman" panose="02020603050405020304" pitchFamily="18" charset="0"/>
                <a:cs typeface="Times New Roman" panose="02020603050405020304" pitchFamily="18" charset="0"/>
              </a:rPr>
              <a:t>app/Http/Controllers.</a:t>
            </a:r>
          </a:p>
          <a:p>
            <a:pPr lvl="1" indent="-342900">
              <a:buFont typeface="Wingdings" panose="05000000000000000000" pitchFamily="2" charset="2"/>
              <a:buChar char="ü"/>
            </a:pPr>
            <a:r>
              <a:rPr lang="fr-FR" sz="2000" dirty="0">
                <a:solidFill>
                  <a:prstClr val="black"/>
                </a:solidFill>
                <a:latin typeface="Times New Roman" panose="02020603050405020304" pitchFamily="18" charset="0"/>
                <a:cs typeface="Times New Roman" panose="02020603050405020304" pitchFamily="18" charset="0"/>
              </a:rPr>
              <a:t>La tâche d’un contrôleur est de réceptionner une requête (qui a déjà été sélectionnée par une route) et de définir la réponse appropriée et la fournir au client.</a:t>
            </a:r>
          </a:p>
          <a:p>
            <a:pPr lvl="1" indent="-342900">
              <a:buFont typeface="Wingdings" panose="05000000000000000000" pitchFamily="2" charset="2"/>
              <a:buChar char="ü"/>
            </a:pPr>
            <a:endParaRPr lang="fr-FR" sz="2000" b="1" dirty="0">
              <a:latin typeface="Times New Roman" panose="02020603050405020304" pitchFamily="18" charset="0"/>
              <a:cs typeface="Times New Roman" panose="02020603050405020304" pitchFamily="18" charset="0"/>
            </a:endParaRPr>
          </a:p>
          <a:p>
            <a:pPr marL="400050" lvl="1"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1794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endParaRPr lang="fr-FR" sz="1900" dirty="0">
              <a:solidFill>
                <a:srgbClr val="00B0F0"/>
              </a:solidFill>
            </a:endParaRPr>
          </a:p>
          <a:p>
            <a:pPr lvl="2">
              <a:buFont typeface="Wingdings" panose="05000000000000000000" pitchFamily="2" charset="2"/>
              <a:buChar char="ü"/>
            </a:pPr>
            <a:r>
              <a:rPr lang="fr-FR" sz="2000" dirty="0">
                <a:solidFill>
                  <a:srgbClr val="00B0F0"/>
                </a:solidFill>
              </a:rPr>
              <a:t>Rôle d’un contrôleur</a:t>
            </a:r>
          </a:p>
          <a:p>
            <a:pPr marL="40005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pic>
        <p:nvPicPr>
          <p:cNvPr id="5" name="Image 4">
            <a:extLst>
              <a:ext uri="{FF2B5EF4-FFF2-40B4-BE49-F238E27FC236}">
                <a16:creationId xmlns:a16="http://schemas.microsoft.com/office/drawing/2014/main" id="{998B19F7-DE9E-4D2B-A1A8-6A2500182610}"/>
              </a:ext>
            </a:extLst>
          </p:cNvPr>
          <p:cNvPicPr>
            <a:picLocks noChangeAspect="1"/>
          </p:cNvPicPr>
          <p:nvPr/>
        </p:nvPicPr>
        <p:blipFill>
          <a:blip r:embed="rId2"/>
          <a:stretch>
            <a:fillRect/>
          </a:stretch>
        </p:blipFill>
        <p:spPr>
          <a:xfrm>
            <a:off x="1691680" y="3284984"/>
            <a:ext cx="5972175" cy="3086100"/>
          </a:xfrm>
          <a:prstGeom prst="rect">
            <a:avLst/>
          </a:prstGeom>
        </p:spPr>
      </p:pic>
    </p:spTree>
    <p:extLst>
      <p:ext uri="{BB962C8B-B14F-4D97-AF65-F5344CB8AC3E}">
        <p14:creationId xmlns:p14="http://schemas.microsoft.com/office/powerpoint/2010/main" val="287383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lvl="2">
              <a:buFont typeface="Wingdings" panose="05000000000000000000" pitchFamily="2" charset="2"/>
              <a:buChar char="ü"/>
            </a:pPr>
            <a:r>
              <a:rPr lang="fr-FR" sz="2200" dirty="0">
                <a:solidFill>
                  <a:srgbClr val="00B0F0"/>
                </a:solidFill>
              </a:rPr>
              <a:t>Créer un contrôleur</a:t>
            </a:r>
            <a:endParaRPr lang="fr-FR" sz="2200" dirty="0">
              <a:solidFill>
                <a:srgbClr val="C00000"/>
              </a:solidFill>
              <a:latin typeface="Times New Roman" panose="02020603050405020304" pitchFamily="18" charset="0"/>
              <a:cs typeface="Times New Roman" panose="02020603050405020304" pitchFamily="18" charset="0"/>
            </a:endParaRPr>
          </a:p>
          <a:p>
            <a:pPr marL="0" lvl="0" indent="0">
              <a:buNone/>
            </a:pPr>
            <a:r>
              <a:rPr lang="fr-FR" sz="1700"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La façon la plus simple de créer un contrôleur est d’utiliser Artisan. Appeler la commande </a:t>
            </a:r>
            <a:r>
              <a:rPr lang="fr-FR" sz="2000" b="1" dirty="0">
                <a:latin typeface="Times New Roman" panose="02020603050405020304" pitchFamily="18" charset="0"/>
                <a:cs typeface="Times New Roman" panose="02020603050405020304" pitchFamily="18" charset="0"/>
              </a:rPr>
              <a:t>make:controller </a:t>
            </a:r>
            <a:r>
              <a:rPr lang="fr-FR" sz="2000" dirty="0">
                <a:latin typeface="Times New Roman" panose="02020603050405020304" pitchFamily="18" charset="0"/>
                <a:cs typeface="Times New Roman" panose="02020603050405020304" pitchFamily="18" charset="0"/>
              </a:rPr>
              <a:t>a pour effet de créer une structure de base de contrôleur </a:t>
            </a:r>
            <a:r>
              <a:rPr lang="fr-FR" sz="2100" dirty="0">
                <a:latin typeface="Times New Roman" panose="02020603050405020304" pitchFamily="18" charset="0"/>
                <a:cs typeface="Times New Roman" panose="02020603050405020304" pitchFamily="18" charset="0"/>
              </a:rPr>
              <a:t>dans le dossier réservé </a:t>
            </a:r>
            <a:r>
              <a:rPr lang="fr-FR" sz="2000" dirty="0">
                <a:latin typeface="Times New Roman" panose="02020603050405020304" pitchFamily="18" charset="0"/>
                <a:cs typeface="Times New Roman" panose="02020603050405020304" pitchFamily="18" charset="0"/>
              </a:rPr>
              <a:t>à cet usage : </a:t>
            </a:r>
            <a:r>
              <a:rPr lang="fr-FR" sz="2000" b="1" dirty="0">
                <a:latin typeface="Times New Roman" panose="02020603050405020304" pitchFamily="18" charset="0"/>
                <a:cs typeface="Times New Roman" panose="02020603050405020304" pitchFamily="18" charset="0"/>
              </a:rPr>
              <a:t>app/Http/Controller</a:t>
            </a:r>
            <a:r>
              <a:rPr lang="fr-FR" sz="2000" dirty="0">
                <a:latin typeface="Times New Roman" panose="02020603050405020304" pitchFamily="18" charset="0"/>
                <a:cs typeface="Times New Roman" panose="02020603050405020304" pitchFamily="18" charset="0"/>
              </a:rPr>
              <a:t>.</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r>
              <a:rPr lang="fr-FR" sz="2100" dirty="0">
                <a:latin typeface="Times New Roman" panose="02020603050405020304" pitchFamily="18" charset="0"/>
                <a:cs typeface="Times New Roman" panose="02020603050405020304" pitchFamily="18" charset="0"/>
              </a:rPr>
              <a:t>Cette commande placera une nouvelle classe </a:t>
            </a:r>
            <a:r>
              <a:rPr lang="fr-FR" sz="2100" b="1" dirty="0">
                <a:latin typeface="Times New Roman" panose="02020603050405020304" pitchFamily="18" charset="0"/>
                <a:cs typeface="Times New Roman" panose="02020603050405020304" pitchFamily="18" charset="0"/>
              </a:rPr>
              <a:t>NomContrôleur</a:t>
            </a:r>
            <a:r>
              <a:rPr lang="fr-FR" sz="2100" dirty="0">
                <a:latin typeface="Times New Roman" panose="02020603050405020304" pitchFamily="18" charset="0"/>
                <a:cs typeface="Times New Roman" panose="02020603050405020304" pitchFamily="18" charset="0"/>
              </a:rPr>
              <a:t> dans le répertoire </a:t>
            </a:r>
            <a:r>
              <a:rPr lang="fr-FR" sz="2100" b="1" dirty="0">
                <a:latin typeface="Times New Roman" panose="02020603050405020304" pitchFamily="18" charset="0"/>
                <a:cs typeface="Times New Roman" panose="02020603050405020304" pitchFamily="18" charset="0"/>
              </a:rPr>
              <a:t>app/Http/Controller</a:t>
            </a:r>
            <a:r>
              <a:rPr lang="fr-FR" sz="2100" dirty="0">
                <a:latin typeface="Times New Roman" panose="02020603050405020304" pitchFamily="18" charset="0"/>
                <a:cs typeface="Times New Roman" panose="02020603050405020304" pitchFamily="18" charset="0"/>
              </a:rPr>
              <a:t>.</a:t>
            </a:r>
          </a:p>
        </p:txBody>
      </p:sp>
      <p:sp>
        <p:nvSpPr>
          <p:cNvPr id="8" name="Rectangle : coins arrondis 7">
            <a:extLst>
              <a:ext uri="{FF2B5EF4-FFF2-40B4-BE49-F238E27FC236}">
                <a16:creationId xmlns:a16="http://schemas.microsoft.com/office/drawing/2014/main" id="{461DA2F9-3ED6-4D80-8899-930CF37C2EF2}"/>
              </a:ext>
            </a:extLst>
          </p:cNvPr>
          <p:cNvSpPr/>
          <p:nvPr/>
        </p:nvSpPr>
        <p:spPr>
          <a:xfrm>
            <a:off x="1367644" y="4365104"/>
            <a:ext cx="6408712"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fr-FR" sz="2000" b="1" dirty="0">
                <a:solidFill>
                  <a:srgbClr val="C00000"/>
                </a:solidFill>
                <a:latin typeface="Times New Roman" panose="02020603050405020304" pitchFamily="18" charset="0"/>
                <a:cs typeface="Times New Roman" panose="02020603050405020304" pitchFamily="18" charset="0"/>
              </a:rPr>
              <a:t>php artisan make:controller </a:t>
            </a:r>
            <a:r>
              <a:rPr lang="fr-FR" sz="2000" b="1" dirty="0">
                <a:solidFill>
                  <a:srgbClr val="00B050"/>
                </a:solidFill>
                <a:latin typeface="Times New Roman" panose="02020603050405020304" pitchFamily="18" charset="0"/>
                <a:cs typeface="Times New Roman" panose="02020603050405020304" pitchFamily="18" charset="0"/>
              </a:rPr>
              <a:t>NomContrôleur</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8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lvl="2">
              <a:buFont typeface="Wingdings" panose="05000000000000000000" pitchFamily="2" charset="2"/>
              <a:buChar char="ü"/>
            </a:pPr>
            <a:r>
              <a:rPr lang="fr-FR" sz="2200" dirty="0">
                <a:solidFill>
                  <a:srgbClr val="00B0F0"/>
                </a:solidFill>
              </a:rPr>
              <a:t>Liaison avec les routes</a:t>
            </a:r>
            <a:endParaRPr lang="fr-FR" sz="2200" dirty="0">
              <a:solidFill>
                <a:srgbClr val="C00000"/>
              </a:solidFill>
              <a:latin typeface="Times New Roman" panose="02020603050405020304" pitchFamily="18" charset="0"/>
              <a:cs typeface="Times New Roman" panose="02020603050405020304" pitchFamily="18" charset="0"/>
            </a:endParaRPr>
          </a:p>
          <a:p>
            <a:pPr marL="0" lvl="0" indent="0">
              <a:buNone/>
            </a:pPr>
            <a:r>
              <a:rPr lang="fr-FR" sz="1700" dirty="0">
                <a:latin typeface="Times New Roman" panose="02020603050405020304" pitchFamily="18" charset="0"/>
                <a:cs typeface="Times New Roman" panose="02020603050405020304" pitchFamily="18" charset="0"/>
              </a:rPr>
              <a:t>	</a:t>
            </a: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On voit qu’au niveau de la route il suffit de désigner le contrôleur et la méthode dans un tableau.</a:t>
            </a:r>
          </a:p>
        </p:txBody>
      </p:sp>
      <p:sp>
        <p:nvSpPr>
          <p:cNvPr id="8" name="Rectangle : coins arrondis 7">
            <a:extLst>
              <a:ext uri="{FF2B5EF4-FFF2-40B4-BE49-F238E27FC236}">
                <a16:creationId xmlns:a16="http://schemas.microsoft.com/office/drawing/2014/main" id="{461DA2F9-3ED6-4D80-8899-930CF37C2EF2}"/>
              </a:ext>
            </a:extLst>
          </p:cNvPr>
          <p:cNvSpPr/>
          <p:nvPr/>
        </p:nvSpPr>
        <p:spPr>
          <a:xfrm>
            <a:off x="1367644" y="3377560"/>
            <a:ext cx="6408712" cy="10441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085789"/>
                </a:solidFill>
                <a:latin typeface="inherit"/>
              </a:rPr>
              <a:t>use</a:t>
            </a:r>
            <a:r>
              <a:rPr lang="en-US" sz="2000" dirty="0">
                <a:solidFill>
                  <a:srgbClr val="2B333A"/>
                </a:solidFill>
                <a:latin typeface="inherit"/>
              </a:rPr>
              <a:t> App\Http\Controllers\NomContrôleur;</a:t>
            </a:r>
            <a:endParaRPr lang="en-US" sz="2000" dirty="0">
              <a:solidFill>
                <a:srgbClr val="9C9EA0"/>
              </a:solidFill>
              <a:latin typeface="Source Code Pro"/>
            </a:endParaRPr>
          </a:p>
          <a:p>
            <a:pPr algn="ctr"/>
            <a:r>
              <a:rPr lang="en-US" sz="2000" dirty="0">
                <a:solidFill>
                  <a:srgbClr val="D0284A"/>
                </a:solidFill>
                <a:latin typeface="inherit"/>
              </a:rPr>
              <a:t>Route::get</a:t>
            </a:r>
            <a:r>
              <a:rPr lang="en-US" sz="2000" dirty="0">
                <a:solidFill>
                  <a:srgbClr val="35434C"/>
                </a:solidFill>
                <a:latin typeface="inherit"/>
              </a:rPr>
              <a:t>(</a:t>
            </a:r>
            <a:r>
              <a:rPr lang="en-US" sz="2000" dirty="0">
                <a:solidFill>
                  <a:srgbClr val="5E860F"/>
                </a:solidFill>
                <a:latin typeface="inherit"/>
              </a:rPr>
              <a:t>'/’</a:t>
            </a:r>
            <a:r>
              <a:rPr lang="en-US" sz="2000" dirty="0">
                <a:solidFill>
                  <a:srgbClr val="2B333A"/>
                </a:solidFill>
                <a:latin typeface="inherit"/>
              </a:rPr>
              <a:t>, </a:t>
            </a:r>
            <a:r>
              <a:rPr lang="en-US" sz="2000" dirty="0">
                <a:solidFill>
                  <a:srgbClr val="35434C"/>
                </a:solidFill>
                <a:latin typeface="inherit"/>
              </a:rPr>
              <a:t>[</a:t>
            </a:r>
            <a:r>
              <a:rPr lang="en-US" sz="2000" dirty="0">
                <a:solidFill>
                  <a:srgbClr val="2B333A"/>
                </a:solidFill>
                <a:latin typeface="inherit"/>
              </a:rPr>
              <a:t>NomContrôleur</a:t>
            </a:r>
            <a:r>
              <a:rPr lang="en-US" sz="2000" dirty="0">
                <a:solidFill>
                  <a:srgbClr val="4284AE"/>
                </a:solidFill>
                <a:latin typeface="inherit"/>
              </a:rPr>
              <a:t>::</a:t>
            </a:r>
            <a:r>
              <a:rPr lang="en-US" sz="2000" dirty="0">
                <a:solidFill>
                  <a:srgbClr val="D0284A"/>
                </a:solidFill>
                <a:latin typeface="inherit"/>
              </a:rPr>
              <a:t>class</a:t>
            </a:r>
            <a:r>
              <a:rPr lang="en-US" sz="2000" dirty="0">
                <a:solidFill>
                  <a:srgbClr val="2B333A"/>
                </a:solidFill>
                <a:latin typeface="inherit"/>
              </a:rPr>
              <a:t>, </a:t>
            </a:r>
            <a:r>
              <a:rPr lang="en-US" sz="2000" dirty="0">
                <a:solidFill>
                  <a:srgbClr val="5E860F"/>
                </a:solidFill>
                <a:latin typeface="inherit"/>
              </a:rPr>
              <a:t>‘</a:t>
            </a:r>
            <a:r>
              <a:rPr lang="en-US" sz="2000" dirty="0" err="1">
                <a:solidFill>
                  <a:srgbClr val="5E860F"/>
                </a:solidFill>
                <a:latin typeface="inherit"/>
              </a:rPr>
              <a:t>nomMéthode</a:t>
            </a:r>
            <a:r>
              <a:rPr lang="en-US" sz="2000" dirty="0">
                <a:solidFill>
                  <a:srgbClr val="5E860F"/>
                </a:solidFill>
                <a:latin typeface="inherit"/>
              </a:rPr>
              <a:t>'</a:t>
            </a:r>
            <a:r>
              <a:rPr lang="en-US" sz="2000" dirty="0">
                <a:solidFill>
                  <a:srgbClr val="35434C"/>
                </a:solidFill>
                <a:latin typeface="inherit"/>
              </a:rPr>
              <a:t>])</a:t>
            </a:r>
            <a:r>
              <a:rPr lang="en-US" sz="2000" dirty="0">
                <a:solidFill>
                  <a:srgbClr val="2B333A"/>
                </a:solidFill>
                <a:latin typeface="inherit"/>
              </a:rPr>
              <a:t>;</a:t>
            </a:r>
            <a:endParaRPr lang="en-US" sz="2000" dirty="0">
              <a:solidFill>
                <a:srgbClr val="9C9EA0"/>
              </a:solidFill>
              <a:latin typeface="Source Code Pro"/>
            </a:endParaRPr>
          </a:p>
          <a:p>
            <a:pPr marL="400050" lvl="1" indent="0">
              <a:buNone/>
            </a:pP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451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Manipulation des contrôleurs</a:t>
            </a:r>
          </a:p>
          <a:p>
            <a:pPr lvl="2">
              <a:buFont typeface="Wingdings" panose="05000000000000000000" pitchFamily="2" charset="2"/>
              <a:buChar char="ü"/>
            </a:pPr>
            <a:r>
              <a:rPr lang="fr-FR" sz="2200" dirty="0">
                <a:solidFill>
                  <a:srgbClr val="00B0F0"/>
                </a:solidFill>
              </a:rPr>
              <a:t>Route nommée</a:t>
            </a:r>
          </a:p>
          <a:p>
            <a:pPr marL="514350" lvl="1" indent="0">
              <a:buNone/>
            </a:pPr>
            <a:r>
              <a:rPr lang="fr-FR" sz="2000" dirty="0">
                <a:latin typeface="Times New Roman" panose="02020603050405020304" pitchFamily="18" charset="0"/>
                <a:cs typeface="Times New Roman" panose="02020603050405020304" pitchFamily="18" charset="0"/>
              </a:rPr>
              <a:t>De la même manière que nous pouvons nommer une route classique on peut aussi donner un nom à une route qui pointe une méthode de contrôleur :</a:t>
            </a:r>
            <a:r>
              <a:rPr lang="fr-FR" sz="2100" dirty="0">
                <a:latin typeface="Times New Roman" panose="02020603050405020304" pitchFamily="18" charset="0"/>
                <a:cs typeface="Times New Roman" panose="02020603050405020304" pitchFamily="18" charset="0"/>
              </a:rPr>
              <a:t>	</a:t>
            </a:r>
            <a:endParaRPr lang="fr-FR" sz="24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dirty="0">
              <a:latin typeface="Times New Roman" panose="02020603050405020304" pitchFamily="18" charset="0"/>
              <a:cs typeface="Times New Roman" panose="02020603050405020304" pitchFamily="18" charset="0"/>
            </a:endParaRPr>
          </a:p>
          <a:p>
            <a:pPr lvl="1"/>
            <a:r>
              <a:rPr lang="fr-FR" sz="2000" dirty="0">
                <a:latin typeface="Times New Roman" panose="02020603050405020304" pitchFamily="18" charset="0"/>
                <a:cs typeface="Times New Roman" panose="02020603050405020304" pitchFamily="18" charset="0"/>
              </a:rPr>
              <a:t>Si on utilise Artisan pour lister les routes </a:t>
            </a:r>
            <a:r>
              <a:rPr lang="fr-FR" sz="2000" b="1" dirty="0">
                <a:latin typeface="Times New Roman" panose="02020603050405020304" pitchFamily="18" charset="0"/>
                <a:cs typeface="Times New Roman" panose="02020603050405020304" pitchFamily="18" charset="0"/>
              </a:rPr>
              <a:t>: </a:t>
            </a:r>
            <a:r>
              <a:rPr lang="fr-FR" sz="2000" b="1" dirty="0">
                <a:solidFill>
                  <a:srgbClr val="C00000"/>
                </a:solidFill>
                <a:latin typeface="Times New Roman" panose="02020603050405020304" pitchFamily="18" charset="0"/>
                <a:cs typeface="Times New Roman" panose="02020603050405020304" pitchFamily="18" charset="0"/>
              </a:rPr>
              <a:t>php artisan route:list</a:t>
            </a:r>
          </a:p>
          <a:p>
            <a:pPr lvl="1"/>
            <a:r>
              <a:rPr lang="fr-FR" sz="2000" dirty="0">
                <a:latin typeface="Times New Roman" panose="02020603050405020304" pitchFamily="18" charset="0"/>
                <a:cs typeface="Times New Roman" panose="02020603050405020304" pitchFamily="18" charset="0"/>
              </a:rPr>
              <a:t>On voit bien que l’action est faite par le contrôleur avec précision de la méthode à utiliser. On trouve aussi le nom de la route.</a:t>
            </a:r>
          </a:p>
        </p:txBody>
      </p:sp>
      <p:sp>
        <p:nvSpPr>
          <p:cNvPr id="8" name="Rectangle : coins arrondis 7">
            <a:extLst>
              <a:ext uri="{FF2B5EF4-FFF2-40B4-BE49-F238E27FC236}">
                <a16:creationId xmlns:a16="http://schemas.microsoft.com/office/drawing/2014/main" id="{461DA2F9-3ED6-4D80-8899-930CF37C2EF2}"/>
              </a:ext>
            </a:extLst>
          </p:cNvPr>
          <p:cNvSpPr/>
          <p:nvPr/>
        </p:nvSpPr>
        <p:spPr>
          <a:xfrm>
            <a:off x="827584" y="4293096"/>
            <a:ext cx="7704856" cy="8640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solidFill>
                  <a:srgbClr val="085789"/>
                </a:solidFill>
                <a:latin typeface="inherit"/>
              </a:rPr>
              <a:t>use</a:t>
            </a:r>
            <a:r>
              <a:rPr lang="en-US" sz="2000" dirty="0">
                <a:solidFill>
                  <a:srgbClr val="2B333A"/>
                </a:solidFill>
                <a:latin typeface="inherit"/>
              </a:rPr>
              <a:t> App\Http\Controllers\NomContrôleur;</a:t>
            </a:r>
            <a:endParaRPr lang="en-US" sz="2000" dirty="0">
              <a:solidFill>
                <a:srgbClr val="9C9EA0"/>
              </a:solidFill>
              <a:latin typeface="Source Code Pro"/>
            </a:endParaRPr>
          </a:p>
          <a:p>
            <a:r>
              <a:rPr lang="en-US" sz="2000" dirty="0">
                <a:solidFill>
                  <a:srgbClr val="D0284A"/>
                </a:solidFill>
                <a:latin typeface="inherit"/>
              </a:rPr>
              <a:t>Route::get</a:t>
            </a:r>
            <a:r>
              <a:rPr lang="en-US" sz="2000" dirty="0">
                <a:solidFill>
                  <a:srgbClr val="35434C"/>
                </a:solidFill>
                <a:latin typeface="inherit"/>
              </a:rPr>
              <a:t>(</a:t>
            </a:r>
            <a:r>
              <a:rPr lang="en-US" sz="2000" dirty="0">
                <a:solidFill>
                  <a:srgbClr val="5E860F"/>
                </a:solidFill>
                <a:latin typeface="inherit"/>
              </a:rPr>
              <a:t>'/’</a:t>
            </a:r>
            <a:r>
              <a:rPr lang="en-US" sz="2000" dirty="0">
                <a:solidFill>
                  <a:srgbClr val="2B333A"/>
                </a:solidFill>
                <a:latin typeface="inherit"/>
              </a:rPr>
              <a:t>, </a:t>
            </a:r>
            <a:r>
              <a:rPr lang="en-US" sz="2000" dirty="0">
                <a:solidFill>
                  <a:srgbClr val="35434C"/>
                </a:solidFill>
                <a:latin typeface="inherit"/>
              </a:rPr>
              <a:t>[</a:t>
            </a:r>
            <a:r>
              <a:rPr lang="en-US" sz="2000" dirty="0">
                <a:solidFill>
                  <a:srgbClr val="2B333A"/>
                </a:solidFill>
                <a:latin typeface="inherit"/>
              </a:rPr>
              <a:t>NomContrôleur</a:t>
            </a:r>
            <a:r>
              <a:rPr lang="en-US" sz="2000" dirty="0">
                <a:solidFill>
                  <a:srgbClr val="4284AE"/>
                </a:solidFill>
                <a:latin typeface="inherit"/>
              </a:rPr>
              <a:t>::</a:t>
            </a:r>
            <a:r>
              <a:rPr lang="en-US" sz="2000" dirty="0">
                <a:solidFill>
                  <a:srgbClr val="D0284A"/>
                </a:solidFill>
                <a:latin typeface="inherit"/>
              </a:rPr>
              <a:t>class</a:t>
            </a:r>
            <a:r>
              <a:rPr lang="en-US" sz="2000" dirty="0">
                <a:solidFill>
                  <a:srgbClr val="2B333A"/>
                </a:solidFill>
                <a:latin typeface="inherit"/>
              </a:rPr>
              <a:t>, </a:t>
            </a:r>
            <a:r>
              <a:rPr lang="en-US" sz="2000" dirty="0">
                <a:solidFill>
                  <a:srgbClr val="5E860F"/>
                </a:solidFill>
                <a:latin typeface="inherit"/>
              </a:rPr>
              <a:t>‘</a:t>
            </a:r>
            <a:r>
              <a:rPr lang="en-US" sz="2000" dirty="0" err="1">
                <a:solidFill>
                  <a:srgbClr val="5E860F"/>
                </a:solidFill>
                <a:latin typeface="inherit"/>
              </a:rPr>
              <a:t>nomMéthode</a:t>
            </a:r>
            <a:r>
              <a:rPr lang="en-US" sz="2000" dirty="0">
                <a:solidFill>
                  <a:srgbClr val="5E860F"/>
                </a:solidFill>
                <a:latin typeface="inherit"/>
              </a:rPr>
              <a:t>'</a:t>
            </a:r>
            <a:r>
              <a:rPr lang="en-US" sz="2000" dirty="0">
                <a:solidFill>
                  <a:srgbClr val="35434C"/>
                </a:solidFill>
                <a:latin typeface="inherit"/>
              </a:rPr>
              <a:t>]) -&gt;</a:t>
            </a:r>
            <a:r>
              <a:rPr lang="en-US" sz="2000" dirty="0">
                <a:solidFill>
                  <a:srgbClr val="D0284A"/>
                </a:solidFill>
                <a:latin typeface="inherit"/>
              </a:rPr>
              <a:t>name</a:t>
            </a:r>
            <a:r>
              <a:rPr lang="en-US" sz="2000" dirty="0">
                <a:solidFill>
                  <a:srgbClr val="35434C"/>
                </a:solidFill>
                <a:latin typeface="inherit"/>
              </a:rPr>
              <a:t>(</a:t>
            </a:r>
            <a:r>
              <a:rPr lang="en-US" sz="2000" dirty="0">
                <a:solidFill>
                  <a:srgbClr val="5E860F"/>
                </a:solidFill>
                <a:latin typeface="inherit"/>
              </a:rPr>
              <a:t>'home'</a:t>
            </a:r>
            <a:r>
              <a:rPr lang="en-US" sz="2000" dirty="0">
                <a:solidFill>
                  <a:srgbClr val="35434C"/>
                </a:solidFill>
                <a:latin typeface="inherit"/>
              </a:rPr>
              <a:t>)</a:t>
            </a:r>
            <a:r>
              <a:rPr lang="en-US" sz="2000" dirty="0">
                <a:solidFill>
                  <a:srgbClr val="2B333A"/>
                </a:solidFill>
                <a:latin typeface="inherit"/>
              </a:rPr>
              <a:t>;</a:t>
            </a:r>
            <a:endParaRPr lang="en-US" sz="2000" dirty="0">
              <a:solidFill>
                <a:srgbClr val="9C9EA0"/>
              </a:solidFill>
              <a:latin typeface="Source Code Pro"/>
            </a:endParaRPr>
          </a:p>
          <a:p>
            <a:pPr marL="400050" lvl="1" indent="0">
              <a:buNone/>
            </a:pP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8263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2101</TotalTime>
  <Words>1895</Words>
  <Application>Microsoft Office PowerPoint</Application>
  <PresentationFormat>Affichage à l'écran (4:3)</PresentationFormat>
  <Paragraphs>307</Paragraphs>
  <Slides>24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24</vt:i4>
      </vt:variant>
    </vt:vector>
  </HeadingPairs>
  <TitlesOfParts>
    <vt:vector size="32" baseType="lpstr">
      <vt:lpstr>Angsana New</vt:lpstr>
      <vt:lpstr>Arial</vt:lpstr>
      <vt:lpstr>Calibri</vt:lpstr>
      <vt:lpstr>inherit</vt:lpstr>
      <vt:lpstr>Source Code 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Belyazidi</cp:lastModifiedBy>
  <cp:revision>239</cp:revision>
  <dcterms:created xsi:type="dcterms:W3CDTF">2011-10-01T12:57:10Z</dcterms:created>
  <dcterms:modified xsi:type="dcterms:W3CDTF">2023-02-07T22:10:49Z</dcterms:modified>
</cp:coreProperties>
</file>