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353" r:id="rId5"/>
    <p:sldId id="354" r:id="rId6"/>
    <p:sldId id="355" r:id="rId7"/>
    <p:sldId id="356"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5" r:id="rId21"/>
    <p:sldId id="370" r:id="rId22"/>
    <p:sldId id="371" r:id="rId23"/>
    <p:sldId id="372" r:id="rId24"/>
    <p:sldId id="373" r:id="rId25"/>
    <p:sldId id="374" r:id="rId26"/>
    <p:sldId id="376" r:id="rId27"/>
    <p:sldId id="377" r:id="rId28"/>
    <p:sldId id="378" r:id="rId29"/>
    <p:sldId id="379" r:id="rId30"/>
    <p:sldId id="380" r:id="rId3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783409" y="6287016"/>
            <a:ext cx="2188420" cy="369332"/>
          </a:xfrm>
          <a:prstGeom prst="rect">
            <a:avLst/>
          </a:prstGeom>
        </p:spPr>
        <p:txBody>
          <a:bodyPr wrap="none">
            <a:spAutoFit/>
          </a:bodyPr>
          <a:lstStyle/>
          <a:p>
            <a:pPr algn="ctr"/>
            <a:r>
              <a:rPr lang="fr-FR" b="1" i="1" dirty="0">
                <a:solidFill>
                  <a:srgbClr val="FF0000"/>
                </a:solidFill>
                <a:latin typeface="Angsana New" pitchFamily="18" charset="-34"/>
                <a:cs typeface="Angsana New" pitchFamily="18" charset="-34"/>
              </a:rPr>
              <a:t>Réalisé par M. Hamid </a:t>
            </a:r>
            <a:r>
              <a:rPr lang="fr-FR" b="1" i="1" dirty="0" err="1">
                <a:solidFill>
                  <a:srgbClr val="FF0000"/>
                </a:solidFill>
                <a:latin typeface="Angsana New" pitchFamily="18" charset="-34"/>
                <a:cs typeface="Angsana New" pitchFamily="18" charset="-34"/>
              </a:rPr>
              <a:t>Belyazidi</a:t>
            </a:r>
            <a:endParaRPr lang="fr-FR" b="1" i="1" dirty="0">
              <a:solidFill>
                <a:srgbClr val="FF0000"/>
              </a:solidFill>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46F5AEB-5EF8-495E-97C3-D51D6A6A9F31}"/>
              </a:ext>
            </a:extLst>
          </p:cNvPr>
          <p:cNvSpPr/>
          <p:nvPr/>
        </p:nvSpPr>
        <p:spPr>
          <a:xfrm>
            <a:off x="4572000" y="5084467"/>
            <a:ext cx="2850852"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fr-FR" sz="2800" dirty="0"/>
              <a:t>Protection CSRF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2">
              <a:buFont typeface="Wingdings" panose="05000000000000000000" pitchFamily="2" charset="2"/>
              <a:buChar char="ü"/>
            </a:pPr>
            <a:r>
              <a:rPr lang="fr-FR" sz="2000" dirty="0">
                <a:solidFill>
                  <a:srgbClr val="00B0F0"/>
                </a:solidFill>
              </a:rPr>
              <a:t>Empêcher les requêtes CSRF(@</a:t>
            </a:r>
            <a:r>
              <a:rPr lang="fr-FR" sz="2000" dirty="0" err="1">
                <a:solidFill>
                  <a:srgbClr val="00B0F0"/>
                </a:solidFill>
              </a:rPr>
              <a:t>csrf</a:t>
            </a:r>
            <a:r>
              <a:rPr lang="fr-FR" sz="2000" dirty="0">
                <a:solidFill>
                  <a:srgbClr val="00B0F0"/>
                </a:solidFill>
              </a:rPr>
              <a:t>)</a:t>
            </a:r>
          </a:p>
          <a:p>
            <a:pPr marL="914400" lvl="2" indent="0">
              <a:buNone/>
            </a:pPr>
            <a:r>
              <a:rPr lang="fr-FR" b="1" u="sng" dirty="0">
                <a:solidFill>
                  <a:schemeClr val="tx1"/>
                </a:solidFill>
              </a:rPr>
              <a:t>Syntaxe</a:t>
            </a:r>
          </a:p>
        </p:txBody>
      </p:sp>
      <p:sp>
        <p:nvSpPr>
          <p:cNvPr id="5" name="Rectangle : coins arrondis 4">
            <a:extLst>
              <a:ext uri="{FF2B5EF4-FFF2-40B4-BE49-F238E27FC236}">
                <a16:creationId xmlns:a16="http://schemas.microsoft.com/office/drawing/2014/main" id="{4FD96F6E-AEBE-48BD-82B7-4CAF8E96C4B9}"/>
              </a:ext>
            </a:extLst>
          </p:cNvPr>
          <p:cNvSpPr/>
          <p:nvPr/>
        </p:nvSpPr>
        <p:spPr>
          <a:xfrm>
            <a:off x="791812" y="3841082"/>
            <a:ext cx="7524604" cy="23242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tx1"/>
                </a:solidFill>
                <a:latin typeface="Baskerville Old Face" panose="02020602080505020303" pitchFamily="18" charset="0"/>
              </a:rPr>
              <a:t>[...]</a:t>
            </a:r>
          </a:p>
          <a:p>
            <a:r>
              <a:rPr lang="en-US" sz="2400" dirty="0">
                <a:solidFill>
                  <a:schemeClr val="tx1"/>
                </a:solidFill>
                <a:latin typeface="Baskerville Old Face" panose="02020602080505020303" pitchFamily="18" charset="0"/>
              </a:rPr>
              <a:t>      &lt;</a:t>
            </a:r>
            <a:r>
              <a:rPr lang="en-US" sz="2400" dirty="0">
                <a:solidFill>
                  <a:srgbClr val="0070C0"/>
                </a:solidFill>
                <a:latin typeface="Baskerville Old Face" panose="02020602080505020303" pitchFamily="18" charset="0"/>
              </a:rPr>
              <a:t>form</a:t>
            </a:r>
            <a:r>
              <a:rPr lang="en-US" sz="2400" dirty="0">
                <a:solidFill>
                  <a:schemeClr val="tx1"/>
                </a:solidFill>
                <a:latin typeface="Baskerville Old Face" panose="02020602080505020303" pitchFamily="18" charset="0"/>
              </a:rPr>
              <a:t> </a:t>
            </a:r>
            <a:r>
              <a:rPr lang="en-US" sz="2400" dirty="0">
                <a:solidFill>
                  <a:srgbClr val="FF0000"/>
                </a:solidFill>
                <a:latin typeface="Baskerville Old Face" panose="02020602080505020303" pitchFamily="18" charset="0"/>
              </a:rPr>
              <a:t>action</a:t>
            </a:r>
            <a:r>
              <a:rPr lang="en-US" sz="2400" dirty="0">
                <a:solidFill>
                  <a:schemeClr val="tx1"/>
                </a:solidFill>
                <a:latin typeface="Baskerville Old Face" panose="02020602080505020303" pitchFamily="18" charset="0"/>
              </a:rPr>
              <a:t>="{{ </a:t>
            </a:r>
            <a:r>
              <a:rPr lang="en-US" sz="2400" dirty="0" err="1">
                <a:solidFill>
                  <a:srgbClr val="00B050"/>
                </a:solidFill>
                <a:latin typeface="Baskerville Old Face" panose="02020602080505020303" pitchFamily="18" charset="0"/>
              </a:rPr>
              <a:t>url</a:t>
            </a:r>
            <a:r>
              <a:rPr lang="en-US" sz="2400" dirty="0">
                <a:solidFill>
                  <a:srgbClr val="00B050"/>
                </a:solidFill>
                <a:latin typeface="Baskerville Old Face" panose="02020602080505020303" pitchFamily="18" charset="0"/>
              </a:rPr>
              <a:t>('/.......’)  </a:t>
            </a:r>
            <a:r>
              <a:rPr lang="en-US" sz="2400" dirty="0">
                <a:solidFill>
                  <a:schemeClr val="tx1"/>
                </a:solidFill>
                <a:latin typeface="Baskerville Old Face" panose="02020602080505020303" pitchFamily="18" charset="0"/>
              </a:rPr>
              <a:t>}}" method="</a:t>
            </a:r>
            <a:r>
              <a:rPr lang="en-US" sz="2400" dirty="0">
                <a:solidFill>
                  <a:srgbClr val="00B050"/>
                </a:solidFill>
                <a:latin typeface="Baskerville Old Face" panose="02020602080505020303" pitchFamily="18" charset="0"/>
              </a:rPr>
              <a:t>post</a:t>
            </a:r>
            <a:r>
              <a:rPr lang="en-US" sz="2400" dirty="0">
                <a:solidFill>
                  <a:schemeClr val="tx1"/>
                </a:solidFill>
                <a:latin typeface="Baskerville Old Face" panose="02020602080505020303" pitchFamily="18" charset="0"/>
              </a:rPr>
              <a:t>"&gt;</a:t>
            </a:r>
          </a:p>
          <a:p>
            <a:r>
              <a:rPr lang="en-US" sz="2400" dirty="0">
                <a:solidFill>
                  <a:schemeClr val="tx1"/>
                </a:solidFill>
                <a:latin typeface="Baskerville Old Face" panose="02020602080505020303" pitchFamily="18" charset="0"/>
              </a:rPr>
              <a:t>         </a:t>
            </a:r>
            <a:r>
              <a:rPr lang="en-US" sz="2400" b="1" dirty="0">
                <a:solidFill>
                  <a:srgbClr val="C00000"/>
                </a:solidFill>
                <a:latin typeface="Baskerville Old Face" panose="02020602080505020303" pitchFamily="18" charset="0"/>
              </a:rPr>
              <a:t> @</a:t>
            </a:r>
            <a:r>
              <a:rPr lang="en-US" sz="2400" b="1" dirty="0" err="1">
                <a:solidFill>
                  <a:srgbClr val="C00000"/>
                </a:solidFill>
                <a:latin typeface="Baskerville Old Face" panose="02020602080505020303" pitchFamily="18" charset="0"/>
              </a:rPr>
              <a:t>csrf</a:t>
            </a:r>
            <a:r>
              <a:rPr lang="en-US" sz="2400" b="1" dirty="0">
                <a:solidFill>
                  <a:srgbClr val="C00000"/>
                </a:solidFill>
                <a:latin typeface="Baskerville Old Face" panose="02020602080505020303" pitchFamily="18" charset="0"/>
              </a:rPr>
              <a:t>   </a:t>
            </a:r>
          </a:p>
          <a:p>
            <a:r>
              <a:rPr lang="en-US" sz="2400" dirty="0">
                <a:solidFill>
                  <a:schemeClr val="tx1"/>
                </a:solidFill>
                <a:latin typeface="Baskerville Old Face" panose="02020602080505020303" pitchFamily="18" charset="0"/>
              </a:rPr>
              <a:t>         [...]</a:t>
            </a:r>
          </a:p>
          <a:p>
            <a:r>
              <a:rPr lang="en-US" sz="2400" dirty="0">
                <a:solidFill>
                  <a:schemeClr val="tx1"/>
                </a:solidFill>
                <a:latin typeface="Baskerville Old Face" panose="02020602080505020303" pitchFamily="18" charset="0"/>
              </a:rPr>
              <a:t>      </a:t>
            </a:r>
            <a:r>
              <a:rPr lang="en-US" sz="2400" dirty="0">
                <a:solidFill>
                  <a:srgbClr val="0070C0"/>
                </a:solidFill>
                <a:latin typeface="Baskerville Old Face" panose="02020602080505020303" pitchFamily="18" charset="0"/>
              </a:rPr>
              <a:t>&lt;/form</a:t>
            </a:r>
            <a:r>
              <a:rPr lang="en-US" sz="2400" dirty="0">
                <a:solidFill>
                  <a:schemeClr val="tx1"/>
                </a:solidFill>
                <a:latin typeface="Baskerville Old Face" panose="02020602080505020303" pitchFamily="18" charset="0"/>
              </a:rPr>
              <a:t>&gt;</a:t>
            </a:r>
          </a:p>
          <a:p>
            <a:r>
              <a:rPr lang="en-US" sz="2400" dirty="0">
                <a:solidFill>
                  <a:schemeClr val="tx1"/>
                </a:solidFill>
                <a:latin typeface="Baskerville Old Face" panose="02020602080505020303" pitchFamily="18" charset="0"/>
              </a:rPr>
              <a:t>[...]</a:t>
            </a:r>
          </a:p>
        </p:txBody>
      </p:sp>
    </p:spTree>
    <p:extLst>
      <p:ext uri="{BB962C8B-B14F-4D97-AF65-F5344CB8AC3E}">
        <p14:creationId xmlns:p14="http://schemas.microsoft.com/office/powerpoint/2010/main" val="321565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000" b="1" dirty="0">
                <a:solidFill>
                  <a:srgbClr val="002060"/>
                </a:solidFill>
                <a:latin typeface="Times New Roman" panose="02020603050405020304" pitchFamily="18" charset="0"/>
                <a:cs typeface="Times New Roman" panose="02020603050405020304" pitchFamily="18" charset="0"/>
              </a:rPr>
              <a:t>Programmer avec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18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1800" dirty="0"/>
              <a:t> </a:t>
            </a:r>
            <a:r>
              <a:rPr lang="fr-FR" sz="1800" dirty="0">
                <a:solidFill>
                  <a:srgbClr val="C00000"/>
                </a:solidFill>
                <a:latin typeface="Times New Roman" panose="02020603050405020304" pitchFamily="18" charset="0"/>
                <a:cs typeface="Times New Roman" panose="02020603050405020304" pitchFamily="18" charset="0"/>
              </a:rPr>
              <a:t>Laravel</a:t>
            </a:r>
            <a:endParaRPr lang="fr-FR" sz="18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Protection CSRF(Cross-Site Request Forgery)</a:t>
            </a:r>
          </a:p>
          <a:p>
            <a:pPr marL="400050" lvl="1" indent="0" algn="ctr">
              <a:buNone/>
            </a:pPr>
            <a:r>
              <a:rPr lang="fr-FR" sz="2400" dirty="0">
                <a:solidFill>
                  <a:srgbClr val="00B0F0"/>
                </a:solidFill>
              </a:rPr>
              <a:t>Falsification de requêtes intersites</a:t>
            </a:r>
          </a:p>
          <a:p>
            <a:pPr lvl="2">
              <a:buFont typeface="Wingdings" panose="05000000000000000000" pitchFamily="2" charset="2"/>
              <a:buChar char="ü"/>
            </a:pPr>
            <a:r>
              <a:rPr lang="fr-FR" dirty="0">
                <a:solidFill>
                  <a:srgbClr val="00B0F0"/>
                </a:solidFill>
              </a:rPr>
              <a:t>Empêcher les requêtes CSRF(@</a:t>
            </a:r>
            <a:r>
              <a:rPr lang="fr-FR" dirty="0" err="1">
                <a:solidFill>
                  <a:srgbClr val="00B0F0"/>
                </a:solidFill>
              </a:rPr>
              <a:t>csrf</a:t>
            </a:r>
            <a:r>
              <a:rPr lang="fr-FR" dirty="0">
                <a:solidFill>
                  <a:srgbClr val="00B0F0"/>
                </a:solidFill>
              </a:rPr>
              <a:t>)</a:t>
            </a:r>
          </a:p>
          <a:p>
            <a:pPr marL="914400" lvl="2" indent="0">
              <a:buNone/>
            </a:pPr>
            <a:r>
              <a:rPr lang="fr-FR" b="1" u="sng" dirty="0">
                <a:solidFill>
                  <a:schemeClr val="tx1"/>
                </a:solidFill>
              </a:rPr>
              <a:t>Activité</a:t>
            </a:r>
          </a:p>
          <a:p>
            <a:pPr>
              <a:buFont typeface="Wingdings" panose="05000000000000000000" pitchFamily="2" charset="2"/>
              <a:buChar char="§"/>
            </a:pPr>
            <a:r>
              <a:rPr lang="fr-FR" sz="2400" dirty="0">
                <a:latin typeface="Times New Roman" panose="02020603050405020304" pitchFamily="18" charset="0"/>
                <a:cs typeface="Times New Roman" panose="02020603050405020304" pitchFamily="18" charset="0"/>
              </a:rPr>
              <a:t>Créez un fichier de </a:t>
            </a:r>
            <a:r>
              <a:rPr lang="fr-FR" sz="2400" b="1" dirty="0">
                <a:latin typeface="Times New Roman" panose="02020603050405020304" pitchFamily="18" charset="0"/>
                <a:cs typeface="Times New Roman" panose="02020603050405020304" pitchFamily="18" charset="0"/>
              </a:rPr>
              <a:t>vue</a:t>
            </a:r>
            <a:r>
              <a:rPr lang="fr-FR" sz="2400" dirty="0">
                <a:latin typeface="Times New Roman" panose="02020603050405020304" pitchFamily="18" charset="0"/>
                <a:cs typeface="Times New Roman" panose="02020603050405020304" pitchFamily="18" charset="0"/>
              </a:rPr>
              <a:t> Laravel nommé </a:t>
            </a:r>
            <a:r>
              <a:rPr lang="fr-FR" sz="2400" b="1" dirty="0">
                <a:latin typeface="Times New Roman" panose="02020603050405020304" pitchFamily="18" charset="0"/>
                <a:cs typeface="Times New Roman" panose="02020603050405020304" pitchFamily="18" charset="0"/>
              </a:rPr>
              <a:t>form-csrf.blade.php </a:t>
            </a:r>
            <a:r>
              <a:rPr lang="fr-FR" sz="2400" dirty="0">
                <a:latin typeface="Times New Roman" panose="02020603050405020304" pitchFamily="18" charset="0"/>
                <a:cs typeface="Times New Roman" panose="02020603050405020304" pitchFamily="18" charset="0"/>
              </a:rPr>
              <a:t>avec le code HTML suivant où la directive @</a:t>
            </a:r>
            <a:r>
              <a:rPr lang="fr-FR" sz="2400" dirty="0" err="1">
                <a:latin typeface="Times New Roman" panose="02020603050405020304" pitchFamily="18" charset="0"/>
                <a:cs typeface="Times New Roman" panose="02020603050405020304" pitchFamily="18" charset="0"/>
              </a:rPr>
              <a:t>csrf</a:t>
            </a:r>
            <a:r>
              <a:rPr lang="fr-FR" sz="2400" dirty="0">
                <a:latin typeface="Times New Roman" panose="02020603050405020304" pitchFamily="18" charset="0"/>
                <a:cs typeface="Times New Roman" panose="02020603050405020304" pitchFamily="18" charset="0"/>
              </a:rPr>
              <a:t> est utilisée pour générer le jeton CSRF.</a:t>
            </a:r>
          </a:p>
        </p:txBody>
      </p:sp>
    </p:spTree>
    <p:extLst>
      <p:ext uri="{BB962C8B-B14F-4D97-AF65-F5344CB8AC3E}">
        <p14:creationId xmlns:p14="http://schemas.microsoft.com/office/powerpoint/2010/main" val="239655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fr-FR" sz="1800" dirty="0">
                <a:latin typeface="Times New Roman" panose="02020603050405020304" pitchFamily="18" charset="0"/>
                <a:cs typeface="Times New Roman" panose="02020603050405020304" pitchFamily="18" charset="0"/>
              </a:rPr>
              <a:t>&lt;div class="container mt-5"&gt;</a:t>
            </a:r>
          </a:p>
          <a:p>
            <a:pPr marL="0" indent="0">
              <a:buNone/>
            </a:pPr>
            <a:r>
              <a:rPr lang="fr-FR" sz="1800" dirty="0">
                <a:latin typeface="Times New Roman" panose="02020603050405020304" pitchFamily="18" charset="0"/>
                <a:cs typeface="Times New Roman" panose="02020603050405020304" pitchFamily="18" charset="0"/>
              </a:rPr>
              <a:t>        &lt;</a:t>
            </a:r>
            <a:r>
              <a:rPr lang="fr-FR" sz="1800" dirty="0" err="1">
                <a:latin typeface="Times New Roman" panose="02020603050405020304" pitchFamily="18" charset="0"/>
                <a:cs typeface="Times New Roman" panose="02020603050405020304" pitchFamily="18" charset="0"/>
              </a:rPr>
              <a:t>form</a:t>
            </a:r>
            <a:r>
              <a:rPr lang="fr-FR" sz="1800" dirty="0">
                <a:latin typeface="Times New Roman" panose="02020603050405020304" pitchFamily="18" charset="0"/>
                <a:cs typeface="Times New Roman" panose="02020603050405020304" pitchFamily="18" charset="0"/>
              </a:rPr>
              <a:t> action="" </a:t>
            </a:r>
            <a:r>
              <a:rPr lang="fr-FR" sz="1800" dirty="0" err="1">
                <a:latin typeface="Times New Roman" panose="02020603050405020304" pitchFamily="18" charset="0"/>
                <a:cs typeface="Times New Roman" panose="02020603050405020304" pitchFamily="18" charset="0"/>
              </a:rPr>
              <a:t>method</a:t>
            </a:r>
            <a:r>
              <a:rPr lang="fr-FR" sz="1800" dirty="0">
                <a:latin typeface="Times New Roman" panose="02020603050405020304" pitchFamily="18" charset="0"/>
                <a:cs typeface="Times New Roman" panose="02020603050405020304" pitchFamily="18" charset="0"/>
              </a:rPr>
              <a:t>="post"&gt;</a:t>
            </a:r>
          </a:p>
          <a:p>
            <a:pPr marL="0" indent="0">
              <a:buNone/>
            </a:pPr>
            <a:r>
              <a:rPr lang="fr-FR" sz="2400" b="1" dirty="0">
                <a:latin typeface="Times New Roman" panose="02020603050405020304" pitchFamily="18" charset="0"/>
                <a:cs typeface="Times New Roman" panose="02020603050405020304" pitchFamily="18" charset="0"/>
              </a:rPr>
              <a:t>        </a:t>
            </a:r>
            <a:r>
              <a:rPr lang="fr-FR" sz="2400" b="1" dirty="0">
                <a:solidFill>
                  <a:srgbClr val="FF0000"/>
                </a:solidFill>
                <a:latin typeface="Times New Roman" panose="02020603050405020304" pitchFamily="18" charset="0"/>
                <a:cs typeface="Times New Roman" panose="02020603050405020304" pitchFamily="18" charset="0"/>
              </a:rPr>
              <a:t>@</a:t>
            </a:r>
            <a:r>
              <a:rPr lang="fr-FR" sz="2400" b="1" dirty="0" err="1">
                <a:solidFill>
                  <a:srgbClr val="FF0000"/>
                </a:solidFill>
                <a:latin typeface="Times New Roman" panose="02020603050405020304" pitchFamily="18" charset="0"/>
                <a:cs typeface="Times New Roman" panose="02020603050405020304" pitchFamily="18" charset="0"/>
              </a:rPr>
              <a:t>csrf</a:t>
            </a:r>
            <a:endParaRPr lang="fr-FR" sz="2400" b="1" dirty="0">
              <a:solidFill>
                <a:srgbClr val="FF0000"/>
              </a:solidFill>
              <a:latin typeface="Times New Roman" panose="02020603050405020304" pitchFamily="18" charset="0"/>
              <a:cs typeface="Times New Roman" panose="02020603050405020304" pitchFamily="18" charset="0"/>
            </a:endParaRPr>
          </a:p>
          <a:p>
            <a:pPr marL="0" indent="0">
              <a:buNone/>
            </a:pPr>
            <a:r>
              <a:rPr lang="fr-FR" sz="1800" dirty="0">
                <a:latin typeface="Times New Roman" panose="02020603050405020304" pitchFamily="18" charset="0"/>
                <a:cs typeface="Times New Roman" panose="02020603050405020304" pitchFamily="18" charset="0"/>
              </a:rPr>
              <a:t>         &lt;div class="</a:t>
            </a:r>
            <a:r>
              <a:rPr lang="fr-FR" sz="1800" dirty="0" err="1">
                <a:latin typeface="Times New Roman" panose="02020603050405020304" pitchFamily="18" charset="0"/>
                <a:cs typeface="Times New Roman" panose="02020603050405020304" pitchFamily="18" charset="0"/>
              </a:rPr>
              <a:t>row</a:t>
            </a:r>
            <a:r>
              <a:rPr lang="fr-FR" sz="1800" dirty="0">
                <a:latin typeface="Times New Roman" panose="02020603050405020304" pitchFamily="18" charset="0"/>
                <a:cs typeface="Times New Roman" panose="02020603050405020304" pitchFamily="18" charset="0"/>
              </a:rPr>
              <a:t>"&gt;</a:t>
            </a:r>
          </a:p>
          <a:p>
            <a:pPr marL="0" indent="0">
              <a:buNone/>
            </a:pPr>
            <a:r>
              <a:rPr lang="fr-FR" sz="1800" dirty="0">
                <a:latin typeface="Times New Roman" panose="02020603050405020304" pitchFamily="18" charset="0"/>
                <a:cs typeface="Times New Roman" panose="02020603050405020304" pitchFamily="18" charset="0"/>
              </a:rPr>
              <a:t>               &lt;div class="</a:t>
            </a:r>
            <a:r>
              <a:rPr lang="fr-FR" sz="1800" dirty="0" err="1">
                <a:latin typeface="Times New Roman" panose="02020603050405020304" pitchFamily="18" charset="0"/>
                <a:cs typeface="Times New Roman" panose="02020603050405020304" pitchFamily="18" charset="0"/>
              </a:rPr>
              <a:t>form</a:t>
            </a:r>
            <a:r>
              <a:rPr lang="fr-FR" sz="1800" dirty="0">
                <a:latin typeface="Times New Roman" panose="02020603050405020304" pitchFamily="18" charset="0"/>
                <a:cs typeface="Times New Roman" panose="02020603050405020304" pitchFamily="18" charset="0"/>
              </a:rPr>
              <a:t>-group col-6 lg" &gt;</a:t>
            </a:r>
          </a:p>
          <a:p>
            <a:pPr marL="0" indent="0">
              <a:buNone/>
            </a:pPr>
            <a:r>
              <a:rPr lang="fr-FR" sz="1800" dirty="0">
                <a:latin typeface="Times New Roman" panose="02020603050405020304" pitchFamily="18" charset="0"/>
                <a:cs typeface="Times New Roman" panose="02020603050405020304" pitchFamily="18" charset="0"/>
              </a:rPr>
              <a:t>                     &lt;label&gt;Prénom &amp; Nom&lt;/label&gt;</a:t>
            </a:r>
          </a:p>
          <a:p>
            <a:pPr marL="0" indent="0">
              <a:buNone/>
            </a:pPr>
            <a:r>
              <a:rPr lang="fr-FR" sz="1800" dirty="0">
                <a:latin typeface="Times New Roman" panose="02020603050405020304" pitchFamily="18" charset="0"/>
                <a:cs typeface="Times New Roman" panose="02020603050405020304" pitchFamily="18" charset="0"/>
              </a:rPr>
              <a:t>                     &lt;input type="</a:t>
            </a:r>
            <a:r>
              <a:rPr lang="fr-FR" sz="1800" dirty="0" err="1">
                <a:latin typeface="Times New Roman" panose="02020603050405020304" pitchFamily="18" charset="0"/>
                <a:cs typeface="Times New Roman" panose="02020603050405020304" pitchFamily="18" charset="0"/>
              </a:rPr>
              <a:t>text</a:t>
            </a:r>
            <a:r>
              <a:rPr lang="fr-FR" sz="1800" dirty="0">
                <a:latin typeface="Times New Roman" panose="02020603050405020304" pitchFamily="18" charset="0"/>
                <a:cs typeface="Times New Roman" panose="02020603050405020304" pitchFamily="18" charset="0"/>
              </a:rPr>
              <a:t>" class="</a:t>
            </a:r>
            <a:r>
              <a:rPr lang="fr-FR" sz="1800" dirty="0" err="1">
                <a:latin typeface="Times New Roman" panose="02020603050405020304" pitchFamily="18" charset="0"/>
                <a:cs typeface="Times New Roman" panose="02020603050405020304" pitchFamily="18" charset="0"/>
              </a:rPr>
              <a:t>form</a:t>
            </a:r>
            <a:r>
              <a:rPr lang="fr-FR" sz="1800" dirty="0">
                <a:latin typeface="Times New Roman" panose="02020603050405020304" pitchFamily="18" charset="0"/>
                <a:cs typeface="Times New Roman" panose="02020603050405020304" pitchFamily="18" charset="0"/>
              </a:rPr>
              <a:t>-control" </a:t>
            </a:r>
            <a:r>
              <a:rPr lang="fr-FR" sz="1800" dirty="0" err="1">
                <a:latin typeface="Times New Roman" panose="02020603050405020304" pitchFamily="18" charset="0"/>
                <a:cs typeface="Times New Roman" panose="02020603050405020304" pitchFamily="18" charset="0"/>
              </a:rPr>
              <a:t>name</a:t>
            </a:r>
            <a:r>
              <a:rPr lang="fr-FR" sz="1800" dirty="0">
                <a:latin typeface="Times New Roman" panose="02020603050405020304" pitchFamily="18" charset="0"/>
                <a:cs typeface="Times New Roman" panose="02020603050405020304" pitchFamily="18" charset="0"/>
              </a:rPr>
              <a:t>="</a:t>
            </a:r>
            <a:r>
              <a:rPr lang="fr-FR" sz="1800" dirty="0" err="1">
                <a:latin typeface="Times New Roman" panose="02020603050405020304" pitchFamily="18" charset="0"/>
                <a:cs typeface="Times New Roman" panose="02020603050405020304" pitchFamily="18" charset="0"/>
              </a:rPr>
              <a:t>prenomNom</a:t>
            </a:r>
            <a:r>
              <a:rPr lang="fr-FR" sz="1800" dirty="0">
                <a:latin typeface="Times New Roman" panose="02020603050405020304" pitchFamily="18" charset="0"/>
                <a:cs typeface="Times New Roman" panose="02020603050405020304" pitchFamily="18" charset="0"/>
              </a:rPr>
              <a:t>"    id="</a:t>
            </a:r>
            <a:r>
              <a:rPr lang="fr-FR" sz="1800" dirty="0" err="1">
                <a:latin typeface="Times New Roman" panose="02020603050405020304" pitchFamily="18" charset="0"/>
                <a:cs typeface="Times New Roman" panose="02020603050405020304" pitchFamily="18" charset="0"/>
              </a:rPr>
              <a:t>prenomNom</a:t>
            </a:r>
            <a:r>
              <a:rPr lang="fr-FR" sz="1800" dirty="0">
                <a:latin typeface="Times New Roman" panose="02020603050405020304" pitchFamily="18" charset="0"/>
                <a:cs typeface="Times New Roman" panose="02020603050405020304" pitchFamily="18" charset="0"/>
              </a:rPr>
              <a:t>"&gt;</a:t>
            </a:r>
          </a:p>
          <a:p>
            <a:pPr marL="0" indent="0">
              <a:buNone/>
            </a:pPr>
            <a:r>
              <a:rPr lang="fr-FR" sz="1800" dirty="0">
                <a:latin typeface="Times New Roman" panose="02020603050405020304" pitchFamily="18" charset="0"/>
                <a:cs typeface="Times New Roman" panose="02020603050405020304" pitchFamily="18" charset="0"/>
              </a:rPr>
              <a:t>              &lt;/div&gt;</a:t>
            </a:r>
          </a:p>
          <a:p>
            <a:pPr marL="0" indent="0">
              <a:buNone/>
            </a:pPr>
            <a:r>
              <a:rPr lang="fr-FR" sz="1800" dirty="0">
                <a:latin typeface="Times New Roman" panose="02020603050405020304" pitchFamily="18" charset="0"/>
                <a:cs typeface="Times New Roman" panose="02020603050405020304" pitchFamily="18" charset="0"/>
              </a:rPr>
              <a:t>              &lt;div class="</a:t>
            </a:r>
            <a:r>
              <a:rPr lang="fr-FR" sz="1800" dirty="0" err="1">
                <a:latin typeface="Times New Roman" panose="02020603050405020304" pitchFamily="18" charset="0"/>
                <a:cs typeface="Times New Roman" panose="02020603050405020304" pitchFamily="18" charset="0"/>
              </a:rPr>
              <a:t>form</a:t>
            </a:r>
            <a:r>
              <a:rPr lang="fr-FR" sz="1800" dirty="0">
                <a:latin typeface="Times New Roman" panose="02020603050405020304" pitchFamily="18" charset="0"/>
                <a:cs typeface="Times New Roman" panose="02020603050405020304" pitchFamily="18" charset="0"/>
              </a:rPr>
              <a:t>-group col-6 lg"&gt;</a:t>
            </a:r>
          </a:p>
          <a:p>
            <a:pPr marL="0" indent="0">
              <a:buNone/>
            </a:pPr>
            <a:r>
              <a:rPr lang="fr-FR" sz="1800" dirty="0">
                <a:latin typeface="Times New Roman" panose="02020603050405020304" pitchFamily="18" charset="0"/>
                <a:cs typeface="Times New Roman" panose="02020603050405020304" pitchFamily="18" charset="0"/>
              </a:rPr>
              <a:t>                &lt;label&gt;Email&lt;/label&gt;</a:t>
            </a:r>
          </a:p>
          <a:p>
            <a:pPr marL="0" indent="0">
              <a:buNone/>
            </a:pPr>
            <a:r>
              <a:rPr lang="fr-FR" sz="1800" dirty="0">
                <a:latin typeface="Times New Roman" panose="02020603050405020304" pitchFamily="18" charset="0"/>
                <a:cs typeface="Times New Roman" panose="02020603050405020304" pitchFamily="18" charset="0"/>
              </a:rPr>
              <a:t>                &lt;input type="email" class="</a:t>
            </a:r>
            <a:r>
              <a:rPr lang="fr-FR" sz="1800" dirty="0" err="1">
                <a:latin typeface="Times New Roman" panose="02020603050405020304" pitchFamily="18" charset="0"/>
                <a:cs typeface="Times New Roman" panose="02020603050405020304" pitchFamily="18" charset="0"/>
              </a:rPr>
              <a:t>form</a:t>
            </a:r>
            <a:r>
              <a:rPr lang="fr-FR" sz="1800" dirty="0">
                <a:latin typeface="Times New Roman" panose="02020603050405020304" pitchFamily="18" charset="0"/>
                <a:cs typeface="Times New Roman" panose="02020603050405020304" pitchFamily="18" charset="0"/>
              </a:rPr>
              <a:t>-control" </a:t>
            </a:r>
            <a:r>
              <a:rPr lang="fr-FR" sz="1800" dirty="0" err="1">
                <a:latin typeface="Times New Roman" panose="02020603050405020304" pitchFamily="18" charset="0"/>
                <a:cs typeface="Times New Roman" panose="02020603050405020304" pitchFamily="18" charset="0"/>
              </a:rPr>
              <a:t>name</a:t>
            </a:r>
            <a:r>
              <a:rPr lang="fr-FR" sz="1800" dirty="0">
                <a:latin typeface="Times New Roman" panose="02020603050405020304" pitchFamily="18" charset="0"/>
                <a:cs typeface="Times New Roman" panose="02020603050405020304" pitchFamily="18" charset="0"/>
              </a:rPr>
              <a:t>="email"</a:t>
            </a:r>
          </a:p>
          <a:p>
            <a:pPr marL="0" indent="0">
              <a:buNone/>
            </a:pPr>
            <a:r>
              <a:rPr lang="fr-FR" sz="1800" dirty="0">
                <a:latin typeface="Times New Roman" panose="02020603050405020304" pitchFamily="18" charset="0"/>
                <a:cs typeface="Times New Roman" panose="02020603050405020304" pitchFamily="18" charset="0"/>
              </a:rPr>
              <a:t>                    id="email"&gt;</a:t>
            </a:r>
          </a:p>
          <a:p>
            <a:pPr marL="0" indent="0">
              <a:buNone/>
            </a:pPr>
            <a:r>
              <a:rPr lang="fr-FR" sz="1800" dirty="0">
                <a:latin typeface="Times New Roman" panose="02020603050405020304" pitchFamily="18" charset="0"/>
                <a:cs typeface="Times New Roman" panose="02020603050405020304" pitchFamily="18" charset="0"/>
              </a:rPr>
              <a:t>              &lt;/div&gt;</a:t>
            </a:r>
          </a:p>
          <a:p>
            <a:pPr marL="0" indent="0">
              <a:buNone/>
            </a:pPr>
            <a:r>
              <a:rPr lang="fr-FR" sz="1800" dirty="0">
                <a:latin typeface="Times New Roman" panose="02020603050405020304" pitchFamily="18" charset="0"/>
                <a:cs typeface="Times New Roman" panose="02020603050405020304" pitchFamily="18" charset="0"/>
              </a:rPr>
              <a:t>          &lt;/div&gt;</a:t>
            </a:r>
          </a:p>
        </p:txBody>
      </p:sp>
    </p:spTree>
    <p:extLst>
      <p:ext uri="{BB962C8B-B14F-4D97-AF65-F5344CB8AC3E}">
        <p14:creationId xmlns:p14="http://schemas.microsoft.com/office/powerpoint/2010/main" val="111247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fr-FR" sz="2400" dirty="0">
                <a:latin typeface="Times New Roman" panose="02020603050405020304" pitchFamily="18" charset="0"/>
                <a:cs typeface="Times New Roman" panose="02020603050405020304" pitchFamily="18" charset="0"/>
              </a:rPr>
              <a:t>&lt;div class="</a:t>
            </a:r>
            <a:r>
              <a:rPr lang="fr-FR" sz="2400" dirty="0" err="1">
                <a:latin typeface="Times New Roman" panose="02020603050405020304" pitchFamily="18" charset="0"/>
                <a:cs typeface="Times New Roman" panose="02020603050405020304" pitchFamily="18" charset="0"/>
              </a:rPr>
              <a:t>row</a:t>
            </a:r>
            <a:r>
              <a:rPr lang="fr-FR" sz="2400" dirty="0">
                <a:latin typeface="Times New Roman" panose="02020603050405020304" pitchFamily="18" charset="0"/>
                <a:cs typeface="Times New Roman" panose="02020603050405020304" pitchFamily="18" charset="0"/>
              </a:rPr>
              <a:t>"&gt;</a:t>
            </a:r>
          </a:p>
          <a:p>
            <a:pPr marL="0" indent="0">
              <a:buNone/>
            </a:pPr>
            <a:r>
              <a:rPr lang="fr-FR" sz="2400" dirty="0">
                <a:latin typeface="Times New Roman" panose="02020603050405020304" pitchFamily="18" charset="0"/>
                <a:cs typeface="Times New Roman" panose="02020603050405020304" pitchFamily="18" charset="0"/>
              </a:rPr>
              <a:t>            &lt;div class="</a:t>
            </a:r>
            <a:r>
              <a:rPr lang="fr-FR" sz="2400" dirty="0" err="1">
                <a:latin typeface="Times New Roman" panose="02020603050405020304" pitchFamily="18" charset="0"/>
                <a:cs typeface="Times New Roman" panose="02020603050405020304" pitchFamily="18" charset="0"/>
              </a:rPr>
              <a:t>form</a:t>
            </a:r>
            <a:r>
              <a:rPr lang="fr-FR" sz="2400" dirty="0">
                <a:latin typeface="Times New Roman" panose="02020603050405020304" pitchFamily="18" charset="0"/>
                <a:cs typeface="Times New Roman" panose="02020603050405020304" pitchFamily="18" charset="0"/>
              </a:rPr>
              <a:t>-group col-12 lg"&gt;</a:t>
            </a:r>
          </a:p>
          <a:p>
            <a:pPr marL="0" indent="0">
              <a:buNone/>
            </a:pPr>
            <a:r>
              <a:rPr lang="fr-FR" sz="2400" dirty="0">
                <a:latin typeface="Times New Roman" panose="02020603050405020304" pitchFamily="18" charset="0"/>
                <a:cs typeface="Times New Roman" panose="02020603050405020304" pitchFamily="18" charset="0"/>
              </a:rPr>
              <a:t>                &lt;label&gt;Message&lt;/label&gt;</a:t>
            </a:r>
          </a:p>
          <a:p>
            <a:pPr marL="0" indent="0">
              <a:buNone/>
            </a:pPr>
            <a:r>
              <a:rPr lang="fr-FR" sz="2400" dirty="0">
                <a:latin typeface="Times New Roman" panose="02020603050405020304" pitchFamily="18" charset="0"/>
                <a:cs typeface="Times New Roman" panose="02020603050405020304" pitchFamily="18" charset="0"/>
              </a:rPr>
              <a:t>                &lt;</a:t>
            </a:r>
            <a:r>
              <a:rPr lang="fr-FR" sz="2400" dirty="0" err="1">
                <a:latin typeface="Times New Roman" panose="02020603050405020304" pitchFamily="18" charset="0"/>
                <a:cs typeface="Times New Roman" panose="02020603050405020304" pitchFamily="18" charset="0"/>
              </a:rPr>
              <a:t>textarea</a:t>
            </a:r>
            <a:r>
              <a:rPr lang="fr-FR" sz="2400" dirty="0">
                <a:latin typeface="Times New Roman" panose="02020603050405020304" pitchFamily="18" charset="0"/>
                <a:cs typeface="Times New Roman" panose="02020603050405020304" pitchFamily="18" charset="0"/>
              </a:rPr>
              <a:t> class="</a:t>
            </a:r>
            <a:r>
              <a:rPr lang="fr-FR" sz="2400" dirty="0" err="1">
                <a:latin typeface="Times New Roman" panose="02020603050405020304" pitchFamily="18" charset="0"/>
                <a:cs typeface="Times New Roman" panose="02020603050405020304" pitchFamily="18" charset="0"/>
              </a:rPr>
              <a:t>form</a:t>
            </a:r>
            <a:r>
              <a:rPr lang="fr-FR" sz="2400" dirty="0">
                <a:latin typeface="Times New Roman" panose="02020603050405020304" pitchFamily="18" charset="0"/>
                <a:cs typeface="Times New Roman" panose="02020603050405020304" pitchFamily="18" charset="0"/>
              </a:rPr>
              <a:t>-control" </a:t>
            </a:r>
            <a:r>
              <a:rPr lang="fr-FR" sz="2400" dirty="0" err="1">
                <a:latin typeface="Times New Roman" panose="02020603050405020304" pitchFamily="18" charset="0"/>
                <a:cs typeface="Times New Roman" panose="02020603050405020304" pitchFamily="18" charset="0"/>
              </a:rPr>
              <a:t>name</a:t>
            </a:r>
            <a:r>
              <a:rPr lang="fr-FR" sz="2400" dirty="0">
                <a:latin typeface="Times New Roman" panose="02020603050405020304" pitchFamily="18" charset="0"/>
                <a:cs typeface="Times New Roman" panose="02020603050405020304" pitchFamily="18" charset="0"/>
              </a:rPr>
              <a:t>="message" id="message"</a:t>
            </a:r>
          </a:p>
          <a:p>
            <a:pPr marL="0" indent="0">
              <a:buNone/>
            </a:pP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rows</a:t>
            </a:r>
            <a:r>
              <a:rPr lang="fr-FR" sz="2400" dirty="0">
                <a:latin typeface="Times New Roman" panose="02020603050405020304" pitchFamily="18" charset="0"/>
                <a:cs typeface="Times New Roman" panose="02020603050405020304" pitchFamily="18" charset="0"/>
              </a:rPr>
              <a:t>="4"&gt;&lt;/</a:t>
            </a:r>
            <a:r>
              <a:rPr lang="fr-FR" sz="2400" dirty="0" err="1">
                <a:latin typeface="Times New Roman" panose="02020603050405020304" pitchFamily="18" charset="0"/>
                <a:cs typeface="Times New Roman" panose="02020603050405020304" pitchFamily="18" charset="0"/>
              </a:rPr>
              <a:t>textarea</a:t>
            </a:r>
            <a:r>
              <a:rPr lang="fr-FR" sz="2400" dirty="0">
                <a:latin typeface="Times New Roman" panose="02020603050405020304" pitchFamily="18" charset="0"/>
                <a:cs typeface="Times New Roman" panose="02020603050405020304" pitchFamily="18" charset="0"/>
              </a:rPr>
              <a:t>&gt;</a:t>
            </a:r>
          </a:p>
          <a:p>
            <a:pPr marL="0" indent="0">
              <a:buNone/>
            </a:pPr>
            <a:r>
              <a:rPr lang="fr-FR" sz="2400" dirty="0">
                <a:latin typeface="Times New Roman" panose="02020603050405020304" pitchFamily="18" charset="0"/>
                <a:cs typeface="Times New Roman" panose="02020603050405020304" pitchFamily="18" charset="0"/>
              </a:rPr>
              <a:t>            &lt;/div&gt;</a:t>
            </a:r>
          </a:p>
          <a:p>
            <a:pPr marL="0" indent="0">
              <a:buNone/>
            </a:pPr>
            <a:r>
              <a:rPr lang="fr-FR" sz="2400" dirty="0">
                <a:latin typeface="Times New Roman" panose="02020603050405020304" pitchFamily="18" charset="0"/>
                <a:cs typeface="Times New Roman" panose="02020603050405020304" pitchFamily="18" charset="0"/>
              </a:rPr>
              <a:t>&lt;/div&gt;</a:t>
            </a:r>
          </a:p>
          <a:p>
            <a:pPr marL="0" indent="0">
              <a:buNone/>
            </a:pPr>
            <a:r>
              <a:rPr lang="fr-FR" sz="2400" dirty="0">
                <a:latin typeface="Times New Roman" panose="02020603050405020304" pitchFamily="18" charset="0"/>
                <a:cs typeface="Times New Roman" panose="02020603050405020304" pitchFamily="18" charset="0"/>
              </a:rPr>
              <a:t>            &lt;input type="</a:t>
            </a:r>
            <a:r>
              <a:rPr lang="fr-FR" sz="2400" dirty="0" err="1">
                <a:latin typeface="Times New Roman" panose="02020603050405020304" pitchFamily="18" charset="0"/>
                <a:cs typeface="Times New Roman" panose="02020603050405020304" pitchFamily="18" charset="0"/>
              </a:rPr>
              <a:t>submit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name</a:t>
            </a:r>
            <a:r>
              <a:rPr lang="fr-FR" sz="2400" dirty="0">
                <a:latin typeface="Times New Roman" panose="02020603050405020304" pitchFamily="18" charset="0"/>
                <a:cs typeface="Times New Roman" panose="02020603050405020304" pitchFamily="18" charset="0"/>
              </a:rPr>
              <a:t>="</a:t>
            </a:r>
            <a:r>
              <a:rPr lang="fr-FR" sz="2400" dirty="0" err="1">
                <a:latin typeface="Times New Roman" panose="02020603050405020304" pitchFamily="18" charset="0"/>
                <a:cs typeface="Times New Roman" panose="02020603050405020304" pitchFamily="18" charset="0"/>
              </a:rPr>
              <a:t>send</a:t>
            </a:r>
            <a:r>
              <a:rPr lang="fr-FR" sz="2400" dirty="0">
                <a:latin typeface="Times New Roman" panose="02020603050405020304" pitchFamily="18" charset="0"/>
                <a:cs typeface="Times New Roman" panose="02020603050405020304" pitchFamily="18" charset="0"/>
              </a:rPr>
              <a:t>" value="</a:t>
            </a:r>
            <a:r>
              <a:rPr lang="fr-FR" sz="2400" dirty="0" err="1">
                <a:latin typeface="Times New Roman" panose="02020603050405020304" pitchFamily="18" charset="0"/>
                <a:cs typeface="Times New Roman" panose="02020603050405020304" pitchFamily="18" charset="0"/>
              </a:rPr>
              <a:t>Submit</a:t>
            </a:r>
            <a:r>
              <a:rPr lang="fr-FR" sz="2400" dirty="0">
                <a:latin typeface="Times New Roman" panose="02020603050405020304" pitchFamily="18" charset="0"/>
                <a:cs typeface="Times New Roman" panose="02020603050405020304" pitchFamily="18" charset="0"/>
              </a:rPr>
              <a:t>" class="</a:t>
            </a:r>
            <a:r>
              <a:rPr lang="fr-FR" sz="2400" dirty="0" err="1">
                <a:latin typeface="Times New Roman" panose="02020603050405020304" pitchFamily="18" charset="0"/>
                <a:cs typeface="Times New Roman" panose="02020603050405020304" pitchFamily="18" charset="0"/>
              </a:rPr>
              <a:t>btn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btn-primary</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btn</a:t>
            </a:r>
            <a:r>
              <a:rPr lang="fr-FR" sz="2400" dirty="0">
                <a:latin typeface="Times New Roman" panose="02020603050405020304" pitchFamily="18" charset="0"/>
                <a:cs typeface="Times New Roman" panose="02020603050405020304" pitchFamily="18" charset="0"/>
              </a:rPr>
              <a:t>-block"&gt;</a:t>
            </a:r>
          </a:p>
          <a:p>
            <a:pPr marL="0" indent="0">
              <a:buNone/>
            </a:pPr>
            <a:r>
              <a:rPr lang="fr-FR" sz="2400" dirty="0">
                <a:latin typeface="Times New Roman" panose="02020603050405020304" pitchFamily="18" charset="0"/>
                <a:cs typeface="Times New Roman" panose="02020603050405020304" pitchFamily="18" charset="0"/>
              </a:rPr>
              <a:t>        &lt;/</a:t>
            </a:r>
            <a:r>
              <a:rPr lang="fr-FR" sz="2400" dirty="0" err="1">
                <a:latin typeface="Times New Roman" panose="02020603050405020304" pitchFamily="18" charset="0"/>
                <a:cs typeface="Times New Roman" panose="02020603050405020304" pitchFamily="18" charset="0"/>
              </a:rPr>
              <a:t>form</a:t>
            </a:r>
            <a:r>
              <a:rPr lang="fr-FR" sz="2400" dirty="0">
                <a:latin typeface="Times New Roman" panose="02020603050405020304" pitchFamily="18" charset="0"/>
                <a:cs typeface="Times New Roman" panose="02020603050405020304" pitchFamily="18" charset="0"/>
              </a:rPr>
              <a:t>&gt;</a:t>
            </a:r>
          </a:p>
          <a:p>
            <a:pPr marL="0" indent="0">
              <a:buNone/>
            </a:pPr>
            <a:r>
              <a:rPr lang="fr-FR" sz="2400" dirty="0">
                <a:latin typeface="Times New Roman" panose="02020603050405020304" pitchFamily="18" charset="0"/>
                <a:cs typeface="Times New Roman" panose="02020603050405020304" pitchFamily="18" charset="0"/>
              </a:rPr>
              <a:t>    &lt;/div&gt;</a:t>
            </a:r>
          </a:p>
        </p:txBody>
      </p:sp>
    </p:spTree>
    <p:extLst>
      <p:ext uri="{BB962C8B-B14F-4D97-AF65-F5344CB8AC3E}">
        <p14:creationId xmlns:p14="http://schemas.microsoft.com/office/powerpoint/2010/main" val="4159977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000" b="1" dirty="0">
                <a:solidFill>
                  <a:srgbClr val="002060"/>
                </a:solidFill>
                <a:latin typeface="Times New Roman" panose="02020603050405020304" pitchFamily="18" charset="0"/>
                <a:cs typeface="Times New Roman" panose="02020603050405020304" pitchFamily="18" charset="0"/>
              </a:rPr>
              <a:t>Programmer avec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18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1800" dirty="0"/>
              <a:t> </a:t>
            </a:r>
            <a:r>
              <a:rPr lang="fr-FR" sz="1800" dirty="0">
                <a:solidFill>
                  <a:srgbClr val="C00000"/>
                </a:solidFill>
                <a:latin typeface="Times New Roman" panose="02020603050405020304" pitchFamily="18" charset="0"/>
                <a:cs typeface="Times New Roman" panose="02020603050405020304" pitchFamily="18" charset="0"/>
              </a:rPr>
              <a:t>Laravel</a:t>
            </a:r>
            <a:endParaRPr lang="fr-FR" sz="18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2">
              <a:buFont typeface="Wingdings" panose="05000000000000000000" pitchFamily="2" charset="2"/>
              <a:buChar char="ü"/>
            </a:pPr>
            <a:r>
              <a:rPr lang="fr-FR" sz="2000" dirty="0">
                <a:solidFill>
                  <a:srgbClr val="00B0F0"/>
                </a:solidFill>
              </a:rPr>
              <a:t>Empêcher les requêtes CSRF(@</a:t>
            </a:r>
            <a:r>
              <a:rPr lang="fr-FR" sz="2000" dirty="0" err="1">
                <a:solidFill>
                  <a:srgbClr val="00B0F0"/>
                </a:solidFill>
              </a:rPr>
              <a:t>csrf</a:t>
            </a:r>
            <a:r>
              <a:rPr lang="fr-FR" sz="2000" dirty="0">
                <a:solidFill>
                  <a:srgbClr val="00B0F0"/>
                </a:solidFill>
              </a:rPr>
              <a:t>)</a:t>
            </a:r>
          </a:p>
          <a:p>
            <a:pPr marL="114300" indent="0">
              <a:buNone/>
            </a:pPr>
            <a:r>
              <a:rPr lang="fr-FR" sz="2000" dirty="0">
                <a:latin typeface="Times New Roman" panose="02020603050405020304" pitchFamily="18" charset="0"/>
                <a:cs typeface="Times New Roman" panose="02020603050405020304" pitchFamily="18" charset="0"/>
              </a:rPr>
              <a:t>Ajoutez la route suivante dans le fichier </a:t>
            </a:r>
            <a:r>
              <a:rPr lang="fr-FR" sz="2000" b="1" dirty="0">
                <a:latin typeface="Times New Roman" panose="02020603050405020304" pitchFamily="18" charset="0"/>
                <a:cs typeface="Times New Roman" panose="02020603050405020304" pitchFamily="18" charset="0"/>
              </a:rPr>
              <a:t>web.php </a:t>
            </a:r>
            <a:r>
              <a:rPr lang="fr-FR" sz="2000" dirty="0">
                <a:latin typeface="Times New Roman" panose="02020603050405020304" pitchFamily="18" charset="0"/>
                <a:cs typeface="Times New Roman" panose="02020603050405020304" pitchFamily="18" charset="0"/>
              </a:rPr>
              <a:t>pour charger le fichier de vue dans le navigateur. Lorsque l’utilisateur donnera </a:t>
            </a:r>
            <a:r>
              <a:rPr lang="fr-FR" sz="2000" b="1" dirty="0">
                <a:latin typeface="Times New Roman" panose="02020603050405020304" pitchFamily="18" charset="0"/>
                <a:cs typeface="Times New Roman" panose="02020603050405020304" pitchFamily="18" charset="0"/>
              </a:rPr>
              <a:t>form-csrf</a:t>
            </a:r>
            <a:r>
              <a:rPr lang="fr-FR" sz="2000" dirty="0">
                <a:latin typeface="Times New Roman" panose="02020603050405020304" pitchFamily="18" charset="0"/>
                <a:cs typeface="Times New Roman" panose="02020603050405020304" pitchFamily="18" charset="0"/>
              </a:rPr>
              <a:t> après l’URL de base </a:t>
            </a:r>
            <a:r>
              <a:rPr lang="fr-FR" sz="2000" b="1" dirty="0">
                <a:latin typeface="Times New Roman" panose="02020603050405020304" pitchFamily="18" charset="0"/>
                <a:cs typeface="Times New Roman" panose="02020603050405020304" pitchFamily="18" charset="0"/>
              </a:rPr>
              <a:t>(</a:t>
            </a:r>
            <a:r>
              <a:rPr lang="fr-FR" sz="2000" b="1" i="1" dirty="0">
                <a:latin typeface="Times New Roman" panose="02020603050405020304" pitchFamily="18" charset="0"/>
                <a:cs typeface="Times New Roman" panose="02020603050405020304" pitchFamily="18" charset="0"/>
              </a:rPr>
              <a:t>http://127.0.0.1:8000/form-csrf</a:t>
            </a:r>
            <a:r>
              <a:rPr lang="fr-FR" sz="2000" dirty="0">
                <a:latin typeface="Times New Roman" panose="02020603050405020304" pitchFamily="18" charset="0"/>
                <a:cs typeface="Times New Roman" panose="02020603050405020304" pitchFamily="18" charset="0"/>
              </a:rPr>
              <a:t>), il recherchera le fichier </a:t>
            </a:r>
            <a:r>
              <a:rPr lang="fr-FR" sz="2000" b="1" i="1" dirty="0">
                <a:latin typeface="Times New Roman" panose="02020603050405020304" pitchFamily="18" charset="0"/>
                <a:cs typeface="Times New Roman" panose="02020603050405020304" pitchFamily="18" charset="0"/>
              </a:rPr>
              <a:t>form-csrf.blade.php</a:t>
            </a:r>
            <a:r>
              <a:rPr lang="fr-FR" sz="2000" dirty="0">
                <a:latin typeface="Times New Roman" panose="02020603050405020304" pitchFamily="18" charset="0"/>
                <a:cs typeface="Times New Roman" panose="02020603050405020304" pitchFamily="18" charset="0"/>
              </a:rPr>
              <a:t> dans le dossier de vue du projet Laravel.</a:t>
            </a:r>
          </a:p>
          <a:p>
            <a:pPr marL="114300" indent="0">
              <a:buNone/>
            </a:pPr>
            <a:endParaRPr lang="fr-FR" sz="2000" dirty="0">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A9565E53-638E-461C-B29E-389B6E788340}"/>
              </a:ext>
            </a:extLst>
          </p:cNvPr>
          <p:cNvSpPr/>
          <p:nvPr/>
        </p:nvSpPr>
        <p:spPr>
          <a:xfrm>
            <a:off x="719572" y="4905164"/>
            <a:ext cx="7704856" cy="14041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dirty="0">
              <a:solidFill>
                <a:schemeClr val="tx1"/>
              </a:solidFill>
              <a:latin typeface="Baskerville Old Face" panose="02020602080505020303" pitchFamily="18" charset="0"/>
            </a:endParaRPr>
          </a:p>
          <a:p>
            <a:r>
              <a:rPr lang="en-US" sz="2400" dirty="0">
                <a:solidFill>
                  <a:schemeClr val="tx1"/>
                </a:solidFill>
                <a:latin typeface="Baskerville Old Face" panose="02020602080505020303" pitchFamily="18" charset="0"/>
              </a:rPr>
              <a:t>   </a:t>
            </a:r>
            <a:r>
              <a:rPr lang="en-US" sz="2400" dirty="0">
                <a:solidFill>
                  <a:srgbClr val="FF0000"/>
                </a:solidFill>
                <a:latin typeface="Baskerville Old Face" panose="02020602080505020303" pitchFamily="18" charset="0"/>
              </a:rPr>
              <a:t>Route</a:t>
            </a:r>
            <a:r>
              <a:rPr lang="en-US" sz="2400" dirty="0">
                <a:solidFill>
                  <a:schemeClr val="tx1"/>
                </a:solidFill>
                <a:latin typeface="Baskerville Old Face" panose="02020602080505020303" pitchFamily="18" charset="0"/>
              </a:rPr>
              <a:t>::</a:t>
            </a:r>
            <a:r>
              <a:rPr lang="en-US" sz="2400" dirty="0">
                <a:solidFill>
                  <a:srgbClr val="0070C0"/>
                </a:solidFill>
                <a:latin typeface="Baskerville Old Face" panose="02020602080505020303" pitchFamily="18" charset="0"/>
              </a:rPr>
              <a:t>get</a:t>
            </a:r>
            <a:r>
              <a:rPr lang="en-US" sz="2400" dirty="0">
                <a:solidFill>
                  <a:schemeClr val="tx1"/>
                </a:solidFill>
                <a:latin typeface="Baskerville Old Face" panose="02020602080505020303" pitchFamily="18" charset="0"/>
              </a:rPr>
              <a:t>('/</a:t>
            </a:r>
            <a:r>
              <a:rPr lang="en-US" sz="2400" dirty="0">
                <a:solidFill>
                  <a:srgbClr val="00B050"/>
                </a:solidFill>
                <a:latin typeface="Baskerville Old Face" panose="02020602080505020303" pitchFamily="18" charset="0"/>
              </a:rPr>
              <a:t>form-</a:t>
            </a:r>
            <a:r>
              <a:rPr lang="en-US" sz="2400" dirty="0" err="1">
                <a:solidFill>
                  <a:srgbClr val="00B050"/>
                </a:solidFill>
                <a:latin typeface="Baskerville Old Face" panose="02020602080505020303" pitchFamily="18" charset="0"/>
              </a:rPr>
              <a:t>csrf</a:t>
            </a:r>
            <a:r>
              <a:rPr lang="en-US" sz="2400" dirty="0">
                <a:solidFill>
                  <a:schemeClr val="tx1"/>
                </a:solidFill>
                <a:latin typeface="Baskerville Old Face" panose="02020602080505020303" pitchFamily="18" charset="0"/>
              </a:rPr>
              <a:t>', </a:t>
            </a:r>
            <a:r>
              <a:rPr lang="en-US" sz="2400" dirty="0">
                <a:solidFill>
                  <a:srgbClr val="0070C0"/>
                </a:solidFill>
                <a:latin typeface="Baskerville Old Face" panose="02020602080505020303" pitchFamily="18" charset="0"/>
              </a:rPr>
              <a:t>function</a:t>
            </a:r>
            <a:r>
              <a:rPr lang="en-US" sz="2400" dirty="0">
                <a:solidFill>
                  <a:schemeClr val="tx1"/>
                </a:solidFill>
                <a:latin typeface="Baskerville Old Face" panose="02020602080505020303" pitchFamily="18" charset="0"/>
              </a:rPr>
              <a:t> () {</a:t>
            </a:r>
          </a:p>
          <a:p>
            <a:r>
              <a:rPr lang="en-US" sz="2400" dirty="0">
                <a:solidFill>
                  <a:srgbClr val="0070C0"/>
                </a:solidFill>
                <a:latin typeface="Baskerville Old Face" panose="02020602080505020303" pitchFamily="18" charset="0"/>
              </a:rPr>
              <a:t>	return</a:t>
            </a:r>
            <a:r>
              <a:rPr lang="en-US" sz="2400" dirty="0">
                <a:solidFill>
                  <a:schemeClr val="tx1"/>
                </a:solidFill>
                <a:latin typeface="Baskerville Old Face" panose="02020602080505020303" pitchFamily="18" charset="0"/>
              </a:rPr>
              <a:t> </a:t>
            </a:r>
            <a:r>
              <a:rPr lang="en-US" sz="2400" dirty="0">
                <a:solidFill>
                  <a:schemeClr val="accent6"/>
                </a:solidFill>
                <a:latin typeface="Baskerville Old Face" panose="02020602080505020303" pitchFamily="18" charset="0"/>
              </a:rPr>
              <a:t>view</a:t>
            </a:r>
            <a:r>
              <a:rPr lang="en-US" sz="2400" dirty="0">
                <a:solidFill>
                  <a:schemeClr val="tx1"/>
                </a:solidFill>
                <a:latin typeface="Baskerville Old Face" panose="02020602080505020303" pitchFamily="18" charset="0"/>
              </a:rPr>
              <a:t>(</a:t>
            </a:r>
            <a:r>
              <a:rPr lang="en-US" sz="2400" dirty="0">
                <a:solidFill>
                  <a:srgbClr val="00B050"/>
                </a:solidFill>
                <a:latin typeface="Baskerville Old Face" panose="02020602080505020303" pitchFamily="18" charset="0"/>
              </a:rPr>
              <a:t>'form-</a:t>
            </a:r>
            <a:r>
              <a:rPr lang="en-US" sz="2400" dirty="0" err="1">
                <a:solidFill>
                  <a:srgbClr val="00B050"/>
                </a:solidFill>
                <a:latin typeface="Baskerville Old Face" panose="02020602080505020303" pitchFamily="18" charset="0"/>
              </a:rPr>
              <a:t>csrf</a:t>
            </a:r>
            <a:r>
              <a:rPr lang="en-US" sz="2400" dirty="0">
                <a:solidFill>
                  <a:srgbClr val="00B050"/>
                </a:solidFill>
                <a:latin typeface="Baskerville Old Face" panose="02020602080505020303" pitchFamily="18" charset="0"/>
              </a:rPr>
              <a:t>’);</a:t>
            </a:r>
          </a:p>
          <a:p>
            <a:r>
              <a:rPr lang="en-US" sz="2400" dirty="0">
                <a:solidFill>
                  <a:schemeClr val="tx1"/>
                </a:solidFill>
                <a:latin typeface="Baskerville Old Face" panose="02020602080505020303" pitchFamily="18" charset="0"/>
              </a:rPr>
              <a:t>}); </a:t>
            </a:r>
          </a:p>
          <a:p>
            <a:r>
              <a:rPr lang="en-US" sz="2400" dirty="0">
                <a:solidFill>
                  <a:schemeClr val="tx1"/>
                </a:solidFill>
                <a:latin typeface="Baskerville Old Face" panose="02020602080505020303" pitchFamily="18" charset="0"/>
              </a:rPr>
              <a:t>         </a:t>
            </a:r>
            <a:r>
              <a:rPr lang="en-US" sz="2400" b="1" dirty="0">
                <a:solidFill>
                  <a:srgbClr val="C00000"/>
                </a:solidFill>
                <a:latin typeface="Baskerville Old Face" panose="02020602080505020303" pitchFamily="18" charset="0"/>
              </a:rPr>
              <a:t> </a:t>
            </a:r>
          </a:p>
        </p:txBody>
      </p:sp>
    </p:spTree>
    <p:extLst>
      <p:ext uri="{BB962C8B-B14F-4D97-AF65-F5344CB8AC3E}">
        <p14:creationId xmlns:p14="http://schemas.microsoft.com/office/powerpoint/2010/main" val="151834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000" b="1" dirty="0">
                <a:solidFill>
                  <a:srgbClr val="002060"/>
                </a:solidFill>
                <a:latin typeface="Times New Roman" panose="02020603050405020304" pitchFamily="18" charset="0"/>
                <a:cs typeface="Times New Roman" panose="02020603050405020304" pitchFamily="18" charset="0"/>
              </a:rPr>
              <a:t>Programmer avec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18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1800" dirty="0"/>
              <a:t> </a:t>
            </a:r>
            <a:r>
              <a:rPr lang="fr-FR" sz="1800" dirty="0">
                <a:solidFill>
                  <a:srgbClr val="C00000"/>
                </a:solidFill>
                <a:latin typeface="Times New Roman" panose="02020603050405020304" pitchFamily="18" charset="0"/>
                <a:cs typeface="Times New Roman" panose="02020603050405020304" pitchFamily="18" charset="0"/>
              </a:rPr>
              <a:t>Laravel</a:t>
            </a:r>
            <a:endParaRPr lang="fr-FR" sz="18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2">
              <a:buFont typeface="Wingdings" panose="05000000000000000000" pitchFamily="2" charset="2"/>
              <a:buChar char="ü"/>
            </a:pPr>
            <a:r>
              <a:rPr lang="fr-FR" sz="2000" dirty="0">
                <a:solidFill>
                  <a:srgbClr val="00B0F0"/>
                </a:solidFill>
              </a:rPr>
              <a:t>Empêcher les requêtes CSRF(fin)</a:t>
            </a:r>
            <a:endParaRPr lang="fr-FR" sz="2000" b="1" u="sng" dirty="0">
              <a:solidFill>
                <a:schemeClr val="tx1"/>
              </a:solidFill>
            </a:endParaRPr>
          </a:p>
          <a:p>
            <a:pPr marL="114300" indent="0">
              <a:buNone/>
            </a:pPr>
            <a:r>
              <a:rPr lang="fr-FR" sz="2000" dirty="0">
                <a:latin typeface="Times New Roman" panose="02020603050405020304" pitchFamily="18" charset="0"/>
                <a:cs typeface="Times New Roman" panose="02020603050405020304" pitchFamily="18" charset="0"/>
              </a:rPr>
              <a:t>Si vous inspectez la page après l’exécution, vous obtiendrez la sortie comme ci-dessous. Ici, un champ masqué avec la valeur est généré automatiquement par la directive </a:t>
            </a:r>
            <a:r>
              <a:rPr lang="fr-FR" sz="2000" b="1" dirty="0">
                <a:solidFill>
                  <a:srgbClr val="FF0000"/>
                </a:solidFill>
                <a:latin typeface="Times New Roman" panose="02020603050405020304" pitchFamily="18" charset="0"/>
                <a:cs typeface="Times New Roman" panose="02020603050405020304" pitchFamily="18" charset="0"/>
              </a:rPr>
              <a:t>@</a:t>
            </a:r>
            <a:r>
              <a:rPr lang="fr-FR" sz="2000" b="1" dirty="0" err="1">
                <a:solidFill>
                  <a:srgbClr val="FF0000"/>
                </a:solidFill>
                <a:latin typeface="Times New Roman" panose="02020603050405020304" pitchFamily="18" charset="0"/>
                <a:cs typeface="Times New Roman" panose="02020603050405020304" pitchFamily="18" charset="0"/>
              </a:rPr>
              <a:t>csrf</a:t>
            </a:r>
            <a:r>
              <a:rPr lang="fr-FR" sz="2000" b="1" dirty="0">
                <a:solidFill>
                  <a:srgbClr val="FF0000"/>
                </a:solidFill>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t>
            </a:r>
          </a:p>
        </p:txBody>
      </p:sp>
      <p:sp>
        <p:nvSpPr>
          <p:cNvPr id="6" name="Rectangle : coins arrondis 5">
            <a:extLst>
              <a:ext uri="{FF2B5EF4-FFF2-40B4-BE49-F238E27FC236}">
                <a16:creationId xmlns:a16="http://schemas.microsoft.com/office/drawing/2014/main" id="{A9565E53-638E-461C-B29E-389B6E788340}"/>
              </a:ext>
            </a:extLst>
          </p:cNvPr>
          <p:cNvSpPr/>
          <p:nvPr/>
        </p:nvSpPr>
        <p:spPr>
          <a:xfrm>
            <a:off x="719572" y="4077072"/>
            <a:ext cx="7704856" cy="22322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dirty="0">
              <a:solidFill>
                <a:schemeClr val="tx1"/>
              </a:solidFill>
              <a:latin typeface="Baskerville Old Face" panose="02020602080505020303" pitchFamily="18" charset="0"/>
            </a:endParaRPr>
          </a:p>
          <a:p>
            <a:r>
              <a:rPr lang="en-US" sz="2400" dirty="0">
                <a:solidFill>
                  <a:schemeClr val="tx1"/>
                </a:solidFill>
                <a:latin typeface="Baskerville Old Face" panose="02020602080505020303" pitchFamily="18" charset="0"/>
              </a:rPr>
              <a:t>         </a:t>
            </a:r>
            <a:r>
              <a:rPr lang="en-US" sz="2400" b="1" dirty="0">
                <a:solidFill>
                  <a:srgbClr val="C00000"/>
                </a:solidFill>
                <a:latin typeface="Baskerville Old Face" panose="02020602080505020303" pitchFamily="18" charset="0"/>
              </a:rPr>
              <a:t> </a:t>
            </a:r>
          </a:p>
        </p:txBody>
      </p:sp>
      <p:pic>
        <p:nvPicPr>
          <p:cNvPr id="5" name="Image 4">
            <a:extLst>
              <a:ext uri="{FF2B5EF4-FFF2-40B4-BE49-F238E27FC236}">
                <a16:creationId xmlns:a16="http://schemas.microsoft.com/office/drawing/2014/main" id="{6BDB3A3B-5D7F-4AF6-BD74-46299FDDA163}"/>
              </a:ext>
            </a:extLst>
          </p:cNvPr>
          <p:cNvPicPr>
            <a:picLocks noChangeAspect="1"/>
          </p:cNvPicPr>
          <p:nvPr/>
        </p:nvPicPr>
        <p:blipFill>
          <a:blip r:embed="rId2"/>
          <a:stretch>
            <a:fillRect/>
          </a:stretch>
        </p:blipFill>
        <p:spPr>
          <a:xfrm>
            <a:off x="827584" y="4262226"/>
            <a:ext cx="7416824" cy="1903078"/>
          </a:xfrm>
          <a:prstGeom prst="rect">
            <a:avLst/>
          </a:prstGeom>
        </p:spPr>
      </p:pic>
    </p:spTree>
    <p:extLst>
      <p:ext uri="{BB962C8B-B14F-4D97-AF65-F5344CB8AC3E}">
        <p14:creationId xmlns:p14="http://schemas.microsoft.com/office/powerpoint/2010/main" val="1984454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000" b="1" dirty="0">
                <a:solidFill>
                  <a:srgbClr val="002060"/>
                </a:solidFill>
                <a:latin typeface="Times New Roman" panose="02020603050405020304" pitchFamily="18" charset="0"/>
                <a:cs typeface="Times New Roman" panose="02020603050405020304" pitchFamily="18" charset="0"/>
              </a:rPr>
              <a:t>Programmer avec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18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1800" dirty="0"/>
              <a:t> </a:t>
            </a:r>
            <a:r>
              <a:rPr lang="fr-FR" sz="1800" dirty="0">
                <a:solidFill>
                  <a:srgbClr val="C00000"/>
                </a:solidFill>
                <a:latin typeface="Times New Roman" panose="02020603050405020304" pitchFamily="18" charset="0"/>
                <a:cs typeface="Times New Roman" panose="02020603050405020304" pitchFamily="18" charset="0"/>
              </a:rPr>
              <a:t>Laravel</a:t>
            </a:r>
            <a:endParaRPr lang="fr-FR" sz="18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2">
              <a:buFont typeface="Wingdings" panose="05000000000000000000" pitchFamily="2" charset="2"/>
              <a:buChar char="ü"/>
            </a:pPr>
            <a:r>
              <a:rPr lang="fr-FR" sz="2000" dirty="0">
                <a:solidFill>
                  <a:srgbClr val="00B0F0"/>
                </a:solidFill>
              </a:rPr>
              <a:t>Empêcher les requêtes CSRF(</a:t>
            </a:r>
            <a:r>
              <a:rPr lang="fr-FR" sz="2000" dirty="0" err="1">
                <a:solidFill>
                  <a:srgbClr val="00B0F0"/>
                </a:solidFill>
              </a:rPr>
              <a:t>csrf_token</a:t>
            </a:r>
            <a:r>
              <a:rPr lang="fr-FR" sz="2000" dirty="0">
                <a:solidFill>
                  <a:srgbClr val="00B0F0"/>
                </a:solidFill>
              </a:rPr>
              <a:t> ())</a:t>
            </a:r>
          </a:p>
          <a:p>
            <a:pPr marL="114300" indent="0">
              <a:buNone/>
            </a:pPr>
            <a:r>
              <a:rPr lang="fr-FR" sz="2000" b="1" dirty="0" err="1">
                <a:solidFill>
                  <a:srgbClr val="FF0000"/>
                </a:solidFill>
                <a:latin typeface="Times New Roman" panose="02020603050405020304" pitchFamily="18" charset="0"/>
                <a:cs typeface="Times New Roman" panose="02020603050405020304" pitchFamily="18" charset="0"/>
              </a:rPr>
              <a:t>csrf_token</a:t>
            </a:r>
            <a:r>
              <a:rPr lang="fr-FR" sz="2000" b="1" dirty="0">
                <a:solidFill>
                  <a:srgbClr val="FF0000"/>
                </a:solidFill>
                <a:latin typeface="Times New Roman" panose="02020603050405020304" pitchFamily="18" charset="0"/>
                <a:cs typeface="Times New Roman" panose="02020603050405020304" pitchFamily="18" charset="0"/>
              </a:rPr>
              <a:t> ()</a:t>
            </a:r>
          </a:p>
          <a:p>
            <a:pPr marL="114300" indent="0">
              <a:buNone/>
            </a:pPr>
            <a:r>
              <a:rPr lang="fr-FR" sz="2000" dirty="0">
                <a:latin typeface="Times New Roman" panose="02020603050405020304" pitchFamily="18" charset="0"/>
                <a:cs typeface="Times New Roman" panose="02020603050405020304" pitchFamily="18" charset="0"/>
              </a:rPr>
              <a:t>Cette fonction peut être utilisée dans la balise </a:t>
            </a:r>
            <a:r>
              <a:rPr lang="fr-FR" sz="2000" dirty="0" err="1">
                <a:latin typeface="Times New Roman" panose="02020603050405020304" pitchFamily="18" charset="0"/>
                <a:cs typeface="Times New Roman" panose="02020603050405020304" pitchFamily="18" charset="0"/>
              </a:rPr>
              <a:t>meta</a:t>
            </a:r>
            <a:r>
              <a:rPr lang="fr-FR" sz="2000" dirty="0">
                <a:latin typeface="Times New Roman" panose="02020603050405020304" pitchFamily="18" charset="0"/>
                <a:cs typeface="Times New Roman" panose="02020603050405020304" pitchFamily="18" charset="0"/>
              </a:rPr>
              <a:t> et le champ de saisie masqué du formulaire HTML. Il génère une chaîne aléatoire en tant que jeton CSRF.</a:t>
            </a:r>
          </a:p>
          <a:p>
            <a:pPr marL="114300" indent="0">
              <a:buNone/>
            </a:pPr>
            <a:r>
              <a:rPr lang="fr-FR" sz="2000" dirty="0">
                <a:latin typeface="Times New Roman" panose="02020603050405020304" pitchFamily="18" charset="0"/>
                <a:cs typeface="Times New Roman" panose="02020603050405020304" pitchFamily="18" charset="0"/>
              </a:rPr>
              <a:t>Créez un fichier de vue Laravel nommé csrf2.blade.php avec le code HTML suivant où la fonction </a:t>
            </a:r>
            <a:r>
              <a:rPr lang="fr-FR" sz="2000" dirty="0" err="1">
                <a:latin typeface="Times New Roman" panose="02020603050405020304" pitchFamily="18" charset="0"/>
                <a:cs typeface="Times New Roman" panose="02020603050405020304" pitchFamily="18" charset="0"/>
              </a:rPr>
              <a:t>csrf_token</a:t>
            </a:r>
            <a:r>
              <a:rPr lang="fr-FR" sz="2000" dirty="0">
                <a:latin typeface="Times New Roman" panose="02020603050405020304" pitchFamily="18" charset="0"/>
                <a:cs typeface="Times New Roman" panose="02020603050405020304" pitchFamily="18" charset="0"/>
              </a:rPr>
              <a:t> () est utilisée pour générer le jeton CSRF. Cette fonction est utilisée comme valeur de l’attribut value du champ masqué et est utilisée avec deux accolades.</a:t>
            </a:r>
          </a:p>
          <a:p>
            <a:pPr marL="114300" indent="0">
              <a:buNone/>
            </a:pPr>
            <a:r>
              <a:rPr lang="fr-FR"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98993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2">
              <a:buFont typeface="Wingdings" panose="05000000000000000000" pitchFamily="2" charset="2"/>
              <a:buChar char="ü"/>
            </a:pPr>
            <a:r>
              <a:rPr lang="fr-FR" sz="2000" dirty="0">
                <a:solidFill>
                  <a:srgbClr val="00B0F0"/>
                </a:solidFill>
              </a:rPr>
              <a:t>Empêcher les requêtes CSRF(</a:t>
            </a:r>
            <a:r>
              <a:rPr lang="fr-FR" sz="2000" dirty="0" err="1">
                <a:solidFill>
                  <a:srgbClr val="00B0F0"/>
                </a:solidFill>
              </a:rPr>
              <a:t>csrf_token</a:t>
            </a:r>
            <a:r>
              <a:rPr lang="fr-FR" sz="2000" dirty="0">
                <a:solidFill>
                  <a:srgbClr val="00B0F0"/>
                </a:solidFill>
              </a:rPr>
              <a:t> ())</a:t>
            </a:r>
          </a:p>
          <a:p>
            <a:pPr lvl="2">
              <a:buFont typeface="Wingdings" panose="05000000000000000000" pitchFamily="2" charset="2"/>
              <a:buChar char="ü"/>
            </a:pPr>
            <a:r>
              <a:rPr lang="fr-FR" b="1" u="sng" dirty="0">
                <a:solidFill>
                  <a:schemeClr val="tx1"/>
                </a:solidFill>
              </a:rPr>
              <a:t>Syntaxe</a:t>
            </a:r>
          </a:p>
        </p:txBody>
      </p:sp>
      <p:sp>
        <p:nvSpPr>
          <p:cNvPr id="5" name="Rectangle : coins arrondis 4">
            <a:extLst>
              <a:ext uri="{FF2B5EF4-FFF2-40B4-BE49-F238E27FC236}">
                <a16:creationId xmlns:a16="http://schemas.microsoft.com/office/drawing/2014/main" id="{4FD96F6E-AEBE-48BD-82B7-4CAF8E96C4B9}"/>
              </a:ext>
            </a:extLst>
          </p:cNvPr>
          <p:cNvSpPr/>
          <p:nvPr/>
        </p:nvSpPr>
        <p:spPr>
          <a:xfrm>
            <a:off x="683568" y="3645024"/>
            <a:ext cx="7524604" cy="23242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chemeClr val="tx1"/>
                </a:solidFill>
                <a:latin typeface="Baskerville Old Face" panose="02020602080505020303" pitchFamily="18" charset="0"/>
              </a:rPr>
              <a:t>&lt;</a:t>
            </a:r>
            <a:r>
              <a:rPr lang="en-US" sz="2000" dirty="0">
                <a:solidFill>
                  <a:srgbClr val="0070C0"/>
                </a:solidFill>
                <a:latin typeface="Baskerville Old Face" panose="02020602080505020303" pitchFamily="18" charset="0"/>
              </a:rPr>
              <a:t>form</a:t>
            </a:r>
            <a:r>
              <a:rPr lang="en-US" sz="2000" dirty="0">
                <a:solidFill>
                  <a:schemeClr val="tx1"/>
                </a:solidFill>
                <a:latin typeface="Baskerville Old Face" panose="02020602080505020303" pitchFamily="18" charset="0"/>
              </a:rPr>
              <a:t> </a:t>
            </a:r>
            <a:r>
              <a:rPr lang="en-US" sz="2000" dirty="0">
                <a:solidFill>
                  <a:srgbClr val="00B0F0"/>
                </a:solidFill>
                <a:latin typeface="Baskerville Old Face" panose="02020602080505020303" pitchFamily="18" charset="0"/>
              </a:rPr>
              <a:t>method</a:t>
            </a:r>
            <a:r>
              <a:rPr lang="en-US" sz="2000" dirty="0">
                <a:solidFill>
                  <a:schemeClr val="tx1"/>
                </a:solidFill>
                <a:latin typeface="Baskerville Old Face" panose="02020602080505020303" pitchFamily="18" charset="0"/>
              </a:rPr>
              <a:t> = "</a:t>
            </a:r>
            <a:r>
              <a:rPr lang="en-US" sz="2000" dirty="0">
                <a:solidFill>
                  <a:srgbClr val="0070C0"/>
                </a:solidFill>
                <a:latin typeface="Baskerville Old Face" panose="02020602080505020303" pitchFamily="18" charset="0"/>
              </a:rPr>
              <a:t>POST</a:t>
            </a:r>
            <a:r>
              <a:rPr lang="en-US" sz="2000" dirty="0">
                <a:solidFill>
                  <a:schemeClr val="tx1"/>
                </a:solidFill>
                <a:latin typeface="Baskerville Old Face" panose="02020602080505020303" pitchFamily="18" charset="0"/>
              </a:rPr>
              <a:t>"&gt;</a:t>
            </a:r>
          </a:p>
          <a:p>
            <a:r>
              <a:rPr lang="en-US" sz="2000" dirty="0">
                <a:solidFill>
                  <a:schemeClr val="tx1"/>
                </a:solidFill>
                <a:latin typeface="Baskerville Old Face" panose="02020602080505020303" pitchFamily="18" charset="0"/>
              </a:rPr>
              <a:t>  &lt;</a:t>
            </a:r>
            <a:r>
              <a:rPr lang="en-US" sz="2000" dirty="0">
                <a:solidFill>
                  <a:srgbClr val="0070C0"/>
                </a:solidFill>
                <a:latin typeface="Baskerville Old Face" panose="02020602080505020303" pitchFamily="18" charset="0"/>
              </a:rPr>
              <a:t>input</a:t>
            </a:r>
            <a:r>
              <a:rPr lang="en-US" sz="2000" dirty="0">
                <a:solidFill>
                  <a:schemeClr val="tx1"/>
                </a:solidFill>
                <a:latin typeface="Baskerville Old Face" panose="02020602080505020303" pitchFamily="18" charset="0"/>
              </a:rPr>
              <a:t> type = "</a:t>
            </a:r>
            <a:r>
              <a:rPr lang="en-US" sz="2000" dirty="0">
                <a:solidFill>
                  <a:srgbClr val="00B050"/>
                </a:solidFill>
                <a:latin typeface="Baskerville Old Face" panose="02020602080505020303" pitchFamily="18" charset="0"/>
              </a:rPr>
              <a:t>hidden</a:t>
            </a:r>
            <a:r>
              <a:rPr lang="en-US" sz="2000" dirty="0">
                <a:solidFill>
                  <a:schemeClr val="tx1"/>
                </a:solidFill>
                <a:latin typeface="Baskerville Old Face" panose="02020602080505020303" pitchFamily="18" charset="0"/>
              </a:rPr>
              <a:t>" name = </a:t>
            </a:r>
            <a:r>
              <a:rPr lang="en-US" sz="2000" dirty="0">
                <a:solidFill>
                  <a:srgbClr val="FF0000"/>
                </a:solidFill>
                <a:latin typeface="Baskerville Old Face" panose="02020602080505020303" pitchFamily="18" charset="0"/>
              </a:rPr>
              <a:t>"_ token</a:t>
            </a:r>
            <a:r>
              <a:rPr lang="en-US" sz="2000" dirty="0">
                <a:solidFill>
                  <a:schemeClr val="tx1"/>
                </a:solidFill>
                <a:latin typeface="Baskerville Old Face" panose="02020602080505020303" pitchFamily="18" charset="0"/>
              </a:rPr>
              <a:t>" value = "{{</a:t>
            </a:r>
            <a:r>
              <a:rPr lang="en-US" sz="2000" dirty="0" err="1">
                <a:solidFill>
                  <a:schemeClr val="accent6"/>
                </a:solidFill>
                <a:latin typeface="Baskerville Old Face" panose="02020602080505020303" pitchFamily="18" charset="0"/>
              </a:rPr>
              <a:t>csrf_token</a:t>
            </a:r>
            <a:r>
              <a:rPr lang="en-US" sz="2000" dirty="0">
                <a:solidFill>
                  <a:schemeClr val="tx1"/>
                </a:solidFill>
                <a:latin typeface="Baskerville Old Face" panose="02020602080505020303" pitchFamily="18" charset="0"/>
              </a:rPr>
              <a:t> ()}}"&gt;</a:t>
            </a:r>
          </a:p>
          <a:p>
            <a:r>
              <a:rPr lang="en-US" sz="2000" dirty="0">
                <a:solidFill>
                  <a:schemeClr val="tx1"/>
                </a:solidFill>
                <a:latin typeface="Baskerville Old Face" panose="02020602080505020303" pitchFamily="18" charset="0"/>
              </a:rPr>
              <a:t>  .....</a:t>
            </a:r>
          </a:p>
          <a:p>
            <a:r>
              <a:rPr lang="en-US" sz="2000" dirty="0">
                <a:solidFill>
                  <a:schemeClr val="tx1"/>
                </a:solidFill>
                <a:latin typeface="Baskerville Old Face" panose="02020602080505020303" pitchFamily="18" charset="0"/>
              </a:rPr>
              <a:t>  .....</a:t>
            </a:r>
          </a:p>
          <a:p>
            <a:r>
              <a:rPr lang="en-US" sz="2000" dirty="0">
                <a:solidFill>
                  <a:srgbClr val="0070C0"/>
                </a:solidFill>
                <a:latin typeface="Baskerville Old Face" panose="02020602080505020303" pitchFamily="18" charset="0"/>
              </a:rPr>
              <a:t>&lt;/form&gt;</a:t>
            </a:r>
          </a:p>
        </p:txBody>
      </p:sp>
    </p:spTree>
    <p:extLst>
      <p:ext uri="{BB962C8B-B14F-4D97-AF65-F5344CB8AC3E}">
        <p14:creationId xmlns:p14="http://schemas.microsoft.com/office/powerpoint/2010/main" val="196284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2">
              <a:buFont typeface="Wingdings" panose="05000000000000000000" pitchFamily="2" charset="2"/>
              <a:buChar char="ü"/>
            </a:pPr>
            <a:r>
              <a:rPr lang="fr-FR" sz="2000" dirty="0">
                <a:solidFill>
                  <a:srgbClr val="00B0F0"/>
                </a:solidFill>
              </a:rPr>
              <a:t>Empêcher les requêtes CSRF(</a:t>
            </a:r>
            <a:r>
              <a:rPr lang="fr-FR" sz="2000" dirty="0" err="1">
                <a:solidFill>
                  <a:srgbClr val="00B0F0"/>
                </a:solidFill>
              </a:rPr>
              <a:t>csrf_token</a:t>
            </a:r>
            <a:r>
              <a:rPr lang="fr-FR" sz="2000" dirty="0">
                <a:solidFill>
                  <a:srgbClr val="00B0F0"/>
                </a:solidFill>
              </a:rPr>
              <a:t> ())</a:t>
            </a:r>
          </a:p>
          <a:p>
            <a:pPr lvl="2">
              <a:buFont typeface="Wingdings" panose="05000000000000000000" pitchFamily="2" charset="2"/>
              <a:buChar char="ü"/>
            </a:pPr>
            <a:r>
              <a:rPr lang="fr-FR" b="1" u="sng" dirty="0">
                <a:solidFill>
                  <a:schemeClr val="tx1"/>
                </a:solidFill>
              </a:rPr>
              <a:t>Activité</a:t>
            </a:r>
          </a:p>
          <a:p>
            <a:pPr marL="114300" indent="0">
              <a:buNone/>
            </a:pPr>
            <a:r>
              <a:rPr lang="fr-FR" sz="2800" dirty="0">
                <a:latin typeface="Times New Roman" panose="02020603050405020304" pitchFamily="18" charset="0"/>
                <a:cs typeface="Times New Roman" panose="02020603050405020304" pitchFamily="18" charset="0"/>
              </a:rPr>
              <a:t>Créez un fichier de vue Laravel nommé </a:t>
            </a:r>
            <a:r>
              <a:rPr lang="fr-FR" sz="2800" i="1" dirty="0" err="1">
                <a:latin typeface="Times New Roman" panose="02020603050405020304" pitchFamily="18" charset="0"/>
                <a:cs typeface="Times New Roman" panose="02020603050405020304" pitchFamily="18" charset="0"/>
              </a:rPr>
              <a:t>form-csrf_token.blade.php</a:t>
            </a:r>
            <a:r>
              <a:rPr lang="fr-FR" sz="2800" dirty="0">
                <a:latin typeface="Times New Roman" panose="02020603050405020304" pitchFamily="18" charset="0"/>
                <a:cs typeface="Times New Roman" panose="02020603050405020304" pitchFamily="18" charset="0"/>
              </a:rPr>
              <a:t> avec le code HTML suivant où la fonction </a:t>
            </a:r>
            <a:r>
              <a:rPr lang="fr-FR" sz="2800" b="1" dirty="0" err="1">
                <a:latin typeface="Times New Roman" panose="02020603050405020304" pitchFamily="18" charset="0"/>
                <a:cs typeface="Times New Roman" panose="02020603050405020304" pitchFamily="18" charset="0"/>
              </a:rPr>
              <a:t>csrf_token</a:t>
            </a:r>
            <a:r>
              <a:rPr lang="fr-FR" sz="2800" b="1" dirty="0">
                <a:latin typeface="Times New Roman" panose="02020603050405020304" pitchFamily="18" charset="0"/>
                <a:cs typeface="Times New Roman" panose="02020603050405020304" pitchFamily="18" charset="0"/>
              </a:rPr>
              <a:t> () </a:t>
            </a:r>
            <a:r>
              <a:rPr lang="fr-FR" sz="2800" dirty="0">
                <a:latin typeface="Times New Roman" panose="02020603050405020304" pitchFamily="18" charset="0"/>
                <a:cs typeface="Times New Roman" panose="02020603050405020304" pitchFamily="18" charset="0"/>
              </a:rPr>
              <a:t>est utilisée pour générer le jeton CSRF.</a:t>
            </a:r>
          </a:p>
          <a:p>
            <a:pPr marL="114300" indent="0">
              <a:buNone/>
            </a:pPr>
            <a:r>
              <a:rPr lang="fr-FR" sz="2800" dirty="0">
                <a:latin typeface="Times New Roman" panose="02020603050405020304" pitchFamily="18" charset="0"/>
                <a:cs typeface="Times New Roman" panose="02020603050405020304" pitchFamily="18" charset="0"/>
              </a:rPr>
              <a:t> Cette fonction est utilisée comme valeur de l’attribut value du champ masqué et est utilisée avec deux accolades.</a:t>
            </a:r>
          </a:p>
        </p:txBody>
      </p:sp>
    </p:spTree>
    <p:extLst>
      <p:ext uri="{BB962C8B-B14F-4D97-AF65-F5344CB8AC3E}">
        <p14:creationId xmlns:p14="http://schemas.microsoft.com/office/powerpoint/2010/main" val="1604059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0" indent="0">
              <a:buNone/>
            </a:pPr>
            <a:r>
              <a:rPr lang="fr-FR" sz="2400" dirty="0">
                <a:solidFill>
                  <a:schemeClr val="tx1"/>
                </a:solidFill>
                <a:latin typeface="Times New Roman" panose="02020603050405020304" pitchFamily="18" charset="0"/>
                <a:cs typeface="Times New Roman" panose="02020603050405020304" pitchFamily="18" charset="0"/>
              </a:rPr>
              <a:t>&lt;div class="container mt-5"&gt;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a:t>
            </a:r>
            <a:r>
              <a:rPr lang="fr-FR" sz="2400" dirty="0" err="1">
                <a:solidFill>
                  <a:schemeClr val="tx1"/>
                </a:solidFill>
                <a:latin typeface="Times New Roman" panose="02020603050405020304" pitchFamily="18" charset="0"/>
                <a:cs typeface="Times New Roman" panose="02020603050405020304" pitchFamily="18" charset="0"/>
              </a:rPr>
              <a:t>form</a:t>
            </a:r>
            <a:r>
              <a:rPr lang="fr-FR" sz="2400" dirty="0">
                <a:solidFill>
                  <a:schemeClr val="tx1"/>
                </a:solidFill>
                <a:latin typeface="Times New Roman" panose="02020603050405020304" pitchFamily="18" charset="0"/>
                <a:cs typeface="Times New Roman" panose="02020603050405020304" pitchFamily="18" charset="0"/>
              </a:rPr>
              <a:t> action="" </a:t>
            </a:r>
            <a:r>
              <a:rPr lang="fr-FR" sz="2400" dirty="0" err="1">
                <a:solidFill>
                  <a:schemeClr val="tx1"/>
                </a:solidFill>
                <a:latin typeface="Times New Roman" panose="02020603050405020304" pitchFamily="18" charset="0"/>
                <a:cs typeface="Times New Roman" panose="02020603050405020304" pitchFamily="18" charset="0"/>
              </a:rPr>
              <a:t>method</a:t>
            </a:r>
            <a:r>
              <a:rPr lang="fr-FR" sz="2400" dirty="0">
                <a:solidFill>
                  <a:schemeClr val="tx1"/>
                </a:solidFill>
                <a:latin typeface="Times New Roman" panose="02020603050405020304" pitchFamily="18" charset="0"/>
                <a:cs typeface="Times New Roman" panose="02020603050405020304" pitchFamily="18" charset="0"/>
              </a:rPr>
              <a:t>="post"&gt;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&lt;div class="</a:t>
            </a:r>
            <a:r>
              <a:rPr lang="fr-FR" sz="2400" dirty="0" err="1">
                <a:solidFill>
                  <a:schemeClr val="tx1"/>
                </a:solidFill>
                <a:latin typeface="Times New Roman" panose="02020603050405020304" pitchFamily="18" charset="0"/>
                <a:cs typeface="Times New Roman" panose="02020603050405020304" pitchFamily="18" charset="0"/>
              </a:rPr>
              <a:t>row</a:t>
            </a:r>
            <a:r>
              <a:rPr lang="fr-FR" sz="2400" dirty="0">
                <a:solidFill>
                  <a:schemeClr val="tx1"/>
                </a:solidFill>
                <a:latin typeface="Times New Roman" panose="02020603050405020304" pitchFamily="18" charset="0"/>
                <a:cs typeface="Times New Roman" panose="02020603050405020304" pitchFamily="18" charset="0"/>
              </a:rPr>
              <a:t>"&gt;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&lt;input type="hidden" </a:t>
            </a:r>
            <a:r>
              <a:rPr lang="fr-FR" sz="2400" dirty="0" err="1">
                <a:solidFill>
                  <a:schemeClr val="tx1"/>
                </a:solidFill>
                <a:latin typeface="Times New Roman" panose="02020603050405020304" pitchFamily="18" charset="0"/>
                <a:cs typeface="Times New Roman" panose="02020603050405020304" pitchFamily="18" charset="0"/>
              </a:rPr>
              <a:t>name</a:t>
            </a:r>
            <a:r>
              <a:rPr lang="fr-FR" sz="2400" dirty="0">
                <a:solidFill>
                  <a:schemeClr val="tx1"/>
                </a:solidFill>
                <a:latin typeface="Times New Roman" panose="02020603050405020304" pitchFamily="18" charset="0"/>
                <a:cs typeface="Times New Roman" panose="02020603050405020304" pitchFamily="18" charset="0"/>
              </a:rPr>
              <a:t>="_token" value="{{ </a:t>
            </a:r>
            <a:r>
              <a:rPr lang="fr-FR" sz="2800" b="1" dirty="0" err="1">
                <a:solidFill>
                  <a:srgbClr val="FF0000"/>
                </a:solidFill>
                <a:latin typeface="Times New Roman" panose="02020603050405020304" pitchFamily="18" charset="0"/>
                <a:cs typeface="Times New Roman" panose="02020603050405020304" pitchFamily="18" charset="0"/>
              </a:rPr>
              <a:t>csrf_token</a:t>
            </a:r>
            <a:r>
              <a:rPr lang="fr-FR" sz="2800" b="1" dirty="0">
                <a:solidFill>
                  <a:srgbClr val="FF0000"/>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&lt;div class="</a:t>
            </a:r>
            <a:r>
              <a:rPr lang="fr-FR" sz="2400" dirty="0" err="1">
                <a:solidFill>
                  <a:schemeClr val="tx1"/>
                </a:solidFill>
                <a:latin typeface="Times New Roman" panose="02020603050405020304" pitchFamily="18" charset="0"/>
                <a:cs typeface="Times New Roman" panose="02020603050405020304" pitchFamily="18" charset="0"/>
              </a:rPr>
              <a:t>form</a:t>
            </a:r>
            <a:r>
              <a:rPr lang="fr-FR" sz="2400" dirty="0">
                <a:solidFill>
                  <a:schemeClr val="tx1"/>
                </a:solidFill>
                <a:latin typeface="Times New Roman" panose="02020603050405020304" pitchFamily="18" charset="0"/>
                <a:cs typeface="Times New Roman" panose="02020603050405020304" pitchFamily="18" charset="0"/>
              </a:rPr>
              <a:t>-group col-6 lg" &gt;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&lt;label&gt;Prénom &amp; Nom&lt;/label&gt;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&lt;input type="</a:t>
            </a:r>
            <a:r>
              <a:rPr lang="fr-FR" sz="2400" dirty="0" err="1">
                <a:solidFill>
                  <a:schemeClr val="tx1"/>
                </a:solidFill>
                <a:latin typeface="Times New Roman" panose="02020603050405020304" pitchFamily="18" charset="0"/>
                <a:cs typeface="Times New Roman" panose="02020603050405020304" pitchFamily="18" charset="0"/>
              </a:rPr>
              <a:t>text</a:t>
            </a:r>
            <a:r>
              <a:rPr lang="fr-FR" sz="2400" dirty="0">
                <a:solidFill>
                  <a:schemeClr val="tx1"/>
                </a:solidFill>
                <a:latin typeface="Times New Roman" panose="02020603050405020304" pitchFamily="18" charset="0"/>
                <a:cs typeface="Times New Roman" panose="02020603050405020304" pitchFamily="18" charset="0"/>
              </a:rPr>
              <a:t>" class="</a:t>
            </a:r>
            <a:r>
              <a:rPr lang="fr-FR" sz="2400" dirty="0" err="1">
                <a:solidFill>
                  <a:schemeClr val="tx1"/>
                </a:solidFill>
                <a:latin typeface="Times New Roman" panose="02020603050405020304" pitchFamily="18" charset="0"/>
                <a:cs typeface="Times New Roman" panose="02020603050405020304" pitchFamily="18" charset="0"/>
              </a:rPr>
              <a:t>form</a:t>
            </a:r>
            <a:r>
              <a:rPr lang="fr-FR" sz="2400" dirty="0">
                <a:solidFill>
                  <a:schemeClr val="tx1"/>
                </a:solidFill>
                <a:latin typeface="Times New Roman" panose="02020603050405020304" pitchFamily="18" charset="0"/>
                <a:cs typeface="Times New Roman" panose="02020603050405020304" pitchFamily="18" charset="0"/>
              </a:rPr>
              <a:t>-control" </a:t>
            </a:r>
            <a:r>
              <a:rPr lang="fr-FR" sz="2400" dirty="0" err="1">
                <a:solidFill>
                  <a:schemeClr val="tx1"/>
                </a:solidFill>
                <a:latin typeface="Times New Roman" panose="02020603050405020304" pitchFamily="18" charset="0"/>
                <a:cs typeface="Times New Roman" panose="02020603050405020304" pitchFamily="18" charset="0"/>
              </a:rPr>
              <a:t>name</a:t>
            </a:r>
            <a:r>
              <a:rPr lang="fr-FR" sz="2400" dirty="0">
                <a:solidFill>
                  <a:schemeClr val="tx1"/>
                </a:solidFill>
                <a:latin typeface="Times New Roman" panose="02020603050405020304" pitchFamily="18" charset="0"/>
                <a:cs typeface="Times New Roman" panose="02020603050405020304" pitchFamily="18" charset="0"/>
              </a:rPr>
              <a:t>="</a:t>
            </a:r>
            <a:r>
              <a:rPr lang="fr-FR" sz="2400" dirty="0" err="1">
                <a:solidFill>
                  <a:schemeClr val="tx1"/>
                </a:solidFill>
                <a:latin typeface="Times New Roman" panose="02020603050405020304" pitchFamily="18" charset="0"/>
                <a:cs typeface="Times New Roman" panose="02020603050405020304" pitchFamily="18" charset="0"/>
              </a:rPr>
              <a:t>prenomNom</a:t>
            </a:r>
            <a:r>
              <a:rPr lang="fr-FR" sz="2400" dirty="0">
                <a:solidFill>
                  <a:schemeClr val="tx1"/>
                </a:solidFill>
                <a:latin typeface="Times New Roman" panose="02020603050405020304" pitchFamily="18" charset="0"/>
                <a:cs typeface="Times New Roman" panose="02020603050405020304" pitchFamily="18" charset="0"/>
              </a:rPr>
              <a:t>" id="</a:t>
            </a:r>
            <a:r>
              <a:rPr lang="fr-FR" sz="2400" dirty="0" err="1">
                <a:solidFill>
                  <a:schemeClr val="tx1"/>
                </a:solidFill>
                <a:latin typeface="Times New Roman" panose="02020603050405020304" pitchFamily="18" charset="0"/>
                <a:cs typeface="Times New Roman" panose="02020603050405020304" pitchFamily="18" charset="0"/>
              </a:rPr>
              <a:t>prenomNom</a:t>
            </a:r>
            <a:r>
              <a:rPr lang="fr-FR" sz="2400" dirty="0">
                <a:solidFill>
                  <a:schemeClr val="tx1"/>
                </a:solidFill>
                <a:latin typeface="Times New Roman" panose="02020603050405020304" pitchFamily="18" charset="0"/>
                <a:cs typeface="Times New Roman" panose="02020603050405020304" pitchFamily="18" charset="0"/>
              </a:rPr>
              <a:t>"&gt;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&lt;/div&gt;</a:t>
            </a:r>
          </a:p>
          <a:p>
            <a:pPr marL="0" indent="0">
              <a:buNone/>
            </a:pPr>
            <a:endParaRPr lang="fr-FR" sz="2400" dirty="0">
              <a:solidFill>
                <a:schemeClr val="tx1"/>
              </a:solidFill>
              <a:latin typeface="Times New Roman" panose="02020603050405020304" pitchFamily="18" charset="0"/>
              <a:cs typeface="Times New Roman" panose="02020603050405020304" pitchFamily="18" charset="0"/>
            </a:endParaRP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&lt;div class="</a:t>
            </a:r>
            <a:r>
              <a:rPr lang="fr-FR" sz="2400" dirty="0" err="1">
                <a:solidFill>
                  <a:schemeClr val="tx1"/>
                </a:solidFill>
                <a:latin typeface="Times New Roman" panose="02020603050405020304" pitchFamily="18" charset="0"/>
                <a:cs typeface="Times New Roman" panose="02020603050405020304" pitchFamily="18" charset="0"/>
              </a:rPr>
              <a:t>form</a:t>
            </a:r>
            <a:r>
              <a:rPr lang="fr-FR" sz="2400" dirty="0">
                <a:solidFill>
                  <a:schemeClr val="tx1"/>
                </a:solidFill>
                <a:latin typeface="Times New Roman" panose="02020603050405020304" pitchFamily="18" charset="0"/>
                <a:cs typeface="Times New Roman" panose="02020603050405020304" pitchFamily="18" charset="0"/>
              </a:rPr>
              <a:t>-group col-6 lg"&gt;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&lt;label&gt;Email&lt;/label&gt;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&lt;input type="email" class="</a:t>
            </a:r>
            <a:r>
              <a:rPr lang="fr-FR" sz="2400" dirty="0" err="1">
                <a:solidFill>
                  <a:schemeClr val="tx1"/>
                </a:solidFill>
                <a:latin typeface="Times New Roman" panose="02020603050405020304" pitchFamily="18" charset="0"/>
                <a:cs typeface="Times New Roman" panose="02020603050405020304" pitchFamily="18" charset="0"/>
              </a:rPr>
              <a:t>form</a:t>
            </a:r>
            <a:r>
              <a:rPr lang="fr-FR" sz="2400" dirty="0">
                <a:solidFill>
                  <a:schemeClr val="tx1"/>
                </a:solidFill>
                <a:latin typeface="Times New Roman" panose="02020603050405020304" pitchFamily="18" charset="0"/>
                <a:cs typeface="Times New Roman" panose="02020603050405020304" pitchFamily="18" charset="0"/>
              </a:rPr>
              <a:t>-control" </a:t>
            </a:r>
            <a:r>
              <a:rPr lang="fr-FR" sz="2400" dirty="0" err="1">
                <a:solidFill>
                  <a:schemeClr val="tx1"/>
                </a:solidFill>
                <a:latin typeface="Times New Roman" panose="02020603050405020304" pitchFamily="18" charset="0"/>
                <a:cs typeface="Times New Roman" panose="02020603050405020304" pitchFamily="18" charset="0"/>
              </a:rPr>
              <a:t>name</a:t>
            </a:r>
            <a:r>
              <a:rPr lang="fr-FR" sz="2400" dirty="0">
                <a:solidFill>
                  <a:schemeClr val="tx1"/>
                </a:solidFill>
                <a:latin typeface="Times New Roman" panose="02020603050405020304" pitchFamily="18" charset="0"/>
                <a:cs typeface="Times New Roman" panose="02020603050405020304" pitchFamily="18" charset="0"/>
              </a:rPr>
              <a:t>="email"</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id="email"&gt;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&lt;/div&gt;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&lt;/div&gt;</a:t>
            </a:r>
          </a:p>
        </p:txBody>
      </p:sp>
    </p:spTree>
    <p:extLst>
      <p:ext uri="{BB962C8B-B14F-4D97-AF65-F5344CB8AC3E}">
        <p14:creationId xmlns:p14="http://schemas.microsoft.com/office/powerpoint/2010/main" val="109352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fr-FR" sz="2400" dirty="0">
                <a:solidFill>
                  <a:schemeClr val="tx1"/>
                </a:solidFill>
                <a:latin typeface="Times New Roman" panose="02020603050405020304" pitchFamily="18" charset="0"/>
                <a:cs typeface="Times New Roman" panose="02020603050405020304" pitchFamily="18" charset="0"/>
              </a:rPr>
              <a:t>&lt;div class="</a:t>
            </a:r>
            <a:r>
              <a:rPr lang="fr-FR" sz="2400" dirty="0" err="1">
                <a:solidFill>
                  <a:schemeClr val="tx1"/>
                </a:solidFill>
                <a:latin typeface="Times New Roman" panose="02020603050405020304" pitchFamily="18" charset="0"/>
                <a:cs typeface="Times New Roman" panose="02020603050405020304" pitchFamily="18" charset="0"/>
              </a:rPr>
              <a:t>row</a:t>
            </a:r>
            <a:r>
              <a:rPr lang="fr-FR" sz="2400" dirty="0">
                <a:solidFill>
                  <a:schemeClr val="tx1"/>
                </a:solidFill>
                <a:latin typeface="Times New Roman" panose="02020603050405020304" pitchFamily="18" charset="0"/>
                <a:cs typeface="Times New Roman" panose="02020603050405020304" pitchFamily="18" charset="0"/>
              </a:rPr>
              <a:t>"&gt;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&lt;div class="</a:t>
            </a:r>
            <a:r>
              <a:rPr lang="fr-FR" sz="2400" dirty="0" err="1">
                <a:solidFill>
                  <a:schemeClr val="tx1"/>
                </a:solidFill>
                <a:latin typeface="Times New Roman" panose="02020603050405020304" pitchFamily="18" charset="0"/>
                <a:cs typeface="Times New Roman" panose="02020603050405020304" pitchFamily="18" charset="0"/>
              </a:rPr>
              <a:t>form</a:t>
            </a:r>
            <a:r>
              <a:rPr lang="fr-FR" sz="2400" dirty="0">
                <a:solidFill>
                  <a:schemeClr val="tx1"/>
                </a:solidFill>
                <a:latin typeface="Times New Roman" panose="02020603050405020304" pitchFamily="18" charset="0"/>
                <a:cs typeface="Times New Roman" panose="02020603050405020304" pitchFamily="18" charset="0"/>
              </a:rPr>
              <a:t>-group col-12 lg"&gt;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&lt;label&gt;Message&lt;/label&gt;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a:t>
            </a:r>
            <a:r>
              <a:rPr lang="fr-FR" sz="2400" dirty="0" err="1">
                <a:solidFill>
                  <a:schemeClr val="tx1"/>
                </a:solidFill>
                <a:latin typeface="Times New Roman" panose="02020603050405020304" pitchFamily="18" charset="0"/>
                <a:cs typeface="Times New Roman" panose="02020603050405020304" pitchFamily="18" charset="0"/>
              </a:rPr>
              <a:t>textarea</a:t>
            </a:r>
            <a:r>
              <a:rPr lang="fr-FR" sz="2400" dirty="0">
                <a:solidFill>
                  <a:schemeClr val="tx1"/>
                </a:solidFill>
                <a:latin typeface="Times New Roman" panose="02020603050405020304" pitchFamily="18" charset="0"/>
                <a:cs typeface="Times New Roman" panose="02020603050405020304" pitchFamily="18" charset="0"/>
              </a:rPr>
              <a:t> class="</a:t>
            </a:r>
            <a:r>
              <a:rPr lang="fr-FR" sz="2400" dirty="0" err="1">
                <a:solidFill>
                  <a:schemeClr val="tx1"/>
                </a:solidFill>
                <a:latin typeface="Times New Roman" panose="02020603050405020304" pitchFamily="18" charset="0"/>
                <a:cs typeface="Times New Roman" panose="02020603050405020304" pitchFamily="18" charset="0"/>
              </a:rPr>
              <a:t>form</a:t>
            </a:r>
            <a:r>
              <a:rPr lang="fr-FR" sz="2400" dirty="0">
                <a:solidFill>
                  <a:schemeClr val="tx1"/>
                </a:solidFill>
                <a:latin typeface="Times New Roman" panose="02020603050405020304" pitchFamily="18" charset="0"/>
                <a:cs typeface="Times New Roman" panose="02020603050405020304" pitchFamily="18" charset="0"/>
              </a:rPr>
              <a:t>-control" </a:t>
            </a:r>
            <a:r>
              <a:rPr lang="fr-FR" sz="2400" dirty="0" err="1">
                <a:solidFill>
                  <a:schemeClr val="tx1"/>
                </a:solidFill>
                <a:latin typeface="Times New Roman" panose="02020603050405020304" pitchFamily="18" charset="0"/>
                <a:cs typeface="Times New Roman" panose="02020603050405020304" pitchFamily="18" charset="0"/>
              </a:rPr>
              <a:t>name</a:t>
            </a:r>
            <a:r>
              <a:rPr lang="fr-FR" sz="2400" dirty="0">
                <a:solidFill>
                  <a:schemeClr val="tx1"/>
                </a:solidFill>
                <a:latin typeface="Times New Roman" panose="02020603050405020304" pitchFamily="18" charset="0"/>
                <a:cs typeface="Times New Roman" panose="02020603050405020304" pitchFamily="18" charset="0"/>
              </a:rPr>
              <a:t>="message" id="message"</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a:t>
            </a:r>
            <a:r>
              <a:rPr lang="fr-FR" sz="2400" dirty="0" err="1">
                <a:solidFill>
                  <a:schemeClr val="tx1"/>
                </a:solidFill>
                <a:latin typeface="Times New Roman" panose="02020603050405020304" pitchFamily="18" charset="0"/>
                <a:cs typeface="Times New Roman" panose="02020603050405020304" pitchFamily="18" charset="0"/>
              </a:rPr>
              <a:t>rows</a:t>
            </a:r>
            <a:r>
              <a:rPr lang="fr-FR" sz="2400" dirty="0">
                <a:solidFill>
                  <a:schemeClr val="tx1"/>
                </a:solidFill>
                <a:latin typeface="Times New Roman" panose="02020603050405020304" pitchFamily="18" charset="0"/>
                <a:cs typeface="Times New Roman" panose="02020603050405020304" pitchFamily="18" charset="0"/>
              </a:rPr>
              <a:t>="4"&gt;&lt;/</a:t>
            </a:r>
            <a:r>
              <a:rPr lang="fr-FR" sz="2400" dirty="0" err="1">
                <a:solidFill>
                  <a:schemeClr val="tx1"/>
                </a:solidFill>
                <a:latin typeface="Times New Roman" panose="02020603050405020304" pitchFamily="18" charset="0"/>
                <a:cs typeface="Times New Roman" panose="02020603050405020304" pitchFamily="18" charset="0"/>
              </a:rPr>
              <a:t>textarea</a:t>
            </a:r>
            <a:r>
              <a:rPr lang="fr-FR" sz="2400" dirty="0">
                <a:solidFill>
                  <a:schemeClr val="tx1"/>
                </a:solidFill>
                <a:latin typeface="Times New Roman" panose="02020603050405020304" pitchFamily="18" charset="0"/>
                <a:cs typeface="Times New Roman" panose="02020603050405020304" pitchFamily="18" charset="0"/>
              </a:rPr>
              <a:t>&gt;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&lt;/div&gt;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&lt;/div&gt;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&lt;input type="</a:t>
            </a:r>
            <a:r>
              <a:rPr lang="fr-FR" sz="2400" dirty="0" err="1">
                <a:solidFill>
                  <a:schemeClr val="tx1"/>
                </a:solidFill>
                <a:latin typeface="Times New Roman" panose="02020603050405020304" pitchFamily="18" charset="0"/>
                <a:cs typeface="Times New Roman" panose="02020603050405020304" pitchFamily="18" charset="0"/>
              </a:rPr>
              <a:t>submit</a:t>
            </a:r>
            <a:r>
              <a:rPr lang="fr-FR" sz="2400" dirty="0">
                <a:solidFill>
                  <a:schemeClr val="tx1"/>
                </a:solidFill>
                <a:latin typeface="Times New Roman" panose="02020603050405020304" pitchFamily="18" charset="0"/>
                <a:cs typeface="Times New Roman" panose="02020603050405020304" pitchFamily="18" charset="0"/>
              </a:rPr>
              <a:t>" </a:t>
            </a:r>
            <a:r>
              <a:rPr lang="fr-FR" sz="2400" dirty="0" err="1">
                <a:solidFill>
                  <a:schemeClr val="tx1"/>
                </a:solidFill>
                <a:latin typeface="Times New Roman" panose="02020603050405020304" pitchFamily="18" charset="0"/>
                <a:cs typeface="Times New Roman" panose="02020603050405020304" pitchFamily="18" charset="0"/>
              </a:rPr>
              <a:t>name</a:t>
            </a:r>
            <a:r>
              <a:rPr lang="fr-FR" sz="2400" dirty="0">
                <a:solidFill>
                  <a:schemeClr val="tx1"/>
                </a:solidFill>
                <a:latin typeface="Times New Roman" panose="02020603050405020304" pitchFamily="18" charset="0"/>
                <a:cs typeface="Times New Roman" panose="02020603050405020304" pitchFamily="18" charset="0"/>
              </a:rPr>
              <a:t>="</a:t>
            </a:r>
            <a:r>
              <a:rPr lang="fr-FR" sz="2400" dirty="0" err="1">
                <a:solidFill>
                  <a:schemeClr val="tx1"/>
                </a:solidFill>
                <a:latin typeface="Times New Roman" panose="02020603050405020304" pitchFamily="18" charset="0"/>
                <a:cs typeface="Times New Roman" panose="02020603050405020304" pitchFamily="18" charset="0"/>
              </a:rPr>
              <a:t>send</a:t>
            </a:r>
            <a:r>
              <a:rPr lang="fr-FR" sz="2400" dirty="0">
                <a:solidFill>
                  <a:schemeClr val="tx1"/>
                </a:solidFill>
                <a:latin typeface="Times New Roman" panose="02020603050405020304" pitchFamily="18" charset="0"/>
                <a:cs typeface="Times New Roman" panose="02020603050405020304" pitchFamily="18" charset="0"/>
              </a:rPr>
              <a:t>" value="</a:t>
            </a:r>
            <a:r>
              <a:rPr lang="fr-FR" sz="2400" dirty="0" err="1">
                <a:solidFill>
                  <a:schemeClr val="tx1"/>
                </a:solidFill>
                <a:latin typeface="Times New Roman" panose="02020603050405020304" pitchFamily="18" charset="0"/>
                <a:cs typeface="Times New Roman" panose="02020603050405020304" pitchFamily="18" charset="0"/>
              </a:rPr>
              <a:t>Submit</a:t>
            </a:r>
            <a:r>
              <a:rPr lang="fr-FR" sz="2400" dirty="0">
                <a:solidFill>
                  <a:schemeClr val="tx1"/>
                </a:solidFill>
                <a:latin typeface="Times New Roman" panose="02020603050405020304" pitchFamily="18" charset="0"/>
                <a:cs typeface="Times New Roman" panose="02020603050405020304" pitchFamily="18" charset="0"/>
              </a:rPr>
              <a:t>" class="</a:t>
            </a:r>
            <a:r>
              <a:rPr lang="fr-FR" sz="2400" dirty="0" err="1">
                <a:solidFill>
                  <a:schemeClr val="tx1"/>
                </a:solidFill>
                <a:latin typeface="Times New Roman" panose="02020603050405020304" pitchFamily="18" charset="0"/>
                <a:cs typeface="Times New Roman" panose="02020603050405020304" pitchFamily="18" charset="0"/>
              </a:rPr>
              <a:t>btn</a:t>
            </a:r>
            <a:r>
              <a:rPr lang="fr-FR" sz="2400" dirty="0">
                <a:solidFill>
                  <a:schemeClr val="tx1"/>
                </a:solidFill>
                <a:latin typeface="Times New Roman" panose="02020603050405020304" pitchFamily="18" charset="0"/>
                <a:cs typeface="Times New Roman" panose="02020603050405020304" pitchFamily="18" charset="0"/>
              </a:rPr>
              <a:t> </a:t>
            </a:r>
            <a:r>
              <a:rPr lang="fr-FR" sz="2400" dirty="0" err="1">
                <a:solidFill>
                  <a:schemeClr val="tx1"/>
                </a:solidFill>
                <a:latin typeface="Times New Roman" panose="02020603050405020304" pitchFamily="18" charset="0"/>
                <a:cs typeface="Times New Roman" panose="02020603050405020304" pitchFamily="18" charset="0"/>
              </a:rPr>
              <a:t>btn-primary</a:t>
            </a:r>
            <a:r>
              <a:rPr lang="fr-FR" sz="2400" dirty="0">
                <a:solidFill>
                  <a:schemeClr val="tx1"/>
                </a:solidFill>
                <a:latin typeface="Times New Roman" panose="02020603050405020304" pitchFamily="18" charset="0"/>
                <a:cs typeface="Times New Roman" panose="02020603050405020304" pitchFamily="18" charset="0"/>
              </a:rPr>
              <a:t> </a:t>
            </a:r>
            <a:r>
              <a:rPr lang="fr-FR" sz="2400" dirty="0" err="1">
                <a:solidFill>
                  <a:schemeClr val="tx1"/>
                </a:solidFill>
                <a:latin typeface="Times New Roman" panose="02020603050405020304" pitchFamily="18" charset="0"/>
                <a:cs typeface="Times New Roman" panose="02020603050405020304" pitchFamily="18" charset="0"/>
              </a:rPr>
              <a:t>btn</a:t>
            </a:r>
            <a:r>
              <a:rPr lang="fr-FR" sz="2400" dirty="0">
                <a:solidFill>
                  <a:schemeClr val="tx1"/>
                </a:solidFill>
                <a:latin typeface="Times New Roman" panose="02020603050405020304" pitchFamily="18" charset="0"/>
                <a:cs typeface="Times New Roman" panose="02020603050405020304" pitchFamily="18" charset="0"/>
              </a:rPr>
              <a:t>-block"&gt;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a:t>
            </a:r>
            <a:r>
              <a:rPr lang="fr-FR" sz="2400" dirty="0" err="1">
                <a:solidFill>
                  <a:schemeClr val="tx1"/>
                </a:solidFill>
                <a:latin typeface="Times New Roman" panose="02020603050405020304" pitchFamily="18" charset="0"/>
                <a:cs typeface="Times New Roman" panose="02020603050405020304" pitchFamily="18" charset="0"/>
              </a:rPr>
              <a:t>form</a:t>
            </a:r>
            <a:r>
              <a:rPr lang="fr-FR" sz="2400" dirty="0">
                <a:solidFill>
                  <a:schemeClr val="tx1"/>
                </a:solidFill>
                <a:latin typeface="Times New Roman" panose="02020603050405020304" pitchFamily="18" charset="0"/>
                <a:cs typeface="Times New Roman" panose="02020603050405020304" pitchFamily="18" charset="0"/>
              </a:rPr>
              <a:t>&gt;</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&lt;/div&gt;</a:t>
            </a:r>
          </a:p>
        </p:txBody>
      </p:sp>
    </p:spTree>
    <p:extLst>
      <p:ext uri="{BB962C8B-B14F-4D97-AF65-F5344CB8AC3E}">
        <p14:creationId xmlns:p14="http://schemas.microsoft.com/office/powerpoint/2010/main" val="4079240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2">
              <a:buFont typeface="Wingdings" panose="05000000000000000000" pitchFamily="2" charset="2"/>
              <a:buChar char="ü"/>
            </a:pPr>
            <a:r>
              <a:rPr lang="fr-FR" sz="2000" dirty="0">
                <a:solidFill>
                  <a:srgbClr val="00B0F0"/>
                </a:solidFill>
              </a:rPr>
              <a:t>Empêcher les requêtes CSRF(</a:t>
            </a:r>
            <a:r>
              <a:rPr lang="fr-FR" sz="2000" dirty="0" err="1">
                <a:solidFill>
                  <a:srgbClr val="00B0F0"/>
                </a:solidFill>
              </a:rPr>
              <a:t>csrf_token</a:t>
            </a:r>
            <a:r>
              <a:rPr lang="fr-FR" sz="2000" dirty="0">
                <a:solidFill>
                  <a:srgbClr val="00B0F0"/>
                </a:solidFill>
              </a:rPr>
              <a:t> ())</a:t>
            </a:r>
          </a:p>
          <a:p>
            <a:pPr marL="514350" lvl="1" indent="0">
              <a:buNone/>
            </a:pPr>
            <a:r>
              <a:rPr lang="fr-FR" sz="3200" dirty="0">
                <a:latin typeface="Times New Roman" panose="02020603050405020304" pitchFamily="18" charset="0"/>
                <a:cs typeface="Times New Roman" panose="02020603050405020304" pitchFamily="18" charset="0"/>
              </a:rPr>
              <a:t>Si vous inspectez la page après l’exécution, vous obtiendrez la même sortie de l’exemple précédent.</a:t>
            </a:r>
          </a:p>
        </p:txBody>
      </p:sp>
    </p:spTree>
    <p:extLst>
      <p:ext uri="{BB962C8B-B14F-4D97-AF65-F5344CB8AC3E}">
        <p14:creationId xmlns:p14="http://schemas.microsoft.com/office/powerpoint/2010/main" val="968365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1">
              <a:buFont typeface="Wingdings" panose="05000000000000000000" pitchFamily="2" charset="2"/>
              <a:buChar char="ü"/>
            </a:pPr>
            <a:r>
              <a:rPr lang="fr-FR" sz="2400" dirty="0">
                <a:solidFill>
                  <a:srgbClr val="00B0F0"/>
                </a:solidFill>
              </a:rPr>
              <a:t>Empêcher les requêtes CSRF(</a:t>
            </a:r>
            <a:r>
              <a:rPr lang="fr-FR" sz="2400" dirty="0" err="1">
                <a:solidFill>
                  <a:srgbClr val="00B0F0"/>
                </a:solidFill>
              </a:rPr>
              <a:t>csrf_field</a:t>
            </a:r>
            <a:r>
              <a:rPr lang="fr-FR" sz="2400" dirty="0">
                <a:solidFill>
                  <a:srgbClr val="00B0F0"/>
                </a:solidFill>
              </a:rPr>
              <a:t> ())</a:t>
            </a:r>
          </a:p>
          <a:p>
            <a:pPr marL="114300" lvl="1" indent="0">
              <a:buNone/>
            </a:pPr>
            <a:r>
              <a:rPr lang="fr-FR" sz="2000" b="1" dirty="0" err="1">
                <a:solidFill>
                  <a:srgbClr val="FF0000"/>
                </a:solidFill>
                <a:latin typeface="Times New Roman" panose="02020603050405020304" pitchFamily="18" charset="0"/>
                <a:cs typeface="Times New Roman" panose="02020603050405020304" pitchFamily="18" charset="0"/>
              </a:rPr>
              <a:t>csrf_field</a:t>
            </a:r>
            <a:r>
              <a:rPr lang="fr-FR" sz="2000" b="1" dirty="0">
                <a:solidFill>
                  <a:srgbClr val="FF0000"/>
                </a:solidFill>
                <a:latin typeface="Times New Roman" panose="02020603050405020304" pitchFamily="18" charset="0"/>
                <a:cs typeface="Times New Roman" panose="02020603050405020304" pitchFamily="18" charset="0"/>
              </a:rPr>
              <a:t> ()</a:t>
            </a:r>
          </a:p>
          <a:p>
            <a:pPr marL="114300" indent="0">
              <a:buNone/>
            </a:pPr>
            <a:r>
              <a:rPr lang="fr-FR" sz="2000" dirty="0">
                <a:latin typeface="Times New Roman" panose="02020603050405020304" pitchFamily="18" charset="0"/>
                <a:cs typeface="Times New Roman" panose="02020603050405020304" pitchFamily="18" charset="0"/>
              </a:rPr>
              <a:t>Cette fonction crée un champ masqué pour le formulaire HTML où il est utilisé et génère un jeton CSRF.</a:t>
            </a:r>
          </a:p>
          <a:p>
            <a:pPr marL="971550" lvl="1" indent="-457200">
              <a:buFont typeface="Wingdings" panose="05000000000000000000" pitchFamily="2" charset="2"/>
              <a:buChar char="ü"/>
            </a:pPr>
            <a:r>
              <a:rPr lang="fr-FR" sz="2400" b="1" u="sng" dirty="0">
                <a:latin typeface="Times New Roman" panose="02020603050405020304" pitchFamily="18" charset="0"/>
                <a:cs typeface="Times New Roman" panose="02020603050405020304" pitchFamily="18" charset="0"/>
              </a:rPr>
              <a:t>Syntaxe</a:t>
            </a:r>
          </a:p>
          <a:p>
            <a:pPr marL="514350" lvl="1" indent="0">
              <a:buNone/>
            </a:pPr>
            <a:endParaRPr lang="fr-FR" sz="3200" dirty="0">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4284B7D5-569A-4FD2-84F7-01C003A958C4}"/>
              </a:ext>
            </a:extLst>
          </p:cNvPr>
          <p:cNvSpPr/>
          <p:nvPr/>
        </p:nvSpPr>
        <p:spPr>
          <a:xfrm>
            <a:off x="809698" y="4797152"/>
            <a:ext cx="7524604" cy="15121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chemeClr val="tx1"/>
                </a:solidFill>
                <a:latin typeface="Baskerville Old Face" panose="02020602080505020303" pitchFamily="18" charset="0"/>
              </a:rPr>
              <a:t>&lt;</a:t>
            </a:r>
            <a:r>
              <a:rPr lang="en-US" sz="2000" dirty="0">
                <a:solidFill>
                  <a:srgbClr val="0070C0"/>
                </a:solidFill>
                <a:latin typeface="Baskerville Old Face" panose="02020602080505020303" pitchFamily="18" charset="0"/>
              </a:rPr>
              <a:t>form</a:t>
            </a:r>
            <a:r>
              <a:rPr lang="en-US" sz="2000" dirty="0">
                <a:solidFill>
                  <a:schemeClr val="tx1"/>
                </a:solidFill>
                <a:latin typeface="Baskerville Old Face" panose="02020602080505020303" pitchFamily="18" charset="0"/>
              </a:rPr>
              <a:t> </a:t>
            </a:r>
            <a:r>
              <a:rPr lang="en-US" sz="2000" dirty="0">
                <a:solidFill>
                  <a:srgbClr val="00B0F0"/>
                </a:solidFill>
                <a:latin typeface="Baskerville Old Face" panose="02020602080505020303" pitchFamily="18" charset="0"/>
              </a:rPr>
              <a:t>method</a:t>
            </a:r>
            <a:r>
              <a:rPr lang="en-US" sz="2000" dirty="0">
                <a:solidFill>
                  <a:schemeClr val="tx1"/>
                </a:solidFill>
                <a:latin typeface="Baskerville Old Face" panose="02020602080505020303" pitchFamily="18" charset="0"/>
              </a:rPr>
              <a:t> = "</a:t>
            </a:r>
            <a:r>
              <a:rPr lang="en-US" sz="2000" dirty="0">
                <a:solidFill>
                  <a:srgbClr val="0070C0"/>
                </a:solidFill>
                <a:latin typeface="Baskerville Old Face" panose="02020602080505020303" pitchFamily="18" charset="0"/>
              </a:rPr>
              <a:t>POST</a:t>
            </a:r>
            <a:r>
              <a:rPr lang="en-US" sz="2000" dirty="0">
                <a:solidFill>
                  <a:schemeClr val="tx1"/>
                </a:solidFill>
                <a:latin typeface="Baskerville Old Face" panose="02020602080505020303" pitchFamily="18" charset="0"/>
              </a:rPr>
              <a:t>“ action</a:t>
            </a:r>
            <a:r>
              <a:rPr lang="en-US" sz="2000" dirty="0">
                <a:solidFill>
                  <a:srgbClr val="00B050"/>
                </a:solidFill>
                <a:latin typeface="Baskerville Old Face" panose="02020602080505020303" pitchFamily="18" charset="0"/>
              </a:rPr>
              <a:t>="/profile</a:t>
            </a:r>
            <a:r>
              <a:rPr lang="en-US" sz="2000" dirty="0">
                <a:solidFill>
                  <a:schemeClr val="tx1"/>
                </a:solidFill>
                <a:latin typeface="Baskerville Old Face" panose="02020602080505020303" pitchFamily="18" charset="0"/>
              </a:rPr>
              <a:t>"&gt;</a:t>
            </a:r>
          </a:p>
          <a:p>
            <a:r>
              <a:rPr lang="en-US" sz="2000" dirty="0">
                <a:solidFill>
                  <a:schemeClr val="tx1"/>
                </a:solidFill>
                <a:latin typeface="Baskerville Old Face" panose="02020602080505020303" pitchFamily="18" charset="0"/>
              </a:rPr>
              <a:t>  {{ </a:t>
            </a:r>
            <a:r>
              <a:rPr lang="en-US" sz="2000" dirty="0" err="1">
                <a:solidFill>
                  <a:srgbClr val="FF0000"/>
                </a:solidFill>
                <a:latin typeface="Baskerville Old Face" panose="02020602080505020303" pitchFamily="18" charset="0"/>
              </a:rPr>
              <a:t>csrf_field</a:t>
            </a:r>
            <a:r>
              <a:rPr lang="en-US" sz="2000" dirty="0">
                <a:solidFill>
                  <a:srgbClr val="FF0000"/>
                </a:solidFill>
                <a:latin typeface="Baskerville Old Face" panose="02020602080505020303" pitchFamily="18" charset="0"/>
              </a:rPr>
              <a:t>() </a:t>
            </a:r>
            <a:r>
              <a:rPr lang="en-US" sz="2000" dirty="0">
                <a:solidFill>
                  <a:schemeClr val="tx1"/>
                </a:solidFill>
                <a:latin typeface="Baskerville Old Face" panose="02020602080505020303" pitchFamily="18" charset="0"/>
              </a:rPr>
              <a:t>}}</a:t>
            </a:r>
          </a:p>
          <a:p>
            <a:r>
              <a:rPr lang="en-US" sz="2000" dirty="0">
                <a:solidFill>
                  <a:schemeClr val="tx1"/>
                </a:solidFill>
                <a:latin typeface="Baskerville Old Face" panose="02020602080505020303" pitchFamily="18" charset="0"/>
              </a:rPr>
              <a:t>  .....</a:t>
            </a:r>
          </a:p>
          <a:p>
            <a:r>
              <a:rPr lang="en-US" sz="2000" dirty="0">
                <a:solidFill>
                  <a:srgbClr val="0070C0"/>
                </a:solidFill>
                <a:latin typeface="Baskerville Old Face" panose="02020602080505020303" pitchFamily="18" charset="0"/>
              </a:rPr>
              <a:t>&lt;/form&gt;</a:t>
            </a:r>
          </a:p>
        </p:txBody>
      </p:sp>
    </p:spTree>
    <p:extLst>
      <p:ext uri="{BB962C8B-B14F-4D97-AF65-F5344CB8AC3E}">
        <p14:creationId xmlns:p14="http://schemas.microsoft.com/office/powerpoint/2010/main" val="3193091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1">
              <a:buFont typeface="Wingdings" panose="05000000000000000000" pitchFamily="2" charset="2"/>
              <a:buChar char="ü"/>
            </a:pPr>
            <a:r>
              <a:rPr lang="fr-FR" sz="2400" dirty="0">
                <a:solidFill>
                  <a:srgbClr val="00B0F0"/>
                </a:solidFill>
              </a:rPr>
              <a:t>Empêcher les requêtes CSRF(</a:t>
            </a:r>
            <a:r>
              <a:rPr lang="fr-FR" sz="2400" dirty="0" err="1">
                <a:solidFill>
                  <a:srgbClr val="00B0F0"/>
                </a:solidFill>
              </a:rPr>
              <a:t>csrf_field</a:t>
            </a:r>
            <a:r>
              <a:rPr lang="fr-FR" sz="2400" dirty="0">
                <a:solidFill>
                  <a:srgbClr val="00B0F0"/>
                </a:solidFill>
              </a:rPr>
              <a:t> ())</a:t>
            </a:r>
          </a:p>
          <a:p>
            <a:pPr marL="971550" lvl="1" indent="-457200">
              <a:buFont typeface="Wingdings" panose="05000000000000000000" pitchFamily="2" charset="2"/>
              <a:buChar char="ü"/>
            </a:pPr>
            <a:r>
              <a:rPr lang="fr-FR" sz="2400" b="1" u="sng" dirty="0">
                <a:latin typeface="Times New Roman" panose="02020603050405020304" pitchFamily="18" charset="0"/>
                <a:cs typeface="Times New Roman" panose="02020603050405020304" pitchFamily="18" charset="0"/>
              </a:rPr>
              <a:t>Activité</a:t>
            </a:r>
          </a:p>
          <a:p>
            <a:pPr marL="514350" lvl="1" indent="0">
              <a:buNone/>
            </a:pPr>
            <a:r>
              <a:rPr lang="fr-FR" sz="3200" dirty="0">
                <a:latin typeface="Times New Roman" panose="02020603050405020304" pitchFamily="18" charset="0"/>
                <a:cs typeface="Times New Roman" panose="02020603050405020304" pitchFamily="18" charset="0"/>
              </a:rPr>
              <a:t>Considérez les lignes de code suivantes. Ils affichent un formulaire qui prend trois paramètres en entrée: Nom &amp; prénom, email et message.</a:t>
            </a:r>
          </a:p>
        </p:txBody>
      </p:sp>
    </p:spTree>
    <p:extLst>
      <p:ext uri="{BB962C8B-B14F-4D97-AF65-F5344CB8AC3E}">
        <p14:creationId xmlns:p14="http://schemas.microsoft.com/office/powerpoint/2010/main" val="4287582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buNone/>
            </a:pPr>
            <a:r>
              <a:rPr lang="fr-FR" dirty="0">
                <a:latin typeface="Times New Roman" panose="02020603050405020304" pitchFamily="18" charset="0"/>
                <a:cs typeface="Times New Roman" panose="02020603050405020304" pitchFamily="18" charset="0"/>
              </a:rPr>
              <a:t>&lt;div class="container mt-5"&gt;</a:t>
            </a:r>
          </a:p>
          <a:p>
            <a:pPr marL="0" indent="0">
              <a:buNone/>
            </a:pPr>
            <a:r>
              <a:rPr lang="fr-FR" dirty="0">
                <a:latin typeface="Times New Roman" panose="02020603050405020304" pitchFamily="18" charset="0"/>
                <a:cs typeface="Times New Roman" panose="02020603050405020304" pitchFamily="18" charset="0"/>
              </a:rPr>
              <a:t>        &lt;</a:t>
            </a:r>
            <a:r>
              <a:rPr lang="fr-FR" dirty="0" err="1">
                <a:latin typeface="Times New Roman" panose="02020603050405020304" pitchFamily="18" charset="0"/>
                <a:cs typeface="Times New Roman" panose="02020603050405020304" pitchFamily="18" charset="0"/>
              </a:rPr>
              <a:t>form</a:t>
            </a:r>
            <a:r>
              <a:rPr lang="fr-FR" dirty="0">
                <a:latin typeface="Times New Roman" panose="02020603050405020304" pitchFamily="18" charset="0"/>
                <a:cs typeface="Times New Roman" panose="02020603050405020304" pitchFamily="18" charset="0"/>
              </a:rPr>
              <a:t> action="" </a:t>
            </a:r>
            <a:r>
              <a:rPr lang="fr-FR" dirty="0" err="1">
                <a:latin typeface="Times New Roman" panose="02020603050405020304" pitchFamily="18" charset="0"/>
                <a:cs typeface="Times New Roman" panose="02020603050405020304" pitchFamily="18" charset="0"/>
              </a:rPr>
              <a:t>method</a:t>
            </a:r>
            <a:r>
              <a:rPr lang="fr-FR" dirty="0">
                <a:latin typeface="Times New Roman" panose="02020603050405020304" pitchFamily="18" charset="0"/>
                <a:cs typeface="Times New Roman" panose="02020603050405020304" pitchFamily="18" charset="0"/>
              </a:rPr>
              <a:t>="post"&gt;</a:t>
            </a:r>
          </a:p>
          <a:p>
            <a:pPr marL="0" indent="0">
              <a:buNone/>
            </a:pPr>
            <a:r>
              <a:rPr lang="fr-FR" dirty="0">
                <a:latin typeface="Times New Roman" panose="02020603050405020304" pitchFamily="18" charset="0"/>
                <a:cs typeface="Times New Roman" panose="02020603050405020304" pitchFamily="18" charset="0"/>
              </a:rPr>
              <a:t>        {{ </a:t>
            </a:r>
            <a:r>
              <a:rPr lang="fr-FR" sz="3400" b="1" dirty="0" err="1">
                <a:solidFill>
                  <a:srgbClr val="FF0000"/>
                </a:solidFill>
                <a:latin typeface="Times New Roman" panose="02020603050405020304" pitchFamily="18" charset="0"/>
                <a:cs typeface="Times New Roman" panose="02020603050405020304" pitchFamily="18" charset="0"/>
              </a:rPr>
              <a:t>csrf_field</a:t>
            </a:r>
            <a:r>
              <a:rPr lang="fr-FR" sz="3400" b="1" dirty="0">
                <a:solidFill>
                  <a:srgbClr val="FF0000"/>
                </a:solidFill>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t>
            </a:r>
          </a:p>
          <a:p>
            <a:pPr marL="0" indent="0">
              <a:buNone/>
            </a:pPr>
            <a:r>
              <a:rPr lang="fr-FR" dirty="0">
                <a:latin typeface="Times New Roman" panose="02020603050405020304" pitchFamily="18" charset="0"/>
                <a:cs typeface="Times New Roman" panose="02020603050405020304" pitchFamily="18" charset="0"/>
              </a:rPr>
              <a:t>&lt;div class="</a:t>
            </a:r>
            <a:r>
              <a:rPr lang="fr-FR" dirty="0" err="1">
                <a:latin typeface="Times New Roman" panose="02020603050405020304" pitchFamily="18" charset="0"/>
                <a:cs typeface="Times New Roman" panose="02020603050405020304" pitchFamily="18" charset="0"/>
              </a:rPr>
              <a:t>row</a:t>
            </a:r>
            <a:r>
              <a:rPr lang="fr-FR" dirty="0">
                <a:latin typeface="Times New Roman" panose="02020603050405020304" pitchFamily="18" charset="0"/>
                <a:cs typeface="Times New Roman" panose="02020603050405020304" pitchFamily="18" charset="0"/>
              </a:rPr>
              <a:t>"&gt;</a:t>
            </a:r>
          </a:p>
          <a:p>
            <a:pPr marL="0" indent="0">
              <a:buNone/>
            </a:pPr>
            <a:r>
              <a:rPr lang="fr-FR" dirty="0">
                <a:latin typeface="Times New Roman" panose="02020603050405020304" pitchFamily="18" charset="0"/>
                <a:cs typeface="Times New Roman" panose="02020603050405020304" pitchFamily="18" charset="0"/>
              </a:rPr>
              <a:t>            &lt;div class="</a:t>
            </a:r>
            <a:r>
              <a:rPr lang="fr-FR" dirty="0" err="1">
                <a:latin typeface="Times New Roman" panose="02020603050405020304" pitchFamily="18" charset="0"/>
                <a:cs typeface="Times New Roman" panose="02020603050405020304" pitchFamily="18" charset="0"/>
              </a:rPr>
              <a:t>form</a:t>
            </a:r>
            <a:r>
              <a:rPr lang="fr-FR" dirty="0">
                <a:latin typeface="Times New Roman" panose="02020603050405020304" pitchFamily="18" charset="0"/>
                <a:cs typeface="Times New Roman" panose="02020603050405020304" pitchFamily="18" charset="0"/>
              </a:rPr>
              <a:t>-group col-6 lg" &gt;</a:t>
            </a:r>
          </a:p>
          <a:p>
            <a:pPr marL="0" indent="0">
              <a:buNone/>
            </a:pPr>
            <a:r>
              <a:rPr lang="fr-FR" dirty="0">
                <a:latin typeface="Times New Roman" panose="02020603050405020304" pitchFamily="18" charset="0"/>
                <a:cs typeface="Times New Roman" panose="02020603050405020304" pitchFamily="18" charset="0"/>
              </a:rPr>
              <a:t>                &lt;label&gt;Prénom &amp; Nom&lt;/label&gt;</a:t>
            </a:r>
          </a:p>
          <a:p>
            <a:pPr marL="0" indent="0">
              <a:buNone/>
            </a:pPr>
            <a:r>
              <a:rPr lang="fr-FR" dirty="0">
                <a:latin typeface="Times New Roman" panose="02020603050405020304" pitchFamily="18" charset="0"/>
                <a:cs typeface="Times New Roman" panose="02020603050405020304" pitchFamily="18" charset="0"/>
              </a:rPr>
              <a:t>                &lt;input type="</a:t>
            </a:r>
            <a:r>
              <a:rPr lang="fr-FR" dirty="0" err="1">
                <a:latin typeface="Times New Roman" panose="02020603050405020304" pitchFamily="18" charset="0"/>
                <a:cs typeface="Times New Roman" panose="02020603050405020304" pitchFamily="18" charset="0"/>
              </a:rPr>
              <a:t>text</a:t>
            </a:r>
            <a:r>
              <a:rPr lang="fr-FR" dirty="0">
                <a:latin typeface="Times New Roman" panose="02020603050405020304" pitchFamily="18" charset="0"/>
                <a:cs typeface="Times New Roman" panose="02020603050405020304" pitchFamily="18" charset="0"/>
              </a:rPr>
              <a:t>" class="</a:t>
            </a:r>
            <a:r>
              <a:rPr lang="fr-FR" dirty="0" err="1">
                <a:latin typeface="Times New Roman" panose="02020603050405020304" pitchFamily="18" charset="0"/>
                <a:cs typeface="Times New Roman" panose="02020603050405020304" pitchFamily="18" charset="0"/>
              </a:rPr>
              <a:t>form</a:t>
            </a:r>
            <a:r>
              <a:rPr lang="fr-FR" dirty="0">
                <a:latin typeface="Times New Roman" panose="02020603050405020304" pitchFamily="18" charset="0"/>
                <a:cs typeface="Times New Roman" panose="02020603050405020304" pitchFamily="18" charset="0"/>
              </a:rPr>
              <a:t>-control"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prenomNom</a:t>
            </a:r>
            <a:r>
              <a:rPr lang="fr-FR" dirty="0">
                <a:latin typeface="Times New Roman" panose="02020603050405020304" pitchFamily="18" charset="0"/>
                <a:cs typeface="Times New Roman" panose="02020603050405020304" pitchFamily="18" charset="0"/>
              </a:rPr>
              <a:t>" id="</a:t>
            </a:r>
            <a:r>
              <a:rPr lang="fr-FR" dirty="0" err="1">
                <a:latin typeface="Times New Roman" panose="02020603050405020304" pitchFamily="18" charset="0"/>
                <a:cs typeface="Times New Roman" panose="02020603050405020304" pitchFamily="18" charset="0"/>
              </a:rPr>
              <a:t>prenomNom</a:t>
            </a:r>
            <a:r>
              <a:rPr lang="fr-FR" dirty="0">
                <a:latin typeface="Times New Roman" panose="02020603050405020304" pitchFamily="18" charset="0"/>
                <a:cs typeface="Times New Roman" panose="02020603050405020304" pitchFamily="18" charset="0"/>
              </a:rPr>
              <a:t>"&gt;</a:t>
            </a:r>
          </a:p>
          <a:p>
            <a:pPr marL="0" indent="0">
              <a:buNone/>
            </a:pPr>
            <a:r>
              <a:rPr lang="fr-FR" dirty="0">
                <a:latin typeface="Times New Roman" panose="02020603050405020304" pitchFamily="18" charset="0"/>
                <a:cs typeface="Times New Roman" panose="02020603050405020304" pitchFamily="18" charset="0"/>
              </a:rPr>
              <a:t>            &lt;/div&gt;</a:t>
            </a:r>
          </a:p>
          <a:p>
            <a:pPr marL="0" indent="0">
              <a:buNone/>
            </a:pPr>
            <a:r>
              <a:rPr lang="fr-FR" dirty="0">
                <a:latin typeface="Times New Roman" panose="02020603050405020304" pitchFamily="18" charset="0"/>
                <a:cs typeface="Times New Roman" panose="02020603050405020304" pitchFamily="18" charset="0"/>
              </a:rPr>
              <a:t>            &lt;div class="</a:t>
            </a:r>
            <a:r>
              <a:rPr lang="fr-FR" dirty="0" err="1">
                <a:latin typeface="Times New Roman" panose="02020603050405020304" pitchFamily="18" charset="0"/>
                <a:cs typeface="Times New Roman" panose="02020603050405020304" pitchFamily="18" charset="0"/>
              </a:rPr>
              <a:t>form</a:t>
            </a:r>
            <a:r>
              <a:rPr lang="fr-FR" dirty="0">
                <a:latin typeface="Times New Roman" panose="02020603050405020304" pitchFamily="18" charset="0"/>
                <a:cs typeface="Times New Roman" panose="02020603050405020304" pitchFamily="18" charset="0"/>
              </a:rPr>
              <a:t>-group col-6 lg"&gt;</a:t>
            </a:r>
          </a:p>
          <a:p>
            <a:pPr marL="0" indent="0">
              <a:buNone/>
            </a:pPr>
            <a:r>
              <a:rPr lang="fr-FR" dirty="0">
                <a:latin typeface="Times New Roman" panose="02020603050405020304" pitchFamily="18" charset="0"/>
                <a:cs typeface="Times New Roman" panose="02020603050405020304" pitchFamily="18" charset="0"/>
              </a:rPr>
              <a:t>                &lt;label&gt;Email&lt;/label&gt;</a:t>
            </a:r>
          </a:p>
          <a:p>
            <a:pPr marL="0" indent="0">
              <a:buNone/>
            </a:pPr>
            <a:r>
              <a:rPr lang="fr-FR" dirty="0">
                <a:latin typeface="Times New Roman" panose="02020603050405020304" pitchFamily="18" charset="0"/>
                <a:cs typeface="Times New Roman" panose="02020603050405020304" pitchFamily="18" charset="0"/>
              </a:rPr>
              <a:t>                &lt;input type="email" class="</a:t>
            </a:r>
            <a:r>
              <a:rPr lang="fr-FR" dirty="0" err="1">
                <a:latin typeface="Times New Roman" panose="02020603050405020304" pitchFamily="18" charset="0"/>
                <a:cs typeface="Times New Roman" panose="02020603050405020304" pitchFamily="18" charset="0"/>
              </a:rPr>
              <a:t>form</a:t>
            </a:r>
            <a:r>
              <a:rPr lang="fr-FR" dirty="0">
                <a:latin typeface="Times New Roman" panose="02020603050405020304" pitchFamily="18" charset="0"/>
                <a:cs typeface="Times New Roman" panose="02020603050405020304" pitchFamily="18" charset="0"/>
              </a:rPr>
              <a:t>-control"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="email"</a:t>
            </a:r>
          </a:p>
          <a:p>
            <a:pPr marL="0" indent="0">
              <a:buNone/>
            </a:pPr>
            <a:r>
              <a:rPr lang="fr-FR" dirty="0">
                <a:latin typeface="Times New Roman" panose="02020603050405020304" pitchFamily="18" charset="0"/>
                <a:cs typeface="Times New Roman" panose="02020603050405020304" pitchFamily="18" charset="0"/>
              </a:rPr>
              <a:t>                    id="email"&gt;</a:t>
            </a:r>
          </a:p>
          <a:p>
            <a:pPr marL="0" indent="0">
              <a:buNone/>
            </a:pPr>
            <a:r>
              <a:rPr lang="fr-FR" dirty="0">
                <a:latin typeface="Times New Roman" panose="02020603050405020304" pitchFamily="18" charset="0"/>
                <a:cs typeface="Times New Roman" panose="02020603050405020304" pitchFamily="18" charset="0"/>
              </a:rPr>
              <a:t>            &lt;/div&gt;</a:t>
            </a:r>
          </a:p>
          <a:p>
            <a:pPr marL="0" indent="0">
              <a:buNone/>
            </a:pPr>
            <a:r>
              <a:rPr lang="fr-FR" dirty="0">
                <a:latin typeface="Times New Roman" panose="02020603050405020304" pitchFamily="18" charset="0"/>
                <a:cs typeface="Times New Roman" panose="02020603050405020304" pitchFamily="18" charset="0"/>
              </a:rPr>
              <a:t>&lt;/div&gt;</a:t>
            </a:r>
          </a:p>
        </p:txBody>
      </p:sp>
    </p:spTree>
    <p:extLst>
      <p:ext uri="{BB962C8B-B14F-4D97-AF65-F5344CB8AC3E}">
        <p14:creationId xmlns:p14="http://schemas.microsoft.com/office/powerpoint/2010/main" val="3970531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0" indent="0">
              <a:buNone/>
            </a:pPr>
            <a:r>
              <a:rPr lang="fr-FR" dirty="0">
                <a:latin typeface="Times New Roman" panose="02020603050405020304" pitchFamily="18" charset="0"/>
                <a:cs typeface="Times New Roman" panose="02020603050405020304" pitchFamily="18" charset="0"/>
              </a:rPr>
              <a:t>&lt;div class="</a:t>
            </a:r>
            <a:r>
              <a:rPr lang="fr-FR" dirty="0" err="1">
                <a:latin typeface="Times New Roman" panose="02020603050405020304" pitchFamily="18" charset="0"/>
                <a:cs typeface="Times New Roman" panose="02020603050405020304" pitchFamily="18" charset="0"/>
              </a:rPr>
              <a:t>row</a:t>
            </a:r>
            <a:r>
              <a:rPr lang="fr-FR" dirty="0">
                <a:latin typeface="Times New Roman" panose="02020603050405020304" pitchFamily="18" charset="0"/>
                <a:cs typeface="Times New Roman" panose="02020603050405020304" pitchFamily="18" charset="0"/>
              </a:rPr>
              <a:t>"&gt;</a:t>
            </a:r>
          </a:p>
          <a:p>
            <a:pPr marL="0" indent="0">
              <a:buNone/>
            </a:pPr>
            <a:r>
              <a:rPr lang="fr-FR" dirty="0">
                <a:latin typeface="Times New Roman" panose="02020603050405020304" pitchFamily="18" charset="0"/>
                <a:cs typeface="Times New Roman" panose="02020603050405020304" pitchFamily="18" charset="0"/>
              </a:rPr>
              <a:t>            &lt;div class="</a:t>
            </a:r>
            <a:r>
              <a:rPr lang="fr-FR" dirty="0" err="1">
                <a:latin typeface="Times New Roman" panose="02020603050405020304" pitchFamily="18" charset="0"/>
                <a:cs typeface="Times New Roman" panose="02020603050405020304" pitchFamily="18" charset="0"/>
              </a:rPr>
              <a:t>form</a:t>
            </a:r>
            <a:r>
              <a:rPr lang="fr-FR" dirty="0">
                <a:latin typeface="Times New Roman" panose="02020603050405020304" pitchFamily="18" charset="0"/>
                <a:cs typeface="Times New Roman" panose="02020603050405020304" pitchFamily="18" charset="0"/>
              </a:rPr>
              <a:t>-group col-12 lg"&gt;</a:t>
            </a:r>
          </a:p>
          <a:p>
            <a:pPr marL="0" indent="0">
              <a:buNone/>
            </a:pPr>
            <a:r>
              <a:rPr lang="fr-FR" dirty="0">
                <a:latin typeface="Times New Roman" panose="02020603050405020304" pitchFamily="18" charset="0"/>
                <a:cs typeface="Times New Roman" panose="02020603050405020304" pitchFamily="18" charset="0"/>
              </a:rPr>
              <a:t>                &lt;label&gt;Message&lt;/label&gt;</a:t>
            </a:r>
          </a:p>
          <a:p>
            <a:pPr marL="0" indent="0">
              <a:buNone/>
            </a:pPr>
            <a:r>
              <a:rPr lang="fr-FR" dirty="0">
                <a:latin typeface="Times New Roman" panose="02020603050405020304" pitchFamily="18" charset="0"/>
                <a:cs typeface="Times New Roman" panose="02020603050405020304" pitchFamily="18" charset="0"/>
              </a:rPr>
              <a:t>                &lt;</a:t>
            </a:r>
            <a:r>
              <a:rPr lang="fr-FR" dirty="0" err="1">
                <a:latin typeface="Times New Roman" panose="02020603050405020304" pitchFamily="18" charset="0"/>
                <a:cs typeface="Times New Roman" panose="02020603050405020304" pitchFamily="18" charset="0"/>
              </a:rPr>
              <a:t>textarea</a:t>
            </a:r>
            <a:r>
              <a:rPr lang="fr-FR" dirty="0">
                <a:latin typeface="Times New Roman" panose="02020603050405020304" pitchFamily="18" charset="0"/>
                <a:cs typeface="Times New Roman" panose="02020603050405020304" pitchFamily="18" charset="0"/>
              </a:rPr>
              <a:t> class="</a:t>
            </a:r>
            <a:r>
              <a:rPr lang="fr-FR" dirty="0" err="1">
                <a:latin typeface="Times New Roman" panose="02020603050405020304" pitchFamily="18" charset="0"/>
                <a:cs typeface="Times New Roman" panose="02020603050405020304" pitchFamily="18" charset="0"/>
              </a:rPr>
              <a:t>form</a:t>
            </a:r>
            <a:r>
              <a:rPr lang="fr-FR" dirty="0">
                <a:latin typeface="Times New Roman" panose="02020603050405020304" pitchFamily="18" charset="0"/>
                <a:cs typeface="Times New Roman" panose="02020603050405020304" pitchFamily="18" charset="0"/>
              </a:rPr>
              <a:t>-control"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="message" id="message"</a:t>
            </a:r>
          </a:p>
          <a:p>
            <a:pPr marL="0" indent="0">
              <a:buNone/>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rows</a:t>
            </a:r>
            <a:r>
              <a:rPr lang="fr-FR" dirty="0">
                <a:latin typeface="Times New Roman" panose="02020603050405020304" pitchFamily="18" charset="0"/>
                <a:cs typeface="Times New Roman" panose="02020603050405020304" pitchFamily="18" charset="0"/>
              </a:rPr>
              <a:t>="4"&gt;&lt;/</a:t>
            </a:r>
            <a:r>
              <a:rPr lang="fr-FR" dirty="0" err="1">
                <a:latin typeface="Times New Roman" panose="02020603050405020304" pitchFamily="18" charset="0"/>
                <a:cs typeface="Times New Roman" panose="02020603050405020304" pitchFamily="18" charset="0"/>
              </a:rPr>
              <a:t>textarea</a:t>
            </a:r>
            <a:r>
              <a:rPr lang="fr-FR" dirty="0">
                <a:latin typeface="Times New Roman" panose="02020603050405020304" pitchFamily="18" charset="0"/>
                <a:cs typeface="Times New Roman" panose="02020603050405020304" pitchFamily="18" charset="0"/>
              </a:rPr>
              <a:t>&gt;</a:t>
            </a:r>
          </a:p>
          <a:p>
            <a:pPr marL="0" indent="0">
              <a:buNone/>
            </a:pPr>
            <a:r>
              <a:rPr lang="fr-FR" dirty="0">
                <a:latin typeface="Times New Roman" panose="02020603050405020304" pitchFamily="18" charset="0"/>
                <a:cs typeface="Times New Roman" panose="02020603050405020304" pitchFamily="18" charset="0"/>
              </a:rPr>
              <a:t>            &lt;/div&gt;</a:t>
            </a:r>
          </a:p>
          <a:p>
            <a:pPr marL="0" indent="0">
              <a:buNone/>
            </a:pPr>
            <a:r>
              <a:rPr lang="fr-FR" dirty="0">
                <a:latin typeface="Times New Roman" panose="02020603050405020304" pitchFamily="18" charset="0"/>
                <a:cs typeface="Times New Roman" panose="02020603050405020304" pitchFamily="18" charset="0"/>
              </a:rPr>
              <a:t>&lt;/div&gt;</a:t>
            </a:r>
          </a:p>
          <a:p>
            <a:pPr marL="0" indent="0">
              <a:buNone/>
            </a:pPr>
            <a:r>
              <a:rPr lang="fr-FR" dirty="0">
                <a:latin typeface="Times New Roman" panose="02020603050405020304" pitchFamily="18" charset="0"/>
                <a:cs typeface="Times New Roman" panose="02020603050405020304" pitchFamily="18" charset="0"/>
              </a:rPr>
              <a:t>            &lt;input type="</a:t>
            </a:r>
            <a:r>
              <a:rPr lang="fr-FR" dirty="0" err="1">
                <a:latin typeface="Times New Roman" panose="02020603050405020304" pitchFamily="18" charset="0"/>
                <a:cs typeface="Times New Roman" panose="02020603050405020304" pitchFamily="18" charset="0"/>
              </a:rPr>
              <a:t>submit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send</a:t>
            </a:r>
            <a:r>
              <a:rPr lang="fr-FR" dirty="0">
                <a:latin typeface="Times New Roman" panose="02020603050405020304" pitchFamily="18" charset="0"/>
                <a:cs typeface="Times New Roman" panose="02020603050405020304" pitchFamily="18" charset="0"/>
              </a:rPr>
              <a:t>" value="</a:t>
            </a:r>
            <a:r>
              <a:rPr lang="fr-FR" dirty="0" err="1">
                <a:latin typeface="Times New Roman" panose="02020603050405020304" pitchFamily="18" charset="0"/>
                <a:cs typeface="Times New Roman" panose="02020603050405020304" pitchFamily="18" charset="0"/>
              </a:rPr>
              <a:t>Submit</a:t>
            </a:r>
            <a:r>
              <a:rPr lang="fr-FR" dirty="0">
                <a:latin typeface="Times New Roman" panose="02020603050405020304" pitchFamily="18" charset="0"/>
                <a:cs typeface="Times New Roman" panose="02020603050405020304" pitchFamily="18" charset="0"/>
              </a:rPr>
              <a:t>" class="</a:t>
            </a:r>
            <a:r>
              <a:rPr lang="fr-FR" dirty="0" err="1">
                <a:latin typeface="Times New Roman" panose="02020603050405020304" pitchFamily="18" charset="0"/>
                <a:cs typeface="Times New Roman" panose="02020603050405020304" pitchFamily="18" charset="0"/>
              </a:rPr>
              <a:t>btn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btn-primary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btn</a:t>
            </a:r>
            <a:r>
              <a:rPr lang="fr-FR" dirty="0">
                <a:latin typeface="Times New Roman" panose="02020603050405020304" pitchFamily="18" charset="0"/>
                <a:cs typeface="Times New Roman" panose="02020603050405020304" pitchFamily="18" charset="0"/>
              </a:rPr>
              <a:t>-block"&gt;</a:t>
            </a:r>
          </a:p>
          <a:p>
            <a:pPr marL="0" indent="0">
              <a:buNone/>
            </a:pPr>
            <a:r>
              <a:rPr lang="fr-FR" dirty="0">
                <a:latin typeface="Times New Roman" panose="02020603050405020304" pitchFamily="18" charset="0"/>
                <a:cs typeface="Times New Roman" panose="02020603050405020304" pitchFamily="18" charset="0"/>
              </a:rPr>
              <a:t>        &lt;/</a:t>
            </a:r>
            <a:r>
              <a:rPr lang="fr-FR" dirty="0" err="1">
                <a:latin typeface="Times New Roman" panose="02020603050405020304" pitchFamily="18" charset="0"/>
                <a:cs typeface="Times New Roman" panose="02020603050405020304" pitchFamily="18" charset="0"/>
              </a:rPr>
              <a:t>form</a:t>
            </a:r>
            <a:r>
              <a:rPr lang="fr-FR" dirty="0">
                <a:latin typeface="Times New Roman" panose="02020603050405020304" pitchFamily="18" charset="0"/>
                <a:cs typeface="Times New Roman" panose="02020603050405020304" pitchFamily="18" charset="0"/>
              </a:rPr>
              <a:t>&gt;</a:t>
            </a:r>
          </a:p>
          <a:p>
            <a:pPr marL="0" indent="0">
              <a:buNone/>
            </a:pPr>
            <a:r>
              <a:rPr lang="fr-FR" dirty="0">
                <a:latin typeface="Times New Roman" panose="02020603050405020304" pitchFamily="18" charset="0"/>
                <a:cs typeface="Times New Roman" panose="02020603050405020304" pitchFamily="18" charset="0"/>
              </a:rPr>
              <a:t>    &lt;/div&gt;</a:t>
            </a:r>
          </a:p>
        </p:txBody>
      </p:sp>
    </p:spTree>
    <p:extLst>
      <p:ext uri="{BB962C8B-B14F-4D97-AF65-F5344CB8AC3E}">
        <p14:creationId xmlns:p14="http://schemas.microsoft.com/office/powerpoint/2010/main" val="3198199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1">
              <a:buFont typeface="Wingdings" panose="05000000000000000000" pitchFamily="2" charset="2"/>
              <a:buChar char="ü"/>
            </a:pPr>
            <a:r>
              <a:rPr lang="fr-FR" sz="2400" dirty="0">
                <a:solidFill>
                  <a:srgbClr val="00B0F0"/>
                </a:solidFill>
              </a:rPr>
              <a:t>Exclure les URI de la protection CSRF</a:t>
            </a:r>
          </a:p>
          <a:p>
            <a:pPr marL="114300" indent="0">
              <a:buNone/>
            </a:pPr>
            <a:r>
              <a:rPr lang="fr-FR" sz="2400" dirty="0">
                <a:latin typeface="Times New Roman" panose="02020603050405020304" pitchFamily="18" charset="0"/>
                <a:cs typeface="Times New Roman" panose="02020603050405020304" pitchFamily="18" charset="0"/>
              </a:rPr>
              <a:t>Parfois, vous souhaiterez peut-être exclure un ensemble d'URI de la protection CSRF.</a:t>
            </a:r>
          </a:p>
          <a:p>
            <a:pPr marL="114300" indent="0">
              <a:buNone/>
            </a:pPr>
            <a:r>
              <a:rPr lang="fr-FR" sz="2400" dirty="0">
                <a:latin typeface="Times New Roman" panose="02020603050405020304" pitchFamily="18" charset="0"/>
                <a:cs typeface="Times New Roman" panose="02020603050405020304" pitchFamily="18" charset="0"/>
              </a:rPr>
              <a:t> En règle générale, vous devez placer ces types de routes en dehors du </a:t>
            </a:r>
            <a:r>
              <a:rPr lang="fr-FR" sz="2400" b="1" dirty="0">
                <a:latin typeface="Times New Roman" panose="02020603050405020304" pitchFamily="18" charset="0"/>
                <a:cs typeface="Times New Roman" panose="02020603050405020304" pitchFamily="18" charset="0"/>
              </a:rPr>
              <a:t>web</a:t>
            </a:r>
            <a:r>
              <a:rPr lang="fr-FR" sz="2400" dirty="0">
                <a:latin typeface="Times New Roman" panose="02020603050405020304" pitchFamily="18" charset="0"/>
                <a:cs typeface="Times New Roman" panose="02020603050405020304" pitchFamily="18" charset="0"/>
              </a:rPr>
              <a:t> groupe de middleware qui </a:t>
            </a:r>
          </a:p>
          <a:p>
            <a:pPr marL="114300" indent="0">
              <a:buNone/>
            </a:pPr>
            <a:r>
              <a:rPr lang="fr-FR" sz="2000" i="1" dirty="0">
                <a:latin typeface="Times New Roman" panose="02020603050405020304" pitchFamily="18" charset="0"/>
                <a:cs typeface="Times New Roman" panose="02020603050405020304" pitchFamily="18" charset="0"/>
              </a:rPr>
              <a:t>App\Providers\</a:t>
            </a:r>
            <a:r>
              <a:rPr lang="fr-FR" sz="2000" i="1" dirty="0" err="1">
                <a:latin typeface="Times New Roman" panose="02020603050405020304" pitchFamily="18" charset="0"/>
                <a:cs typeface="Times New Roman" panose="02020603050405020304" pitchFamily="18" charset="0"/>
              </a:rPr>
              <a:t>RouteServiceProvider</a:t>
            </a:r>
            <a:r>
              <a:rPr lang="fr-FR" sz="2000" i="1"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s'applique à toutes les routes du </a:t>
            </a:r>
            <a:r>
              <a:rPr lang="fr-FR" sz="2400" i="1" dirty="0">
                <a:latin typeface="Times New Roman" panose="02020603050405020304" pitchFamily="18" charset="0"/>
                <a:cs typeface="Times New Roman" panose="02020603050405020304" pitchFamily="18" charset="0"/>
              </a:rPr>
              <a:t>routes/</a:t>
            </a:r>
            <a:r>
              <a:rPr lang="fr-FR" sz="2400" i="1" dirty="0" err="1">
                <a:latin typeface="Times New Roman" panose="02020603050405020304" pitchFamily="18" charset="0"/>
                <a:cs typeface="Times New Roman" panose="02020603050405020304" pitchFamily="18" charset="0"/>
              </a:rPr>
              <a:t>web.php</a:t>
            </a:r>
            <a:r>
              <a:rPr lang="fr-FR" sz="2400" i="1"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fichier. </a:t>
            </a:r>
          </a:p>
          <a:p>
            <a:pPr marL="114300" indent="0">
              <a:buNone/>
            </a:pPr>
            <a:r>
              <a:rPr lang="fr-FR" sz="2400" dirty="0">
                <a:latin typeface="Times New Roman" panose="02020603050405020304" pitchFamily="18" charset="0"/>
                <a:cs typeface="Times New Roman" panose="02020603050405020304" pitchFamily="18" charset="0"/>
              </a:rPr>
              <a:t>Cependant, vous pouvez également exclure les routes en ajoutant leurs URI à la </a:t>
            </a:r>
            <a:r>
              <a:rPr lang="fr-FR" sz="2400" i="1" dirty="0">
                <a:latin typeface="Times New Roman" panose="02020603050405020304" pitchFamily="18" charset="0"/>
                <a:cs typeface="Times New Roman" panose="02020603050405020304" pitchFamily="18" charset="0"/>
              </a:rPr>
              <a:t>$</a:t>
            </a:r>
            <a:r>
              <a:rPr lang="fr-FR" sz="2400" i="1" dirty="0" err="1">
                <a:latin typeface="Times New Roman" panose="02020603050405020304" pitchFamily="18" charset="0"/>
                <a:cs typeface="Times New Roman" panose="02020603050405020304" pitchFamily="18" charset="0"/>
              </a:rPr>
              <a:t>except</a:t>
            </a:r>
            <a:r>
              <a:rPr lang="fr-FR" sz="2400" i="1"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propriété du </a:t>
            </a:r>
            <a:r>
              <a:rPr lang="fr-FR" sz="2400" i="1" dirty="0">
                <a:latin typeface="Times New Roman" panose="02020603050405020304" pitchFamily="18" charset="0"/>
                <a:cs typeface="Times New Roman" panose="02020603050405020304" pitchFamily="18" charset="0"/>
              </a:rPr>
              <a:t>VerifyCsrfTokenmiddleware</a:t>
            </a:r>
            <a:r>
              <a:rPr lang="fr-FR"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12002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1">
              <a:buFont typeface="Wingdings" panose="05000000000000000000" pitchFamily="2" charset="2"/>
              <a:buChar char="ü"/>
            </a:pPr>
            <a:r>
              <a:rPr lang="fr-FR" sz="2000" dirty="0">
                <a:solidFill>
                  <a:srgbClr val="00B0F0"/>
                </a:solidFill>
              </a:rPr>
              <a:t>Exclure les URI de la protection CSRF</a:t>
            </a:r>
          </a:p>
        </p:txBody>
      </p:sp>
      <p:sp>
        <p:nvSpPr>
          <p:cNvPr id="7" name="Rectangle : coins arrondis 6">
            <a:extLst>
              <a:ext uri="{FF2B5EF4-FFF2-40B4-BE49-F238E27FC236}">
                <a16:creationId xmlns:a16="http://schemas.microsoft.com/office/drawing/2014/main" id="{4284B7D5-569A-4FD2-84F7-01C003A958C4}"/>
              </a:ext>
            </a:extLst>
          </p:cNvPr>
          <p:cNvSpPr/>
          <p:nvPr/>
        </p:nvSpPr>
        <p:spPr>
          <a:xfrm>
            <a:off x="611560" y="3192052"/>
            <a:ext cx="7884876" cy="32546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dirty="0" err="1">
                <a:solidFill>
                  <a:srgbClr val="0070C0"/>
                </a:solidFill>
                <a:latin typeface="source-code-pro"/>
              </a:rPr>
              <a:t>namespace</a:t>
            </a:r>
            <a:r>
              <a:rPr lang="fr-FR" dirty="0">
                <a:solidFill>
                  <a:schemeClr val="tx1"/>
                </a:solidFill>
                <a:latin typeface="source-code-pro"/>
              </a:rPr>
              <a:t> App\Http\Middleware;</a:t>
            </a:r>
          </a:p>
          <a:p>
            <a:r>
              <a:rPr lang="fr-FR" dirty="0">
                <a:solidFill>
                  <a:srgbClr val="0070C0"/>
                </a:solidFill>
                <a:latin typeface="source-code-pro"/>
              </a:rPr>
              <a:t>use</a:t>
            </a:r>
            <a:r>
              <a:rPr lang="fr-FR" dirty="0">
                <a:solidFill>
                  <a:schemeClr val="tx1"/>
                </a:solidFill>
                <a:latin typeface="source-code-pro"/>
              </a:rPr>
              <a:t> </a:t>
            </a:r>
            <a:r>
              <a:rPr lang="fr-FR" dirty="0" err="1">
                <a:solidFill>
                  <a:schemeClr val="tx1"/>
                </a:solidFill>
                <a:latin typeface="source-code-pro"/>
              </a:rPr>
              <a:t>Illuminate</a:t>
            </a:r>
            <a:r>
              <a:rPr lang="fr-FR" dirty="0">
                <a:solidFill>
                  <a:schemeClr val="tx1"/>
                </a:solidFill>
                <a:latin typeface="source-code-pro"/>
              </a:rPr>
              <a:t>\</a:t>
            </a:r>
            <a:r>
              <a:rPr lang="fr-FR" dirty="0" err="1">
                <a:solidFill>
                  <a:schemeClr val="tx1"/>
                </a:solidFill>
                <a:latin typeface="source-code-pro"/>
              </a:rPr>
              <a:t>Foundation</a:t>
            </a:r>
            <a:r>
              <a:rPr lang="fr-FR" dirty="0">
                <a:solidFill>
                  <a:schemeClr val="tx1"/>
                </a:solidFill>
                <a:latin typeface="source-code-pro"/>
              </a:rPr>
              <a:t>\Http\Middleware\</a:t>
            </a:r>
            <a:r>
              <a:rPr lang="fr-FR" dirty="0">
                <a:solidFill>
                  <a:schemeClr val="accent6"/>
                </a:solidFill>
                <a:latin typeface="source-code-pro"/>
              </a:rPr>
              <a:t>VerifyCsrfToken</a:t>
            </a:r>
            <a:r>
              <a:rPr lang="fr-FR" dirty="0">
                <a:solidFill>
                  <a:schemeClr val="tx1"/>
                </a:solidFill>
                <a:latin typeface="source-code-pro"/>
              </a:rPr>
              <a:t> as Middleware;</a:t>
            </a:r>
          </a:p>
          <a:p>
            <a:r>
              <a:rPr lang="fr-FR" dirty="0">
                <a:solidFill>
                  <a:schemeClr val="tx1"/>
                </a:solidFill>
                <a:latin typeface="source-code-pro"/>
              </a:rPr>
              <a:t> </a:t>
            </a:r>
          </a:p>
          <a:p>
            <a:r>
              <a:rPr lang="fr-FR" dirty="0">
                <a:solidFill>
                  <a:srgbClr val="0070C0"/>
                </a:solidFill>
                <a:latin typeface="source-code-pro"/>
              </a:rPr>
              <a:t>class</a:t>
            </a:r>
            <a:r>
              <a:rPr lang="fr-FR" dirty="0">
                <a:solidFill>
                  <a:schemeClr val="tx1"/>
                </a:solidFill>
                <a:latin typeface="source-code-pro"/>
              </a:rPr>
              <a:t> </a:t>
            </a:r>
            <a:r>
              <a:rPr lang="fr-FR" dirty="0">
                <a:solidFill>
                  <a:schemeClr val="accent6"/>
                </a:solidFill>
                <a:latin typeface="source-code-pro"/>
              </a:rPr>
              <a:t>VerifyCsrfToken</a:t>
            </a:r>
            <a:r>
              <a:rPr lang="fr-FR" dirty="0">
                <a:solidFill>
                  <a:schemeClr val="tx1"/>
                </a:solidFill>
                <a:latin typeface="source-code-pro"/>
              </a:rPr>
              <a:t> </a:t>
            </a:r>
            <a:r>
              <a:rPr lang="fr-FR" dirty="0" err="1">
                <a:solidFill>
                  <a:srgbClr val="0070C0"/>
                </a:solidFill>
                <a:latin typeface="source-code-pro"/>
              </a:rPr>
              <a:t>extends</a:t>
            </a:r>
            <a:r>
              <a:rPr lang="fr-FR" dirty="0">
                <a:solidFill>
                  <a:schemeClr val="tx1"/>
                </a:solidFill>
                <a:latin typeface="source-code-pro"/>
              </a:rPr>
              <a:t> </a:t>
            </a:r>
            <a:r>
              <a:rPr lang="fr-FR" dirty="0">
                <a:solidFill>
                  <a:srgbClr val="C00000"/>
                </a:solidFill>
                <a:latin typeface="source-code-pro"/>
              </a:rPr>
              <a:t>Middleware</a:t>
            </a:r>
          </a:p>
          <a:p>
            <a:r>
              <a:rPr lang="fr-FR" dirty="0">
                <a:solidFill>
                  <a:schemeClr val="tx1"/>
                </a:solidFill>
                <a:latin typeface="source-code-pro"/>
              </a:rPr>
              <a:t>{</a:t>
            </a:r>
          </a:p>
          <a:p>
            <a:r>
              <a:rPr lang="fr-FR" dirty="0">
                <a:solidFill>
                  <a:schemeClr val="tx1"/>
                </a:solidFill>
                <a:latin typeface="source-code-pro"/>
              </a:rPr>
              <a:t>	</a:t>
            </a:r>
            <a:r>
              <a:rPr lang="fr-FR" dirty="0" err="1">
                <a:solidFill>
                  <a:srgbClr val="0070C0"/>
                </a:solidFill>
                <a:latin typeface="source-code-pro"/>
              </a:rPr>
              <a:t>protected</a:t>
            </a:r>
            <a:r>
              <a:rPr lang="fr-FR" dirty="0">
                <a:solidFill>
                  <a:schemeClr val="tx1"/>
                </a:solidFill>
                <a:latin typeface="source-code-pro"/>
              </a:rPr>
              <a:t> </a:t>
            </a:r>
            <a:r>
              <a:rPr lang="fr-FR" dirty="0">
                <a:solidFill>
                  <a:srgbClr val="C00000"/>
                </a:solidFill>
                <a:latin typeface="source-code-pro"/>
              </a:rPr>
              <a:t>$</a:t>
            </a:r>
            <a:r>
              <a:rPr lang="fr-FR" dirty="0" err="1">
                <a:solidFill>
                  <a:srgbClr val="C00000"/>
                </a:solidFill>
                <a:latin typeface="source-code-pro"/>
              </a:rPr>
              <a:t>except</a:t>
            </a:r>
            <a:r>
              <a:rPr lang="fr-FR" dirty="0">
                <a:solidFill>
                  <a:srgbClr val="C00000"/>
                </a:solidFill>
                <a:latin typeface="source-code-pro"/>
              </a:rPr>
              <a:t> </a:t>
            </a:r>
            <a:r>
              <a:rPr lang="fr-FR" dirty="0">
                <a:solidFill>
                  <a:schemeClr val="tx1"/>
                </a:solidFill>
                <a:latin typeface="source-code-pro"/>
              </a:rPr>
              <a:t>= [</a:t>
            </a:r>
          </a:p>
          <a:p>
            <a:r>
              <a:rPr lang="fr-FR" dirty="0">
                <a:solidFill>
                  <a:srgbClr val="00B050"/>
                </a:solidFill>
                <a:latin typeface="source-code-pro"/>
              </a:rPr>
              <a:t>		</a:t>
            </a:r>
          </a:p>
          <a:p>
            <a:r>
              <a:rPr lang="fr-FR" dirty="0">
                <a:solidFill>
                  <a:srgbClr val="00B050"/>
                </a:solidFill>
                <a:latin typeface="source-code-pro"/>
              </a:rPr>
              <a:t>		‘les routes  à exclues’</a:t>
            </a:r>
          </a:p>
          <a:p>
            <a:r>
              <a:rPr lang="fr-FR" dirty="0">
                <a:solidFill>
                  <a:schemeClr val="tx1"/>
                </a:solidFill>
                <a:latin typeface="source-code-pro"/>
              </a:rPr>
              <a:t>	];</a:t>
            </a:r>
          </a:p>
          <a:p>
            <a:r>
              <a:rPr lang="fr-FR" dirty="0">
                <a:solidFill>
                  <a:schemeClr val="tx1"/>
                </a:solidFill>
                <a:latin typeface="source-code-pro"/>
              </a:rPr>
              <a:t>}</a:t>
            </a:r>
          </a:p>
        </p:txBody>
      </p:sp>
    </p:spTree>
    <p:extLst>
      <p:ext uri="{BB962C8B-B14F-4D97-AF65-F5344CB8AC3E}">
        <p14:creationId xmlns:p14="http://schemas.microsoft.com/office/powerpoint/2010/main" val="135148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1">
              <a:buFont typeface="Wingdings" panose="05000000000000000000" pitchFamily="2" charset="2"/>
              <a:buChar char="ü"/>
            </a:pPr>
            <a:r>
              <a:rPr lang="fr-FR" sz="2000" dirty="0">
                <a:solidFill>
                  <a:srgbClr val="00B0F0"/>
                </a:solidFill>
              </a:rPr>
              <a:t>X-CSRF-TOKEN</a:t>
            </a:r>
          </a:p>
          <a:p>
            <a:pPr marL="457200" lvl="1" indent="0">
              <a:buNone/>
            </a:pPr>
            <a:r>
              <a:rPr lang="fr-FR" sz="2000" dirty="0">
                <a:solidFill>
                  <a:schemeClr val="tx1"/>
                </a:solidFill>
              </a:rPr>
              <a:t>En plus de vérifier le jeton CSRF en tant que paramètre POST, le </a:t>
            </a:r>
            <a:r>
              <a:rPr lang="fr-FR" sz="2000" i="1" dirty="0">
                <a:solidFill>
                  <a:schemeClr val="tx1"/>
                </a:solidFill>
              </a:rPr>
              <a:t>App\Http\Middleware\VerifyCsrfToken </a:t>
            </a:r>
            <a:r>
              <a:rPr lang="fr-FR" sz="2000" dirty="0">
                <a:solidFill>
                  <a:schemeClr val="tx1"/>
                </a:solidFill>
              </a:rPr>
              <a:t>middleware</a:t>
            </a:r>
            <a:r>
              <a:rPr lang="fr-FR" sz="2000" i="1" dirty="0">
                <a:solidFill>
                  <a:schemeClr val="tx1"/>
                </a:solidFill>
              </a:rPr>
              <a:t> </a:t>
            </a:r>
            <a:r>
              <a:rPr lang="fr-FR" sz="2000" dirty="0">
                <a:solidFill>
                  <a:schemeClr val="tx1"/>
                </a:solidFill>
              </a:rPr>
              <a:t>vérifiera également l' X-CSRF-TOKEN en-tête de la requête. Vous pouvez, par exemple, stocker le jeton dans une méta balise HTML :</a:t>
            </a:r>
          </a:p>
          <a:p>
            <a:pPr marL="457200" lvl="1" indent="0">
              <a:buNone/>
            </a:pPr>
            <a:endParaRPr lang="fr-FR" sz="2000" dirty="0">
              <a:solidFill>
                <a:schemeClr val="tx1"/>
              </a:solidFill>
            </a:endParaRPr>
          </a:p>
          <a:p>
            <a:pPr marL="457200" lvl="1" indent="0">
              <a:buNone/>
            </a:pPr>
            <a:endParaRPr lang="fr-FR" sz="2000" dirty="0">
              <a:solidFill>
                <a:schemeClr val="tx1"/>
              </a:solidFill>
            </a:endParaRPr>
          </a:p>
        </p:txBody>
      </p:sp>
      <p:sp>
        <p:nvSpPr>
          <p:cNvPr id="8" name="Rectangle : coins arrondis 7">
            <a:extLst>
              <a:ext uri="{FF2B5EF4-FFF2-40B4-BE49-F238E27FC236}">
                <a16:creationId xmlns:a16="http://schemas.microsoft.com/office/drawing/2014/main" id="{40703F52-F0D4-483B-9EB9-3E765199D062}"/>
              </a:ext>
            </a:extLst>
          </p:cNvPr>
          <p:cNvSpPr/>
          <p:nvPr/>
        </p:nvSpPr>
        <p:spPr>
          <a:xfrm>
            <a:off x="629562" y="4966033"/>
            <a:ext cx="7884876" cy="648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2400" dirty="0">
                <a:solidFill>
                  <a:schemeClr val="tx1"/>
                </a:solidFill>
                <a:latin typeface="source-code-pro"/>
              </a:rPr>
              <a:t>&lt;</a:t>
            </a:r>
            <a:r>
              <a:rPr lang="fr-FR" sz="2400" dirty="0" err="1">
                <a:solidFill>
                  <a:srgbClr val="0070C0"/>
                </a:solidFill>
                <a:latin typeface="source-code-pro"/>
              </a:rPr>
              <a:t>meta</a:t>
            </a:r>
            <a:r>
              <a:rPr lang="fr-FR" sz="2400" dirty="0">
                <a:solidFill>
                  <a:schemeClr val="tx1"/>
                </a:solidFill>
                <a:latin typeface="source-code-pro"/>
              </a:rPr>
              <a:t> </a:t>
            </a:r>
            <a:r>
              <a:rPr lang="fr-FR" sz="2400" dirty="0" err="1">
                <a:solidFill>
                  <a:schemeClr val="tx1"/>
                </a:solidFill>
                <a:latin typeface="source-code-pro"/>
              </a:rPr>
              <a:t>name</a:t>
            </a:r>
            <a:r>
              <a:rPr lang="fr-FR" sz="2400" dirty="0">
                <a:solidFill>
                  <a:schemeClr val="tx1"/>
                </a:solidFill>
                <a:latin typeface="source-code-pro"/>
              </a:rPr>
              <a:t>="</a:t>
            </a:r>
            <a:r>
              <a:rPr lang="fr-FR" sz="2400" dirty="0" err="1">
                <a:solidFill>
                  <a:srgbClr val="00B050"/>
                </a:solidFill>
                <a:latin typeface="source-code-pro"/>
              </a:rPr>
              <a:t>csrf</a:t>
            </a:r>
            <a:r>
              <a:rPr lang="fr-FR" sz="2400" dirty="0">
                <a:solidFill>
                  <a:srgbClr val="00B050"/>
                </a:solidFill>
                <a:latin typeface="source-code-pro"/>
              </a:rPr>
              <a:t>-token</a:t>
            </a:r>
            <a:r>
              <a:rPr lang="fr-FR" sz="2400" dirty="0">
                <a:solidFill>
                  <a:schemeClr val="tx1"/>
                </a:solidFill>
                <a:latin typeface="source-code-pro"/>
              </a:rPr>
              <a:t>" content="{{ </a:t>
            </a:r>
            <a:r>
              <a:rPr lang="fr-FR" sz="2400" dirty="0" err="1">
                <a:solidFill>
                  <a:schemeClr val="accent6"/>
                </a:solidFill>
                <a:latin typeface="source-code-pro"/>
              </a:rPr>
              <a:t>csrf_token</a:t>
            </a:r>
            <a:r>
              <a:rPr lang="fr-FR" sz="2400" dirty="0">
                <a:solidFill>
                  <a:schemeClr val="accent6"/>
                </a:solidFill>
                <a:latin typeface="source-code-pro"/>
              </a:rPr>
              <a:t>() </a:t>
            </a:r>
            <a:r>
              <a:rPr lang="fr-FR" sz="2400" dirty="0">
                <a:solidFill>
                  <a:schemeClr val="tx1"/>
                </a:solidFill>
                <a:latin typeface="source-code-pro"/>
              </a:rPr>
              <a:t>}}"&gt;</a:t>
            </a:r>
          </a:p>
        </p:txBody>
      </p:sp>
    </p:spTree>
    <p:extLst>
      <p:ext uri="{BB962C8B-B14F-4D97-AF65-F5344CB8AC3E}">
        <p14:creationId xmlns:p14="http://schemas.microsoft.com/office/powerpoint/2010/main" val="1978284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1">
              <a:buFont typeface="Wingdings" panose="05000000000000000000" pitchFamily="2" charset="2"/>
              <a:buChar char="ü"/>
            </a:pPr>
            <a:r>
              <a:rPr lang="fr-FR" sz="2000" dirty="0">
                <a:solidFill>
                  <a:srgbClr val="00B0F0"/>
                </a:solidFill>
              </a:rPr>
              <a:t>X-CSRF-TOKEN</a:t>
            </a:r>
          </a:p>
          <a:p>
            <a:pPr marL="457200" lvl="1" indent="0">
              <a:buNone/>
            </a:pPr>
            <a:r>
              <a:rPr lang="fr-FR" sz="2000" dirty="0">
                <a:solidFill>
                  <a:schemeClr val="tx1"/>
                </a:solidFill>
              </a:rPr>
              <a:t>Ensuite, vous pouvez demander à une bibliothèque comme jQuery d'ajouter automatiquement le jeton à tous les en-têtes de requête. Cela fournit une protection CSRF simple et pratique pour vos applications basées sur AJAX utilisant la technologie JavaScript héritée :</a:t>
            </a:r>
          </a:p>
          <a:p>
            <a:pPr marL="457200" lvl="1" indent="0">
              <a:buNone/>
            </a:pPr>
            <a:endParaRPr lang="fr-FR" sz="2000" dirty="0">
              <a:solidFill>
                <a:schemeClr val="tx1"/>
              </a:solidFill>
            </a:endParaRPr>
          </a:p>
        </p:txBody>
      </p:sp>
      <p:sp>
        <p:nvSpPr>
          <p:cNvPr id="8" name="Rectangle : coins arrondis 7">
            <a:extLst>
              <a:ext uri="{FF2B5EF4-FFF2-40B4-BE49-F238E27FC236}">
                <a16:creationId xmlns:a16="http://schemas.microsoft.com/office/drawing/2014/main" id="{40703F52-F0D4-483B-9EB9-3E765199D062}"/>
              </a:ext>
            </a:extLst>
          </p:cNvPr>
          <p:cNvSpPr/>
          <p:nvPr/>
        </p:nvSpPr>
        <p:spPr>
          <a:xfrm>
            <a:off x="629562" y="4523420"/>
            <a:ext cx="7884876" cy="19442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2200" dirty="0">
                <a:solidFill>
                  <a:schemeClr val="tx1"/>
                </a:solidFill>
                <a:latin typeface="source-code-pro"/>
              </a:rPr>
              <a:t>$.</a:t>
            </a:r>
            <a:r>
              <a:rPr lang="fr-FR" sz="2200" dirty="0" err="1">
                <a:solidFill>
                  <a:schemeClr val="tx1"/>
                </a:solidFill>
                <a:latin typeface="source-code-pro"/>
              </a:rPr>
              <a:t>ajaxSetup</a:t>
            </a:r>
            <a:r>
              <a:rPr lang="fr-FR" sz="2200" dirty="0">
                <a:solidFill>
                  <a:schemeClr val="tx1"/>
                </a:solidFill>
                <a:latin typeface="source-code-pro"/>
              </a:rPr>
              <a:t>({</a:t>
            </a:r>
          </a:p>
          <a:p>
            <a:r>
              <a:rPr lang="fr-FR" sz="2200" dirty="0">
                <a:solidFill>
                  <a:schemeClr val="tx1"/>
                </a:solidFill>
                <a:latin typeface="source-code-pro"/>
              </a:rPr>
              <a:t>    headers: {</a:t>
            </a:r>
          </a:p>
          <a:p>
            <a:r>
              <a:rPr lang="fr-FR" sz="2200" dirty="0">
                <a:solidFill>
                  <a:schemeClr val="tx1"/>
                </a:solidFill>
                <a:latin typeface="source-code-pro"/>
              </a:rPr>
              <a:t>        'X-CSRF-TOKEN': $('</a:t>
            </a:r>
            <a:r>
              <a:rPr lang="fr-FR" sz="2200" dirty="0" err="1">
                <a:solidFill>
                  <a:schemeClr val="tx1"/>
                </a:solidFill>
                <a:latin typeface="source-code-pro"/>
              </a:rPr>
              <a:t>meta</a:t>
            </a:r>
            <a:r>
              <a:rPr lang="fr-FR" sz="2200" dirty="0">
                <a:solidFill>
                  <a:schemeClr val="tx1"/>
                </a:solidFill>
                <a:latin typeface="source-code-pro"/>
              </a:rPr>
              <a:t>[</a:t>
            </a:r>
            <a:r>
              <a:rPr lang="fr-FR" sz="2200" dirty="0" err="1">
                <a:solidFill>
                  <a:schemeClr val="tx1"/>
                </a:solidFill>
                <a:latin typeface="source-code-pro"/>
              </a:rPr>
              <a:t>name</a:t>
            </a:r>
            <a:r>
              <a:rPr lang="fr-FR" sz="2200" dirty="0">
                <a:solidFill>
                  <a:schemeClr val="tx1"/>
                </a:solidFill>
                <a:latin typeface="source-code-pro"/>
              </a:rPr>
              <a:t>="</a:t>
            </a:r>
            <a:r>
              <a:rPr lang="fr-FR" sz="2200" dirty="0" err="1">
                <a:solidFill>
                  <a:schemeClr val="tx1"/>
                </a:solidFill>
                <a:latin typeface="source-code-pro"/>
              </a:rPr>
              <a:t>csrf-token</a:t>
            </a:r>
            <a:r>
              <a:rPr lang="fr-FR" sz="2200" dirty="0">
                <a:solidFill>
                  <a:schemeClr val="tx1"/>
                </a:solidFill>
                <a:latin typeface="source-code-pro"/>
              </a:rPr>
              <a:t>"]').</a:t>
            </a:r>
            <a:r>
              <a:rPr lang="fr-FR" sz="2200" dirty="0" err="1">
                <a:solidFill>
                  <a:schemeClr val="tx1"/>
                </a:solidFill>
                <a:latin typeface="source-code-pro"/>
              </a:rPr>
              <a:t>attr</a:t>
            </a:r>
            <a:r>
              <a:rPr lang="fr-FR" sz="2200" dirty="0">
                <a:solidFill>
                  <a:schemeClr val="tx1"/>
                </a:solidFill>
                <a:latin typeface="source-code-pro"/>
              </a:rPr>
              <a:t>('content')</a:t>
            </a:r>
          </a:p>
          <a:p>
            <a:r>
              <a:rPr lang="fr-FR" sz="2200" dirty="0">
                <a:solidFill>
                  <a:schemeClr val="tx1"/>
                </a:solidFill>
                <a:latin typeface="source-code-pro"/>
              </a:rPr>
              <a:t>    }</a:t>
            </a:r>
          </a:p>
          <a:p>
            <a:r>
              <a:rPr lang="fr-FR" sz="2200" dirty="0">
                <a:solidFill>
                  <a:schemeClr val="tx1"/>
                </a:solidFill>
                <a:latin typeface="source-code-pro"/>
              </a:rPr>
              <a:t>});</a:t>
            </a:r>
          </a:p>
        </p:txBody>
      </p:sp>
    </p:spTree>
    <p:extLst>
      <p:ext uri="{BB962C8B-B14F-4D97-AF65-F5344CB8AC3E}">
        <p14:creationId xmlns:p14="http://schemas.microsoft.com/office/powerpoint/2010/main" val="69089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du routage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Utilisation des Middleware (définition, enregistrement, paramétrage, terminate)</a:t>
            </a:r>
          </a:p>
          <a:p>
            <a:pPr lvl="2">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Protection CSRF</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contrôleurs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requêtes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réponses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vues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Création des template Blade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Génération d’URL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sessions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Validation des données d’entrée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des erreurs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Journalisation (logging)</a:t>
            </a:r>
          </a:p>
          <a:p>
            <a:pPr lvl="2">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Protection CSRF(Cross-Site Request Forgery)</a:t>
            </a:r>
          </a:p>
          <a:p>
            <a:pPr marL="400050" lvl="1" indent="0" algn="ctr">
              <a:buNone/>
            </a:pPr>
            <a:r>
              <a:rPr lang="fr-FR" sz="2000" dirty="0">
                <a:solidFill>
                  <a:srgbClr val="00B0F0"/>
                </a:solidFill>
              </a:rPr>
              <a:t>Falsification de requêtes intersites</a:t>
            </a:r>
          </a:p>
          <a:p>
            <a:pPr lvl="1">
              <a:buFont typeface="Wingdings" panose="05000000000000000000" pitchFamily="2" charset="2"/>
              <a:buChar char="ü"/>
            </a:pPr>
            <a:r>
              <a:rPr lang="fr-FR" sz="2400" dirty="0">
                <a:solidFill>
                  <a:srgbClr val="00B0F0"/>
                </a:solidFill>
              </a:rPr>
              <a:t>X-XSRF-TOKEN</a:t>
            </a:r>
          </a:p>
          <a:p>
            <a:pPr marL="457200" lvl="1" indent="0">
              <a:buNone/>
            </a:pPr>
            <a:r>
              <a:rPr lang="fr-FR" sz="2200" dirty="0">
                <a:solidFill>
                  <a:schemeClr val="tx1"/>
                </a:solidFill>
              </a:rPr>
              <a:t>Laravel stocke le jeton CSRF actuel dans un XSRF-TOKEN cookie crypté qui est inclus avec chaque réponse générée par le Framework. Vous pouvez utiliser la valeur du cookie pour définir l' X-XSRF-TOKEN en-tête de la demande.</a:t>
            </a:r>
          </a:p>
          <a:p>
            <a:pPr marL="457200" lvl="1" indent="0">
              <a:buNone/>
            </a:pPr>
            <a:r>
              <a:rPr lang="fr-FR" sz="2200" dirty="0">
                <a:solidFill>
                  <a:schemeClr val="tx1"/>
                </a:solidFill>
              </a:rPr>
              <a:t>Ce cookie est principalement envoyé pour la commodité des développeurs, car certains Framework et bibliothèques JavaScript, comme Angular et Axios, placent automatiquement sa valeur dans l'en- X-XSRF-TOKEN tête des requêtes de même origine.</a:t>
            </a:r>
          </a:p>
        </p:txBody>
      </p:sp>
    </p:spTree>
    <p:extLst>
      <p:ext uri="{BB962C8B-B14F-4D97-AF65-F5344CB8AC3E}">
        <p14:creationId xmlns:p14="http://schemas.microsoft.com/office/powerpoint/2010/main" val="1087582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dirty="0">
                <a:solidFill>
                  <a:srgbClr val="00B0F0"/>
                </a:solidFill>
              </a:rPr>
              <a:t>Protection CSRF(</a:t>
            </a:r>
            <a:r>
              <a:rPr lang="fr-FR" sz="3200" b="1" dirty="0">
                <a:solidFill>
                  <a:srgbClr val="00B0F0"/>
                </a:solidFill>
              </a:rPr>
              <a:t>C</a:t>
            </a:r>
            <a:r>
              <a:rPr lang="fr-FR" dirty="0">
                <a:solidFill>
                  <a:srgbClr val="00B0F0"/>
                </a:solidFill>
              </a:rPr>
              <a:t>ross-</a:t>
            </a:r>
            <a:r>
              <a:rPr lang="fr-FR" sz="3200" b="1" dirty="0">
                <a:solidFill>
                  <a:srgbClr val="00B0F0"/>
                </a:solidFill>
              </a:rPr>
              <a:t>S</a:t>
            </a:r>
            <a:r>
              <a:rPr lang="fr-FR" dirty="0">
                <a:solidFill>
                  <a:srgbClr val="00B0F0"/>
                </a:solidFill>
              </a:rPr>
              <a:t>ite </a:t>
            </a:r>
            <a:r>
              <a:rPr lang="fr-FR" sz="3200" b="1" dirty="0">
                <a:solidFill>
                  <a:srgbClr val="00B0F0"/>
                </a:solidFill>
              </a:rPr>
              <a:t>R</a:t>
            </a:r>
            <a:r>
              <a:rPr lang="fr-FR" dirty="0">
                <a:solidFill>
                  <a:srgbClr val="00B0F0"/>
                </a:solidFill>
              </a:rPr>
              <a:t>equest </a:t>
            </a:r>
            <a:r>
              <a:rPr lang="fr-FR" sz="3200" b="1" dirty="0">
                <a:solidFill>
                  <a:srgbClr val="00B0F0"/>
                </a:solidFill>
              </a:rPr>
              <a:t>F</a:t>
            </a:r>
            <a:r>
              <a:rPr lang="fr-FR" dirty="0">
                <a:solidFill>
                  <a:srgbClr val="00B0F0"/>
                </a:solidFill>
              </a:rPr>
              <a:t>orgery)</a:t>
            </a:r>
          </a:p>
          <a:p>
            <a:pPr marL="400050" lvl="1" indent="0" algn="ctr">
              <a:buNone/>
            </a:pPr>
            <a:r>
              <a:rPr lang="fr-FR" sz="2400" dirty="0">
                <a:solidFill>
                  <a:srgbClr val="00B0F0"/>
                </a:solidFill>
              </a:rPr>
              <a:t>Falsification de requêtes intersites</a:t>
            </a:r>
          </a:p>
          <a:p>
            <a:pPr lvl="2">
              <a:buFont typeface="Wingdings" panose="05000000000000000000" pitchFamily="2" charset="2"/>
              <a:buChar char="ü"/>
            </a:pPr>
            <a:r>
              <a:rPr lang="fr-FR" sz="2800" dirty="0">
                <a:solidFill>
                  <a:srgbClr val="00B0F0"/>
                </a:solidFill>
              </a:rPr>
              <a:t>Présentation</a:t>
            </a:r>
            <a:endParaRPr lang="fr-FR" sz="2800" dirty="0">
              <a:latin typeface="Times New Roman" panose="02020603050405020304" pitchFamily="18" charset="0"/>
              <a:cs typeface="Times New Roman" panose="02020603050405020304" pitchFamily="18" charset="0"/>
            </a:endParaRPr>
          </a:p>
          <a:p>
            <a:pPr marL="400050" lvl="1" indent="0">
              <a:buNone/>
            </a:pPr>
            <a:r>
              <a:rPr lang="fr-FR" sz="2400" dirty="0">
                <a:latin typeface="Times New Roman" panose="02020603050405020304" pitchFamily="18" charset="0"/>
                <a:cs typeface="Times New Roman" panose="02020603050405020304" pitchFamily="18" charset="0"/>
              </a:rPr>
              <a:t>Les falsifications de requêtes intersites sont un type d'exploit malveillant par lequel des commandes non autorisées sont exécutées au nom d'un utilisateur authentifié.</a:t>
            </a:r>
          </a:p>
          <a:p>
            <a:pPr marL="400050" lvl="1" indent="0">
              <a:buNone/>
            </a:pPr>
            <a:r>
              <a:rPr lang="fr-FR" sz="2400" dirty="0">
                <a:latin typeface="Times New Roman" panose="02020603050405020304" pitchFamily="18" charset="0"/>
                <a:cs typeface="Times New Roman" panose="02020603050405020304" pitchFamily="18" charset="0"/>
              </a:rPr>
              <a:t> Il s’agit d’un type d’attaque en ligne dans lequel l’attaquant envoie des demandes en tant qu’utilisateur autorisé à un système en obtenant des informations d’accès d’un utilisateur particulier de ce système et effectue différents types d’activités malveillantes en utilisant l’identité de cet utilisateur. L’impact de cette attaque dépend des privilèges de la victime sur le système.</a:t>
            </a:r>
          </a:p>
          <a:p>
            <a:pPr marL="400050" lvl="1" indent="0">
              <a:buNone/>
            </a:pPr>
            <a:r>
              <a:rPr lang="fr-FR" sz="2400" dirty="0">
                <a:latin typeface="Times New Roman" panose="02020603050405020304" pitchFamily="18" charset="0"/>
                <a:cs typeface="Times New Roman" panose="02020603050405020304" pitchFamily="18" charset="0"/>
              </a:rPr>
              <a:t>Si la victime est un utilisateur normal, cela n’affectera que les données personnelles de la victime. Mais si la victime est l’administrateur du système, l’attaquant peut endommager l’ensemble du système.</a:t>
            </a:r>
          </a:p>
          <a:p>
            <a:pPr marL="400050" lvl="1" indent="0">
              <a:buNone/>
            </a:pPr>
            <a:endParaRPr lang="fr-FR" sz="2400" dirty="0">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54470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514350" indent="-514350">
              <a:buFont typeface="+mj-lt"/>
              <a:buAutoNum type="alphaUcPeriod" startAt="2"/>
            </a:pPr>
            <a:r>
              <a:rPr lang="fr-FR" b="1" dirty="0">
                <a:solidFill>
                  <a:srgbClr val="002060"/>
                </a:solidFill>
                <a:latin typeface="Times New Roman" panose="02020603050405020304" pitchFamily="18" charset="0"/>
                <a:cs typeface="Times New Roman" panose="02020603050405020304" pitchFamily="18" charset="0"/>
              </a:rPr>
              <a:t>Programmer avec Laravel</a:t>
            </a:r>
            <a:endParaRPr lang="fr-FR"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9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900" dirty="0"/>
              <a:t> </a:t>
            </a:r>
            <a:r>
              <a:rPr lang="fr-FR" sz="2900" dirty="0">
                <a:solidFill>
                  <a:srgbClr val="C00000"/>
                </a:solidFill>
                <a:latin typeface="Times New Roman" panose="02020603050405020304" pitchFamily="18" charset="0"/>
                <a:cs typeface="Times New Roman" panose="02020603050405020304" pitchFamily="18" charset="0"/>
              </a:rPr>
              <a:t>Laravel</a:t>
            </a:r>
            <a:endParaRPr lang="fr-FR" sz="2900" dirty="0">
              <a:latin typeface="Times New Roman" panose="02020603050405020304" pitchFamily="18" charset="0"/>
              <a:cs typeface="Times New Roman" panose="02020603050405020304" pitchFamily="18" charset="0"/>
            </a:endParaRPr>
          </a:p>
          <a:p>
            <a:pPr marL="400050" lvl="1" indent="0" algn="ctr">
              <a:buNone/>
            </a:pPr>
            <a:r>
              <a:rPr lang="fr-FR" sz="3800" dirty="0">
                <a:solidFill>
                  <a:srgbClr val="00B0F0"/>
                </a:solidFill>
              </a:rPr>
              <a:t>Protection CSRF(Cross-Site Request Forgery)</a:t>
            </a:r>
          </a:p>
          <a:p>
            <a:pPr marL="400050" lvl="1" indent="0" algn="ctr">
              <a:buNone/>
            </a:pPr>
            <a:r>
              <a:rPr lang="fr-FR" sz="3200" dirty="0">
                <a:solidFill>
                  <a:srgbClr val="00B0F0"/>
                </a:solidFill>
              </a:rPr>
              <a:t>Falsification de requêtes intersites</a:t>
            </a:r>
          </a:p>
          <a:p>
            <a:pPr marL="400050" lvl="1" indent="0" algn="ctr">
              <a:buNone/>
            </a:pPr>
            <a:endParaRPr lang="fr-FR" sz="1900" dirty="0">
              <a:solidFill>
                <a:srgbClr val="00B0F0"/>
              </a:solidFill>
            </a:endParaRPr>
          </a:p>
          <a:p>
            <a:pPr lvl="2">
              <a:buFont typeface="Wingdings" panose="05000000000000000000" pitchFamily="2" charset="2"/>
              <a:buChar char="ü"/>
            </a:pPr>
            <a:r>
              <a:rPr lang="fr-FR" sz="3500" dirty="0">
                <a:solidFill>
                  <a:srgbClr val="00B0F0"/>
                </a:solidFill>
              </a:rPr>
              <a:t>Fonctionnement du CSRF</a:t>
            </a:r>
            <a:endParaRPr lang="fr-FR" sz="3500" dirty="0">
              <a:solidFill>
                <a:srgbClr val="C00000"/>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fr-FR" sz="3500" dirty="0">
                <a:latin typeface="Times New Roman" panose="02020603050405020304" pitchFamily="18" charset="0"/>
                <a:cs typeface="Times New Roman" panose="02020603050405020304" pitchFamily="18" charset="0"/>
              </a:rPr>
              <a:t>La falsification de requêtes intersites (CSRF) est un type d’attaque effectué par l’attaquant pour envoyer des requêtes à un système avec l’aide d’un utilisateur autorisé auquel le système fait confiance.</a:t>
            </a:r>
          </a:p>
          <a:p>
            <a:r>
              <a:rPr lang="fr-FR" sz="3500" dirty="0">
                <a:latin typeface="Times New Roman" panose="02020603050405020304" pitchFamily="18" charset="0"/>
                <a:cs typeface="Times New Roman" panose="02020603050405020304" pitchFamily="18" charset="0"/>
              </a:rPr>
              <a:t>Laravel fournit une protection contre les attaques CSRF en générant un jeton CSRF . Ce jeton CSRF est généré automatiquement pour chaque utilisateur. Ce jeton n’est rien d’autre qu’une chaîne aléatoire gérée par l’application Laravel pour vérifier les demandes des utilisateurs.</a:t>
            </a:r>
          </a:p>
          <a:p>
            <a:r>
              <a:rPr lang="fr-FR" sz="3500" dirty="0">
                <a:latin typeface="Times New Roman" panose="02020603050405020304" pitchFamily="18" charset="0"/>
                <a:cs typeface="Times New Roman" panose="02020603050405020304" pitchFamily="18" charset="0"/>
              </a:rPr>
              <a:t>Cette protection de jeton CSRF peut être appliquée à n’importe quel formulaire HTML dans l’application Laravel en spécifiant un champ de formulaire caché du jeton CSRF.</a:t>
            </a:r>
          </a:p>
          <a:p>
            <a:endParaRPr lang="fr-FR" dirty="0"/>
          </a:p>
        </p:txBody>
      </p:sp>
    </p:spTree>
    <p:extLst>
      <p:ext uri="{BB962C8B-B14F-4D97-AF65-F5344CB8AC3E}">
        <p14:creationId xmlns:p14="http://schemas.microsoft.com/office/powerpoint/2010/main" val="393205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514350" indent="-514350">
              <a:buFont typeface="+mj-lt"/>
              <a:buAutoNum type="alphaUcPeriod" startAt="2"/>
            </a:pPr>
            <a:r>
              <a:rPr lang="fr-FR" sz="7200" b="1" dirty="0">
                <a:solidFill>
                  <a:srgbClr val="002060"/>
                </a:solidFill>
                <a:latin typeface="Times New Roman" panose="02020603050405020304" pitchFamily="18" charset="0"/>
                <a:cs typeface="Times New Roman" panose="02020603050405020304" pitchFamily="18" charset="0"/>
              </a:rPr>
              <a:t>Programmer avec Laravel</a:t>
            </a:r>
            <a:endParaRPr lang="fr-FR" sz="7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6000" dirty="0"/>
              <a:t> </a:t>
            </a:r>
            <a:r>
              <a:rPr lang="fr-FR" sz="6000" dirty="0">
                <a:solidFill>
                  <a:srgbClr val="C00000"/>
                </a:solidFill>
                <a:latin typeface="Times New Roman" panose="02020603050405020304" pitchFamily="18" charset="0"/>
                <a:cs typeface="Times New Roman" panose="02020603050405020304" pitchFamily="18" charset="0"/>
              </a:rPr>
              <a:t>Laravel</a:t>
            </a:r>
            <a:endParaRPr lang="fr-FR" sz="6000" dirty="0">
              <a:latin typeface="Times New Roman" panose="02020603050405020304" pitchFamily="18" charset="0"/>
              <a:cs typeface="Times New Roman" panose="02020603050405020304" pitchFamily="18" charset="0"/>
            </a:endParaRPr>
          </a:p>
          <a:p>
            <a:pPr marL="400050" lvl="1" indent="0" algn="ctr">
              <a:buNone/>
            </a:pPr>
            <a:r>
              <a:rPr lang="fr-FR" sz="9600" dirty="0">
                <a:solidFill>
                  <a:srgbClr val="00B0F0"/>
                </a:solidFill>
              </a:rPr>
              <a:t>Protection CSRF(Cross-Site Request Forgery)</a:t>
            </a:r>
          </a:p>
          <a:p>
            <a:pPr marL="400050" lvl="1" indent="0" algn="ctr">
              <a:buNone/>
            </a:pPr>
            <a:r>
              <a:rPr lang="fr-FR" sz="8000" dirty="0">
                <a:solidFill>
                  <a:srgbClr val="00B0F0"/>
                </a:solidFill>
              </a:rPr>
              <a:t>Falsification de requêtes intersites</a:t>
            </a:r>
          </a:p>
          <a:p>
            <a:pPr marL="400050" lvl="1" indent="0" algn="ctr">
              <a:buNone/>
            </a:pPr>
            <a:endParaRPr lang="fr-FR" sz="1900" dirty="0">
              <a:solidFill>
                <a:srgbClr val="00B0F0"/>
              </a:solidFill>
            </a:endParaRPr>
          </a:p>
          <a:p>
            <a:pPr lvl="2">
              <a:buFont typeface="Wingdings" panose="05000000000000000000" pitchFamily="2" charset="2"/>
              <a:buChar char="ü"/>
            </a:pPr>
            <a:r>
              <a:rPr lang="fr-FR" sz="8800" dirty="0">
                <a:solidFill>
                  <a:srgbClr val="00B0F0"/>
                </a:solidFill>
              </a:rPr>
              <a:t>Fonctionnement du CSRF(suite)</a:t>
            </a:r>
            <a:endParaRPr lang="fr-FR" sz="8800" dirty="0">
              <a:solidFill>
                <a:srgbClr val="C00000"/>
              </a:solidFill>
              <a:latin typeface="Times New Roman" panose="02020603050405020304" pitchFamily="18" charset="0"/>
              <a:cs typeface="Times New Roman" panose="02020603050405020304" pitchFamily="18" charset="0"/>
            </a:endParaRPr>
          </a:p>
          <a:p>
            <a:r>
              <a:rPr lang="fr-FR" sz="8000" dirty="0">
                <a:latin typeface="Times New Roman" panose="02020603050405020304" pitchFamily="18" charset="0"/>
                <a:cs typeface="Times New Roman" panose="02020603050405020304" pitchFamily="18" charset="0"/>
              </a:rPr>
              <a:t>Une des manières efficaces de se prémunir contre les attaques CSRF est d’accompagner chaque formulaire à protéger d’un jeton (en anglais “token”) d’identification de session.</a:t>
            </a:r>
          </a:p>
          <a:p>
            <a:r>
              <a:rPr lang="fr-FR" sz="8000" dirty="0">
                <a:latin typeface="Times New Roman" panose="02020603050405020304" pitchFamily="18" charset="0"/>
                <a:cs typeface="Times New Roman" panose="02020603050405020304" pitchFamily="18" charset="0"/>
              </a:rPr>
              <a:t>Pour ce faire, lorsqu’un visiteur se connecte sur votre site, vous enregistrez en session une chaîne de caractère aléatoire.</a:t>
            </a:r>
          </a:p>
          <a:p>
            <a:r>
              <a:rPr lang="fr-FR" sz="8000" dirty="0">
                <a:latin typeface="Times New Roman" panose="02020603050405020304" pitchFamily="18" charset="0"/>
                <a:cs typeface="Times New Roman" panose="02020603050405020304" pitchFamily="18" charset="0"/>
              </a:rPr>
              <a:t>Cette même chaîne est récupérée en session et passée au formulaire, sous la forme d’un champ de type “hidden“.</a:t>
            </a:r>
          </a:p>
          <a:p>
            <a:r>
              <a:rPr lang="fr-FR" sz="8000" dirty="0">
                <a:latin typeface="Times New Roman" panose="02020603050405020304" pitchFamily="18" charset="0"/>
                <a:cs typeface="Times New Roman" panose="02020603050405020304" pitchFamily="18" charset="0"/>
              </a:rPr>
              <a:t>Lorsque le formulaire est posté, votre système de validation doit vérifier que le champ caché contient la même valeur que celle enregistrée en session.</a:t>
            </a:r>
          </a:p>
          <a:p>
            <a:r>
              <a:rPr lang="fr-FR" sz="8000" dirty="0">
                <a:latin typeface="Times New Roman" panose="02020603050405020304" pitchFamily="18" charset="0"/>
                <a:cs typeface="Times New Roman" panose="02020603050405020304" pitchFamily="18" charset="0"/>
              </a:rPr>
              <a:t>Si ça n’est pas le cas, ça signifie que quelqu’un a essayé de soumettre le formulaire depuis un autre endroit que votre site. Il faut alors annuler le traitement de ce formulaire.</a:t>
            </a:r>
          </a:p>
        </p:txBody>
      </p:sp>
    </p:spTree>
    <p:extLst>
      <p:ext uri="{BB962C8B-B14F-4D97-AF65-F5344CB8AC3E}">
        <p14:creationId xmlns:p14="http://schemas.microsoft.com/office/powerpoint/2010/main" val="265545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3100" b="1" dirty="0">
                <a:solidFill>
                  <a:srgbClr val="002060"/>
                </a:solidFill>
                <a:latin typeface="Times New Roman" panose="02020603050405020304" pitchFamily="18" charset="0"/>
                <a:cs typeface="Times New Roman" panose="02020603050405020304" pitchFamily="18" charset="0"/>
              </a:rPr>
              <a:t>Programmer avec Laravel</a:t>
            </a:r>
            <a:endParaRPr lang="fr-FR" sz="31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400" dirty="0">
              <a:latin typeface="Times New Roman" panose="02020603050405020304" pitchFamily="18" charset="0"/>
              <a:cs typeface="Times New Roman" panose="02020603050405020304" pitchFamily="18" charset="0"/>
            </a:endParaRPr>
          </a:p>
          <a:p>
            <a:pPr marL="400050" lvl="1" indent="0" algn="ctr">
              <a:buNone/>
            </a:pPr>
            <a:r>
              <a:rPr lang="fr-FR" sz="2200" dirty="0">
                <a:solidFill>
                  <a:srgbClr val="00B0F0"/>
                </a:solidFill>
              </a:rPr>
              <a:t>Protection CSRF(Cross-Site Request Forgery)</a:t>
            </a:r>
          </a:p>
          <a:p>
            <a:pPr marL="400050" lvl="1" indent="0" algn="ctr">
              <a:buNone/>
            </a:pPr>
            <a:r>
              <a:rPr lang="fr-FR" sz="2200" dirty="0">
                <a:solidFill>
                  <a:srgbClr val="00B0F0"/>
                </a:solidFill>
              </a:rPr>
              <a:t>Falsification de requêtes intersites</a:t>
            </a:r>
          </a:p>
          <a:p>
            <a:pPr lvl="2">
              <a:buFont typeface="Wingdings" panose="05000000000000000000" pitchFamily="2" charset="2"/>
              <a:buChar char="ü"/>
            </a:pPr>
            <a:r>
              <a:rPr lang="fr-FR" sz="2200" dirty="0">
                <a:solidFill>
                  <a:srgbClr val="00B0F0"/>
                </a:solidFill>
              </a:rPr>
              <a:t>Fonctionnement du CSRF(fin)</a:t>
            </a:r>
          </a:p>
        </p:txBody>
      </p:sp>
      <p:sp>
        <p:nvSpPr>
          <p:cNvPr id="5" name="Rectangle : coins arrondis 4">
            <a:extLst>
              <a:ext uri="{FF2B5EF4-FFF2-40B4-BE49-F238E27FC236}">
                <a16:creationId xmlns:a16="http://schemas.microsoft.com/office/drawing/2014/main" id="{2E1DB25B-785D-4C93-A7FE-026DA7F96513}"/>
              </a:ext>
            </a:extLst>
          </p:cNvPr>
          <p:cNvSpPr/>
          <p:nvPr/>
        </p:nvSpPr>
        <p:spPr>
          <a:xfrm>
            <a:off x="642392" y="3573016"/>
            <a:ext cx="7859216" cy="25202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2800" dirty="0">
                <a:solidFill>
                  <a:schemeClr val="accent6">
                    <a:lumMod val="75000"/>
                  </a:schemeClr>
                </a:solidFill>
                <a:latin typeface="Baskerville Old Face" panose="02020602080505020303" pitchFamily="18" charset="0"/>
              </a:rPr>
              <a:t>Laravel inclut un plug-in CSRF intégré, qui génère des jetons pour chaque session utilisateur active. Ces jetons vérifient que les opérations ou requêtes sont envoyées par l’utilisateur authentifié concerné.</a:t>
            </a:r>
          </a:p>
          <a:p>
            <a:pPr algn="ctr"/>
            <a:endParaRPr lang="en-US" sz="2000" dirty="0">
              <a:solidFill>
                <a:schemeClr val="accent6">
                  <a:lumMod val="75000"/>
                </a:schemeClr>
              </a:solidFill>
              <a:latin typeface="Baskerville Old Face" panose="02020602080505020303" pitchFamily="18" charset="0"/>
            </a:endParaRPr>
          </a:p>
        </p:txBody>
      </p:sp>
    </p:spTree>
    <p:extLst>
      <p:ext uri="{BB962C8B-B14F-4D97-AF65-F5344CB8AC3E}">
        <p14:creationId xmlns:p14="http://schemas.microsoft.com/office/powerpoint/2010/main" val="351050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40000" lnSpcReduction="20000"/>
          </a:bodyPr>
          <a:lstStyle/>
          <a:p>
            <a:pPr marL="514350" indent="-514350">
              <a:buFont typeface="+mj-lt"/>
              <a:buAutoNum type="alphaUcPeriod" startAt="2"/>
            </a:pPr>
            <a:r>
              <a:rPr lang="fr-FR" sz="7200" b="1" dirty="0">
                <a:solidFill>
                  <a:srgbClr val="002060"/>
                </a:solidFill>
                <a:latin typeface="Times New Roman" panose="02020603050405020304" pitchFamily="18" charset="0"/>
                <a:cs typeface="Times New Roman" panose="02020603050405020304" pitchFamily="18" charset="0"/>
              </a:rPr>
              <a:t>Programmer avec Laravel</a:t>
            </a:r>
            <a:endParaRPr lang="fr-FR" sz="7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6000" dirty="0"/>
              <a:t> </a:t>
            </a:r>
            <a:r>
              <a:rPr lang="fr-FR" sz="6000" dirty="0">
                <a:solidFill>
                  <a:srgbClr val="C00000"/>
                </a:solidFill>
                <a:latin typeface="Times New Roman" panose="02020603050405020304" pitchFamily="18" charset="0"/>
                <a:cs typeface="Times New Roman" panose="02020603050405020304" pitchFamily="18" charset="0"/>
              </a:rPr>
              <a:t>Laravel</a:t>
            </a:r>
            <a:endParaRPr lang="fr-FR" sz="6000" dirty="0">
              <a:latin typeface="Times New Roman" panose="02020603050405020304" pitchFamily="18" charset="0"/>
              <a:cs typeface="Times New Roman" panose="02020603050405020304" pitchFamily="18" charset="0"/>
            </a:endParaRPr>
          </a:p>
          <a:p>
            <a:pPr marL="400050" lvl="1" indent="0" algn="ctr">
              <a:buNone/>
            </a:pPr>
            <a:r>
              <a:rPr lang="fr-FR" sz="7400" dirty="0">
                <a:solidFill>
                  <a:srgbClr val="00B0F0"/>
                </a:solidFill>
              </a:rPr>
              <a:t>Protection CSRF(Cross-Site Request Forgery)</a:t>
            </a:r>
          </a:p>
          <a:p>
            <a:pPr marL="400050" lvl="1" indent="0" algn="ctr">
              <a:buNone/>
            </a:pPr>
            <a:r>
              <a:rPr lang="fr-FR" sz="7400" dirty="0">
                <a:solidFill>
                  <a:srgbClr val="00B0F0"/>
                </a:solidFill>
              </a:rPr>
              <a:t>Falsification de requêtes intersites</a:t>
            </a:r>
          </a:p>
          <a:p>
            <a:pPr marL="400050" lvl="1" indent="0" algn="ctr">
              <a:buNone/>
            </a:pPr>
            <a:endParaRPr lang="fr-FR" sz="1900" dirty="0">
              <a:solidFill>
                <a:srgbClr val="00B0F0"/>
              </a:solidFill>
            </a:endParaRPr>
          </a:p>
          <a:p>
            <a:pPr lvl="2">
              <a:buFont typeface="Wingdings" panose="05000000000000000000" pitchFamily="2" charset="2"/>
              <a:buChar char="ü"/>
            </a:pPr>
            <a:r>
              <a:rPr lang="fr-FR" sz="7400" dirty="0">
                <a:solidFill>
                  <a:srgbClr val="00B0F0"/>
                </a:solidFill>
              </a:rPr>
              <a:t>Empêcher les requêtes CSRF</a:t>
            </a:r>
            <a:endParaRPr lang="fr-FR" sz="7400" dirty="0">
              <a:solidFill>
                <a:srgbClr val="C00000"/>
              </a:solidFill>
              <a:latin typeface="Times New Roman" panose="02020603050405020304" pitchFamily="18" charset="0"/>
              <a:cs typeface="Times New Roman" panose="02020603050405020304" pitchFamily="18" charset="0"/>
            </a:endParaRPr>
          </a:p>
          <a:p>
            <a:r>
              <a:rPr lang="fr-FR" sz="6200" dirty="0">
                <a:latin typeface="Times New Roman" panose="02020603050405020304" pitchFamily="18" charset="0"/>
                <a:cs typeface="Times New Roman" panose="02020603050405020304" pitchFamily="18" charset="0"/>
              </a:rPr>
              <a:t>CSRF est implémenté dans les formulaires HTML déclarés dans les applications Web. Vous devez inclure un jeton CSRF validé masqué dans le formulaire, afin que le middleware de protection CSRF de Laravel puisse valider la demande.</a:t>
            </a:r>
          </a:p>
          <a:p>
            <a:r>
              <a:rPr lang="fr-FR" sz="6200" dirty="0">
                <a:latin typeface="Times New Roman" panose="02020603050405020304" pitchFamily="18" charset="0"/>
                <a:cs typeface="Times New Roman" panose="02020603050405020304" pitchFamily="18" charset="0"/>
              </a:rPr>
              <a:t>La protection CSRF peut être implémentée dans Laravel à l’aide de n’importe quel formulaire HTML avec une forme cachée de jeton CSRF et la demande de l’utilisateur est validée à l’aide du middleware CSRF </a:t>
            </a:r>
            <a:r>
              <a:rPr lang="fr-FR" sz="6200" dirty="0">
                <a:solidFill>
                  <a:srgbClr val="C00000"/>
                </a:solidFill>
                <a:latin typeface="Times New Roman" panose="02020603050405020304" pitchFamily="18" charset="0"/>
                <a:cs typeface="Times New Roman" panose="02020603050405020304" pitchFamily="18" charset="0"/>
              </a:rPr>
              <a:t>VerifyCsrfToken</a:t>
            </a:r>
            <a:r>
              <a:rPr lang="fr-FR" sz="6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5852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32500" lnSpcReduction="20000"/>
          </a:bodyPr>
          <a:lstStyle/>
          <a:p>
            <a:pPr marL="514350" indent="-514350">
              <a:buFont typeface="+mj-lt"/>
              <a:buAutoNum type="alphaUcPeriod" startAt="2"/>
            </a:pPr>
            <a:r>
              <a:rPr lang="fr-FR" sz="7200" b="1" dirty="0">
                <a:solidFill>
                  <a:srgbClr val="002060"/>
                </a:solidFill>
                <a:latin typeface="Times New Roman" panose="02020603050405020304" pitchFamily="18" charset="0"/>
                <a:cs typeface="Times New Roman" panose="02020603050405020304" pitchFamily="18" charset="0"/>
              </a:rPr>
              <a:t>Programmer avec Laravel</a:t>
            </a:r>
            <a:endParaRPr lang="fr-FR" sz="7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6000" dirty="0"/>
              <a:t> </a:t>
            </a:r>
            <a:r>
              <a:rPr lang="fr-FR" sz="6000" dirty="0">
                <a:solidFill>
                  <a:srgbClr val="C00000"/>
                </a:solidFill>
                <a:latin typeface="Times New Roman" panose="02020603050405020304" pitchFamily="18" charset="0"/>
                <a:cs typeface="Times New Roman" panose="02020603050405020304" pitchFamily="18" charset="0"/>
              </a:rPr>
              <a:t>Laravel</a:t>
            </a:r>
            <a:endParaRPr lang="fr-FR" sz="6000" dirty="0">
              <a:latin typeface="Times New Roman" panose="02020603050405020304" pitchFamily="18" charset="0"/>
              <a:cs typeface="Times New Roman" panose="02020603050405020304" pitchFamily="18" charset="0"/>
            </a:endParaRPr>
          </a:p>
          <a:p>
            <a:pPr marL="400050" lvl="1" indent="0" algn="ctr">
              <a:buNone/>
            </a:pPr>
            <a:r>
              <a:rPr lang="fr-FR" sz="7400" dirty="0">
                <a:solidFill>
                  <a:srgbClr val="00B0F0"/>
                </a:solidFill>
              </a:rPr>
              <a:t>Protection CSRF(Cross-Site Request Forgery)</a:t>
            </a:r>
          </a:p>
          <a:p>
            <a:pPr marL="400050" lvl="1" indent="0" algn="ctr">
              <a:buNone/>
            </a:pPr>
            <a:r>
              <a:rPr lang="fr-FR" sz="7400" dirty="0">
                <a:solidFill>
                  <a:srgbClr val="00B0F0"/>
                </a:solidFill>
              </a:rPr>
              <a:t>Falsification de requêtes intersites</a:t>
            </a:r>
          </a:p>
          <a:p>
            <a:pPr marL="400050" lvl="1" indent="0" algn="ctr">
              <a:buNone/>
            </a:pPr>
            <a:endParaRPr lang="fr-FR" sz="1900" dirty="0">
              <a:solidFill>
                <a:srgbClr val="00B0F0"/>
              </a:solidFill>
            </a:endParaRPr>
          </a:p>
          <a:p>
            <a:pPr lvl="2">
              <a:buFont typeface="Wingdings" panose="05000000000000000000" pitchFamily="2" charset="2"/>
              <a:buChar char="ü"/>
            </a:pPr>
            <a:r>
              <a:rPr lang="fr-FR" sz="6200" dirty="0">
                <a:solidFill>
                  <a:srgbClr val="00B0F0"/>
                </a:solidFill>
              </a:rPr>
              <a:t>Empêcher les requêtes CSRF (@</a:t>
            </a:r>
            <a:r>
              <a:rPr lang="fr-FR" sz="6200" dirty="0" err="1">
                <a:solidFill>
                  <a:srgbClr val="00B0F0"/>
                </a:solidFill>
              </a:rPr>
              <a:t>csrf</a:t>
            </a:r>
            <a:r>
              <a:rPr lang="fr-FR" sz="6200" dirty="0">
                <a:solidFill>
                  <a:srgbClr val="00B0F0"/>
                </a:solidFill>
              </a:rPr>
              <a:t>)</a:t>
            </a:r>
          </a:p>
          <a:p>
            <a:r>
              <a:rPr lang="fr-FR" sz="7200" dirty="0">
                <a:latin typeface="Times New Roman" panose="02020603050405020304" pitchFamily="18" charset="0"/>
                <a:cs typeface="Times New Roman" panose="02020603050405020304" pitchFamily="18" charset="0"/>
              </a:rPr>
              <a:t>L’une des options suivantes peut être utilisée pour générer un jeton CSRF.</a:t>
            </a:r>
          </a:p>
          <a:p>
            <a:pPr marL="0" indent="0">
              <a:buNone/>
            </a:pPr>
            <a:r>
              <a:rPr lang="fr-FR" sz="7200" dirty="0">
                <a:latin typeface="Times New Roman" panose="02020603050405020304" pitchFamily="18" charset="0"/>
                <a:cs typeface="Times New Roman" panose="02020603050405020304" pitchFamily="18" charset="0"/>
              </a:rPr>
              <a:t>	</a:t>
            </a:r>
            <a:r>
              <a:rPr lang="fr-FR" sz="7400" b="1" dirty="0">
                <a:solidFill>
                  <a:srgbClr val="C00000"/>
                </a:solidFill>
                <a:latin typeface="Times New Roman" panose="02020603050405020304" pitchFamily="18" charset="0"/>
                <a:cs typeface="Times New Roman" panose="02020603050405020304" pitchFamily="18" charset="0"/>
              </a:rPr>
              <a:t>@</a:t>
            </a:r>
            <a:r>
              <a:rPr lang="fr-FR" sz="7400" b="1" dirty="0" err="1">
                <a:solidFill>
                  <a:srgbClr val="C00000"/>
                </a:solidFill>
                <a:latin typeface="Times New Roman" panose="02020603050405020304" pitchFamily="18" charset="0"/>
                <a:cs typeface="Times New Roman" panose="02020603050405020304" pitchFamily="18" charset="0"/>
              </a:rPr>
              <a:t>csrf</a:t>
            </a:r>
            <a:endParaRPr lang="fr-FR" sz="7400" b="1" dirty="0">
              <a:solidFill>
                <a:srgbClr val="C0000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fr-FR" sz="6800" dirty="0">
                <a:latin typeface="Times New Roman" panose="02020603050405020304" pitchFamily="18" charset="0"/>
                <a:cs typeface="Times New Roman" panose="02020603050405020304" pitchFamily="18" charset="0"/>
              </a:rPr>
              <a:t>C’est une directive de Blade pour générer un champ de jeton qui sera utilisé pour la vérification. Il génère un champ de saisie masqué.</a:t>
            </a:r>
          </a:p>
          <a:p>
            <a:pPr lvl="1">
              <a:buFont typeface="Wingdings" panose="05000000000000000000" pitchFamily="2" charset="2"/>
              <a:buChar char="q"/>
            </a:pPr>
            <a:r>
              <a:rPr lang="fr-FR" sz="6800" dirty="0">
                <a:latin typeface="Times New Roman" panose="02020603050405020304" pitchFamily="18" charset="0"/>
                <a:cs typeface="Times New Roman" panose="02020603050405020304" pitchFamily="18" charset="0"/>
              </a:rPr>
              <a:t>Lorsque la directive blade </a:t>
            </a:r>
            <a:r>
              <a:rPr lang="fr-FR" sz="6800" dirty="0">
                <a:solidFill>
                  <a:srgbClr val="C00000"/>
                </a:solidFill>
                <a:latin typeface="Times New Roman" panose="02020603050405020304" pitchFamily="18" charset="0"/>
                <a:cs typeface="Times New Roman" panose="02020603050405020304" pitchFamily="18" charset="0"/>
              </a:rPr>
              <a:t>@</a:t>
            </a:r>
            <a:r>
              <a:rPr lang="fr-FR" sz="6800" dirty="0" err="1">
                <a:solidFill>
                  <a:srgbClr val="C00000"/>
                </a:solidFill>
                <a:latin typeface="Times New Roman" panose="02020603050405020304" pitchFamily="18" charset="0"/>
                <a:cs typeface="Times New Roman" panose="02020603050405020304" pitchFamily="18" charset="0"/>
              </a:rPr>
              <a:t>csrf</a:t>
            </a:r>
            <a:r>
              <a:rPr lang="fr-FR" sz="6800" dirty="0">
                <a:solidFill>
                  <a:srgbClr val="C00000"/>
                </a:solidFill>
                <a:latin typeface="Times New Roman" panose="02020603050405020304" pitchFamily="18" charset="0"/>
                <a:cs typeface="Times New Roman" panose="02020603050405020304" pitchFamily="18" charset="0"/>
              </a:rPr>
              <a:t> </a:t>
            </a:r>
            <a:r>
              <a:rPr lang="fr-FR" sz="6800" dirty="0">
                <a:latin typeface="Times New Roman" panose="02020603050405020304" pitchFamily="18" charset="0"/>
                <a:cs typeface="Times New Roman" panose="02020603050405020304" pitchFamily="18" charset="0"/>
              </a:rPr>
              <a:t>est utilisée, une balise </a:t>
            </a:r>
            <a:r>
              <a:rPr lang="fr-FR" sz="6800" b="1" dirty="0">
                <a:latin typeface="Times New Roman" panose="02020603050405020304" pitchFamily="18" charset="0"/>
                <a:cs typeface="Times New Roman" panose="02020603050405020304" pitchFamily="18" charset="0"/>
              </a:rPr>
              <a:t>input</a:t>
            </a:r>
            <a:r>
              <a:rPr lang="fr-FR" sz="6800" dirty="0">
                <a:latin typeface="Times New Roman" panose="02020603050405020304" pitchFamily="18" charset="0"/>
                <a:cs typeface="Times New Roman" panose="02020603050405020304" pitchFamily="18" charset="0"/>
              </a:rPr>
              <a:t> de type=’</a:t>
            </a:r>
            <a:r>
              <a:rPr lang="fr-FR" sz="6800" b="1" dirty="0" err="1">
                <a:latin typeface="Times New Roman" panose="02020603050405020304" pitchFamily="18" charset="0"/>
                <a:cs typeface="Times New Roman" panose="02020603050405020304" pitchFamily="18" charset="0"/>
              </a:rPr>
              <a:t>hidden</a:t>
            </a:r>
            <a:r>
              <a:rPr lang="fr-FR" sz="6800" dirty="0">
                <a:latin typeface="Times New Roman" panose="02020603050405020304" pitchFamily="18" charset="0"/>
                <a:cs typeface="Times New Roman" panose="02020603050405020304" pitchFamily="18" charset="0"/>
              </a:rPr>
              <a:t>‘ est ajoutée au formulaire.</a:t>
            </a:r>
          </a:p>
          <a:p>
            <a:pPr lvl="1">
              <a:buFont typeface="Wingdings" panose="05000000000000000000" pitchFamily="2" charset="2"/>
              <a:buChar char="q"/>
            </a:pPr>
            <a:r>
              <a:rPr lang="fr-FR" sz="6800" dirty="0">
                <a:latin typeface="Times New Roman" panose="02020603050405020304" pitchFamily="18" charset="0"/>
                <a:cs typeface="Times New Roman" panose="02020603050405020304" pitchFamily="18" charset="0"/>
              </a:rPr>
              <a:t>La valeur sera le jeton CSRF qui sera envoyé dans le cadre des données du formulaire lorsque le formulaire est soumis.</a:t>
            </a:r>
          </a:p>
        </p:txBody>
      </p:sp>
    </p:spTree>
    <p:extLst>
      <p:ext uri="{BB962C8B-B14F-4D97-AF65-F5344CB8AC3E}">
        <p14:creationId xmlns:p14="http://schemas.microsoft.com/office/powerpoint/2010/main" val="28587323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1995</TotalTime>
  <Words>2826</Words>
  <Application>Microsoft Office PowerPoint</Application>
  <PresentationFormat>Affichage à l'écran (4:3)</PresentationFormat>
  <Paragraphs>338</Paragraphs>
  <Slides>30</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30</vt:i4>
      </vt:variant>
    </vt:vector>
  </HeadingPairs>
  <TitlesOfParts>
    <vt:vector size="38" baseType="lpstr">
      <vt:lpstr>Angsana New</vt:lpstr>
      <vt:lpstr>Arial</vt:lpstr>
      <vt:lpstr>Baskerville Old Face</vt:lpstr>
      <vt:lpstr>Calibri</vt:lpstr>
      <vt:lpstr>source-code-pro</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Machine</cp:lastModifiedBy>
  <cp:revision>270</cp:revision>
  <dcterms:created xsi:type="dcterms:W3CDTF">2011-10-01T12:57:10Z</dcterms:created>
  <dcterms:modified xsi:type="dcterms:W3CDTF">2022-11-08T08:36:51Z</dcterms:modified>
</cp:coreProperties>
</file>