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13/11/2022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13/11/2022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Template BLADE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@empty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@empty</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n'existe pas.&lt;/p&gt;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endempty</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 produit n'existe pas.&lt;/p&gt;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595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réaliser une boucle</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endParaRPr lang="fr-FR" sz="2400" dirty="0">
              <a:solidFill>
                <a:srgbClr val="7030A0"/>
              </a:solidFill>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@for, @foreach, @forelse et @</a:t>
            </a:r>
            <a:r>
              <a:rPr lang="fr-FR" sz="2400" dirty="0" err="1">
                <a:solidFill>
                  <a:srgbClr val="7030A0"/>
                </a:solidFill>
                <a:latin typeface="Times New Roman" panose="02020603050405020304" pitchFamily="18" charset="0"/>
                <a:cs typeface="Times New Roman" panose="02020603050405020304" pitchFamily="18" charset="0"/>
              </a:rPr>
              <a:t>while</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1043608" y="3873994"/>
            <a:ext cx="7056784" cy="171524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003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while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$i = </a:t>
            </a:r>
            <a:r>
              <a:rPr lang="fr-FR" sz="1900" dirty="0">
                <a:solidFill>
                  <a:schemeClr val="tx1"/>
                </a:solidFill>
                <a:latin typeface="Times New Roman" panose="02020603050405020304" pitchFamily="18" charset="0"/>
                <a:cs typeface="Times New Roman" panose="02020603050405020304" pitchFamily="18" charset="0"/>
              </a:rPr>
              <a:t>1</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while</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($i &lt; </a:t>
            </a:r>
            <a:r>
              <a:rPr lang="fr-FR" sz="1900" dirty="0">
                <a:solidFill>
                  <a:schemeClr val="tx1"/>
                </a:solidFill>
                <a:latin typeface="Times New Roman" panose="02020603050405020304" pitchFamily="18" charset="0"/>
                <a:cs typeface="Times New Roman" panose="02020603050405020304" pitchFamily="18" charset="0"/>
              </a:rPr>
              <a:t>3</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a:t>
            </a:r>
            <a:r>
              <a:rPr lang="fr-FR" sz="1900" dirty="0">
                <a:solidFill>
                  <a:srgbClr val="C00000"/>
                </a:solidFill>
                <a:latin typeface="Times New Roman" panose="02020603050405020304" pitchFamily="18" charset="0"/>
                <a:cs typeface="Times New Roman" panose="02020603050405020304" pitchFamily="18" charset="0"/>
              </a:rPr>
              <a:t>$i </a:t>
            </a:r>
            <a:r>
              <a:rPr lang="fr-FR" sz="1900" dirty="0">
                <a:solidFill>
                  <a:schemeClr val="tx1"/>
                </a:solidFill>
                <a:latin typeface="Times New Roman" panose="02020603050405020304" pitchFamily="18" charset="0"/>
                <a:cs typeface="Times New Roman" panose="02020603050405020304" pitchFamily="18" charset="0"/>
              </a:rPr>
              <a:t>est égal à {{</a:t>
            </a:r>
            <a:r>
              <a:rPr lang="fr-FR" sz="1900" dirty="0">
                <a:solidFill>
                  <a:srgbClr val="C00000"/>
                </a:solidFill>
                <a:latin typeface="Times New Roman" panose="02020603050405020304" pitchFamily="18" charset="0"/>
                <a:cs typeface="Times New Roman" panose="02020603050405020304" pitchFamily="18" charset="0"/>
              </a:rPr>
              <a:t> $i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endwhile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&lt;p&gt;$i est égal à 2&lt;/p&gt;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7567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085184"/>
            <a:ext cx="7488832"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23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@foreach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['a', 'b', 'c']</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@foreach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as</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mon code exemple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letter</a:t>
            </a:r>
            <a:r>
              <a:rPr lang="fr-FR" sz="1900" dirty="0">
                <a:solidFill>
                  <a:srgbClr val="C00000"/>
                </a:solidFill>
                <a:latin typeface="Times New Roman" panose="02020603050405020304" pitchFamily="18" charset="0"/>
                <a:cs typeface="Times New Roman" panose="02020603050405020304" pitchFamily="18" charset="0"/>
              </a:rPr>
              <a:t> }} </a:t>
            </a:r>
            <a:r>
              <a:rPr lang="fr-FR"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endforeach</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a&lt;/p&gt;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b&lt;/p&gt;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&lt;p&gt;Lettre : c&lt;/p&gt;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04142" y="2834626"/>
            <a:ext cx="7488832" cy="201622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714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@for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$numbers = </a:t>
            </a:r>
            <a:r>
              <a:rPr lang="en-US" sz="1900" dirty="0">
                <a:solidFill>
                  <a:schemeClr val="tx1"/>
                </a:solidFill>
                <a:latin typeface="Times New Roman" panose="02020603050405020304" pitchFamily="18" charset="0"/>
                <a:cs typeface="Times New Roman" panose="02020603050405020304" pitchFamily="18" charset="0"/>
              </a:rPr>
              <a:t>[1, 2, 3];</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@for </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0</a:t>
            </a:r>
            <a:r>
              <a:rPr lang="en-US" sz="1900" dirty="0">
                <a:solidFill>
                  <a:srgbClr val="C00000"/>
                </a:solidFill>
                <a:latin typeface="Times New Roman" panose="02020603050405020304" pitchFamily="18" charset="0"/>
                <a:cs typeface="Times New Roman" panose="02020603050405020304" pitchFamily="18" charset="0"/>
              </a:rPr>
              <a:t>;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&lt; </a:t>
            </a:r>
            <a:r>
              <a:rPr lang="en-US" sz="1900" dirty="0">
                <a:solidFill>
                  <a:schemeClr val="tx1"/>
                </a:solidFill>
                <a:latin typeface="Times New Roman" panose="02020603050405020304" pitchFamily="18" charset="0"/>
                <a:cs typeface="Times New Roman" panose="02020603050405020304" pitchFamily="18" charset="0"/>
              </a:rPr>
              <a:t>count</a:t>
            </a:r>
            <a:r>
              <a:rPr lang="en-US" sz="1900" dirty="0">
                <a:solidFill>
                  <a:srgbClr val="C00000"/>
                </a:solidFill>
                <a:latin typeface="Times New Roman" panose="02020603050405020304" pitchFamily="18" charset="0"/>
                <a:cs typeface="Times New Roman" panose="02020603050405020304" pitchFamily="18" charset="0"/>
              </a:rPr>
              <a:t>($numbers); $</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en-US" sz="1900" dirty="0">
                <a:solidFill>
                  <a:srgbClr val="C00000"/>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&lt;p&gt;</a:t>
            </a:r>
            <a:r>
              <a:rPr lang="en-US" sz="1900" dirty="0" err="1">
                <a:solidFill>
                  <a:schemeClr val="tx1"/>
                </a:solidFill>
                <a:latin typeface="Times New Roman" panose="02020603050405020304" pitchFamily="18" charset="0"/>
                <a:cs typeface="Times New Roman" panose="02020603050405020304" pitchFamily="18" charset="0"/>
              </a:rPr>
              <a:t>Nombre</a:t>
            </a:r>
            <a:r>
              <a:rPr lang="en-US" sz="1900" dirty="0">
                <a:solidFill>
                  <a:schemeClr val="tx1"/>
                </a:solidFill>
                <a:latin typeface="Times New Roman" panose="02020603050405020304" pitchFamily="18" charset="0"/>
                <a:cs typeface="Times New Roman" panose="02020603050405020304" pitchFamily="18" charset="0"/>
              </a:rPr>
              <a:t> : </a:t>
            </a:r>
            <a:r>
              <a:rPr lang="en-US" sz="1900" dirty="0">
                <a:solidFill>
                  <a:srgbClr val="C00000"/>
                </a:solidFill>
                <a:latin typeface="Times New Roman" panose="02020603050405020304" pitchFamily="18" charset="0"/>
                <a:cs typeface="Times New Roman" panose="02020603050405020304" pitchFamily="18" charset="0"/>
              </a:rPr>
              <a:t>{{ $numbers[$</a:t>
            </a:r>
            <a:r>
              <a:rPr lang="en-US" sz="1900" dirty="0" err="1">
                <a:solidFill>
                  <a:srgbClr val="C00000"/>
                </a:solidFill>
                <a:latin typeface="Times New Roman" panose="02020603050405020304" pitchFamily="18" charset="0"/>
                <a:cs typeface="Times New Roman" panose="02020603050405020304" pitchFamily="18" charset="0"/>
              </a:rPr>
              <a:t>i</a:t>
            </a:r>
            <a:r>
              <a:rPr lang="en-US" sz="1900" dirty="0">
                <a:solidFill>
                  <a:srgbClr val="C00000"/>
                </a:solidFill>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1900" dirty="0">
                <a:solidFill>
                  <a:srgbClr val="7030A0"/>
                </a:solidFill>
                <a:latin typeface="Times New Roman" panose="02020603050405020304" pitchFamily="18" charset="0"/>
                <a:cs typeface="Times New Roman" panose="02020603050405020304" pitchFamily="18" charset="0"/>
              </a:rPr>
              <a:t>@</a:t>
            </a:r>
            <a:r>
              <a:rPr lang="en-US" sz="1900" dirty="0" err="1">
                <a:solidFill>
                  <a:srgbClr val="7030A0"/>
                </a:solidFill>
                <a:latin typeface="Times New Roman" panose="02020603050405020304" pitchFamily="18" charset="0"/>
                <a:cs typeface="Times New Roman" panose="02020603050405020304" pitchFamily="18" charset="0"/>
              </a:rPr>
              <a:t>endfor</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1&lt;/p&gt;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2&lt;/p&gt;</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&lt;p&gt;Nombre : 3&lt;/p&gt;</a:t>
            </a:r>
            <a:endParaRPr lang="fr-FR" dirty="0">
              <a:solidFill>
                <a:schemeClr val="tx1"/>
              </a:solidFill>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04142" y="3123410"/>
            <a:ext cx="7488832" cy="17600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04142" y="4941168"/>
            <a:ext cx="7488832" cy="15472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3974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@forelse </a:t>
            </a:r>
            <a:r>
              <a:rPr lang="fr-FR" sz="3200" dirty="0">
                <a:solidFill>
                  <a:srgbClr val="00B0F0"/>
                </a:solidFill>
                <a:sym typeface="Wingdings" panose="05000000000000000000" pitchFamily="2" charset="2"/>
              </a:rPr>
              <a:t>)</a:t>
            </a:r>
          </a:p>
          <a:p>
            <a:pPr marL="57150" indent="0">
              <a:buNone/>
            </a:pPr>
            <a:r>
              <a:rPr lang="fr-FR" dirty="0">
                <a:latin typeface="Times New Roman" panose="02020603050405020304" pitchFamily="18" charset="0"/>
                <a:cs typeface="Times New Roman" panose="02020603050405020304" pitchFamily="18" charset="0"/>
                <a:sym typeface="Wingdings" panose="05000000000000000000" pitchFamily="2" charset="2"/>
              </a:rPr>
              <a:t>le </a:t>
            </a:r>
            <a:r>
              <a:rPr lang="fr-FR"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@forelse </a:t>
            </a:r>
            <a:r>
              <a:rPr lang="fr-FR" dirty="0">
                <a:latin typeface="Times New Roman" panose="02020603050405020304" pitchFamily="18" charset="0"/>
                <a:cs typeface="Times New Roman" panose="02020603050405020304" pitchFamily="18" charset="0"/>
                <a:sym typeface="Wingdings" panose="05000000000000000000" pitchFamily="2" charset="2"/>
              </a:rPr>
              <a:t>est un foreach qui vous permet de retourner ce que vous souhaitez si le tableau est vide. Cela vous économisera l’ajout d’une condition if </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$animals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chien</a:t>
            </a:r>
            <a:r>
              <a:rPr lang="en-US" sz="2700" dirty="0">
                <a:solidFill>
                  <a:schemeClr val="tx1"/>
                </a:solidFill>
                <a:latin typeface="Times New Roman" panose="02020603050405020304" pitchFamily="18" charset="0"/>
                <a:cs typeface="Times New Roman" panose="02020603050405020304" pitchFamily="18" charset="0"/>
              </a:rPr>
              <a:t>', 'chat', 'cheval'];</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forelse</a:t>
            </a:r>
            <a:r>
              <a:rPr lang="en-US" sz="2700" dirty="0">
                <a:solidFill>
                  <a:srgbClr val="7030A0"/>
                </a:solidFill>
                <a:latin typeface="Times New Roman" panose="02020603050405020304" pitchFamily="18" charset="0"/>
                <a:cs typeface="Times New Roman" panose="02020603050405020304" pitchFamily="18" charset="0"/>
              </a:rPr>
              <a:t> </a:t>
            </a:r>
            <a:r>
              <a:rPr lang="en-US" sz="2700" dirty="0">
                <a:solidFill>
                  <a:srgbClr val="C00000"/>
                </a:solidFill>
                <a:latin typeface="Times New Roman" panose="02020603050405020304" pitchFamily="18" charset="0"/>
                <a:cs typeface="Times New Roman" panose="02020603050405020304" pitchFamily="18" charset="0"/>
              </a:rPr>
              <a:t>($animals </a:t>
            </a:r>
            <a:r>
              <a:rPr lang="en-US" sz="2700" dirty="0">
                <a:solidFill>
                  <a:schemeClr val="tx2"/>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$animal)</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chemeClr val="tx1"/>
                </a:solidFill>
                <a:latin typeface="Times New Roman" panose="02020603050405020304" pitchFamily="18" charset="0"/>
                <a:cs typeface="Times New Roman" panose="02020603050405020304" pitchFamily="18" charset="0"/>
              </a:rPr>
              <a:t>&lt;li&gt; </a:t>
            </a:r>
            <a:r>
              <a:rPr lang="en-US" sz="2700" dirty="0">
                <a:solidFill>
                  <a:srgbClr val="C00000"/>
                </a:solidFill>
                <a:latin typeface="Times New Roman" panose="02020603050405020304" pitchFamily="18" charset="0"/>
                <a:cs typeface="Times New Roman" panose="02020603050405020304" pitchFamily="18" charset="0"/>
              </a:rPr>
              <a:t>{{ $animal }} </a:t>
            </a:r>
            <a:r>
              <a:rPr lang="en-US" sz="2700" dirty="0">
                <a:solidFill>
                  <a:schemeClr val="tx1"/>
                </a:solidFill>
                <a:latin typeface="Times New Roman" panose="02020603050405020304" pitchFamily="18" charset="0"/>
                <a:cs typeface="Times New Roman" panose="02020603050405020304" pitchFamily="18" charset="0"/>
              </a:rPr>
              <a:t>&lt;/li&gt;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@empty</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Aucun</a:t>
            </a:r>
            <a:r>
              <a:rPr lang="en-US" sz="2700" dirty="0">
                <a:solidFill>
                  <a:schemeClr val="tx1"/>
                </a:solidFill>
                <a:latin typeface="Times New Roman" panose="02020603050405020304" pitchFamily="18" charset="0"/>
                <a:cs typeface="Times New Roman" panose="02020603050405020304" pitchFamily="18" charset="0"/>
              </a:rPr>
              <a:t> animal </a:t>
            </a:r>
            <a:r>
              <a:rPr lang="en-US" sz="2700" dirty="0" err="1">
                <a:solidFill>
                  <a:schemeClr val="tx1"/>
                </a:solidFill>
                <a:latin typeface="Times New Roman" panose="02020603050405020304" pitchFamily="18" charset="0"/>
                <a:cs typeface="Times New Roman" panose="02020603050405020304" pitchFamily="18" charset="0"/>
              </a:rPr>
              <a:t>existant</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endforelse</a:t>
            </a:r>
            <a:endParaRPr lang="en-US" sz="27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en-US" sz="19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700" dirty="0">
              <a:solidFill>
                <a:schemeClr val="bg1">
                  <a:lumMod val="50000"/>
                </a:schemeClr>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bg1">
                    <a:lumMod val="50000"/>
                  </a:schemeClr>
                </a:solidFill>
                <a:latin typeface="Times New Roman" panose="02020603050405020304" pitchFamily="18" charset="0"/>
                <a:cs typeface="Times New Roman" panose="02020603050405020304" pitchFamily="18" charset="0"/>
              </a:rPr>
              <a:t>&lt;!-- donnera : --&gt;                                   &lt;!-- Si le tableau $animals est vide --&gt;</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&lt;li&gt;chien&lt;/li&gt;                                         </a:t>
            </a:r>
            <a:r>
              <a:rPr lang="fr-FR" sz="2700" dirty="0">
                <a:solidFill>
                  <a:srgbClr val="C00000"/>
                </a:solidFill>
                <a:latin typeface="Times New Roman" panose="02020603050405020304" pitchFamily="18" charset="0"/>
                <a:cs typeface="Times New Roman" panose="02020603050405020304" pitchFamily="18" charset="0"/>
              </a:rPr>
              <a:t>$animals </a:t>
            </a:r>
            <a:r>
              <a:rPr lang="fr-FR" sz="27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&lt;li&gt;chat&lt;/li&gt;                                          </a:t>
            </a:r>
            <a:r>
              <a:rPr lang="fr-FR" sz="2700" dirty="0">
                <a:solidFill>
                  <a:schemeClr val="bg1">
                    <a:lumMod val="50000"/>
                  </a:schemeClr>
                </a:solidFill>
                <a:latin typeface="Times New Roman" panose="02020603050405020304" pitchFamily="18" charset="0"/>
                <a:cs typeface="Times New Roman" panose="02020603050405020304" pitchFamily="18" charset="0"/>
              </a:rPr>
              <a:t>&lt;!-- Cela donnera : --&gt;</a:t>
            </a:r>
            <a:endParaRPr lang="fr-FR" sz="27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700" dirty="0">
                <a:solidFill>
                  <a:schemeClr val="tx1"/>
                </a:solidFill>
                <a:latin typeface="Times New Roman" panose="02020603050405020304" pitchFamily="18" charset="0"/>
                <a:cs typeface="Times New Roman" panose="02020603050405020304" pitchFamily="18" charset="0"/>
              </a:rPr>
              <a:t>&lt;li&gt;cheval&lt;/li&gt;                                       &lt;p&gt;Aucun animal existant.&lt;/p&gt;</a:t>
            </a:r>
            <a:endParaRPr lang="fr-FR" sz="2700" dirty="0">
              <a:solidFill>
                <a:schemeClr val="tx1"/>
              </a:solidFill>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34056" y="3111858"/>
            <a:ext cx="7488832" cy="17912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14980" y="5099484"/>
            <a:ext cx="2516860" cy="12295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EEB80676-238B-4B89-8C14-81CA5B58A420}"/>
              </a:ext>
            </a:extLst>
          </p:cNvPr>
          <p:cNvSpPr/>
          <p:nvPr/>
        </p:nvSpPr>
        <p:spPr>
          <a:xfrm>
            <a:off x="3524422" y="5099484"/>
            <a:ext cx="4579390" cy="12295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3927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2"/>
            </a:pPr>
            <a:r>
              <a:rPr lang="fr-FR" b="1" dirty="0">
                <a:solidFill>
                  <a:srgbClr val="002060"/>
                </a:solidFill>
                <a:latin typeface="Times New Roman" panose="02020603050405020304" pitchFamily="18" charset="0"/>
                <a:cs typeface="Times New Roman" panose="02020603050405020304" pitchFamily="18" charset="0"/>
              </a:rPr>
              <a:t>Programmer avec Laravel</a:t>
            </a:r>
            <a:endParaRPr lang="fr-FR"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3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3200" dirty="0"/>
              <a:t> </a:t>
            </a:r>
            <a:r>
              <a:rPr lang="fr-FR" sz="3200" dirty="0">
                <a:solidFill>
                  <a:srgbClr val="C00000"/>
                </a:solidFill>
                <a:latin typeface="Times New Roman" panose="02020603050405020304" pitchFamily="18" charset="0"/>
                <a:cs typeface="Times New Roman" panose="02020603050405020304" pitchFamily="18" charset="0"/>
              </a:rPr>
              <a:t>Laravel</a:t>
            </a:r>
            <a:endParaRPr lang="fr-FR" sz="3200" dirty="0">
              <a:latin typeface="Times New Roman" panose="02020603050405020304" pitchFamily="18" charset="0"/>
              <a:cs typeface="Times New Roman" panose="02020603050405020304" pitchFamily="18" charset="0"/>
            </a:endParaRPr>
          </a:p>
          <a:p>
            <a:pPr marL="400050" lvl="1" indent="0" algn="ctr">
              <a:buNone/>
            </a:pPr>
            <a:r>
              <a:rPr lang="fr-FR" sz="3200" dirty="0">
                <a:solidFill>
                  <a:srgbClr val="00B0F0"/>
                </a:solidFill>
              </a:rPr>
              <a:t>Création des Template Blade</a:t>
            </a:r>
          </a:p>
          <a:p>
            <a:pPr lvl="1">
              <a:buFont typeface="Wingdings" panose="05000000000000000000" pitchFamily="2" charset="2"/>
              <a:buChar char="ü"/>
            </a:pPr>
            <a:r>
              <a:rPr lang="fr-FR" sz="3200" dirty="0">
                <a:solidFill>
                  <a:srgbClr val="00B0F0"/>
                </a:solidFill>
              </a:rPr>
              <a:t>Les structures de contrôle </a:t>
            </a:r>
            <a:r>
              <a:rPr lang="fr-FR" sz="3200" dirty="0">
                <a:solidFill>
                  <a:srgbClr val="00B0F0"/>
                </a:solidFill>
                <a:sym typeface="Wingdings" panose="05000000000000000000" pitchFamily="2" charset="2"/>
              </a:rPr>
              <a:t>( </a:t>
            </a:r>
            <a:r>
              <a:rPr lang="fr-FR" sz="3200" dirty="0">
                <a:solidFill>
                  <a:srgbClr val="7030A0"/>
                </a:solidFill>
                <a:sym typeface="Wingdings" panose="05000000000000000000" pitchFamily="2" charset="2"/>
              </a:rPr>
              <a:t>$</a:t>
            </a:r>
            <a:r>
              <a:rPr lang="fr-FR" sz="3200" dirty="0" err="1">
                <a:solidFill>
                  <a:srgbClr val="7030A0"/>
                </a:solidFill>
                <a:sym typeface="Wingdings" panose="05000000000000000000" pitchFamily="2" charset="2"/>
              </a:rPr>
              <a:t>loop</a:t>
            </a:r>
            <a:r>
              <a:rPr lang="fr-FR" sz="3200" dirty="0">
                <a:solidFill>
                  <a:srgbClr val="7030A0"/>
                </a:solidFill>
                <a:sym typeface="Wingdings" panose="05000000000000000000" pitchFamily="2" charset="2"/>
              </a:rPr>
              <a:t>  </a:t>
            </a:r>
            <a:r>
              <a:rPr lang="fr-FR" sz="3200" dirty="0">
                <a:solidFill>
                  <a:srgbClr val="00B0F0"/>
                </a:solidFill>
                <a:sym typeface="Wingdings" panose="05000000000000000000" pitchFamily="2" charset="2"/>
              </a:rPr>
              <a:t>)</a:t>
            </a:r>
          </a:p>
          <a:p>
            <a:pPr marL="57150" indent="0">
              <a:buNone/>
            </a:pPr>
            <a:r>
              <a:rPr lang="fr-FR" sz="2900" dirty="0">
                <a:latin typeface="Times New Roman" panose="02020603050405020304" pitchFamily="18" charset="0"/>
                <a:cs typeface="Times New Roman" panose="02020603050405020304" pitchFamily="18" charset="0"/>
                <a:sym typeface="Wingdings" panose="05000000000000000000" pitchFamily="2" charset="2"/>
              </a:rPr>
              <a:t>Dans vos boucles vous avez également accès à une variable </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a:t>
            </a:r>
            <a:r>
              <a:rPr lang="fr-FR" sz="2900" b="1"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loop</a:t>
            </a:r>
            <a:r>
              <a:rPr lang="fr-FR" sz="2900" b="1"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fr-FR" sz="2900" dirty="0">
                <a:latin typeface="Times New Roman" panose="02020603050405020304" pitchFamily="18" charset="0"/>
                <a:cs typeface="Times New Roman" panose="02020603050405020304" pitchFamily="18" charset="0"/>
                <a:sym typeface="Wingdings" panose="05000000000000000000" pitchFamily="2" charset="2"/>
              </a:rPr>
              <a:t>qui permet de récupérer certaines informations concernant l’itération en cours dans la boucle. Par exemple si vous voulez mettre une condition sur la première ou la dernière itération :</a:t>
            </a:r>
            <a:endParaRPr lang="en-US" sz="27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$days =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err="1">
                <a:solidFill>
                  <a:schemeClr val="tx1"/>
                </a:solidFill>
                <a:latin typeface="Times New Roman" panose="02020603050405020304" pitchFamily="18" charset="0"/>
                <a:cs typeface="Times New Roman" panose="02020603050405020304" pitchFamily="18" charset="0"/>
              </a:rPr>
              <a:t>lundi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mardi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mercredi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jeudi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vendredi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samedi</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dimanche</a:t>
            </a:r>
            <a:r>
              <a:rPr lang="en-US" sz="27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@foreach </a:t>
            </a:r>
            <a:r>
              <a:rPr lang="en-US" sz="2700" dirty="0">
                <a:solidFill>
                  <a:srgbClr val="C00000"/>
                </a:solidFill>
                <a:latin typeface="Times New Roman" panose="02020603050405020304" pitchFamily="18" charset="0"/>
                <a:cs typeface="Times New Roman" panose="02020603050405020304" pitchFamily="18" charset="0"/>
              </a:rPr>
              <a:t>($days </a:t>
            </a:r>
            <a:r>
              <a:rPr lang="en-US" sz="2700" dirty="0">
                <a:solidFill>
                  <a:schemeClr val="tx1"/>
                </a:solidFill>
                <a:latin typeface="Times New Roman" panose="02020603050405020304" pitchFamily="18" charset="0"/>
                <a:cs typeface="Times New Roman" panose="02020603050405020304" pitchFamily="18" charset="0"/>
              </a:rPr>
              <a:t>as</a:t>
            </a:r>
            <a:r>
              <a:rPr lang="en-US" sz="2700" dirty="0">
                <a:solidFill>
                  <a:srgbClr val="C00000"/>
                </a:solidFill>
                <a:latin typeface="Times New Roman" panose="02020603050405020304" pitchFamily="18" charset="0"/>
                <a:cs typeface="Times New Roman" panose="02020603050405020304" pitchFamily="18" charset="0"/>
              </a:rPr>
              <a:t> $day)</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($loop-&gt;first)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premier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@if </a:t>
            </a:r>
            <a:r>
              <a:rPr lang="en-US" sz="2700" dirty="0">
                <a:solidFill>
                  <a:srgbClr val="C00000"/>
                </a:solidFill>
                <a:latin typeface="Times New Roman" panose="02020603050405020304" pitchFamily="18" charset="0"/>
                <a:cs typeface="Times New Roman" panose="02020603050405020304" pitchFamily="18" charset="0"/>
              </a:rPr>
              <a:t>($loop-&gt;last)</a:t>
            </a:r>
          </a:p>
          <a:p>
            <a:pPr marL="400050" lvl="1" indent="0">
              <a:buNone/>
            </a:pPr>
            <a:r>
              <a:rPr lang="en-US" sz="2700" dirty="0">
                <a:solidFill>
                  <a:schemeClr val="tx1"/>
                </a:solidFill>
                <a:latin typeface="Times New Roman" panose="02020603050405020304" pitchFamily="18" charset="0"/>
                <a:cs typeface="Times New Roman" panose="02020603050405020304" pitchFamily="18" charset="0"/>
              </a:rPr>
              <a:t>        &lt;p&gt;</a:t>
            </a:r>
            <a:r>
              <a:rPr lang="en-US" sz="2700" dirty="0" err="1">
                <a:solidFill>
                  <a:schemeClr val="tx1"/>
                </a:solidFill>
                <a:latin typeface="Times New Roman" panose="02020603050405020304" pitchFamily="18" charset="0"/>
                <a:cs typeface="Times New Roman" panose="02020603050405020304" pitchFamily="18" charset="0"/>
              </a:rPr>
              <a:t>C'est</a:t>
            </a:r>
            <a:r>
              <a:rPr lang="en-US" sz="2700" dirty="0">
                <a:solidFill>
                  <a:schemeClr val="tx1"/>
                </a:solidFill>
                <a:latin typeface="Times New Roman" panose="02020603050405020304" pitchFamily="18" charset="0"/>
                <a:cs typeface="Times New Roman" panose="02020603050405020304" pitchFamily="18" charset="0"/>
              </a:rPr>
              <a:t> le dernier jour de la </a:t>
            </a:r>
            <a:r>
              <a:rPr lang="en-US" sz="2700" dirty="0" err="1">
                <a:solidFill>
                  <a:schemeClr val="tx1"/>
                </a:solidFill>
                <a:latin typeface="Times New Roman" panose="02020603050405020304" pitchFamily="18" charset="0"/>
                <a:cs typeface="Times New Roman" panose="02020603050405020304" pitchFamily="18" charset="0"/>
              </a:rPr>
              <a:t>semaine</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rgbClr val="C00000"/>
                </a:solidFill>
                <a:latin typeface="Times New Roman" panose="02020603050405020304" pitchFamily="18" charset="0"/>
                <a:cs typeface="Times New Roman" panose="02020603050405020304" pitchFamily="18" charset="0"/>
              </a:rPr>
              <a:t>{{ $day }} </a:t>
            </a:r>
            <a:r>
              <a:rPr lang="en-US" sz="2700" dirty="0">
                <a:solidFill>
                  <a:schemeClr val="tx1"/>
                </a:solidFill>
                <a:latin typeface="Times New Roman" panose="02020603050405020304" pitchFamily="18" charset="0"/>
                <a:cs typeface="Times New Roman" panose="02020603050405020304" pitchFamily="18" charset="0"/>
              </a:rPr>
              <a:t>&lt;/p&gt;</a:t>
            </a:r>
          </a:p>
          <a:p>
            <a:pPr marL="400050" lvl="1" indent="0">
              <a:buNone/>
            </a:pPr>
            <a:r>
              <a:rPr lang="en-US" sz="2700" dirty="0">
                <a:solidFill>
                  <a:srgbClr val="C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@endif</a:t>
            </a:r>
          </a:p>
          <a:p>
            <a:pPr marL="400050" lvl="1" indent="0">
              <a:buNone/>
            </a:pPr>
            <a:r>
              <a:rPr lang="en-US" sz="2700" dirty="0">
                <a:solidFill>
                  <a:srgbClr val="7030A0"/>
                </a:solidFill>
                <a:latin typeface="Times New Roman" panose="02020603050405020304" pitchFamily="18" charset="0"/>
                <a:cs typeface="Times New Roman" panose="02020603050405020304" pitchFamily="18" charset="0"/>
              </a:rPr>
              <a:t>@</a:t>
            </a:r>
            <a:r>
              <a:rPr lang="en-US" sz="2700" dirty="0" err="1">
                <a:solidFill>
                  <a:srgbClr val="7030A0"/>
                </a:solidFill>
                <a:latin typeface="Times New Roman" panose="02020603050405020304" pitchFamily="18" charset="0"/>
                <a:cs typeface="Times New Roman" panose="02020603050405020304" pitchFamily="18" charset="0"/>
              </a:rPr>
              <a:t>endforeach</a:t>
            </a:r>
            <a:endParaRPr lang="en-US" sz="19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3645024"/>
            <a:ext cx="7848872" cy="282261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26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57150" indent="0">
              <a:buNone/>
            </a:pPr>
            <a:r>
              <a:rPr lang="fr-FR" sz="6200" dirty="0">
                <a:latin typeface="Times New Roman" panose="02020603050405020304" pitchFamily="18" charset="0"/>
                <a:cs typeface="Times New Roman" panose="02020603050405020304" pitchFamily="18" charset="0"/>
                <a:sym typeface="Wingdings" panose="05000000000000000000" pitchFamily="2" charset="2"/>
              </a:rPr>
              <a:t>la création de layout et l’organisation de nos fichiers de vues.</a:t>
            </a: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bg1">
                    <a:lumMod val="50000"/>
                  </a:schemeClr>
                </a:solidFill>
                <a:latin typeface="Times New Roman" panose="02020603050405020304" pitchFamily="18" charset="0"/>
                <a:cs typeface="Times New Roman" panose="02020603050405020304" pitchFamily="18" charset="0"/>
              </a:rPr>
              <a:t>&lt;!-- Voici le template situé dans resources/views/layout.blade.php --&gt;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&lt;!DOCTYPE html&gt;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 lang="</a:t>
            </a:r>
            <a:r>
              <a:rPr lang="en-US" sz="6000" dirty="0" err="1">
                <a:solidFill>
                  <a:schemeClr val="tx1"/>
                </a:solidFill>
                <a:latin typeface="Times New Roman" panose="02020603050405020304" pitchFamily="18" charset="0"/>
                <a:cs typeface="Times New Roman" panose="02020603050405020304" pitchFamily="18" charset="0"/>
              </a:rPr>
              <a:t>fr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charset="UTF-8"&gt;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name="viewport" content="width=device-width, initial-scale=1.0"&gt;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&lt;meta http-</a:t>
            </a:r>
            <a:r>
              <a:rPr lang="en-US" sz="6000" dirty="0" err="1">
                <a:solidFill>
                  <a:schemeClr val="tx1"/>
                </a:solidFill>
                <a:latin typeface="Times New Roman" panose="02020603050405020304" pitchFamily="18" charset="0"/>
                <a:cs typeface="Times New Roman" panose="02020603050405020304" pitchFamily="18" charset="0"/>
              </a:rPr>
              <a:t>equiv</a:t>
            </a:r>
            <a:r>
              <a:rPr lang="en-US" sz="6000" dirty="0">
                <a:solidFill>
                  <a:schemeClr val="tx1"/>
                </a:solidFill>
                <a:latin typeface="Times New Roman" panose="02020603050405020304" pitchFamily="18" charset="0"/>
                <a:cs typeface="Times New Roman" panose="02020603050405020304" pitchFamily="18" charset="0"/>
              </a:rPr>
              <a:t>="X-UA-Compatible" content="</a:t>
            </a:r>
            <a:r>
              <a:rPr lang="en-US" sz="6000" dirty="0" err="1">
                <a:solidFill>
                  <a:schemeClr val="tx1"/>
                </a:solidFill>
                <a:latin typeface="Times New Roman" panose="02020603050405020304" pitchFamily="18" charset="0"/>
                <a:cs typeface="Times New Roman" panose="02020603050405020304" pitchFamily="18" charset="0"/>
              </a:rPr>
              <a:t>ie</a:t>
            </a:r>
            <a:r>
              <a:rPr lang="en-US" sz="6000" dirty="0">
                <a:solidFill>
                  <a:schemeClr val="tx1"/>
                </a:solidFill>
                <a:latin typeface="Times New Roman" panose="02020603050405020304" pitchFamily="18" charset="0"/>
                <a:cs typeface="Times New Roman" panose="02020603050405020304" pitchFamily="18" charset="0"/>
              </a:rPr>
              <a:t>=edge"&gt;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&lt;title&gt;App Name -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'title'</a:t>
            </a:r>
            <a:r>
              <a:rPr lang="en-US" sz="6000" dirty="0">
                <a:solidFill>
                  <a:schemeClr val="tx1"/>
                </a:solidFill>
                <a:latin typeface="Times New Roman" panose="02020603050405020304" pitchFamily="18" charset="0"/>
                <a:cs typeface="Times New Roman" panose="02020603050405020304" pitchFamily="18" charset="0"/>
              </a:rPr>
              <a:t>)&lt;/title&gt;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&lt;/head&gt;</a:t>
            </a: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47564" y="3140968"/>
            <a:ext cx="7848872" cy="332666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12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325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en-US" sz="6200" b="1" dirty="0">
                <a:solidFill>
                  <a:schemeClr val="tx1"/>
                </a:solidFill>
                <a:latin typeface="Times New Roman" panose="02020603050405020304" pitchFamily="18" charset="0"/>
                <a:cs typeface="Times New Roman" panose="02020603050405020304" pitchFamily="18" charset="0"/>
              </a:rPr>
              <a:t>Définir le template(suite)</a:t>
            </a:r>
            <a:endParaRPr lang="en-US" sz="62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rgbClr val="7030A0"/>
                </a:solidFill>
                <a:latin typeface="Times New Roman" panose="02020603050405020304" pitchFamily="18" charset="0"/>
                <a:cs typeface="Times New Roman" panose="02020603050405020304" pitchFamily="18" charset="0"/>
              </a:rPr>
              <a:t>    @section</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'sidebar'</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Contenu de la section 'sidebar' du parent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@show</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 class="</a:t>
            </a:r>
            <a:r>
              <a:rPr lang="en-US" sz="6000" dirty="0">
                <a:solidFill>
                  <a:srgbClr val="00B050"/>
                </a:solidFill>
                <a:latin typeface="Times New Roman" panose="02020603050405020304" pitchFamily="18" charset="0"/>
                <a:cs typeface="Times New Roman" panose="02020603050405020304" pitchFamily="18" charset="0"/>
              </a:rPr>
              <a:t>container</a:t>
            </a:r>
            <a:r>
              <a:rPr lang="en-US" sz="6000" dirty="0">
                <a:solidFill>
                  <a:schemeClr val="tx1"/>
                </a:solidFill>
                <a:latin typeface="Times New Roman" panose="02020603050405020304" pitchFamily="18" charset="0"/>
                <a:cs typeface="Times New Roman" panose="02020603050405020304" pitchFamily="18" charset="0"/>
              </a:rPr>
              <a:t>"&gt;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@yield</a:t>
            </a:r>
            <a:r>
              <a:rPr lang="en-US" sz="6000" dirty="0">
                <a:solidFill>
                  <a:schemeClr val="tx1"/>
                </a:solidFill>
                <a:latin typeface="Times New Roman" panose="02020603050405020304" pitchFamily="18" charset="0"/>
                <a:cs typeface="Times New Roman" panose="02020603050405020304" pitchFamily="18" charset="0"/>
              </a:rPr>
              <a:t>(</a:t>
            </a:r>
            <a:r>
              <a:rPr lang="en-US" sz="6000" dirty="0">
                <a:solidFill>
                  <a:srgbClr val="00B050"/>
                </a:solidFill>
                <a:latin typeface="Times New Roman" panose="02020603050405020304" pitchFamily="18" charset="0"/>
                <a:cs typeface="Times New Roman" panose="02020603050405020304" pitchFamily="18" charset="0"/>
              </a:rPr>
              <a:t>'content'</a:t>
            </a:r>
            <a:r>
              <a:rPr lang="en-US" sz="6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    &lt;/div&gt;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&lt;/body&gt;</a:t>
            </a:r>
          </a:p>
          <a:p>
            <a:pPr marL="400050" lvl="1" indent="0">
              <a:buNone/>
            </a:pPr>
            <a:r>
              <a:rPr lang="en-US" sz="6000" dirty="0">
                <a:solidFill>
                  <a:schemeClr val="tx1"/>
                </a:solidFill>
                <a:latin typeface="Times New Roman" panose="02020603050405020304" pitchFamily="18" charset="0"/>
                <a:cs typeface="Times New Roman" panose="02020603050405020304" pitchFamily="18" charset="0"/>
              </a:rPr>
              <a:t>&lt;/html&gt;</a:t>
            </a:r>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47564" y="2996952"/>
            <a:ext cx="7848872" cy="316835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38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514350" indent="-514350">
              <a:buFont typeface="+mj-lt"/>
              <a:buAutoNum type="alphaUcPeriod" startAt="2"/>
            </a:pPr>
            <a:r>
              <a:rPr lang="fr-FR" sz="6200" b="1" dirty="0">
                <a:solidFill>
                  <a:srgbClr val="002060"/>
                </a:solidFill>
                <a:latin typeface="Times New Roman" panose="02020603050405020304" pitchFamily="18" charset="0"/>
                <a:cs typeface="Times New Roman" panose="02020603050405020304" pitchFamily="18" charset="0"/>
              </a:rPr>
              <a:t>Programmer avec Laravel</a:t>
            </a:r>
            <a:endParaRPr lang="fr-FR" sz="6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62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6200" dirty="0"/>
              <a:t> </a:t>
            </a:r>
            <a:r>
              <a:rPr lang="fr-FR" sz="6200" dirty="0">
                <a:solidFill>
                  <a:srgbClr val="C00000"/>
                </a:solidFill>
                <a:latin typeface="Times New Roman" panose="02020603050405020304" pitchFamily="18" charset="0"/>
                <a:cs typeface="Times New Roman" panose="02020603050405020304" pitchFamily="18" charset="0"/>
              </a:rPr>
              <a:t>Laravel</a:t>
            </a:r>
            <a:endParaRPr lang="fr-FR" sz="6200" dirty="0">
              <a:latin typeface="Times New Roman" panose="02020603050405020304" pitchFamily="18" charset="0"/>
              <a:cs typeface="Times New Roman" panose="02020603050405020304" pitchFamily="18" charset="0"/>
            </a:endParaRPr>
          </a:p>
          <a:p>
            <a:pPr marL="400050" lvl="1" indent="0" algn="ctr">
              <a:buNone/>
            </a:pPr>
            <a:r>
              <a:rPr lang="fr-FR" sz="6200" dirty="0">
                <a:solidFill>
                  <a:srgbClr val="00B0F0"/>
                </a:solidFill>
              </a:rPr>
              <a:t>Création des Template Blade</a:t>
            </a:r>
          </a:p>
          <a:p>
            <a:pPr lvl="1">
              <a:buFont typeface="Wingdings" panose="05000000000000000000" pitchFamily="2" charset="2"/>
              <a:buChar char="ü"/>
            </a:pPr>
            <a:r>
              <a:rPr lang="fr-FR" sz="6200" dirty="0">
                <a:solidFill>
                  <a:srgbClr val="00B0F0"/>
                </a:solidFill>
              </a:rPr>
              <a:t>Créer un layout</a:t>
            </a:r>
            <a:endParaRPr lang="fr-FR" sz="6200" dirty="0">
              <a:solidFill>
                <a:srgbClr val="00B0F0"/>
              </a:solidFill>
              <a:sym typeface="Wingdings" panose="05000000000000000000" pitchFamily="2" charset="2"/>
            </a:endParaRP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Les éléments de Blade </a:t>
            </a:r>
            <a:r>
              <a:rPr lang="fr-FR" sz="6000" dirty="0">
                <a:solidFill>
                  <a:srgbClr val="7030A0"/>
                </a:solidFill>
                <a:latin typeface="Times New Roman" panose="02020603050405020304" pitchFamily="18" charset="0"/>
                <a:cs typeface="Times New Roman" panose="02020603050405020304" pitchFamily="18" charset="0"/>
              </a:rPr>
              <a:t>: @section et @yield</a:t>
            </a:r>
            <a:endParaRPr lang="en-US" sz="60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@section</a:t>
            </a:r>
            <a:r>
              <a:rPr lang="fr-FR" sz="6000" dirty="0">
                <a:solidFill>
                  <a:schemeClr val="tx1"/>
                </a:solidFill>
                <a:latin typeface="Times New Roman" panose="02020603050405020304" pitchFamily="18" charset="0"/>
                <a:cs typeface="Times New Roman" panose="02020603050405020304" pitchFamily="18" charset="0"/>
              </a:rPr>
              <a:t>() permet de déterminer la section d’un contenu.</a:t>
            </a:r>
          </a:p>
          <a:p>
            <a:pPr marL="400050" lvl="1" indent="0">
              <a:buNone/>
            </a:pPr>
            <a:r>
              <a:rPr lang="fr-FR" sz="6000" dirty="0">
                <a:solidFill>
                  <a:srgbClr val="7030A0"/>
                </a:solidFill>
                <a:latin typeface="Times New Roman" panose="02020603050405020304" pitchFamily="18" charset="0"/>
                <a:cs typeface="Times New Roman" panose="02020603050405020304" pitchFamily="18" charset="0"/>
              </a:rPr>
              <a:t>@yield</a:t>
            </a:r>
            <a:r>
              <a:rPr lang="fr-FR" sz="6000" dirty="0">
                <a:solidFill>
                  <a:schemeClr val="tx1"/>
                </a:solidFill>
                <a:latin typeface="Times New Roman" panose="02020603050405020304" pitchFamily="18" charset="0"/>
                <a:cs typeface="Times New Roman" panose="02020603050405020304" pitchFamily="18" charset="0"/>
              </a:rPr>
              <a:t>() permet de définir une zone qui permettra à l’enfant du Template d’y établir sa valeur. (yield signifie “céder” en anglais).</a:t>
            </a:r>
          </a:p>
          <a:p>
            <a:pPr marL="400050" lvl="1" indent="0">
              <a:buNone/>
            </a:pPr>
            <a:r>
              <a:rPr lang="fr-FR" sz="6000" dirty="0">
                <a:solidFill>
                  <a:schemeClr val="tx1"/>
                </a:solidFill>
                <a:latin typeface="Times New Roman" panose="02020603050405020304" pitchFamily="18" charset="0"/>
                <a:cs typeface="Times New Roman" panose="02020603050405020304" pitchFamily="18" charset="0"/>
              </a:rPr>
              <a:t>Voici comment étendre le Template que nous venu de voir :</a:t>
            </a:r>
            <a:endParaRPr lang="en-US"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56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2"/>
            </a:pPr>
            <a:r>
              <a:rPr lang="fr-FR" sz="8000" b="1" dirty="0">
                <a:solidFill>
                  <a:srgbClr val="002060"/>
                </a:solidFill>
                <a:latin typeface="Times New Roman" panose="02020603050405020304" pitchFamily="18" charset="0"/>
                <a:cs typeface="Times New Roman" panose="02020603050405020304" pitchFamily="18" charset="0"/>
              </a:rPr>
              <a:t>Programmer avec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8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8000" dirty="0"/>
              <a:t> </a:t>
            </a:r>
            <a:r>
              <a:rPr lang="fr-FR" sz="8000" dirty="0">
                <a:solidFill>
                  <a:srgbClr val="C00000"/>
                </a:solidFill>
                <a:latin typeface="Times New Roman" panose="02020603050405020304" pitchFamily="18" charset="0"/>
                <a:cs typeface="Times New Roman" panose="02020603050405020304" pitchFamily="18" charset="0"/>
              </a:rPr>
              <a:t>Laravel</a:t>
            </a:r>
            <a:endParaRPr lang="fr-FR" sz="8000" dirty="0">
              <a:latin typeface="Times New Roman" panose="02020603050405020304" pitchFamily="18" charset="0"/>
              <a:cs typeface="Times New Roman" panose="02020603050405020304" pitchFamily="18" charset="0"/>
            </a:endParaRPr>
          </a:p>
          <a:p>
            <a:pPr marL="400050" lvl="1" indent="0" algn="ctr">
              <a:buNone/>
            </a:pPr>
            <a:r>
              <a:rPr lang="fr-FR" sz="8000" dirty="0">
                <a:solidFill>
                  <a:srgbClr val="00B0F0"/>
                </a:solidFill>
              </a:rPr>
              <a:t>Création des Template Blade</a:t>
            </a:r>
          </a:p>
          <a:p>
            <a:pPr lvl="1">
              <a:buFont typeface="Wingdings" panose="05000000000000000000" pitchFamily="2" charset="2"/>
              <a:buChar char="ü"/>
            </a:pPr>
            <a:r>
              <a:rPr lang="fr-FR" sz="8000" dirty="0">
                <a:solidFill>
                  <a:srgbClr val="00B0F0"/>
                </a:solidFill>
              </a:rPr>
              <a:t>Créer un layout</a:t>
            </a:r>
          </a:p>
          <a:p>
            <a:pPr lvl="1">
              <a:buFont typeface="Wingdings" panose="05000000000000000000" pitchFamily="2" charset="2"/>
              <a:buChar char="ü"/>
            </a:pPr>
            <a:endParaRPr lang="fr-FR" sz="8000" dirty="0">
              <a:solidFill>
                <a:srgbClr val="00B0F0"/>
              </a:solidFill>
            </a:endParaRP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&lt;!-- Voici l'enfant du parent situé dans resources/views/</a:t>
            </a:r>
            <a:r>
              <a:rPr lang="fr-FR" sz="7600" dirty="0" err="1">
                <a:solidFill>
                  <a:schemeClr val="bg1">
                    <a:lumMod val="50000"/>
                  </a:schemeClr>
                </a:solidFill>
                <a:latin typeface="Times New Roman" panose="02020603050405020304" pitchFamily="18" charset="0"/>
                <a:cs typeface="Times New Roman" panose="02020603050405020304" pitchFamily="18" charset="0"/>
              </a:rPr>
              <a:t>child.blade.php</a:t>
            </a:r>
            <a:r>
              <a:rPr lang="fr-FR" sz="7600" dirty="0">
                <a:solidFill>
                  <a:schemeClr val="bg1">
                    <a:lumMod val="50000"/>
                  </a:schemeClr>
                </a:solidFill>
                <a:latin typeface="Times New Roman" panose="02020603050405020304" pitchFamily="18" charset="0"/>
                <a:cs typeface="Times New Roman" panose="02020603050405020304" pitchFamily="18" charset="0"/>
              </a:rPr>
              <a: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extends</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'layout'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err="1">
                <a:solidFill>
                  <a:srgbClr val="00B050"/>
                </a:solidFill>
                <a:latin typeface="Times New Roman" panose="02020603050405020304" pitchFamily="18" charset="0"/>
                <a:cs typeface="Times New Roman" panose="02020603050405020304" pitchFamily="18" charset="0"/>
              </a:rPr>
              <a:t>title</a:t>
            </a:r>
            <a:r>
              <a:rPr lang="fr-FR" sz="7600" dirty="0">
                <a:solidFill>
                  <a:schemeClr val="tx1"/>
                </a:solidFill>
                <a:latin typeface="Times New Roman" panose="02020603050405020304" pitchFamily="18" charset="0"/>
                <a:cs typeface="Times New Roman" panose="02020603050405020304" pitchFamily="18" charset="0"/>
              </a:rPr>
              <a:t>', 'Titre de la page enfant')</a:t>
            </a:r>
          </a:p>
          <a:p>
            <a:pPr marL="400050" lvl="1" indent="0">
              <a:buNone/>
            </a:pPr>
            <a:endParaRPr lang="fr-FR" sz="76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'sidebar'</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bg1">
                    <a:lumMod val="50000"/>
                  </a:schemeClr>
                </a:solidFill>
                <a:latin typeface="Times New Roman" panose="02020603050405020304" pitchFamily="18" charset="0"/>
                <a:cs typeface="Times New Roman" panose="02020603050405020304" pitchFamily="18" charset="0"/>
              </a:rPr>
              <a:t>    &lt;!-- Ajout de contenu avant le contenu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rgbClr val="7030A0"/>
                </a:solidFill>
                <a:latin typeface="Times New Roman" panose="02020603050405020304" pitchFamily="18" charset="0"/>
                <a:cs typeface="Times New Roman" panose="02020603050405020304" pitchFamily="18" charset="0"/>
              </a:rPr>
              <a:t>@parent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'sidebar' du parent --&gt;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Ajout de contenu après le contenu du parent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fr-FR" sz="76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@section</a:t>
            </a:r>
            <a:r>
              <a:rPr lang="fr-FR" sz="7600" dirty="0">
                <a:solidFill>
                  <a:schemeClr val="tx1"/>
                </a:solidFill>
                <a:latin typeface="Times New Roman" panose="02020603050405020304" pitchFamily="18" charset="0"/>
                <a:cs typeface="Times New Roman" panose="02020603050405020304" pitchFamily="18" charset="0"/>
              </a:rPr>
              <a:t>(</a:t>
            </a:r>
            <a:r>
              <a:rPr lang="fr-FR" sz="7600" dirty="0">
                <a:solidFill>
                  <a:srgbClr val="00B050"/>
                </a:solidFill>
                <a:latin typeface="Times New Roman" panose="02020603050405020304" pitchFamily="18" charset="0"/>
                <a:cs typeface="Times New Roman" panose="02020603050405020304" pitchFamily="18" charset="0"/>
              </a:rPr>
              <a:t>'content'</a:t>
            </a:r>
            <a:r>
              <a:rPr lang="fr-FR" sz="76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7600" dirty="0">
                <a:solidFill>
                  <a:schemeClr val="tx1"/>
                </a:solidFill>
                <a:latin typeface="Times New Roman" panose="02020603050405020304" pitchFamily="18" charset="0"/>
                <a:cs typeface="Times New Roman" panose="02020603050405020304" pitchFamily="18" charset="0"/>
              </a:rPr>
              <a:t>    </a:t>
            </a:r>
            <a:r>
              <a:rPr lang="fr-FR" sz="7600" dirty="0">
                <a:solidFill>
                  <a:schemeClr val="bg1">
                    <a:lumMod val="50000"/>
                  </a:schemeClr>
                </a:solidFill>
                <a:latin typeface="Times New Roman" panose="02020603050405020304" pitchFamily="18" charset="0"/>
                <a:cs typeface="Times New Roman" panose="02020603050405020304" pitchFamily="18" charset="0"/>
              </a:rPr>
              <a:t>&lt;!-- Contenu de la section 'content' de l'enfant --&gt;</a:t>
            </a:r>
          </a:p>
          <a:p>
            <a:pPr marL="400050" lvl="1" indent="0">
              <a:buNone/>
            </a:pPr>
            <a:r>
              <a:rPr lang="fr-FR" sz="7600" dirty="0">
                <a:solidFill>
                  <a:srgbClr val="7030A0"/>
                </a:solidFill>
                <a:latin typeface="Times New Roman" panose="02020603050405020304" pitchFamily="18" charset="0"/>
                <a:cs typeface="Times New Roman" panose="02020603050405020304" pitchFamily="18" charset="0"/>
              </a:rPr>
              <a:t>@</a:t>
            </a:r>
            <a:r>
              <a:rPr lang="fr-FR" sz="7600" dirty="0" err="1">
                <a:solidFill>
                  <a:srgbClr val="7030A0"/>
                </a:solidFill>
                <a:latin typeface="Times New Roman" panose="02020603050405020304" pitchFamily="18" charset="0"/>
                <a:cs typeface="Times New Roman" panose="02020603050405020304" pitchFamily="18" charset="0"/>
              </a:rPr>
              <a:t>endsection</a:t>
            </a:r>
            <a:endParaRPr lang="en-US" sz="7600" dirty="0">
              <a:solidFill>
                <a:srgbClr val="7030A0"/>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E95BAB57-7FB2-4224-A4CE-4C33B95490B2}"/>
              </a:ext>
            </a:extLst>
          </p:cNvPr>
          <p:cNvSpPr/>
          <p:nvPr/>
        </p:nvSpPr>
        <p:spPr>
          <a:xfrm>
            <a:off x="647564" y="2564904"/>
            <a:ext cx="7884876" cy="390273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29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Blade</a:t>
            </a:r>
            <a:r>
              <a:rPr lang="fr-FR" sz="2000" dirty="0">
                <a:latin typeface="Times New Roman" panose="02020603050405020304" pitchFamily="18" charset="0"/>
                <a:cs typeface="Times New Roman" panose="02020603050405020304" pitchFamily="18" charset="0"/>
              </a:rPr>
              <a:t> est le moteur de Template utilisé par Laravel. Son but est de permettre d’utiliser du PHP sur notre vue mais d’une manière assez particulière. Pour créer un fichier qui utilise le moteur de Template Blade il vous faut ajouter l’extension </a:t>
            </a:r>
            <a:r>
              <a:rPr lang="fr-FR" sz="2000" b="1" i="1" dirty="0">
                <a:latin typeface="Times New Roman" panose="02020603050405020304" pitchFamily="18" charset="0"/>
                <a:cs typeface="Times New Roman" panose="02020603050405020304" pitchFamily="18" charset="0"/>
              </a:rPr>
              <a:t>“.blade.php”. </a:t>
            </a:r>
            <a:r>
              <a:rPr lang="fr-FR" sz="2000" dirty="0">
                <a:latin typeface="Times New Roman" panose="02020603050405020304" pitchFamily="18" charset="0"/>
                <a:cs typeface="Times New Roman" panose="02020603050405020304" pitchFamily="18" charset="0"/>
              </a:rPr>
              <a:t>Comme nous l’avons vu dans la présentation de l’architecture de Laravel, les fichiers de vos vues se situent dans le dossier </a:t>
            </a:r>
            <a:r>
              <a:rPr lang="fr-FR" sz="2000" b="1" i="1" dirty="0">
                <a:latin typeface="Times New Roman" panose="02020603050405020304" pitchFamily="18" charset="0"/>
                <a:cs typeface="Times New Roman" panose="02020603050405020304" pitchFamily="18" charset="0"/>
              </a:rPr>
              <a:t>resources/views</a:t>
            </a:r>
            <a:r>
              <a:rPr lang="fr-FR" sz="2000" dirty="0">
                <a:latin typeface="Times New Roman" panose="02020603050405020304" pitchFamily="18" charset="0"/>
                <a:cs typeface="Times New Roman" panose="02020603050405020304" pitchFamily="18" charset="0"/>
              </a:rPr>
              <a:t>.</a:t>
            </a:r>
          </a:p>
          <a:p>
            <a:pPr marL="400050" lvl="1" indent="0">
              <a:buNone/>
            </a:pPr>
            <a:r>
              <a:rPr lang="fr-FR" sz="2000" dirty="0">
                <a:latin typeface="Times New Roman" panose="02020603050405020304" pitchFamily="18" charset="0"/>
                <a:cs typeface="Times New Roman" panose="02020603050405020304" pitchFamily="18" charset="0"/>
              </a:rPr>
              <a:t>La première fonctionnalité la plus basique de Blade est l’affichage d’une simple variable :</a:t>
            </a:r>
          </a:p>
          <a:p>
            <a:pPr marL="400050" lvl="1" indent="0">
              <a:buNone/>
            </a:pPr>
            <a:r>
              <a:rPr lang="fr-FR" sz="2000" dirty="0">
                <a:latin typeface="Times New Roman" panose="02020603050405020304" pitchFamily="18" charset="0"/>
                <a:cs typeface="Times New Roman" panose="02020603050405020304" pitchFamily="18" charset="0"/>
              </a:rPr>
              <a:t>Exemple : </a:t>
            </a:r>
          </a:p>
          <a:p>
            <a:pPr marL="400050" lvl="1" indent="0">
              <a:buNone/>
            </a:pPr>
            <a:r>
              <a:rPr lang="fr-FR" sz="2000" dirty="0">
                <a:latin typeface="Times New Roman" panose="02020603050405020304" pitchFamily="18" charset="0"/>
                <a:cs typeface="Times New Roman" panose="02020603050405020304" pitchFamily="18" charset="0"/>
              </a:rPr>
              <a:t>Si je transmets à ma vue la variable </a:t>
            </a:r>
            <a:r>
              <a:rPr lang="fr-FR" sz="2000" b="1" i="1" dirty="0">
                <a:solidFill>
                  <a:srgbClr val="0070C0"/>
                </a:solidFill>
                <a:latin typeface="Times New Roman" panose="02020603050405020304" pitchFamily="18" charset="0"/>
                <a:cs typeface="Times New Roman" panose="02020603050405020304" pitchFamily="18" charset="0"/>
              </a:rPr>
              <a:t>$</a:t>
            </a:r>
            <a:r>
              <a:rPr lang="fr-FR" sz="2000" b="1" i="1" dirty="0" err="1">
                <a:solidFill>
                  <a:srgbClr val="0070C0"/>
                </a:solidFill>
                <a:latin typeface="Times New Roman" panose="02020603050405020304" pitchFamily="18" charset="0"/>
                <a:cs typeface="Times New Roman" panose="02020603050405020304" pitchFamily="18" charset="0"/>
              </a:rPr>
              <a:t>maVariable</a:t>
            </a:r>
            <a:r>
              <a:rPr lang="fr-FR" sz="2000" b="1" i="1" dirty="0">
                <a:solidFill>
                  <a:srgbClr val="0070C0"/>
                </a:solidFill>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 ‘</a:t>
            </a:r>
            <a:r>
              <a:rPr lang="fr-FR" sz="2000" b="1" i="1" dirty="0">
                <a:solidFill>
                  <a:srgbClr val="00B050"/>
                </a:solidFill>
                <a:latin typeface="Times New Roman" panose="02020603050405020304" pitchFamily="18" charset="0"/>
                <a:cs typeface="Times New Roman" panose="02020603050405020304" pitchFamily="18" charset="0"/>
              </a:rPr>
              <a:t>Hello World !’ </a:t>
            </a:r>
            <a:r>
              <a:rPr lang="fr-FR" sz="2000" dirty="0">
                <a:latin typeface="Times New Roman" panose="02020603050405020304" pitchFamily="18" charset="0"/>
                <a:cs typeface="Times New Roman" panose="02020603050405020304" pitchFamily="18" charset="0"/>
              </a:rPr>
              <a:t>Dans ma vue </a:t>
            </a:r>
            <a:r>
              <a:rPr lang="fr-FR" sz="2000" b="1" i="1" dirty="0">
                <a:solidFill>
                  <a:schemeClr val="accent6"/>
                </a:solidFill>
                <a:latin typeface="Times New Roman" panose="02020603050405020304" pitchFamily="18" charset="0"/>
                <a:cs typeface="Times New Roman" panose="02020603050405020304" pitchFamily="18" charset="0"/>
              </a:rPr>
              <a:t>{{ $maVaribale }} </a:t>
            </a:r>
            <a:r>
              <a:rPr lang="fr-FR" sz="2000" dirty="0">
                <a:latin typeface="Times New Roman" panose="02020603050405020304" pitchFamily="18" charset="0"/>
                <a:cs typeface="Times New Roman" panose="02020603050405020304" pitchFamily="18" charset="0"/>
              </a:rPr>
              <a:t>affichera </a:t>
            </a:r>
            <a:r>
              <a:rPr lang="fr-FR" sz="2000" dirty="0">
                <a:solidFill>
                  <a:srgbClr val="00B050"/>
                </a:solidFill>
                <a:latin typeface="Times New Roman" panose="02020603050405020304" pitchFamily="18" charset="0"/>
                <a:cs typeface="Times New Roman" panose="02020603050405020304" pitchFamily="18" charset="0"/>
              </a:rPr>
              <a:t>‘Hello World’ </a:t>
            </a:r>
            <a:r>
              <a:rPr lang="fr-FR" sz="2000" dirty="0">
                <a:latin typeface="Times New Roman" panose="02020603050405020304" pitchFamily="18" charset="0"/>
                <a:cs typeface="Times New Roman" panose="02020603050405020304" pitchFamily="18" charset="0"/>
              </a:rPr>
              <a:t>.</a:t>
            </a: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algn="ctr">
              <a:buFont typeface="Wingdings" panose="05000000000000000000" pitchFamily="2" charset="2"/>
              <a:buChar char="ü"/>
            </a:pPr>
            <a:r>
              <a:rPr lang="fr-FR" sz="2400" dirty="0">
                <a:solidFill>
                  <a:srgbClr val="00B0F0"/>
                </a:solidFill>
              </a:rPr>
              <a:t>Pour vous permettre de ne pas échapper les caractères html</a:t>
            </a:r>
            <a:endParaRPr lang="fr-FR" sz="2400" dirty="0">
              <a:latin typeface="Times New Roman" panose="02020603050405020304" pitchFamily="18" charset="0"/>
              <a:cs typeface="Times New Roman" panose="02020603050405020304" pitchFamily="18" charset="0"/>
            </a:endParaRPr>
          </a:p>
          <a:p>
            <a:pPr marL="400050" lvl="1" indent="0">
              <a:buNone/>
            </a:pPr>
            <a:r>
              <a:rPr lang="fr-FR" sz="2000" b="1" i="1" u="sng" dirty="0">
                <a:latin typeface="Times New Roman" panose="02020603050405020304" pitchFamily="18" charset="0"/>
                <a:cs typeface="Times New Roman" panose="02020603050405020304" pitchFamily="18" charset="0"/>
              </a:rPr>
              <a:t>Exemple </a:t>
            </a: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2000" dirty="0">
                <a:solidFill>
                  <a:srgbClr val="0070C0"/>
                </a:solidFill>
                <a:latin typeface="Times New Roman" panose="02020603050405020304" pitchFamily="18" charset="0"/>
                <a:cs typeface="Times New Roman" panose="02020603050405020304" pitchFamily="18" charset="0"/>
              </a:rPr>
              <a:t>  $mavariable </a:t>
            </a:r>
            <a:r>
              <a:rPr lang="fr-FR" sz="2000" dirty="0">
                <a:solidFill>
                  <a:srgbClr val="00B050"/>
                </a:solidFill>
                <a:latin typeface="Times New Roman" panose="02020603050405020304" pitchFamily="18" charset="0"/>
                <a:cs typeface="Times New Roman" panose="02020603050405020304" pitchFamily="18" charset="0"/>
              </a:rPr>
              <a:t>= '&lt;h1&gt;Mon Titre&lt;/h1&gt;’;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'&lt;h1&gt;Mon Titre&lt;/h1&gt;' --&gt;</a:t>
            </a:r>
          </a:p>
          <a:p>
            <a:pPr marL="0" indent="0">
              <a:buNone/>
            </a:pP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err="1">
                <a:solidFill>
                  <a:srgbClr val="0070C0"/>
                </a:solidFill>
                <a:latin typeface="Times New Roman" panose="02020603050405020304" pitchFamily="18" charset="0"/>
                <a:cs typeface="Times New Roman" panose="02020603050405020304" pitchFamily="18" charset="0"/>
              </a:rPr>
              <a:t>maVariable</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accent6"/>
                </a:solidFill>
                <a:latin typeface="Times New Roman" panose="02020603050405020304" pitchFamily="18" charset="0"/>
                <a:cs typeface="Times New Roman" panose="02020603050405020304" pitchFamily="18" charset="0"/>
              </a:rPr>
              <a:t>!!</a:t>
            </a:r>
            <a:r>
              <a:rPr lang="fr-FR" sz="2000" dirty="0">
                <a:solidFill>
                  <a:srgbClr val="0070C0"/>
                </a:solidFill>
                <a:latin typeface="Times New Roman" panose="02020603050405020304" pitchFamily="18" charset="0"/>
                <a:cs typeface="Times New Roman" panose="02020603050405020304" pitchFamily="18" charset="0"/>
              </a:rPr>
              <a:t>}  </a:t>
            </a:r>
            <a:r>
              <a:rPr lang="fr-FR" sz="2000" dirty="0">
                <a:solidFill>
                  <a:schemeClr val="bg1">
                    <a:lumMod val="50000"/>
                  </a:schemeClr>
                </a:solidFill>
                <a:latin typeface="Times New Roman" panose="02020603050405020304" pitchFamily="18" charset="0"/>
                <a:cs typeface="Times New Roman" panose="02020603050405020304" pitchFamily="18" charset="0"/>
              </a:rPr>
              <a:t>&lt;!-- donnera : 'Mon Titre' dans une balise HTML h1 --&gt;</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534572" y="3429000"/>
            <a:ext cx="7997868" cy="165618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147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endParaRPr lang="fr-FR" sz="24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Blade vous permet de manipuler des données comme le ferait le PHP, il vous est donc possible d’utiliser les différentes structures de contrôle PHP existantes. À la différence que leur écriture diffèrent un tout petit peu.</a:t>
            </a:r>
          </a:p>
          <a:p>
            <a:pPr marL="400050" lvl="1"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Pour mettre en place une condition :</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lgn="ctr">
              <a:buNone/>
            </a:pPr>
            <a:r>
              <a:rPr lang="fr-FR" sz="2400" dirty="0">
                <a:solidFill>
                  <a:srgbClr val="7030A0"/>
                </a:solidFill>
                <a:latin typeface="Times New Roman" panose="02020603050405020304" pitchFamily="18" charset="0"/>
                <a:cs typeface="Times New Roman" panose="02020603050405020304" pitchFamily="18" charset="0"/>
              </a:rPr>
              <a:t>@if / @</a:t>
            </a:r>
            <a:r>
              <a:rPr lang="fr-FR" sz="2400" dirty="0" err="1">
                <a:solidFill>
                  <a:srgbClr val="7030A0"/>
                </a:solidFill>
                <a:latin typeface="Times New Roman" panose="02020603050405020304" pitchFamily="18" charset="0"/>
                <a:cs typeface="Times New Roman" panose="02020603050405020304" pitchFamily="18" charset="0"/>
              </a:rPr>
              <a:t>elseif</a:t>
            </a:r>
            <a:r>
              <a:rPr lang="fr-FR" sz="2400" dirty="0">
                <a:solidFill>
                  <a:srgbClr val="7030A0"/>
                </a:solidFill>
                <a:latin typeface="Times New Roman" panose="02020603050405020304" pitchFamily="18" charset="0"/>
                <a:cs typeface="Times New Roman" panose="02020603050405020304" pitchFamily="18" charset="0"/>
              </a:rPr>
              <a:t> / @</a:t>
            </a:r>
            <a:r>
              <a:rPr lang="fr-FR" sz="2400" dirty="0" err="1">
                <a:solidFill>
                  <a:srgbClr val="7030A0"/>
                </a:solidFill>
                <a:latin typeface="Times New Roman" panose="02020603050405020304" pitchFamily="18" charset="0"/>
                <a:cs typeface="Times New Roman" panose="02020603050405020304" pitchFamily="18" charset="0"/>
              </a:rPr>
              <a:t>else</a:t>
            </a:r>
            <a:r>
              <a:rPr lang="fr-FR" sz="2400" dirty="0">
                <a:solidFill>
                  <a:srgbClr val="7030A0"/>
                </a:solidFill>
                <a:latin typeface="Times New Roman" panose="02020603050405020304" pitchFamily="18" charset="0"/>
                <a:cs typeface="Times New Roman" panose="02020603050405020304" pitchFamily="18" charset="0"/>
              </a:rPr>
              <a:t>, @switch, @</a:t>
            </a:r>
            <a:r>
              <a:rPr lang="fr-FR" sz="2400" dirty="0" err="1">
                <a:solidFill>
                  <a:srgbClr val="7030A0"/>
                </a:solidFill>
                <a:latin typeface="Times New Roman" panose="02020603050405020304" pitchFamily="18" charset="0"/>
                <a:cs typeface="Times New Roman" panose="02020603050405020304" pitchFamily="18" charset="0"/>
              </a:rPr>
              <a:t>isset</a:t>
            </a:r>
            <a:r>
              <a:rPr lang="fr-FR" sz="2400" dirty="0">
                <a:solidFill>
                  <a:srgbClr val="7030A0"/>
                </a:solidFill>
                <a:latin typeface="Times New Roman" panose="02020603050405020304" pitchFamily="18" charset="0"/>
                <a:cs typeface="Times New Roman" panose="02020603050405020304" pitchFamily="18" charset="0"/>
              </a:rPr>
              <a:t>, @empty</a:t>
            </a:r>
            <a:endParaRPr lang="fr-FR" sz="2400" b="1"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1043608" y="5013176"/>
            <a:ext cx="7056784" cy="108012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0171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@if, @</a:t>
            </a:r>
            <a:r>
              <a:rPr lang="fr-FR" sz="2400" dirty="0" err="1">
                <a:solidFill>
                  <a:srgbClr val="7030A0"/>
                </a:solidFill>
                <a:sym typeface="Wingdings" panose="05000000000000000000" pitchFamily="2" charset="2"/>
              </a:rPr>
              <a:t>elseif</a:t>
            </a:r>
            <a:r>
              <a:rPr lang="fr-FR" sz="2400" dirty="0">
                <a:solidFill>
                  <a:srgbClr val="7030A0"/>
                </a:solidFill>
                <a:sym typeface="Wingdings" panose="05000000000000000000" pitchFamily="2" charset="2"/>
              </a:rPr>
              <a:t>, @</a:t>
            </a:r>
            <a:r>
              <a:rPr lang="fr-FR" sz="2400" dirty="0" err="1">
                <a:solidFill>
                  <a:srgbClr val="7030A0"/>
                </a:solidFill>
                <a:sym typeface="Wingdings" panose="05000000000000000000" pitchFamily="2" charset="2"/>
              </a:rPr>
              <a:t>else</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'cheval’</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@if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'chien'</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est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elseif</a:t>
            </a:r>
            <a:r>
              <a:rPr lang="fr-FR" sz="1900" dirty="0">
                <a:solidFill>
                  <a:srgbClr val="7030A0"/>
                </a:solidFill>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$animal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'chat'</a:t>
            </a:r>
            <a:r>
              <a:rPr lang="fr-FR" sz="1900" dirty="0">
                <a:latin typeface="Times New Roman" panose="02020603050405020304" pitchFamily="18" charset="0"/>
                <a:cs typeface="Times New Roman" panose="02020603050405020304" pitchFamily="18" charset="0"/>
              </a:rPr>
              <a:t> )</a:t>
            </a:r>
          </a:p>
          <a:p>
            <a:pPr marL="400050" lvl="1" indent="0">
              <a:buNone/>
            </a:pPr>
            <a:r>
              <a:rPr lang="fr-FR" sz="1900" dirty="0">
                <a:latin typeface="Times New Roman" panose="02020603050405020304" pitchFamily="18" charset="0"/>
                <a:cs typeface="Times New Roman" panose="02020603050405020304" pitchFamily="18" charset="0"/>
              </a:rPr>
              <a:t>                       &lt;p&gt;L'animal n'est pas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else</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&lt;p&gt;L'animal n'est ni un chat ni un chien.&lt;/p&gt;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endif</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&lt;p&gt;L'animal n'est ni un chat ni un chien.&lt;/p&gt;</a:t>
            </a: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2780928"/>
            <a:ext cx="7488832" cy="26642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2385FDF-0D7C-44E9-A743-F7CB8A4F7B69}"/>
              </a:ext>
            </a:extLst>
          </p:cNvPr>
          <p:cNvSpPr/>
          <p:nvPr/>
        </p:nvSpPr>
        <p:spPr>
          <a:xfrm>
            <a:off x="611560" y="5619114"/>
            <a:ext cx="7488832" cy="84852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2254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@switch </a:t>
            </a:r>
            <a:r>
              <a:rPr lang="fr-FR" sz="2400" dirty="0">
                <a:solidFill>
                  <a:srgbClr val="00B0F0"/>
                </a:solidFill>
                <a:sym typeface="Wingdings" panose="05000000000000000000" pitchFamily="2" charset="2"/>
              </a:rPr>
              <a:t>)</a:t>
            </a: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@switch</a:t>
            </a:r>
            <a:r>
              <a:rPr lang="fr-FR" sz="1900" dirty="0">
                <a:solidFill>
                  <a:srgbClr val="C00000"/>
                </a:solidFill>
                <a:latin typeface="Times New Roman" panose="02020603050405020304" pitchFamily="18" charset="0"/>
                <a:cs typeface="Times New Roman" panose="02020603050405020304" pitchFamily="18" charset="0"/>
              </a:rPr>
              <a:t>($</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&lt; 18 )</a:t>
            </a:r>
          </a:p>
          <a:p>
            <a:pPr marL="400050" lvl="1" indent="0">
              <a:buNone/>
            </a:pPr>
            <a:r>
              <a:rPr lang="fr-FR" sz="1900" dirty="0">
                <a:solidFill>
                  <a:schemeClr val="tx1"/>
                </a:solidFill>
                <a:latin typeface="Times New Roman" panose="02020603050405020304" pitchFamily="18" charset="0"/>
                <a:cs typeface="Times New Roman" panose="02020603050405020304" pitchFamily="18" charset="0"/>
              </a:rPr>
              <a:t>                      &lt;p&gt;La personne est mineure.&lt;/p&gt;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@case</a:t>
            </a:r>
            <a:r>
              <a:rPr lang="fr-FR" sz="1900" dirty="0">
                <a:solidFill>
                  <a:srgbClr val="C00000"/>
                </a:solidFill>
                <a:latin typeface="Times New Roman" panose="02020603050405020304" pitchFamily="18" charset="0"/>
                <a:cs typeface="Times New Roman" panose="02020603050405020304" pitchFamily="18" charset="0"/>
              </a:rPr>
              <a:t>( $</a:t>
            </a:r>
            <a:r>
              <a:rPr lang="fr-FR" sz="1900" dirty="0" err="1">
                <a:solidFill>
                  <a:srgbClr val="C00000"/>
                </a:solidFill>
                <a:latin typeface="Times New Roman" panose="02020603050405020304" pitchFamily="18" charset="0"/>
                <a:cs typeface="Times New Roman" panose="02020603050405020304" pitchFamily="18" charset="0"/>
              </a:rPr>
              <a:t>age</a:t>
            </a:r>
            <a:r>
              <a:rPr lang="fr-FR" sz="1900" dirty="0">
                <a:solidFill>
                  <a:srgbClr val="C00000"/>
                </a:solidFill>
                <a:latin typeface="Times New Roman" panose="02020603050405020304" pitchFamily="18" charset="0"/>
                <a:cs typeface="Times New Roman" panose="02020603050405020304" pitchFamily="18" charset="0"/>
              </a:rPr>
              <a:t> &gt; 18 )</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&lt;p&gt;La personne est majeure.&lt;/p&gt;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@break</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@default</a:t>
            </a:r>
          </a:p>
          <a:p>
            <a:pPr marL="400050" lvl="1" indent="0">
              <a:buNone/>
            </a:pPr>
            <a:r>
              <a:rPr lang="fr-FR" sz="1900" dirty="0">
                <a:solidFill>
                  <a:srgbClr val="C00000"/>
                </a:solidFill>
                <a:latin typeface="Times New Roman" panose="02020603050405020304" pitchFamily="18" charset="0"/>
                <a:cs typeface="Times New Roman" panose="02020603050405020304" pitchFamily="18" charset="0"/>
              </a:rPr>
              <a:t>                     </a:t>
            </a:r>
            <a:r>
              <a:rPr lang="fr-FR" sz="1900" dirty="0">
                <a:solidFill>
                  <a:schemeClr val="tx1"/>
                </a:solidFill>
                <a:latin typeface="Times New Roman" panose="02020603050405020304" pitchFamily="18" charset="0"/>
                <a:cs typeface="Times New Roman" panose="02020603050405020304" pitchFamily="18" charset="0"/>
              </a:rPr>
              <a:t>&lt;p&gt;valeur par défaut.&lt;/p&gt;</a:t>
            </a:r>
          </a:p>
          <a:p>
            <a:pPr marL="400050" lvl="1" indent="0">
              <a:buNone/>
            </a:pPr>
            <a:r>
              <a:rPr lang="fr-FR" sz="1900" dirty="0">
                <a:solidFill>
                  <a:srgbClr val="7030A0"/>
                </a:solidFill>
                <a:latin typeface="Times New Roman" panose="02020603050405020304" pitchFamily="18" charset="0"/>
                <a:cs typeface="Times New Roman" panose="02020603050405020304" pitchFamily="18" charset="0"/>
              </a:rPr>
              <a:t>      @</a:t>
            </a:r>
            <a:r>
              <a:rPr lang="fr-FR" sz="1900" dirty="0" err="1">
                <a:solidFill>
                  <a:srgbClr val="7030A0"/>
                </a:solidFill>
                <a:latin typeface="Times New Roman" panose="02020603050405020304" pitchFamily="18" charset="0"/>
                <a:cs typeface="Times New Roman" panose="02020603050405020304" pitchFamily="18" charset="0"/>
              </a:rPr>
              <a:t>endswitch</a:t>
            </a:r>
            <a:endParaRPr lang="fr-FR" sz="1900" dirty="0">
              <a:solidFill>
                <a:srgbClr val="7030A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11560" y="2924944"/>
            <a:ext cx="7488832" cy="354269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47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Création des Template Blade</a:t>
            </a:r>
          </a:p>
          <a:p>
            <a:pPr lvl="1">
              <a:buFont typeface="Wingdings" panose="05000000000000000000" pitchFamily="2" charset="2"/>
              <a:buChar char="ü"/>
            </a:pPr>
            <a:r>
              <a:rPr lang="fr-FR" sz="2400" dirty="0">
                <a:solidFill>
                  <a:srgbClr val="00B0F0"/>
                </a:solidFill>
              </a:rPr>
              <a:t>Les structures de contrôle </a:t>
            </a:r>
            <a:r>
              <a:rPr lang="fr-FR" sz="2400" dirty="0">
                <a:solidFill>
                  <a:srgbClr val="00B0F0"/>
                </a:solidFill>
                <a:sym typeface="Wingdings" panose="05000000000000000000" pitchFamily="2" charset="2"/>
              </a:rPr>
              <a:t>( </a:t>
            </a:r>
            <a:r>
              <a:rPr lang="fr-FR" sz="2400" dirty="0">
                <a:solidFill>
                  <a:srgbClr val="7030A0"/>
                </a:solidFill>
                <a:sym typeface="Wingdings" panose="05000000000000000000" pitchFamily="2" charset="2"/>
              </a:rPr>
              <a:t>@</a:t>
            </a:r>
            <a:r>
              <a:rPr lang="fr-FR" sz="2400" dirty="0" err="1">
                <a:solidFill>
                  <a:srgbClr val="7030A0"/>
                </a:solidFill>
                <a:sym typeface="Wingdings" panose="05000000000000000000" pitchFamily="2" charset="2"/>
              </a:rPr>
              <a:t>isset</a:t>
            </a:r>
            <a:r>
              <a:rPr lang="fr-FR" sz="2400" dirty="0">
                <a:solidFill>
                  <a:srgbClr val="7030A0"/>
                </a:solidFill>
                <a:sym typeface="Wingdings" panose="05000000000000000000" pitchFamily="2" charset="2"/>
              </a:rPr>
              <a:t> </a:t>
            </a:r>
            <a:r>
              <a:rPr lang="fr-FR" sz="2400" dirty="0">
                <a:solidFill>
                  <a:srgbClr val="00B0F0"/>
                </a:solidFill>
                <a:sym typeface="Wingdings" panose="05000000000000000000" pitchFamily="2" charset="2"/>
              </a:rPr>
              <a:t>)</a:t>
            </a:r>
          </a:p>
          <a:p>
            <a:pPr marL="45720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C00000"/>
                </a:solidFill>
                <a:latin typeface="Times New Roman" panose="02020603050405020304" pitchFamily="18" charset="0"/>
                <a:cs typeface="Times New Roman" panose="02020603050405020304" pitchFamily="18" charset="0"/>
              </a:rPr>
              <a:t>$produit </a:t>
            </a:r>
            <a:r>
              <a:rPr lang="fr-FR" sz="1900" dirty="0">
                <a:latin typeface="Times New Roman" panose="02020603050405020304" pitchFamily="18" charset="0"/>
                <a:cs typeface="Times New Roman" panose="02020603050405020304" pitchFamily="18" charset="0"/>
              </a:rPr>
              <a:t>= </a:t>
            </a:r>
            <a:r>
              <a:rPr lang="fr-FR" sz="1900" dirty="0">
                <a:solidFill>
                  <a:srgbClr val="00B050"/>
                </a:solidFill>
                <a:latin typeface="Times New Roman" panose="02020603050405020304" pitchFamily="18" charset="0"/>
                <a:cs typeface="Times New Roman" panose="02020603050405020304" pitchFamily="18" charset="0"/>
              </a:rPr>
              <a:t>'costume’</a:t>
            </a:r>
            <a:r>
              <a:rPr lang="fr-FR" sz="1900" dirty="0">
                <a:latin typeface="Times New Roman" panose="02020603050405020304" pitchFamily="18" charset="0"/>
                <a:cs typeface="Times New Roman" panose="02020603050405020304" pitchFamily="18" charset="0"/>
              </a:rPr>
              <a:t>;</a:t>
            </a: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isset</a:t>
            </a:r>
            <a:r>
              <a:rPr lang="fr-FR" sz="1900" dirty="0">
                <a:solidFill>
                  <a:srgbClr val="C00000"/>
                </a:solidFill>
                <a:latin typeface="Times New Roman" panose="02020603050405020304" pitchFamily="18" charset="0"/>
                <a:cs typeface="Times New Roman" panose="02020603050405020304" pitchFamily="18" charset="0"/>
              </a:rPr>
              <a:t>($produit</a:t>
            </a:r>
            <a:r>
              <a:rPr lang="fr-FR" sz="1900" dirty="0">
                <a:latin typeface="Times New Roman" panose="02020603050405020304" pitchFamily="18" charset="0"/>
                <a:cs typeface="Times New Roman" panose="02020603050405020304" pitchFamily="18" charset="0"/>
              </a:rPr>
              <a:t>)</a:t>
            </a:r>
          </a:p>
          <a:p>
            <a:pPr marL="400050" lvl="1" indent="0">
              <a:buNone/>
            </a:pPr>
            <a:r>
              <a:rPr lang="fr-FR" sz="1900" dirty="0">
                <a:latin typeface="Times New Roman" panose="02020603050405020304" pitchFamily="18" charset="0"/>
                <a:cs typeface="Times New Roman" panose="02020603050405020304" pitchFamily="18" charset="0"/>
              </a:rPr>
              <a:t>       &lt;p&gt;Le produit existe&lt;/p&gt;</a:t>
            </a:r>
          </a:p>
          <a:p>
            <a:pPr marL="400050" lvl="1" indent="0">
              <a:buNone/>
            </a:pPr>
            <a:r>
              <a:rPr lang="fr-FR" sz="1900" dirty="0">
                <a:latin typeface="Times New Roman" panose="02020603050405020304" pitchFamily="18" charset="0"/>
                <a:cs typeface="Times New Roman" panose="02020603050405020304" pitchFamily="18" charset="0"/>
              </a:rPr>
              <a:t>  </a:t>
            </a:r>
            <a:r>
              <a:rPr lang="fr-FR" sz="1900" dirty="0">
                <a:solidFill>
                  <a:srgbClr val="7030A0"/>
                </a:solidFill>
                <a:latin typeface="Times New Roman" panose="02020603050405020304" pitchFamily="18" charset="0"/>
                <a:cs typeface="Times New Roman" panose="02020603050405020304" pitchFamily="18" charset="0"/>
              </a:rPr>
              <a:t>@</a:t>
            </a:r>
            <a:r>
              <a:rPr lang="fr-FR" sz="1900" dirty="0" err="1">
                <a:solidFill>
                  <a:srgbClr val="7030A0"/>
                </a:solidFill>
                <a:latin typeface="Times New Roman" panose="02020603050405020304" pitchFamily="18" charset="0"/>
                <a:cs typeface="Times New Roman" panose="02020603050405020304" pitchFamily="18" charset="0"/>
              </a:rPr>
              <a:t>endisset</a:t>
            </a:r>
            <a:endParaRPr lang="fr-FR" sz="1900" dirty="0">
              <a:solidFill>
                <a:srgbClr val="7030A0"/>
              </a:solidFill>
              <a:latin typeface="Times New Roman" panose="02020603050405020304" pitchFamily="18" charset="0"/>
              <a:cs typeface="Times New Roman" panose="02020603050405020304" pitchFamily="18" charset="0"/>
            </a:endParaRPr>
          </a:p>
          <a:p>
            <a:pPr marL="400050" lvl="1" indent="0">
              <a:buNone/>
            </a:pPr>
            <a:endParaRPr lang="fr-FR" sz="1900" dirty="0">
              <a:latin typeface="Times New Roman" panose="02020603050405020304" pitchFamily="18" charset="0"/>
              <a:cs typeface="Times New Roman" panose="02020603050405020304" pitchFamily="18" charset="0"/>
            </a:endParaRPr>
          </a:p>
          <a:p>
            <a:pPr marL="400050" lvl="1" indent="0">
              <a:buNone/>
            </a:pPr>
            <a:r>
              <a:rPr lang="fr-FR" sz="1900" dirty="0">
                <a:solidFill>
                  <a:schemeClr val="bg1">
                    <a:lumMod val="50000"/>
                  </a:schemeClr>
                </a:solidFill>
                <a:latin typeface="Times New Roman" panose="02020603050405020304" pitchFamily="18" charset="0"/>
                <a:cs typeface="Times New Roman" panose="02020603050405020304" pitchFamily="18" charset="0"/>
              </a:rPr>
              <a:t>&lt;!-- donnera : --&gt;</a:t>
            </a:r>
          </a:p>
          <a:p>
            <a:pPr marL="400050" lvl="1" indent="0">
              <a:buNone/>
            </a:pPr>
            <a:r>
              <a:rPr lang="fr-FR" sz="1900" dirty="0">
                <a:latin typeface="Times New Roman" panose="02020603050405020304" pitchFamily="18" charset="0"/>
                <a:cs typeface="Times New Roman" panose="02020603050405020304" pitchFamily="18" charset="0"/>
              </a:rPr>
              <a:t>&lt;p&gt;Le produit existe&lt;/p&gt;</a:t>
            </a:r>
            <a:endParaRPr lang="fr-FR" dirty="0"/>
          </a:p>
        </p:txBody>
      </p:sp>
      <p:sp>
        <p:nvSpPr>
          <p:cNvPr id="5" name="Rectangle : coins arrondis 4">
            <a:extLst>
              <a:ext uri="{FF2B5EF4-FFF2-40B4-BE49-F238E27FC236}">
                <a16:creationId xmlns:a16="http://schemas.microsoft.com/office/drawing/2014/main" id="{5B7D8339-1417-46E0-926D-6C918614FC78}"/>
              </a:ext>
            </a:extLst>
          </p:cNvPr>
          <p:cNvSpPr/>
          <p:nvPr/>
        </p:nvSpPr>
        <p:spPr>
          <a:xfrm>
            <a:off x="628227" y="3212976"/>
            <a:ext cx="7488832" cy="194421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6BD5B906-ABD1-43A6-A94E-0A2C2182B38D}"/>
              </a:ext>
            </a:extLst>
          </p:cNvPr>
          <p:cNvSpPr/>
          <p:nvPr/>
        </p:nvSpPr>
        <p:spPr>
          <a:xfrm>
            <a:off x="623465" y="5301208"/>
            <a:ext cx="7488832" cy="89269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2728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1873</Words>
  <Application>Microsoft Office PowerPoint</Application>
  <PresentationFormat>Affichage à l'écran (4:3)</PresentationFormat>
  <Paragraphs>282</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265</cp:revision>
  <dcterms:created xsi:type="dcterms:W3CDTF">2011-10-01T12:57:10Z</dcterms:created>
  <dcterms:modified xsi:type="dcterms:W3CDTF">2022-11-13T12:07:01Z</dcterms:modified>
</cp:coreProperties>
</file>