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8" r:id="rId2"/>
    <p:sldId id="279" r:id="rId3"/>
    <p:sldId id="282" r:id="rId4"/>
    <p:sldId id="323" r:id="rId5"/>
    <p:sldId id="345" r:id="rId6"/>
    <p:sldId id="346" r:id="rId7"/>
    <p:sldId id="340" r:id="rId8"/>
    <p:sldId id="347" r:id="rId9"/>
    <p:sldId id="341" r:id="rId10"/>
    <p:sldId id="342" r:id="rId11"/>
    <p:sldId id="343" r:id="rId12"/>
    <p:sldId id="344" r:id="rId13"/>
    <p:sldId id="348" r:id="rId14"/>
    <p:sldId id="349" r:id="rId15"/>
    <p:sldId id="351" r:id="rId16"/>
    <p:sldId id="352" r:id="rId17"/>
    <p:sldId id="353" r:id="rId18"/>
    <p:sldId id="350" r:id="rId19"/>
    <p:sldId id="354" r:id="rId20"/>
    <p:sldId id="35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B65285-CDE4-465A-9EEF-527D458A64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9E17115-8481-4FE2-8B56-3A50C517A3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77799C-AEA1-413C-B475-1B9D47145956}" type="datetimeFigureOut">
              <a:rPr lang="fr-FR" smtClean="0"/>
              <a:t>13/11/2022</a:t>
            </a:fld>
            <a:endParaRPr lang="fr-FR"/>
          </a:p>
        </p:txBody>
      </p:sp>
      <p:sp>
        <p:nvSpPr>
          <p:cNvPr id="4" name="Espace réservé du pied de page 3">
            <a:extLst>
              <a:ext uri="{FF2B5EF4-FFF2-40B4-BE49-F238E27FC236}">
                <a16:creationId xmlns:a16="http://schemas.microsoft.com/office/drawing/2014/main" id="{D19750DF-5C88-4973-8E8B-2D46EF67B3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893EC9C-1153-42A4-BE1A-03913AC91B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1C9C34-6C1A-4200-920A-1D4AECFD5CE6}" type="slidenum">
              <a:rPr lang="fr-FR" smtClean="0"/>
              <a:t>‹N°›</a:t>
            </a:fld>
            <a:endParaRPr lang="fr-FR"/>
          </a:p>
        </p:txBody>
      </p:sp>
    </p:spTree>
    <p:extLst>
      <p:ext uri="{BB962C8B-B14F-4D97-AF65-F5344CB8AC3E}">
        <p14:creationId xmlns:p14="http://schemas.microsoft.com/office/powerpoint/2010/main" val="2461577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953B3-9B62-4FB3-9AD6-8CD7FBF255E2}" type="datetimeFigureOut">
              <a:rPr lang="fr-FR" smtClean="0"/>
              <a:t>13/11/2022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08132-DE09-4C7F-9B09-447DC10D5F88}" type="slidenum">
              <a:rPr lang="fr-FR" smtClean="0"/>
              <a:t>‹N°›</a:t>
            </a:fld>
            <a:endParaRPr lang="fr-FR"/>
          </a:p>
        </p:txBody>
      </p:sp>
    </p:spTree>
    <p:extLst>
      <p:ext uri="{BB962C8B-B14F-4D97-AF65-F5344CB8AC3E}">
        <p14:creationId xmlns:p14="http://schemas.microsoft.com/office/powerpoint/2010/main" val="25198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42356FFE-A0DF-4266-979D-D68DD5CAE0DF}" type="datetime1">
              <a:rPr lang="fr-FR" smtClean="0"/>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F1766C2-5CB5-46EE-9F07-26FE07309590}" type="datetime1">
              <a:rPr lang="fr-FR" smtClean="0"/>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EF613B0-B135-40D3-B572-18764DD11168}" type="datetime1">
              <a:rPr lang="fr-FR" smtClean="0"/>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1004018-D774-42C9-BD71-7BCB069DC5A6}" type="datetime1">
              <a:rPr lang="fr-FR" smtClean="0"/>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C5B4BFF-8F5E-4ADF-B531-C2D84B0BC67D}" type="datetime1">
              <a:rPr lang="fr-FR" smtClean="0"/>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C3CFF76-E003-41BC-B1E3-3799611CBA9D}" type="datetime1">
              <a:rPr lang="fr-FR" smtClean="0"/>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AA68681-B20B-4C12-83E1-58124216C510}" type="datetime1">
              <a:rPr lang="fr-FR" smtClean="0"/>
              <a:t>13/11/2022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E76924AB-B6F9-4E7D-B917-FDC5E99C305C}" type="datetime1">
              <a:rPr lang="fr-FR" smtClean="0"/>
              <a:t>13/11/2022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95691B-DFA5-4EBA-A66D-BF476A0753FC}" type="datetime1">
              <a:rPr lang="fr-FR" smtClean="0"/>
              <a:t>13/11/2022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F20E2A4-DFC2-4392-B406-3EBAFC19C983}" type="datetime1">
              <a:rPr lang="fr-FR" smtClean="0"/>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3C75ED8-5C9F-454C-B001-EFC5B588208F}" type="datetime1">
              <a:rPr lang="fr-FR" smtClean="0"/>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BB748-A59E-41B0-887A-1FC63D0CACDB}" type="datetime1">
              <a:rPr lang="fr-FR" smtClean="0"/>
              <a:t>13/11/2022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102232"/>
            <a:ext cx="360040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Manipulation des Vues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vue(suite)</a:t>
            </a:r>
          </a:p>
          <a:p>
            <a:pPr marL="0" indent="0">
              <a:buNone/>
            </a:pPr>
            <a:r>
              <a:rPr lang="fr-FR" sz="2400" dirty="0">
                <a:latin typeface="Times New Roman" panose="02020603050405020304" pitchFamily="18" charset="0"/>
                <a:cs typeface="Times New Roman" panose="02020603050405020304" pitchFamily="18" charset="0"/>
              </a:rPr>
              <a:t>Nous avons 6 occurrences de « nom » et 3 concepts différents :</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du paramètre GET</a:t>
            </a: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de la variable dans notre fonction anonyme</a:t>
            </a: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de la variable dans notre vue</a:t>
            </a:r>
          </a:p>
          <a:p>
            <a:pPr marL="400050" lvl="1" indent="0">
              <a:buNone/>
            </a:pPr>
            <a:r>
              <a:rPr lang="fr-FR" sz="2400" dirty="0">
                <a:latin typeface="Times New Roman" panose="02020603050405020304" pitchFamily="18" charset="0"/>
                <a:cs typeface="Times New Roman" panose="02020603050405020304" pitchFamily="18" charset="0"/>
              </a:rPr>
              <a:t>Pour rendre le fonctionnement plus clair, nous pouvons renommer ces concepts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fr-FR" dirty="0"/>
          </a:p>
        </p:txBody>
      </p:sp>
    </p:spTree>
    <p:extLst>
      <p:ext uri="{BB962C8B-B14F-4D97-AF65-F5344CB8AC3E}">
        <p14:creationId xmlns:p14="http://schemas.microsoft.com/office/powerpoint/2010/main" val="126208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vue(fin)</a:t>
            </a:r>
            <a:r>
              <a:rPr lang="fr-FR" dirty="0"/>
              <a:t>  </a:t>
            </a:r>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539552" y="2996952"/>
            <a:ext cx="8064896" cy="2808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657B83"/>
                </a:solidFill>
                <a:latin typeface="Courier New" panose="02070309020205020404" pitchFamily="49" charset="0"/>
              </a:rPr>
              <a:t>Route::</a:t>
            </a:r>
            <a:r>
              <a:rPr lang="fr-FR" dirty="0" err="1">
                <a:solidFill>
                  <a:srgbClr val="657B83"/>
                </a:solidFill>
                <a:latin typeface="Courier New" panose="02070309020205020404" pitchFamily="49" charset="0"/>
              </a:rPr>
              <a:t>get</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'/bonjour/{</a:t>
            </a:r>
            <a:r>
              <a:rPr lang="fr-FR" dirty="0" err="1">
                <a:solidFill>
                  <a:srgbClr val="2AA198"/>
                </a:solidFill>
                <a:latin typeface="Courier New" panose="02070309020205020404" pitchFamily="49" charset="0"/>
              </a:rPr>
              <a:t>nom_du_parametre_get</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a:t>
            </a:r>
            <a:r>
              <a:rPr lang="fr-FR" dirty="0" err="1">
                <a:solidFill>
                  <a:srgbClr val="859900"/>
                </a:solidFill>
                <a:latin typeface="Courier New" panose="02070309020205020404" pitchFamily="49" charset="0"/>
              </a:rPr>
              <a:t>function</a:t>
            </a:r>
            <a:r>
              <a:rPr lang="fr-FR" dirty="0">
                <a:solidFill>
                  <a:srgbClr val="657B83"/>
                </a:solidFill>
                <a:latin typeface="Courier New" panose="02070309020205020404" pitchFamily="49" charset="0"/>
              </a:rPr>
              <a:t>(){ </a:t>
            </a:r>
          </a:p>
          <a:p>
            <a:r>
              <a:rPr lang="fr-FR" dirty="0">
                <a:solidFill>
                  <a:srgbClr val="657B83"/>
                </a:solidFill>
                <a:latin typeface="Courier New" panose="02070309020205020404" pitchFamily="49" charset="0"/>
              </a:rPr>
              <a:t>      $</a:t>
            </a:r>
            <a:r>
              <a:rPr lang="fr-FR" dirty="0" err="1">
                <a:solidFill>
                  <a:srgbClr val="657B83"/>
                </a:solidFill>
                <a:latin typeface="Courier New" panose="02070309020205020404" pitchFamily="49" charset="0"/>
              </a:rPr>
              <a:t>nom_dans_la_fonction_anonyme</a:t>
            </a:r>
            <a:r>
              <a:rPr lang="fr-FR" dirty="0">
                <a:solidFill>
                  <a:srgbClr val="657B83"/>
                </a:solidFill>
                <a:latin typeface="Courier New" panose="02070309020205020404" pitchFamily="49" charset="0"/>
              </a:rPr>
              <a:t> =   	</a:t>
            </a:r>
            <a:r>
              <a:rPr lang="fr-FR" dirty="0" err="1">
                <a:solidFill>
                  <a:srgbClr val="657B83"/>
                </a:solidFill>
                <a:latin typeface="Courier New" panose="02070309020205020404" pitchFamily="49" charset="0"/>
              </a:rPr>
              <a:t>request</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a:t>
            </a:r>
            <a:r>
              <a:rPr lang="fr-FR" dirty="0" err="1">
                <a:solidFill>
                  <a:srgbClr val="2AA198"/>
                </a:solidFill>
                <a:latin typeface="Courier New" panose="02070309020205020404" pitchFamily="49" charset="0"/>
              </a:rPr>
              <a:t>nom_du_parametre_get</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 </a:t>
            </a:r>
          </a:p>
          <a:p>
            <a:r>
              <a:rPr lang="fr-FR" dirty="0">
                <a:solidFill>
                  <a:srgbClr val="859900"/>
                </a:solidFill>
                <a:latin typeface="Courier New" panose="02070309020205020404" pitchFamily="49" charset="0"/>
              </a:rPr>
              <a:t>   return</a:t>
            </a:r>
            <a:r>
              <a:rPr lang="fr-FR" dirty="0">
                <a:solidFill>
                  <a:srgbClr val="657B83"/>
                </a:solidFill>
                <a:latin typeface="Courier New" panose="02070309020205020404" pitchFamily="49" charset="0"/>
              </a:rPr>
              <a:t> </a:t>
            </a:r>
            <a:r>
              <a:rPr lang="fr-FR" dirty="0" err="1">
                <a:solidFill>
                  <a:srgbClr val="657B83"/>
                </a:solidFill>
                <a:latin typeface="Courier New" panose="02070309020205020404" pitchFamily="49" charset="0"/>
              </a:rPr>
              <a:t>view</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'bonjour'</a:t>
            </a:r>
            <a:r>
              <a:rPr lang="fr-FR" dirty="0">
                <a:solidFill>
                  <a:srgbClr val="657B83"/>
                </a:solidFill>
                <a:latin typeface="Courier New" panose="02070309020205020404" pitchFamily="49" charset="0"/>
              </a:rPr>
              <a:t>, [ </a:t>
            </a:r>
          </a:p>
          <a:p>
            <a:r>
              <a:rPr lang="fr-FR" dirty="0">
                <a:solidFill>
                  <a:srgbClr val="2AA198"/>
                </a:solidFill>
                <a:latin typeface="Courier New" panose="02070309020205020404" pitchFamily="49" charset="0"/>
              </a:rPr>
              <a:t>              '</a:t>
            </a:r>
            <a:r>
              <a:rPr lang="fr-FR" dirty="0" err="1">
                <a:solidFill>
                  <a:srgbClr val="2AA198"/>
                </a:solidFill>
                <a:latin typeface="Courier New" panose="02070309020205020404" pitchFamily="49" charset="0"/>
              </a:rPr>
              <a:t>nom_dans_la_vue</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 =&gt;   			$</a:t>
            </a:r>
            <a:r>
              <a:rPr lang="fr-FR" dirty="0" err="1">
                <a:solidFill>
                  <a:srgbClr val="657B83"/>
                </a:solidFill>
                <a:latin typeface="Courier New" panose="02070309020205020404" pitchFamily="49" charset="0"/>
              </a:rPr>
              <a:t>nom_dans_la_fonction_anonyme</a:t>
            </a:r>
            <a:r>
              <a:rPr lang="fr-FR" dirty="0">
                <a:solidFill>
                  <a:srgbClr val="657B83"/>
                </a:solidFill>
                <a:latin typeface="Courier New" panose="02070309020205020404" pitchFamily="49" charset="0"/>
              </a:rPr>
              <a:t>, </a:t>
            </a:r>
          </a:p>
          <a:p>
            <a:r>
              <a:rPr lang="fr-FR" dirty="0">
                <a:solidFill>
                  <a:srgbClr val="657B83"/>
                </a:solidFill>
                <a:latin typeface="Courier New" panose="02070309020205020404" pitchFamily="49" charset="0"/>
              </a:rPr>
              <a:t>   ]); </a:t>
            </a:r>
          </a:p>
          <a:p>
            <a:r>
              <a:rPr lang="fr-FR" dirty="0">
                <a:solidFill>
                  <a:srgbClr val="657B83"/>
                </a:solidFill>
                <a:latin typeface="Courier New" panose="02070309020205020404" pitchFamily="49" charset="0"/>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91D3CCB-6E55-4232-BE59-EC5DC23781DE}"/>
              </a:ext>
            </a:extLst>
          </p:cNvPr>
          <p:cNvSpPr/>
          <p:nvPr/>
        </p:nvSpPr>
        <p:spPr>
          <a:xfrm>
            <a:off x="539552" y="5866975"/>
            <a:ext cx="806489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657B83"/>
                </a:solidFill>
                <a:latin typeface="Courier New" panose="02070309020205020404" pitchFamily="49" charset="0"/>
              </a:rPr>
              <a:t>&lt;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&gt;Bonjour {{ $</a:t>
            </a:r>
            <a:r>
              <a:rPr lang="fr-FR" sz="2000" dirty="0" err="1">
                <a:solidFill>
                  <a:srgbClr val="657B83"/>
                </a:solidFill>
                <a:latin typeface="Courier New" panose="02070309020205020404" pitchFamily="49" charset="0"/>
              </a:rPr>
              <a:t>nom_dans_la_vue</a:t>
            </a:r>
            <a:r>
              <a:rPr lang="fr-FR" sz="2000" dirty="0">
                <a:solidFill>
                  <a:srgbClr val="657B83"/>
                </a:solidFill>
                <a:latin typeface="Courier New" panose="02070309020205020404" pitchFamily="49" charset="0"/>
              </a:rPr>
              <a:t> }}&lt;/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a:t>
            </a:r>
            <a:endParaRPr lang="en-US" sz="2000" dirty="0">
              <a:solidFill>
                <a:srgbClr val="657B83"/>
              </a:solidFill>
              <a:latin typeface="Courier New" panose="02070309020205020404" pitchFamily="49" charset="0"/>
            </a:endParaRPr>
          </a:p>
        </p:txBody>
      </p:sp>
    </p:spTree>
    <p:extLst>
      <p:ext uri="{BB962C8B-B14F-4D97-AF65-F5344CB8AC3E}">
        <p14:creationId xmlns:p14="http://schemas.microsoft.com/office/powerpoint/2010/main" val="306630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Optimisation des vues</a:t>
            </a:r>
            <a:endParaRPr lang="fr-FR" sz="2200" b="1" i="1" dirty="0">
              <a:solidFill>
                <a:schemeClr val="tx1"/>
              </a:solidFill>
            </a:endParaRPr>
          </a:p>
          <a:p>
            <a:pPr marL="400050" lvl="1" indent="0">
              <a:buNone/>
            </a:pPr>
            <a:r>
              <a:rPr lang="fr-FR" sz="2000" dirty="0">
                <a:latin typeface="Times New Roman" panose="02020603050405020304" pitchFamily="18" charset="0"/>
                <a:cs typeface="Times New Roman" panose="02020603050405020304" pitchFamily="18" charset="0"/>
              </a:rPr>
              <a:t>Les vues générées par Blade sont en PHP et sont en cache jusqu’à ce qu’elles soient modifiées, ce qui assure de bonnes performances. Le cache se situe ici : </a:t>
            </a:r>
            <a:r>
              <a:rPr lang="fr-FR" sz="2000" b="1" i="1" dirty="0">
                <a:latin typeface="Times New Roman" panose="02020603050405020304" pitchFamily="18" charset="0"/>
                <a:cs typeface="Times New Roman" panose="02020603050405020304" pitchFamily="18" charset="0"/>
              </a:rPr>
              <a:t>storage/framework/views</a:t>
            </a:r>
          </a:p>
          <a:p>
            <a:pPr marL="400050" lvl="1" indent="0">
              <a:buNone/>
            </a:pPr>
            <a:r>
              <a:rPr lang="fr-FR" sz="2000" dirty="0">
                <a:latin typeface="Times New Roman" panose="02020603050405020304" pitchFamily="18" charset="0"/>
                <a:cs typeface="Times New Roman" panose="02020603050405020304" pitchFamily="18" charset="0"/>
              </a:rPr>
              <a:t>la commande Artisan pour nettoyer ou vider le cache :</a:t>
            </a: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r>
              <a:rPr lang="fr-FR" sz="2000" dirty="0">
                <a:latin typeface="Times New Roman" panose="02020603050405020304" pitchFamily="18" charset="0"/>
                <a:cs typeface="Times New Roman" panose="02020603050405020304" pitchFamily="18" charset="0"/>
              </a:rPr>
              <a:t>On en a besoin parfois en cours de développement lorsqu’une vue n’est pas régénérée correctement.</a:t>
            </a:r>
          </a:p>
          <a:p>
            <a:pPr marL="400050" lvl="1" indent="0">
              <a:buNone/>
            </a:pPr>
            <a:r>
              <a:rPr lang="fr-FR" sz="2000" dirty="0">
                <a:latin typeface="Times New Roman" panose="02020603050405020304" pitchFamily="18" charset="0"/>
                <a:cs typeface="Times New Roman" panose="02020603050405020304" pitchFamily="18" charset="0"/>
              </a:rPr>
              <a:t>la commande Artisan pour précompiler toutes les vues utilisées par votre application</a:t>
            </a: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2555776" y="4077072"/>
            <a:ext cx="4608512"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latin typeface="Times New Roman" panose="02020603050405020304" pitchFamily="18" charset="0"/>
                <a:cs typeface="Times New Roman" panose="02020603050405020304" pitchFamily="18" charset="0"/>
              </a:rPr>
              <a:t>php artisan view:clear</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2437979" y="5757548"/>
            <a:ext cx="4608512"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latin typeface="Times New Roman" panose="02020603050405020304" pitchFamily="18" charset="0"/>
                <a:cs typeface="Times New Roman" panose="02020603050405020304" pitchFamily="18" charset="0"/>
              </a:rPr>
              <a:t>php artisan view:cache</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87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L’héritage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Une vue peut en étendre une autre, c’est un </a:t>
            </a:r>
            <a:r>
              <a:rPr lang="fr-FR" sz="2000" b="1" dirty="0">
                <a:latin typeface="Times New Roman" panose="02020603050405020304" pitchFamily="18" charset="0"/>
                <a:cs typeface="Times New Roman" panose="02020603050405020304" pitchFamily="18" charset="0"/>
              </a:rPr>
              <a:t>héritage</a:t>
            </a:r>
            <a:r>
              <a:rPr lang="fr-FR" sz="2000" dirty="0">
                <a:latin typeface="Times New Roman" panose="02020603050405020304" pitchFamily="18" charset="0"/>
                <a:cs typeface="Times New Roman" panose="02020603050405020304" pitchFamily="18" charset="0"/>
              </a:rPr>
              <a:t>. Ainsi pour les vues de l’application, on a un </a:t>
            </a:r>
            <a:r>
              <a:rPr lang="fr-FR" sz="2000" b="1" dirty="0">
                <a:latin typeface="Times New Roman" panose="02020603050405020304" pitchFamily="18" charset="0"/>
                <a:cs typeface="Times New Roman" panose="02020603050405020304" pitchFamily="18" charset="0"/>
              </a:rPr>
              <a:t>template</a:t>
            </a:r>
            <a:r>
              <a:rPr lang="fr-FR" sz="2000" dirty="0">
                <a:latin typeface="Times New Roman" panose="02020603050405020304" pitchFamily="18" charset="0"/>
                <a:cs typeface="Times New Roman" panose="02020603050405020304" pitchFamily="18" charset="0"/>
              </a:rPr>
              <a:t> de base :</a:t>
            </a:r>
          </a:p>
          <a:p>
            <a:pPr marL="0" indent="0">
              <a:buNone/>
            </a:pPr>
            <a:r>
              <a:rPr lang="fr-FR" sz="2000" dirty="0">
                <a:latin typeface="Times New Roman" panose="02020603050405020304" pitchFamily="18" charset="0"/>
                <a:cs typeface="Times New Roman" panose="02020603050405020304" pitchFamily="18" charset="0"/>
              </a:rPr>
              <a:t>Ce template comporte la structure globale des pages et est déclaré comme parent par les autres vues :	</a:t>
            </a:r>
            <a:endParaRPr lang="fr-FR" sz="2000" b="1" dirty="0">
              <a:solidFill>
                <a:schemeClr val="accent6"/>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Dans le template on prévoit un emplacement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yield</a:t>
            </a:r>
            <a:r>
              <a:rPr lang="fr-FR" sz="2000" dirty="0">
                <a:latin typeface="Times New Roman" panose="02020603050405020304" pitchFamily="18" charset="0"/>
                <a:cs typeface="Times New Roman" panose="02020603050405020304" pitchFamily="18" charset="0"/>
              </a:rPr>
              <a:t>) pour que les vues enfants puissent placer leur code :</a:t>
            </a:r>
            <a:r>
              <a:rPr lang="fr-FR" sz="2000" b="1" dirty="0">
                <a:solidFill>
                  <a:schemeClr val="accent6"/>
                </a:solidFill>
                <a:latin typeface="Times New Roman" panose="02020603050405020304" pitchFamily="18" charset="0"/>
                <a:cs typeface="Times New Roman" panose="02020603050405020304" pitchFamily="18" charset="0"/>
              </a:rPr>
              <a:t>	</a:t>
            </a:r>
          </a:p>
          <a:p>
            <a:pPr marL="0" indent="0">
              <a:buNone/>
            </a:pPr>
            <a:r>
              <a:rPr lang="fr-FR" sz="2000" dirty="0">
                <a:latin typeface="Times New Roman" panose="02020603050405020304" pitchFamily="18" charset="0"/>
                <a:cs typeface="Times New Roman" panose="02020603050405020304" pitchFamily="18" charset="0"/>
              </a:rPr>
              <a:t>Ainsi dans la vue </a:t>
            </a:r>
            <a:r>
              <a:rPr lang="fr-FR" sz="2000" b="1" dirty="0" err="1">
                <a:latin typeface="Times New Roman" panose="02020603050405020304" pitchFamily="18" charset="0"/>
                <a:cs typeface="Times New Roman" panose="02020603050405020304" pitchFamily="18" charset="0"/>
              </a:rPr>
              <a:t>index.blade.php</a:t>
            </a:r>
            <a:r>
              <a:rPr lang="fr-FR" sz="2000" b="1" dirty="0">
                <a:latin typeface="Times New Roman" panose="02020603050405020304" pitchFamily="18" charset="0"/>
                <a:cs typeface="Times New Roman" panose="02020603050405020304" pitchFamily="18" charset="0"/>
              </a:rPr>
              <a:t> </a:t>
            </a:r>
          </a:p>
          <a:p>
            <a:pPr marL="0" indent="0">
              <a:buNone/>
            </a:pPr>
            <a:r>
              <a:rPr lang="fr-FR" sz="2000" dirty="0">
                <a:latin typeface="Times New Roman" panose="02020603050405020304" pitchFamily="18" charset="0"/>
                <a:cs typeface="Times New Roman" panose="02020603050405020304" pitchFamily="18" charset="0"/>
              </a:rPr>
              <a:t>on utilise cet emplacement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6300192" y="3897052"/>
            <a:ext cx="22322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latin typeface="Times New Roman" panose="02020603050405020304" pitchFamily="18" charset="0"/>
                <a:cs typeface="Times New Roman" panose="02020603050405020304" pitchFamily="18" charset="0"/>
              </a:rPr>
              <a:t>@extends</a:t>
            </a:r>
            <a:r>
              <a:rPr lang="en-US" dirty="0">
                <a:solidFill>
                  <a:schemeClr val="accent6">
                    <a:lumMod val="75000"/>
                  </a:schemeClr>
                </a:solidFill>
                <a:latin typeface="Times New Roman" panose="02020603050405020304" pitchFamily="18" charset="0"/>
                <a:cs typeface="Times New Roman" panose="02020603050405020304" pitchFamily="18" charset="0"/>
              </a:rPr>
              <a:t>(</a:t>
            </a:r>
            <a:r>
              <a:rPr lang="en-US" dirty="0">
                <a:solidFill>
                  <a:srgbClr val="00B050"/>
                </a:solidFill>
                <a:latin typeface="Times New Roman" panose="02020603050405020304" pitchFamily="18" charset="0"/>
                <a:cs typeface="Times New Roman" panose="02020603050405020304" pitchFamily="18" charset="0"/>
              </a:rPr>
              <a:t>'template</a:t>
            </a:r>
            <a:r>
              <a:rPr lang="en-US" dirty="0">
                <a:solidFill>
                  <a:schemeClr val="accent6">
                    <a:lumMod val="75000"/>
                  </a:schemeClr>
                </a:solidFill>
                <a:latin typeface="Times New Roman" panose="02020603050405020304" pitchFamily="18" charset="0"/>
                <a:cs typeface="Times New Roman" panose="02020603050405020304" pitchFamily="18" charset="0"/>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5436096" y="4693168"/>
            <a:ext cx="3096344" cy="12675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35434C"/>
                </a:solidFill>
                <a:latin typeface="inherit"/>
              </a:rPr>
              <a:t>&lt;</a:t>
            </a:r>
            <a:r>
              <a:rPr lang="en-US" sz="1400" b="1" dirty="0">
                <a:solidFill>
                  <a:srgbClr val="085789"/>
                </a:solidFill>
                <a:latin typeface="inherit"/>
              </a:rPr>
              <a:t>main</a:t>
            </a:r>
            <a:r>
              <a:rPr lang="en-US" sz="1400" dirty="0">
                <a:solidFill>
                  <a:srgbClr val="2B333A"/>
                </a:solidFill>
                <a:latin typeface="inherit"/>
              </a:rPr>
              <a:t> </a:t>
            </a:r>
            <a:r>
              <a:rPr lang="en-US" sz="1400" dirty="0">
                <a:solidFill>
                  <a:srgbClr val="4284AE"/>
                </a:solidFill>
                <a:latin typeface="inherit"/>
              </a:rPr>
              <a:t>class=</a:t>
            </a:r>
            <a:r>
              <a:rPr lang="en-US" sz="1400" dirty="0">
                <a:solidFill>
                  <a:srgbClr val="5E860F"/>
                </a:solidFill>
                <a:latin typeface="inherit"/>
              </a:rPr>
              <a:t>"section"</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35434C"/>
                </a:solidFill>
                <a:latin typeface="inherit"/>
              </a:rPr>
              <a:t>          &lt;</a:t>
            </a:r>
            <a:r>
              <a:rPr lang="en-US" sz="1400" b="1" dirty="0">
                <a:solidFill>
                  <a:srgbClr val="085789"/>
                </a:solidFill>
                <a:latin typeface="inherit"/>
              </a:rPr>
              <a:t>div</a:t>
            </a:r>
            <a:r>
              <a:rPr lang="en-US" sz="1400" dirty="0">
                <a:solidFill>
                  <a:srgbClr val="2B333A"/>
                </a:solidFill>
                <a:latin typeface="inherit"/>
              </a:rPr>
              <a:t> </a:t>
            </a:r>
            <a:r>
              <a:rPr lang="en-US" sz="1400" dirty="0">
                <a:solidFill>
                  <a:srgbClr val="4284AE"/>
                </a:solidFill>
                <a:latin typeface="inherit"/>
              </a:rPr>
              <a:t>class=</a:t>
            </a:r>
            <a:r>
              <a:rPr lang="en-US" sz="1400" dirty="0">
                <a:solidFill>
                  <a:srgbClr val="5E860F"/>
                </a:solidFill>
                <a:latin typeface="inherit"/>
              </a:rPr>
              <a:t>"container"</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7030A0"/>
                </a:solidFill>
                <a:latin typeface="inherit"/>
              </a:rPr>
              <a:t>                  @yield</a:t>
            </a:r>
            <a:r>
              <a:rPr lang="en-US" sz="1400" dirty="0">
                <a:solidFill>
                  <a:srgbClr val="2B333A"/>
                </a:solidFill>
                <a:latin typeface="inherit"/>
              </a:rPr>
              <a:t>(</a:t>
            </a:r>
            <a:r>
              <a:rPr lang="en-US" sz="1400" dirty="0">
                <a:solidFill>
                  <a:srgbClr val="00B050"/>
                </a:solidFill>
                <a:latin typeface="inherit"/>
              </a:rPr>
              <a:t>'content’</a:t>
            </a:r>
            <a:r>
              <a:rPr lang="en-US" sz="1400" dirty="0">
                <a:solidFill>
                  <a:srgbClr val="2B333A"/>
                </a:solidFill>
                <a:latin typeface="inherit"/>
              </a:rPr>
              <a:t>)</a:t>
            </a:r>
            <a:endParaRPr lang="en-US" sz="1400" dirty="0">
              <a:solidFill>
                <a:srgbClr val="9C9EA0"/>
              </a:solidFill>
              <a:latin typeface="Source Code Pro"/>
            </a:endParaRPr>
          </a:p>
          <a:p>
            <a:r>
              <a:rPr lang="en-US" sz="1400" dirty="0">
                <a:solidFill>
                  <a:srgbClr val="35434C"/>
                </a:solidFill>
                <a:latin typeface="inherit"/>
              </a:rPr>
              <a:t>          &lt;/</a:t>
            </a:r>
            <a:r>
              <a:rPr lang="en-US" sz="1400" b="1" dirty="0">
                <a:solidFill>
                  <a:srgbClr val="085789"/>
                </a:solidFill>
                <a:latin typeface="inherit"/>
              </a:rPr>
              <a:t>div</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35434C"/>
                </a:solidFill>
                <a:latin typeface="inherit"/>
              </a:rPr>
              <a:t>&lt;/</a:t>
            </a:r>
            <a:r>
              <a:rPr lang="en-US" sz="1400" b="1" dirty="0">
                <a:solidFill>
                  <a:srgbClr val="085789"/>
                </a:solidFill>
                <a:latin typeface="inherit"/>
              </a:rPr>
              <a:t>main</a:t>
            </a:r>
            <a:r>
              <a:rPr lang="en-US" sz="1400" dirty="0">
                <a:solidFill>
                  <a:srgbClr val="35434C"/>
                </a:solidFill>
                <a:latin typeface="inherit"/>
              </a:rPr>
              <a:t>&gt;</a:t>
            </a:r>
            <a:endParaRPr lang="en-US" sz="1400" dirty="0">
              <a:solidFill>
                <a:srgbClr val="9C9EA0"/>
              </a:solidFill>
              <a:latin typeface="Source Code Pro"/>
            </a:endParaRP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755576" y="5654078"/>
            <a:ext cx="3523136" cy="8135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700" dirty="0">
                <a:solidFill>
                  <a:srgbClr val="7030A0"/>
                </a:solidFill>
                <a:latin typeface="Times New Roman" panose="02020603050405020304" pitchFamily="18" charset="0"/>
                <a:cs typeface="Times New Roman" panose="02020603050405020304" pitchFamily="18" charset="0"/>
              </a:rPr>
              <a:t>@section(</a:t>
            </a:r>
            <a:r>
              <a:rPr lang="fr-FR" sz="1700" dirty="0">
                <a:solidFill>
                  <a:srgbClr val="00B050"/>
                </a:solidFill>
                <a:latin typeface="Times New Roman" panose="02020603050405020304" pitchFamily="18" charset="0"/>
                <a:cs typeface="Times New Roman" panose="02020603050405020304" pitchFamily="18" charset="0"/>
              </a:rPr>
              <a:t>'content</a:t>
            </a:r>
            <a:r>
              <a:rPr lang="fr-FR" sz="1700" dirty="0">
                <a:solidFill>
                  <a:srgbClr val="7030A0"/>
                </a:solidFill>
                <a:latin typeface="Times New Roman" panose="02020603050405020304" pitchFamily="18" charset="0"/>
                <a:cs typeface="Times New Roman" panose="02020603050405020304" pitchFamily="18" charset="0"/>
              </a:rPr>
              <a:t>')</a:t>
            </a:r>
          </a:p>
          <a:p>
            <a:r>
              <a:rPr lang="fr-FR" sz="1700" dirty="0">
                <a:solidFill>
                  <a:srgbClr val="7030A0"/>
                </a:solidFill>
                <a:latin typeface="Times New Roman" panose="02020603050405020304" pitchFamily="18" charset="0"/>
                <a:cs typeface="Times New Roman" panose="02020603050405020304" pitchFamily="18" charset="0"/>
              </a:rPr>
              <a:t>   </a:t>
            </a:r>
            <a:r>
              <a:rPr lang="fr-FR" sz="1700" dirty="0">
                <a:solidFill>
                  <a:schemeClr val="tx1"/>
                </a:solidFill>
                <a:latin typeface="Times New Roman" panose="02020603050405020304" pitchFamily="18" charset="0"/>
                <a:cs typeface="Times New Roman" panose="02020603050405020304" pitchFamily="18" charset="0"/>
              </a:rPr>
              <a:t>// Code de la vue</a:t>
            </a:r>
          </a:p>
          <a:p>
            <a:r>
              <a:rPr lang="fr-FR" sz="1700" dirty="0">
                <a:solidFill>
                  <a:srgbClr val="7030A0"/>
                </a:solidFill>
                <a:latin typeface="Times New Roman" panose="02020603050405020304" pitchFamily="18" charset="0"/>
                <a:cs typeface="Times New Roman" panose="02020603050405020304" pitchFamily="18" charset="0"/>
              </a:rPr>
              <a:t>@</a:t>
            </a:r>
            <a:r>
              <a:rPr lang="fr-FR" sz="1700" dirty="0" err="1">
                <a:solidFill>
                  <a:srgbClr val="7030A0"/>
                </a:solidFill>
                <a:latin typeface="Times New Roman" panose="02020603050405020304" pitchFamily="18" charset="0"/>
                <a:cs typeface="Times New Roman" panose="02020603050405020304" pitchFamily="18" charset="0"/>
              </a:rPr>
              <a:t>endsection</a:t>
            </a:r>
            <a:endParaRPr lang="fr-FR" sz="17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76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L’inclusion</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On peut faire beaucoup de choses avec l’héritage, mais il est souvent utile de pouvoir inclure une vue dans une autre, classiquement on parle de vue partielle (partial).</a:t>
            </a:r>
          </a:p>
          <a:p>
            <a:pPr marL="0" indent="0">
              <a:buNone/>
            </a:pPr>
            <a:r>
              <a:rPr lang="fr-FR" sz="2000" dirty="0">
                <a:latin typeface="Times New Roman" panose="02020603050405020304" pitchFamily="18" charset="0"/>
                <a:cs typeface="Times New Roman" panose="02020603050405020304" pitchFamily="18" charset="0"/>
              </a:rPr>
              <a:t>La directive de Blade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include</a:t>
            </a:r>
            <a:r>
              <a:rPr lang="fr-FR" sz="2000" dirty="0">
                <a:solidFill>
                  <a:srgbClr val="7030A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vous permet d'inclure une vue Blade à partir d'une autre vue. Toutes les variables disponibles pour la vue parente seront mises à disposition de la vue incluse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4572000" y="4581128"/>
            <a:ext cx="3888432" cy="18865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89DDFF"/>
                </a:solidFill>
                <a:latin typeface="source-code-pro"/>
              </a:rPr>
              <a:t>&lt;</a:t>
            </a:r>
            <a:r>
              <a:rPr lang="en-US" sz="2000" dirty="0">
                <a:solidFill>
                  <a:srgbClr val="FF5572"/>
                </a:solidFill>
                <a:latin typeface="source-code-pro"/>
              </a:rPr>
              <a:t>div</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C792EA"/>
                </a:solidFill>
                <a:latin typeface="source-code-pro"/>
              </a:rPr>
              <a:t>      @include</a:t>
            </a:r>
            <a:r>
              <a:rPr lang="en-US" sz="2000" dirty="0">
                <a:solidFill>
                  <a:srgbClr val="BFC7D5"/>
                </a:solidFill>
                <a:latin typeface="source-code-pro"/>
              </a:rPr>
              <a:t>(</a:t>
            </a:r>
            <a:r>
              <a:rPr lang="en-US" sz="2000" dirty="0">
                <a:solidFill>
                  <a:srgbClr val="D9F5DD"/>
                </a:solidFill>
                <a:latin typeface="source-code-pro"/>
              </a:rPr>
              <a:t>'</a:t>
            </a:r>
            <a:r>
              <a:rPr lang="en-US" sz="2000" dirty="0" err="1">
                <a:solidFill>
                  <a:srgbClr val="C3E88D"/>
                </a:solidFill>
                <a:latin typeface="source-code-pro"/>
              </a:rPr>
              <a:t>shared.errors</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a:p>
            <a:r>
              <a:rPr lang="en-US" sz="2000" dirty="0">
                <a:solidFill>
                  <a:srgbClr val="89DDFF"/>
                </a:solidFill>
                <a:latin typeface="source-code-pro"/>
              </a:rPr>
              <a:t>      &lt;</a:t>
            </a:r>
            <a:r>
              <a:rPr lang="en-US" sz="2000" dirty="0">
                <a:solidFill>
                  <a:srgbClr val="FF5572"/>
                </a:solidFill>
                <a:latin typeface="source-code-pro"/>
              </a:rPr>
              <a:t>form</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697098"/>
                </a:solidFill>
                <a:latin typeface="source-code-pro"/>
              </a:rPr>
              <a:t>                &lt;!-- Form Contents --&gt;</a:t>
            </a:r>
            <a:endParaRPr lang="en-US" sz="2000" dirty="0">
              <a:solidFill>
                <a:srgbClr val="232323"/>
              </a:solidFill>
              <a:latin typeface="source-code-pro"/>
            </a:endParaRPr>
          </a:p>
          <a:p>
            <a:r>
              <a:rPr lang="en-US" sz="2000" dirty="0">
                <a:solidFill>
                  <a:srgbClr val="89DDFF"/>
                </a:solidFill>
                <a:latin typeface="source-code-pro"/>
              </a:rPr>
              <a:t>       &lt;/</a:t>
            </a:r>
            <a:r>
              <a:rPr lang="en-US" sz="2000" dirty="0">
                <a:solidFill>
                  <a:srgbClr val="FF5572"/>
                </a:solidFill>
                <a:latin typeface="source-code-pro"/>
              </a:rPr>
              <a:t>form</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89DDFF"/>
                </a:solidFill>
                <a:latin typeface="source-code-pro"/>
              </a:rPr>
              <a:t>&lt;/</a:t>
            </a:r>
            <a:r>
              <a:rPr lang="en-US" sz="2000" dirty="0">
                <a:solidFill>
                  <a:srgbClr val="FF5572"/>
                </a:solidFill>
                <a:latin typeface="source-code-pro"/>
              </a:rPr>
              <a:t>div</a:t>
            </a:r>
            <a:r>
              <a:rPr lang="en-US" sz="2000" dirty="0">
                <a:solidFill>
                  <a:srgbClr val="89DDFF"/>
                </a:solidFill>
                <a:latin typeface="source-code-pro"/>
              </a:rPr>
              <a:t>&gt;</a:t>
            </a:r>
            <a:endParaRPr lang="en-US" sz="2000" dirty="0">
              <a:solidFill>
                <a:srgbClr val="232323"/>
              </a:solidFill>
              <a:latin typeface="source-code-pro"/>
            </a:endParaRPr>
          </a:p>
        </p:txBody>
      </p:sp>
    </p:spTree>
    <p:extLst>
      <p:ext uri="{BB962C8B-B14F-4D97-AF65-F5344CB8AC3E}">
        <p14:creationId xmlns:p14="http://schemas.microsoft.com/office/powerpoint/2010/main" val="12160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L’inclusion</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Même si la vue incluse héritera de toutes les données disponibles dans la vue parente, vous pouvez également transmettre un tableau de données supplémentaires qui doivent être mises à la disposition de la vue incluse :</a:t>
            </a:r>
          </a:p>
          <a:p>
            <a:pPr marL="0" indent="0">
              <a:buNone/>
            </a:pPr>
            <a:endParaRPr lang="fr-FR" sz="20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Si vous essayez d’inclure une vue qui n'existe pas, </a:t>
            </a:r>
            <a:r>
              <a:rPr lang="fr-FR" sz="2000" dirty="0" err="1">
                <a:latin typeface="Times New Roman" panose="02020603050405020304" pitchFamily="18" charset="0"/>
                <a:cs typeface="Times New Roman" panose="02020603050405020304" pitchFamily="18" charset="0"/>
              </a:rPr>
              <a:t>Laravel</a:t>
            </a:r>
            <a:r>
              <a:rPr lang="fr-FR" sz="2000" dirty="0">
                <a:latin typeface="Times New Roman" panose="02020603050405020304" pitchFamily="18" charset="0"/>
                <a:cs typeface="Times New Roman" panose="02020603050405020304" pitchFamily="18" charset="0"/>
              </a:rPr>
              <a:t> lancera une erreur. Si vous souhaitez inclure une vue qui peut être présente ou non, vous devez utiliser la directive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includeIf</a:t>
            </a:r>
            <a:r>
              <a:rPr lang="fr-FR" sz="2000" dirty="0">
                <a:solidFill>
                  <a:srgbClr val="7030A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t>
            </a:r>
          </a:p>
          <a:p>
            <a:endParaRPr lang="fr-FR" dirty="0"/>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1547664" y="3903552"/>
            <a:ext cx="5328592"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@include</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6" name="Rectangle : coins arrondis 5">
            <a:extLst>
              <a:ext uri="{FF2B5EF4-FFF2-40B4-BE49-F238E27FC236}">
                <a16:creationId xmlns:a16="http://schemas.microsoft.com/office/drawing/2014/main" id="{45AB551A-0329-4837-AF60-C83835914465}"/>
              </a:ext>
            </a:extLst>
          </p:cNvPr>
          <p:cNvSpPr/>
          <p:nvPr/>
        </p:nvSpPr>
        <p:spPr>
          <a:xfrm>
            <a:off x="1547664" y="5733256"/>
            <a:ext cx="5328592"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includeIf</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21306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200" dirty="0">
                <a:solidFill>
                  <a:srgbClr val="00B0F0"/>
                </a:solidFill>
              </a:rPr>
              <a:t>L’inclusion</a:t>
            </a:r>
            <a:endParaRPr lang="fr-FR" sz="2200" b="1" i="1" dirty="0">
              <a:solidFill>
                <a:schemeClr val="tx1"/>
              </a:solidFill>
            </a:endParaRPr>
          </a:p>
          <a:p>
            <a:pPr marL="0" indent="0">
              <a:buNone/>
            </a:pPr>
            <a:r>
              <a:rPr lang="fr-FR" sz="2200" dirty="0">
                <a:latin typeface="Times New Roman" panose="02020603050405020304" pitchFamily="18" charset="0"/>
                <a:cs typeface="Times New Roman" panose="02020603050405020304" pitchFamily="18" charset="0"/>
              </a:rPr>
              <a:t>Si vous souhaitez évaluée une expression booléenne à </a:t>
            </a:r>
            <a:r>
              <a:rPr lang="fr-FR" sz="2200" dirty="0" err="1">
                <a:solidFill>
                  <a:srgbClr val="C00000"/>
                </a:solidFill>
                <a:latin typeface="Times New Roman" panose="02020603050405020304" pitchFamily="18" charset="0"/>
                <a:cs typeface="Times New Roman" panose="02020603050405020304" pitchFamily="18" charset="0"/>
              </a:rPr>
              <a:t>true</a:t>
            </a:r>
            <a:r>
              <a:rPr lang="fr-FR" sz="2200" dirty="0">
                <a:latin typeface="Times New Roman" panose="02020603050405020304" pitchFamily="18" charset="0"/>
                <a:cs typeface="Times New Roman" panose="02020603050405020304" pitchFamily="18" charset="0"/>
              </a:rPr>
              <a:t> ou </a:t>
            </a:r>
            <a:r>
              <a:rPr lang="fr-FR" sz="2200" dirty="0">
                <a:solidFill>
                  <a:srgbClr val="C00000"/>
                </a:solidFill>
                <a:latin typeface="Times New Roman" panose="02020603050405020304" pitchFamily="18" charset="0"/>
                <a:cs typeface="Times New Roman" panose="02020603050405020304" pitchFamily="18" charset="0"/>
              </a:rPr>
              <a:t>false</a:t>
            </a:r>
            <a:r>
              <a:rPr lang="fr-FR" sz="2200" dirty="0">
                <a:latin typeface="Times New Roman" panose="02020603050405020304" pitchFamily="18" charset="0"/>
                <a:cs typeface="Times New Roman" panose="02020603050405020304" pitchFamily="18" charset="0"/>
              </a:rPr>
              <a:t>, vous pouvez utiliser les directives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includeWhen</a:t>
            </a:r>
            <a:r>
              <a:rPr lang="fr-FR" sz="2200" dirty="0">
                <a:solidFill>
                  <a:srgbClr val="7030A0"/>
                </a:solidFill>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et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includeUnless</a:t>
            </a:r>
            <a:endParaRPr lang="fr-FR" sz="2200" b="1" dirty="0">
              <a:solidFill>
                <a:srgbClr val="7030A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200" dirty="0">
                <a:latin typeface="Times New Roman" panose="02020603050405020304" pitchFamily="18" charset="0"/>
                <a:cs typeface="Times New Roman" panose="02020603050405020304" pitchFamily="18" charset="0"/>
              </a:rPr>
              <a:t>Pour inclure la première vue qui existe à partir d'un tableau de vues donné, vous pouvez utiliser la directive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includeFirst</a:t>
            </a:r>
            <a:r>
              <a:rPr lang="fr-FR" sz="2200" dirty="0">
                <a:solidFill>
                  <a:srgbClr val="7030A0"/>
                </a:solidFill>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a:t>
            </a: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i="1" dirty="0">
                <a:solidFill>
                  <a:srgbClr val="C00000"/>
                </a:solidFill>
                <a:latin typeface="Times New Roman" panose="02020603050405020304" pitchFamily="18" charset="0"/>
                <a:cs typeface="Times New Roman" panose="02020603050405020304" pitchFamily="18" charset="0"/>
              </a:rPr>
              <a:t>N.B :Vous devez éviter d'utiliser les constantes </a:t>
            </a:r>
            <a:r>
              <a:rPr lang="fr-FR" sz="2200" b="1" i="1" dirty="0">
                <a:solidFill>
                  <a:srgbClr val="C00000"/>
                </a:solidFill>
                <a:latin typeface="Times New Roman" panose="02020603050405020304" pitchFamily="18" charset="0"/>
                <a:cs typeface="Times New Roman" panose="02020603050405020304" pitchFamily="18" charset="0"/>
              </a:rPr>
              <a:t>__</a:t>
            </a:r>
            <a:r>
              <a:rPr lang="fr-FR" sz="2200" b="1" i="1" dirty="0" err="1">
                <a:solidFill>
                  <a:srgbClr val="C00000"/>
                </a:solidFill>
                <a:latin typeface="Times New Roman" panose="02020603050405020304" pitchFamily="18" charset="0"/>
                <a:cs typeface="Times New Roman" panose="02020603050405020304" pitchFamily="18" charset="0"/>
              </a:rPr>
              <a:t>DIR__</a:t>
            </a:r>
            <a:r>
              <a:rPr lang="fr-FR" sz="2200" i="1" dirty="0" err="1">
                <a:solidFill>
                  <a:srgbClr val="C00000"/>
                </a:solidFill>
                <a:latin typeface="Times New Roman" panose="02020603050405020304" pitchFamily="18" charset="0"/>
                <a:cs typeface="Times New Roman" panose="02020603050405020304" pitchFamily="18" charset="0"/>
              </a:rPr>
              <a:t>et</a:t>
            </a:r>
            <a:r>
              <a:rPr lang="fr-FR" sz="2200" i="1" dirty="0">
                <a:solidFill>
                  <a:srgbClr val="C00000"/>
                </a:solidFill>
                <a:latin typeface="Times New Roman" panose="02020603050405020304" pitchFamily="18" charset="0"/>
                <a:cs typeface="Times New Roman" panose="02020603050405020304" pitchFamily="18" charset="0"/>
              </a:rPr>
              <a:t> dans vos vues Blade, car elles feront référence à l'emplacement de la vue compilée en </a:t>
            </a:r>
            <a:r>
              <a:rPr lang="fr-FR" sz="2200" i="1" dirty="0" err="1">
                <a:solidFill>
                  <a:srgbClr val="C00000"/>
                </a:solidFill>
                <a:latin typeface="Times New Roman" panose="02020603050405020304" pitchFamily="18" charset="0"/>
                <a:cs typeface="Times New Roman" panose="02020603050405020304" pitchFamily="18" charset="0"/>
              </a:rPr>
              <a:t>cache</a:t>
            </a:r>
            <a:r>
              <a:rPr lang="fr-FR" sz="2200" b="1" i="1" dirty="0" err="1">
                <a:solidFill>
                  <a:srgbClr val="C00000"/>
                </a:solidFill>
                <a:latin typeface="Times New Roman" panose="02020603050405020304" pitchFamily="18" charset="0"/>
                <a:cs typeface="Times New Roman" panose="02020603050405020304" pitchFamily="18" charset="0"/>
              </a:rPr>
              <a:t>.__FILE</a:t>
            </a:r>
            <a:r>
              <a:rPr lang="fr-FR" sz="2200" b="1" i="1" dirty="0">
                <a:solidFill>
                  <a:srgbClr val="C00000"/>
                </a:solidFill>
                <a:latin typeface="Times New Roman" panose="02020603050405020304" pitchFamily="18" charset="0"/>
                <a:cs typeface="Times New Roman" panose="02020603050405020304" pitchFamily="18" charset="0"/>
              </a:rPr>
              <a:t>__</a:t>
            </a: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1259632" y="3144626"/>
            <a:ext cx="6960763" cy="745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includeWhen</a:t>
            </a:r>
            <a:r>
              <a:rPr lang="en-US" sz="2000" dirty="0">
                <a:solidFill>
                  <a:srgbClr val="BFC7D5"/>
                </a:solidFill>
                <a:latin typeface="source-code-pro"/>
              </a:rPr>
              <a:t>(</a:t>
            </a:r>
            <a:r>
              <a:rPr lang="en-US" sz="2000" dirty="0">
                <a:solidFill>
                  <a:srgbClr val="BEC5D4"/>
                </a:solidFill>
                <a:latin typeface="source-code-pro"/>
              </a:rPr>
              <a:t>$</a:t>
            </a:r>
            <a:r>
              <a:rPr lang="en-US" sz="2000" dirty="0" err="1">
                <a:solidFill>
                  <a:srgbClr val="BEC5D4"/>
                </a:solidFill>
                <a:latin typeface="source-code-pro"/>
              </a:rPr>
              <a:t>boolean</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a:p>
            <a:r>
              <a:rPr lang="en-US" sz="2000" dirty="0">
                <a:solidFill>
                  <a:srgbClr val="82AAFF"/>
                </a:solidFill>
                <a:latin typeface="source-code-pro"/>
              </a:rPr>
              <a:t>@</a:t>
            </a:r>
            <a:r>
              <a:rPr lang="en-US" sz="2000" dirty="0" err="1">
                <a:solidFill>
                  <a:srgbClr val="82AAFF"/>
                </a:solidFill>
                <a:latin typeface="source-code-pro"/>
              </a:rPr>
              <a:t>includeUnless</a:t>
            </a:r>
            <a:r>
              <a:rPr lang="en-US" sz="2000" dirty="0">
                <a:solidFill>
                  <a:srgbClr val="BFC7D5"/>
                </a:solidFill>
                <a:latin typeface="source-code-pro"/>
              </a:rPr>
              <a:t>(</a:t>
            </a:r>
            <a:r>
              <a:rPr lang="en-US" sz="2000" dirty="0">
                <a:solidFill>
                  <a:srgbClr val="BEC5D4"/>
                </a:solidFill>
                <a:latin typeface="source-code-pro"/>
              </a:rPr>
              <a:t>$</a:t>
            </a:r>
            <a:r>
              <a:rPr lang="en-US" sz="2000" dirty="0" err="1">
                <a:solidFill>
                  <a:srgbClr val="BEC5D4"/>
                </a:solidFill>
                <a:latin typeface="source-code-pro"/>
              </a:rPr>
              <a:t>boolean</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6" name="Rectangle : coins arrondis 5">
            <a:extLst>
              <a:ext uri="{FF2B5EF4-FFF2-40B4-BE49-F238E27FC236}">
                <a16:creationId xmlns:a16="http://schemas.microsoft.com/office/drawing/2014/main" id="{45AB551A-0329-4837-AF60-C83835914465}"/>
              </a:ext>
            </a:extLst>
          </p:cNvPr>
          <p:cNvSpPr/>
          <p:nvPr/>
        </p:nvSpPr>
        <p:spPr>
          <a:xfrm>
            <a:off x="1259631" y="4739904"/>
            <a:ext cx="6960763" cy="561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includeFirst</a:t>
            </a:r>
            <a:r>
              <a:rPr lang="en-US" sz="2000" dirty="0">
                <a:solidFill>
                  <a:srgbClr val="BFC7D5"/>
                </a:solidFill>
                <a:latin typeface="source-code-pro"/>
              </a:rPr>
              <a:t>([</a:t>
            </a:r>
            <a:r>
              <a:rPr lang="en-US" sz="2000" dirty="0">
                <a:solidFill>
                  <a:srgbClr val="D9F5DD"/>
                </a:solidFill>
                <a:latin typeface="source-code-pro"/>
              </a:rPr>
              <a:t>'</a:t>
            </a:r>
            <a:r>
              <a:rPr lang="en-US" sz="2000" dirty="0" err="1">
                <a:solidFill>
                  <a:srgbClr val="C3E88D"/>
                </a:solidFill>
                <a:latin typeface="source-code-pro"/>
              </a:rPr>
              <a:t>custom.admin</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admin</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177492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2"/>
            </a:pPr>
            <a:r>
              <a:rPr lang="fr-FR" sz="3100" b="1" dirty="0">
                <a:solidFill>
                  <a:srgbClr val="002060"/>
                </a:solidFill>
                <a:latin typeface="Times New Roman" panose="02020603050405020304" pitchFamily="18" charset="0"/>
                <a:cs typeface="Times New Roman" panose="02020603050405020304" pitchFamily="18" charset="0"/>
              </a:rPr>
              <a:t>Programmer avec Laravel</a:t>
            </a:r>
            <a:endParaRPr lang="fr-FR" sz="31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9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900" dirty="0"/>
              <a:t> </a:t>
            </a:r>
            <a:r>
              <a:rPr lang="fr-FR" sz="2900" dirty="0">
                <a:solidFill>
                  <a:srgbClr val="C00000"/>
                </a:solidFill>
                <a:latin typeface="Times New Roman" panose="02020603050405020304" pitchFamily="18" charset="0"/>
                <a:cs typeface="Times New Roman" panose="02020603050405020304" pitchFamily="18" charset="0"/>
              </a:rPr>
              <a:t>Laravel</a:t>
            </a:r>
            <a:endParaRPr lang="fr-FR" sz="2900" dirty="0">
              <a:latin typeface="Times New Roman" panose="02020603050405020304" pitchFamily="18" charset="0"/>
              <a:cs typeface="Times New Roman" panose="02020603050405020304" pitchFamily="18" charset="0"/>
            </a:endParaRPr>
          </a:p>
          <a:p>
            <a:pPr marL="400050" lvl="1" indent="0" algn="ctr">
              <a:buNone/>
            </a:pPr>
            <a:r>
              <a:rPr lang="fr-FR" sz="3100" dirty="0">
                <a:solidFill>
                  <a:srgbClr val="00B0F0"/>
                </a:solidFill>
              </a:rPr>
              <a:t>Manipulation des Vues </a:t>
            </a:r>
          </a:p>
          <a:p>
            <a:pPr lvl="1">
              <a:buFont typeface="Wingdings" panose="05000000000000000000" pitchFamily="2" charset="2"/>
              <a:buChar char="ü"/>
            </a:pPr>
            <a:r>
              <a:rPr lang="fr-FR" sz="2900" dirty="0">
                <a:solidFill>
                  <a:srgbClr val="00B0F0"/>
                </a:solidFill>
              </a:rPr>
              <a:t>Rendu des vues pour les collections</a:t>
            </a:r>
            <a:endParaRPr lang="fr-FR" sz="2900" b="1" i="1" dirty="0">
              <a:solidFill>
                <a:schemeClr val="tx1"/>
              </a:solidFill>
            </a:endParaRPr>
          </a:p>
          <a:p>
            <a:pPr marL="0" indent="0">
              <a:buNone/>
            </a:pP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Vous pouvez combiner des boucles et des inclusions en une seule ligne avec la directive de Blade </a:t>
            </a:r>
            <a:r>
              <a:rPr lang="fr-FR" sz="2200" dirty="0">
                <a:latin typeface="Times New Roman" panose="02020603050405020304" pitchFamily="18" charset="0"/>
                <a:cs typeface="Times New Roman" panose="02020603050405020304" pitchFamily="18" charset="0"/>
              </a:rPr>
              <a:t>:</a:t>
            </a: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900" dirty="0">
                <a:latin typeface="Times New Roman" panose="02020603050405020304" pitchFamily="18" charset="0"/>
                <a:cs typeface="Times New Roman" panose="02020603050405020304" pitchFamily="18" charset="0"/>
              </a:rPr>
              <a:t>Le </a:t>
            </a: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premier argument de la directive est la vue à afficher pour chaque élément du tableau ou de la collection. Le deuxième argument est le tableau ou la collection sur laquelle vous souhaitez itérer, tandis que le troisième argument est le nom de la variable qui sera attribué à l'itération actuelle dans la vue. Ainsi, par exemple, si vous itérez sur un tableau de </a:t>
            </a:r>
            <a:r>
              <a:rPr lang="fr-FR" sz="2900" dirty="0">
                <a:solidFill>
                  <a:srgbClr val="C00000"/>
                </a:solidFill>
                <a:latin typeface="Times New Roman" panose="02020603050405020304" pitchFamily="18" charset="0"/>
                <a:cs typeface="Times New Roman" panose="02020603050405020304" pitchFamily="18" charset="0"/>
              </a:rPr>
              <a:t>jobs</a:t>
            </a:r>
            <a:r>
              <a:rPr lang="fr-FR" sz="2900" dirty="0">
                <a:latin typeface="Times New Roman" panose="02020603050405020304" pitchFamily="18" charset="0"/>
                <a:cs typeface="Times New Roman" panose="02020603050405020304" pitchFamily="18" charset="0"/>
              </a:rPr>
              <a:t>, vous souhaiterez généralement accéder à chaque travail en tant que </a:t>
            </a:r>
            <a:r>
              <a:rPr lang="fr-FR" sz="2900" dirty="0">
                <a:solidFill>
                  <a:srgbClr val="C00000"/>
                </a:solidFill>
                <a:latin typeface="Times New Roman" panose="02020603050405020304" pitchFamily="18" charset="0"/>
                <a:cs typeface="Times New Roman" panose="02020603050405020304" pitchFamily="18" charset="0"/>
              </a:rPr>
              <a:t>job</a:t>
            </a:r>
            <a:r>
              <a:rPr lang="fr-FR" sz="2900" dirty="0">
                <a:latin typeface="Times New Roman" panose="02020603050405020304" pitchFamily="18" charset="0"/>
                <a:cs typeface="Times New Roman" panose="02020603050405020304" pitchFamily="18" charset="0"/>
              </a:rPr>
              <a:t> variable dans la vue. La clé de tableau pour l'itération actuelle sera disponible en tant que </a:t>
            </a:r>
            <a:r>
              <a:rPr lang="fr-FR" sz="2900" dirty="0">
                <a:solidFill>
                  <a:srgbClr val="C00000"/>
                </a:solidFill>
                <a:latin typeface="Times New Roman" panose="02020603050405020304" pitchFamily="18" charset="0"/>
                <a:cs typeface="Times New Roman" panose="02020603050405020304" pitchFamily="18" charset="0"/>
              </a:rPr>
              <a:t>key</a:t>
            </a:r>
            <a:r>
              <a:rPr lang="fr-FR" sz="2900" dirty="0">
                <a:latin typeface="Times New Roman" panose="02020603050405020304" pitchFamily="18" charset="0"/>
                <a:cs typeface="Times New Roman" panose="02020603050405020304" pitchFamily="18" charset="0"/>
              </a:rPr>
              <a:t> variable dans la vue.</a:t>
            </a:r>
          </a:p>
          <a:p>
            <a:pPr marL="0" indent="0">
              <a:buNone/>
            </a:pPr>
            <a:r>
              <a:rPr lang="fr-FR" sz="2900" dirty="0">
                <a:latin typeface="Times New Roman" panose="02020603050405020304" pitchFamily="18" charset="0"/>
                <a:cs typeface="Times New Roman" panose="02020603050405020304" pitchFamily="18" charset="0"/>
              </a:rPr>
              <a:t>Vous pouvez également passer un quatrième argument à la </a:t>
            </a: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directive. Cet argument détermine la vue qui sera rendue si le tableau donné est vide.</a:t>
            </a: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3851920" y="2852936"/>
            <a:ext cx="3645767"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@each</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BEC5D4"/>
                </a:solidFill>
                <a:latin typeface="source-code-pro"/>
              </a:rPr>
              <a:t>$jobs</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job</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7" name="Rectangle : coins arrondis 6">
            <a:extLst>
              <a:ext uri="{FF2B5EF4-FFF2-40B4-BE49-F238E27FC236}">
                <a16:creationId xmlns:a16="http://schemas.microsoft.com/office/drawing/2014/main" id="{C1DBF597-41E0-4750-ACBD-68318853EE84}"/>
              </a:ext>
            </a:extLst>
          </p:cNvPr>
          <p:cNvSpPr/>
          <p:nvPr/>
        </p:nvSpPr>
        <p:spPr>
          <a:xfrm>
            <a:off x="2051721" y="5943382"/>
            <a:ext cx="5445966"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@each</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BEC5D4"/>
                </a:solidFill>
                <a:latin typeface="source-code-pro"/>
              </a:rPr>
              <a:t>$jobs</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job</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view.empty</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269624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Les composants et les emplacements offrent des avantages similaires aux sections, aux mises en page et aux inclusions ; cependant, certains peuvent trouver le modèle mental des composants et des emplacements plus facile à comprendre. Il existe deux approches pour écrire des composants : les composants basés sur des classes et les composants anonymes.</a:t>
            </a:r>
            <a:endParaRPr lang="fr-FR" sz="2400" b="1" dirty="0">
              <a:solidFill>
                <a:srgbClr val="002060"/>
              </a:solidFill>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Créer un composant basé sur une classe, placera le composant dans le dossier </a:t>
            </a:r>
            <a:r>
              <a:rPr lang="fr-FR" sz="2000" b="1" i="1" dirty="0">
                <a:latin typeface="Times New Roman" panose="02020603050405020304" pitchFamily="18" charset="0"/>
                <a:cs typeface="Times New Roman" panose="02020603050405020304" pitchFamily="18" charset="0"/>
              </a:rPr>
              <a:t>app/View/Components</a:t>
            </a: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Créera également un modèle de vue pour le composant. La vue sera placée dans le dossier </a:t>
            </a:r>
            <a:r>
              <a:rPr lang="fr-FR" sz="2000" b="1" i="1" dirty="0">
                <a:latin typeface="Times New Roman" panose="02020603050405020304" pitchFamily="18" charset="0"/>
                <a:cs typeface="Times New Roman" panose="02020603050405020304" pitchFamily="18" charset="0"/>
              </a:rPr>
              <a:t>resources/views/components</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4427984" y="4941168"/>
            <a:ext cx="4037704"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Alert</a:t>
            </a:r>
            <a:endParaRPr lang="en-US" sz="2000" dirty="0">
              <a:solidFill>
                <a:srgbClr val="00B050"/>
              </a:solidFill>
              <a:latin typeface="Source Code Pro"/>
            </a:endParaRPr>
          </a:p>
        </p:txBody>
      </p:sp>
    </p:spTree>
    <p:extLst>
      <p:ext uri="{BB962C8B-B14F-4D97-AF65-F5344CB8AC3E}">
        <p14:creationId xmlns:p14="http://schemas.microsoft.com/office/powerpoint/2010/main" val="379380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composants(suite)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Lors de l'écriture de composants pour votre propre application, les composants sont automatiquement découverts dans le dossier </a:t>
            </a:r>
            <a:r>
              <a:rPr lang="fr-FR" sz="2000" b="1" i="1" dirty="0">
                <a:latin typeface="Times New Roman" panose="02020603050405020304" pitchFamily="18" charset="0"/>
                <a:cs typeface="Times New Roman" panose="02020603050405020304" pitchFamily="18" charset="0"/>
              </a:rPr>
              <a:t>app/View/Components </a:t>
            </a:r>
            <a:r>
              <a:rPr lang="fr-FR" sz="2000" dirty="0">
                <a:latin typeface="Times New Roman" panose="02020603050405020304" pitchFamily="18" charset="0"/>
                <a:cs typeface="Times New Roman" panose="02020603050405020304" pitchFamily="18" charset="0"/>
              </a:rPr>
              <a:t>et le dossier </a:t>
            </a:r>
            <a:r>
              <a:rPr lang="fr-FR" sz="2000" b="1" i="1" dirty="0">
                <a:latin typeface="Times New Roman" panose="02020603050405020304" pitchFamily="18" charset="0"/>
                <a:cs typeface="Times New Roman" panose="02020603050405020304" pitchFamily="18" charset="0"/>
              </a:rPr>
              <a:t>resources/views/components</a:t>
            </a:r>
            <a:r>
              <a:rPr lang="fr-FR" sz="2000" dirty="0">
                <a:latin typeface="Times New Roman" panose="02020603050405020304" pitchFamily="18" charset="0"/>
                <a:cs typeface="Times New Roman" panose="02020603050405020304" pitchFamily="18" charset="0"/>
              </a:rPr>
              <a:t>, de sorte qu'aucun autre enregistrement de composant n'est généralement requis.</a:t>
            </a:r>
          </a:p>
          <a:p>
            <a:pPr marL="0" indent="0">
              <a:buNone/>
            </a:pPr>
            <a:r>
              <a:rPr lang="fr-FR" sz="2000" dirty="0">
                <a:latin typeface="Times New Roman" panose="02020603050405020304" pitchFamily="18" charset="0"/>
                <a:cs typeface="Times New Roman" panose="02020603050405020304" pitchFamily="18" charset="0"/>
              </a:rPr>
              <a:t>Vous pouvez également créer des composants dans des sous-répertoires :</a:t>
            </a: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La commande ci-dessus créera un </a:t>
            </a:r>
            <a:r>
              <a:rPr lang="fr-FR" sz="2000" b="1" dirty="0">
                <a:solidFill>
                  <a:srgbClr val="C00000"/>
                </a:solidFill>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composant dans le dossier  </a:t>
            </a:r>
            <a:r>
              <a:rPr lang="fr-FR" sz="2000" b="1" i="1" dirty="0">
                <a:latin typeface="Times New Roman" panose="02020603050405020304" pitchFamily="18" charset="0"/>
                <a:cs typeface="Times New Roman" panose="02020603050405020304" pitchFamily="18" charset="0"/>
              </a:rPr>
              <a:t>app/View/Components/Forms </a:t>
            </a:r>
            <a:r>
              <a:rPr lang="fr-FR" sz="2000" dirty="0">
                <a:latin typeface="Times New Roman" panose="02020603050405020304" pitchFamily="18" charset="0"/>
                <a:cs typeface="Times New Roman" panose="02020603050405020304" pitchFamily="18" charset="0"/>
              </a:rPr>
              <a:t>et la vue sera placée dans le dossier </a:t>
            </a:r>
            <a:r>
              <a:rPr lang="fr-FR" sz="2000" b="1" i="1" dirty="0">
                <a:latin typeface="Times New Roman" panose="02020603050405020304" pitchFamily="18" charset="0"/>
                <a:cs typeface="Times New Roman" panose="02020603050405020304" pitchFamily="18" charset="0"/>
              </a:rPr>
              <a:t>resources/views/components/forms</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1907704" y="4581128"/>
            <a:ext cx="46831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Forms/Input</a:t>
            </a:r>
            <a:endParaRPr lang="en-US" sz="2000" dirty="0">
              <a:solidFill>
                <a:srgbClr val="00B050"/>
              </a:solidFill>
              <a:latin typeface="Source Code Pro"/>
            </a:endParaRPr>
          </a:p>
        </p:txBody>
      </p:sp>
    </p:spTree>
    <p:extLst>
      <p:ext uri="{BB962C8B-B14F-4D97-AF65-F5344CB8AC3E}">
        <p14:creationId xmlns:p14="http://schemas.microsoft.com/office/powerpoint/2010/main" val="332137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composants(suite)</a:t>
            </a:r>
            <a:endParaRPr lang="fr-FR" sz="2000" b="1" i="1" dirty="0">
              <a:solidFill>
                <a:schemeClr val="tx1"/>
              </a:solidFill>
            </a:endParaRPr>
          </a:p>
          <a:p>
            <a:r>
              <a:rPr lang="fr-FR" sz="2000" dirty="0">
                <a:latin typeface="Times New Roman" panose="02020603050405020304" pitchFamily="18" charset="0"/>
                <a:cs typeface="Times New Roman" panose="02020603050405020304" pitchFamily="18" charset="0"/>
              </a:rPr>
              <a:t>Créer un composant anonyme (un composant avec uniquement un modèle Blade et aucune classe)</a:t>
            </a:r>
            <a:endParaRPr lang="fr-FR" sz="2000" b="1" i="1" dirty="0">
              <a:latin typeface="Times New Roman" panose="02020603050405020304" pitchFamily="18" charset="0"/>
              <a:cs typeface="Times New Roman" panose="02020603050405020304" pitchFamily="18" charset="0"/>
            </a:endParaRP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Créera un fichier Blade </a:t>
            </a:r>
            <a:r>
              <a:rPr lang="fr-FR" sz="2000" b="1" i="1" dirty="0">
                <a:latin typeface="Times New Roman" panose="02020603050405020304" pitchFamily="18" charset="0"/>
                <a:cs typeface="Times New Roman" panose="02020603050405020304" pitchFamily="18" charset="0"/>
              </a:rPr>
              <a:t>resources/views/components/forms/input.blade.php </a:t>
            </a:r>
            <a:r>
              <a:rPr lang="fr-FR" sz="2000" dirty="0">
                <a:latin typeface="Times New Roman" panose="02020603050405020304" pitchFamily="18" charset="0"/>
                <a:cs typeface="Times New Roman" panose="02020603050405020304" pitchFamily="18" charset="0"/>
              </a:rPr>
              <a:t>qui peut être rendu en tant que composant via </a:t>
            </a:r>
            <a:r>
              <a:rPr lang="fr-FR" sz="2000" b="1" dirty="0">
                <a:latin typeface="Times New Roman" panose="02020603050405020304" pitchFamily="18" charset="0"/>
                <a:cs typeface="Times New Roman" panose="02020603050405020304" pitchFamily="18" charset="0"/>
              </a:rPr>
              <a:t>&lt;x-forms.input /&gt;.</a:t>
            </a:r>
          </a:p>
          <a:p>
            <a:pPr marL="0" indent="0">
              <a:buNone/>
            </a:pPr>
            <a:endParaRPr lang="fr-FR" sz="2000" b="1"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2123728" y="3630724"/>
            <a:ext cx="53338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forms.input </a:t>
            </a:r>
            <a:r>
              <a:rPr lang="en-US" sz="2000" dirty="0">
                <a:solidFill>
                  <a:srgbClr val="0070C0"/>
                </a:solidFill>
                <a:latin typeface="inherit"/>
              </a:rPr>
              <a:t>--view</a:t>
            </a:r>
            <a:endParaRPr lang="en-US" sz="2000" dirty="0">
              <a:solidFill>
                <a:srgbClr val="0070C0"/>
              </a:solidFill>
              <a:latin typeface="Source Code Pro"/>
            </a:endParaRPr>
          </a:p>
        </p:txBody>
      </p:sp>
    </p:spTree>
    <p:extLst>
      <p:ext uri="{BB962C8B-B14F-4D97-AF65-F5344CB8AC3E}">
        <p14:creationId xmlns:p14="http://schemas.microsoft.com/office/powerpoint/2010/main" val="205791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Manipulation des Vues </a:t>
            </a:r>
          </a:p>
          <a:p>
            <a:pPr lvl="1">
              <a:buFont typeface="Wingdings" panose="05000000000000000000" pitchFamily="2" charset="2"/>
              <a:buChar char="ü"/>
            </a:pPr>
            <a:r>
              <a:rPr lang="fr-FR" sz="2000" dirty="0">
                <a:solidFill>
                  <a:srgbClr val="00B0F0"/>
                </a:solidFill>
              </a:rPr>
              <a:t>Définition</a:t>
            </a:r>
            <a:endParaRPr lang="fr-FR" sz="2000" b="1" i="1" dirty="0">
              <a:solidFill>
                <a:schemeClr val="tx1"/>
              </a:solidFill>
            </a:endParaRPr>
          </a:p>
          <a:p>
            <a:pPr marL="0" indent="0">
              <a:buNone/>
            </a:pPr>
            <a:r>
              <a:rPr lang="fr-FR" sz="1800" dirty="0">
                <a:latin typeface="Times New Roman" panose="02020603050405020304" pitchFamily="18" charset="0"/>
                <a:cs typeface="Times New Roman" panose="02020603050405020304" pitchFamily="18" charset="0"/>
              </a:rPr>
              <a:t>les vues offrent un moyen pratique de placer tout notre code HTML dans des fichiers séparés. Les vues séparent la logique de votre contrôleur d’application avec votre logique de présentation et sont stockées dans le répertoire </a:t>
            </a:r>
            <a:r>
              <a:rPr lang="fr-FR" sz="1800" b="1" dirty="0">
                <a:latin typeface="Times New Roman" panose="02020603050405020304" pitchFamily="18" charset="0"/>
                <a:cs typeface="Times New Roman" panose="02020603050405020304" pitchFamily="18" charset="0"/>
              </a:rPr>
              <a:t>resources/views</a:t>
            </a:r>
            <a:r>
              <a:rPr lang="fr-FR" sz="1800" dirty="0">
                <a:latin typeface="Times New Roman" panose="02020603050405020304" pitchFamily="18" charset="0"/>
                <a:cs typeface="Times New Roman" panose="02020603050405020304" pitchFamily="18" charset="0"/>
              </a:rPr>
              <a:t>. Une vue simple pourrait ressembler à ceci :</a:t>
            </a:r>
          </a:p>
          <a:p>
            <a:pPr marL="400050" lvl="1" indent="0">
              <a:buNone/>
            </a:pPr>
            <a:endParaRPr lang="fr-FR" sz="2000" dirty="0">
              <a:latin typeface="Times New Roman" panose="02020603050405020304" pitchFamily="18" charset="0"/>
              <a:cs typeface="Times New Roman" panose="02020603050405020304" pitchFamily="18" charset="0"/>
            </a:endParaRP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800" dirty="0">
                <a:solidFill>
                  <a:prstClr val="black"/>
                </a:solidFill>
                <a:latin typeface="Times New Roman" panose="02020603050405020304" pitchFamily="18" charset="0"/>
                <a:cs typeface="Times New Roman" panose="02020603050405020304" pitchFamily="18" charset="0"/>
              </a:rPr>
              <a:t>Étant donné que cette vue est stockée dans </a:t>
            </a:r>
            <a:r>
              <a:rPr lang="fr-FR" sz="1800" b="1" i="1" dirty="0">
                <a:solidFill>
                  <a:prstClr val="black"/>
                </a:solidFill>
                <a:latin typeface="Times New Roman" panose="02020603050405020304" pitchFamily="18" charset="0"/>
                <a:cs typeface="Times New Roman" panose="02020603050405020304" pitchFamily="18" charset="0"/>
              </a:rPr>
              <a:t>resources/views/exemple.blade.php</a:t>
            </a:r>
            <a:r>
              <a:rPr lang="fr-FR" sz="1800" dirty="0">
                <a:solidFill>
                  <a:prstClr val="black"/>
                </a:solidFill>
                <a:latin typeface="Times New Roman" panose="02020603050405020304" pitchFamily="18" charset="0"/>
                <a:cs typeface="Times New Roman" panose="02020603050405020304" pitchFamily="18" charset="0"/>
              </a:rPr>
              <a:t>, nous pouvons la renvoyer en utilisant le </a:t>
            </a:r>
            <a:r>
              <a:rPr lang="fr-FR" sz="1800" b="1" dirty="0">
                <a:solidFill>
                  <a:prstClr val="black"/>
                </a:solidFill>
                <a:latin typeface="Times New Roman" panose="02020603050405020304" pitchFamily="18" charset="0"/>
                <a:cs typeface="Times New Roman" panose="02020603050405020304" pitchFamily="18" charset="0"/>
              </a:rPr>
              <a:t>helper</a:t>
            </a:r>
            <a:r>
              <a:rPr lang="fr-FR" sz="1800" dirty="0">
                <a:solidFill>
                  <a:prstClr val="black"/>
                </a:solidFill>
                <a:latin typeface="Times New Roman" panose="02020603050405020304" pitchFamily="18" charset="0"/>
                <a:cs typeface="Times New Roman" panose="02020603050405020304" pitchFamily="18" charset="0"/>
              </a:rPr>
              <a:t> global </a:t>
            </a:r>
            <a:r>
              <a:rPr lang="fr-FR" sz="1800" b="1" i="1" dirty="0" err="1">
                <a:solidFill>
                  <a:prstClr val="black"/>
                </a:solidFill>
                <a:latin typeface="Times New Roman" panose="02020603050405020304" pitchFamily="18" charset="0"/>
                <a:cs typeface="Times New Roman" panose="02020603050405020304" pitchFamily="18" charset="0"/>
              </a:rPr>
              <a:t>view</a:t>
            </a:r>
            <a:r>
              <a:rPr lang="fr-FR" sz="1800" dirty="0">
                <a:solidFill>
                  <a:prstClr val="black"/>
                </a:solidFill>
                <a:latin typeface="Times New Roman" panose="02020603050405020304" pitchFamily="18" charset="0"/>
                <a:cs typeface="Times New Roman" panose="02020603050405020304" pitchFamily="18" charset="0"/>
              </a:rPr>
              <a:t> comme ceci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a:p>
            <a:pPr marL="0" indent="0">
              <a:buNone/>
            </a:pPr>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3707904" y="3717032"/>
            <a:ext cx="4824536"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a:solidFill>
                  <a:srgbClr val="5C6370"/>
                </a:solidFill>
                <a:latin typeface="SFMono-Regular"/>
              </a:rPr>
              <a:t>&lt;!-- View placé dans resources/views/exemple.blade.php --&gt;</a:t>
            </a:r>
            <a:br>
              <a:rPr lang="fr-FR" sz="1400" dirty="0"/>
            </a:br>
            <a:r>
              <a:rPr lang="fr-FR" sz="1400" dirty="0">
                <a:solidFill>
                  <a:srgbClr val="ABB2BF"/>
                </a:solidFill>
                <a:latin typeface="SFMono-Regular"/>
              </a:rPr>
              <a:t>&lt;</a:t>
            </a:r>
            <a:r>
              <a:rPr lang="fr-FR" sz="1400" dirty="0">
                <a:solidFill>
                  <a:srgbClr val="E06C75"/>
                </a:solidFill>
                <a:latin typeface="SFMono-Regular"/>
              </a:rPr>
              <a:t>html</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body</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h1</a:t>
            </a:r>
            <a:r>
              <a:rPr lang="fr-FR" sz="1400" dirty="0">
                <a:solidFill>
                  <a:srgbClr val="ABB2BF"/>
                </a:solidFill>
                <a:latin typeface="SFMono-Regular"/>
              </a:rPr>
              <a:t>&gt;Hello, {{ $name }}&lt;/</a:t>
            </a:r>
            <a:r>
              <a:rPr lang="fr-FR" sz="1400" dirty="0">
                <a:solidFill>
                  <a:srgbClr val="E06C75"/>
                </a:solidFill>
                <a:latin typeface="SFMono-Regular"/>
              </a:rPr>
              <a:t>h1</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body</a:t>
            </a:r>
            <a:r>
              <a:rPr lang="fr-FR" sz="1400" dirty="0">
                <a:solidFill>
                  <a:srgbClr val="ABB2BF"/>
                </a:solidFill>
                <a:latin typeface="SFMono-Regular"/>
              </a:rPr>
              <a:t>&gt;</a:t>
            </a:r>
            <a:br>
              <a:rPr lang="fr-FR" sz="1400" dirty="0"/>
            </a:br>
            <a:r>
              <a:rPr lang="fr-FR" sz="1400" dirty="0">
                <a:solidFill>
                  <a:srgbClr val="ABB2BF"/>
                </a:solidFill>
                <a:latin typeface="SFMono-Regular"/>
              </a:rPr>
              <a:t>&lt;/</a:t>
            </a:r>
            <a:r>
              <a:rPr lang="fr-FR" sz="1400" dirty="0">
                <a:solidFill>
                  <a:srgbClr val="E06C75"/>
                </a:solidFill>
                <a:latin typeface="SFMono-Regular"/>
              </a:rPr>
              <a:t>html</a:t>
            </a:r>
            <a:r>
              <a:rPr lang="fr-FR" sz="1400" dirty="0">
                <a:solidFill>
                  <a:srgbClr val="ABB2BF"/>
                </a:solidFill>
                <a:latin typeface="SFMono-Regular"/>
              </a:rPr>
              <a:t>&gt;</a:t>
            </a:r>
            <a:endParaRPr lang="fr-FR" sz="1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9840A6EB-3902-42AD-B87F-E98B7A15E9C0}"/>
              </a:ext>
            </a:extLst>
          </p:cNvPr>
          <p:cNvSpPr/>
          <p:nvPr/>
        </p:nvSpPr>
        <p:spPr>
          <a:xfrm>
            <a:off x="3707904" y="5762718"/>
            <a:ext cx="4824536" cy="6897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ABB2BF"/>
                </a:solidFill>
                <a:latin typeface="SFMono-Regular"/>
              </a:rPr>
              <a:t>Route::get(</a:t>
            </a:r>
            <a:r>
              <a:rPr lang="en-US" sz="1400" dirty="0">
                <a:solidFill>
                  <a:srgbClr val="98C379"/>
                </a:solidFill>
                <a:latin typeface="SFMono-Regular"/>
              </a:rPr>
              <a:t>'/'</a:t>
            </a:r>
            <a:r>
              <a:rPr lang="en-US" sz="1400" dirty="0">
                <a:solidFill>
                  <a:srgbClr val="ABB2BF"/>
                </a:solidFill>
                <a:latin typeface="SFMono-Regular"/>
              </a:rPr>
              <a:t>, </a:t>
            </a:r>
            <a:r>
              <a:rPr lang="en-US" sz="1400" dirty="0">
                <a:solidFill>
                  <a:srgbClr val="C678DD"/>
                </a:solidFill>
                <a:latin typeface="SFMono-Regular"/>
              </a:rPr>
              <a:t>function</a:t>
            </a:r>
            <a:r>
              <a:rPr lang="en-US" sz="1400" dirty="0">
                <a:solidFill>
                  <a:srgbClr val="ABB2BF"/>
                </a:solidFill>
                <a:latin typeface="SFMono-Regular"/>
              </a:rPr>
              <a:t> () {</a:t>
            </a:r>
            <a:br>
              <a:rPr lang="en-US" sz="1400" dirty="0"/>
            </a:br>
            <a:r>
              <a:rPr lang="en-US" sz="1400" dirty="0">
                <a:solidFill>
                  <a:srgbClr val="ABB2BF"/>
                </a:solidFill>
                <a:latin typeface="SFMono-Regular"/>
              </a:rPr>
              <a:t>    </a:t>
            </a:r>
            <a:r>
              <a:rPr lang="en-US" sz="1400" dirty="0">
                <a:solidFill>
                  <a:srgbClr val="C678DD"/>
                </a:solidFill>
                <a:latin typeface="SFMono-Regular"/>
              </a:rPr>
              <a:t>return</a:t>
            </a:r>
            <a:r>
              <a:rPr lang="en-US" sz="1400" dirty="0">
                <a:solidFill>
                  <a:srgbClr val="ABB2BF"/>
                </a:solidFill>
                <a:latin typeface="SFMono-Regular"/>
              </a:rPr>
              <a:t> view(</a:t>
            </a:r>
            <a:r>
              <a:rPr lang="en-US" sz="1400" dirty="0">
                <a:solidFill>
                  <a:srgbClr val="98C379"/>
                </a:solidFill>
                <a:latin typeface="SFMono-Regular"/>
              </a:rPr>
              <a:t>‘</a:t>
            </a:r>
            <a:r>
              <a:rPr lang="en-US" sz="1400" dirty="0" err="1">
                <a:solidFill>
                  <a:srgbClr val="98C379"/>
                </a:solidFill>
                <a:latin typeface="SFMono-Regular"/>
              </a:rPr>
              <a:t>exemple</a:t>
            </a:r>
            <a:r>
              <a:rPr lang="en-US" sz="1400" dirty="0">
                <a:solidFill>
                  <a:srgbClr val="98C379"/>
                </a:solidFill>
                <a:latin typeface="SFMono-Regular"/>
              </a:rPr>
              <a:t>'</a:t>
            </a:r>
            <a:r>
              <a:rPr lang="en-US" sz="1400" dirty="0">
                <a:solidFill>
                  <a:srgbClr val="ABB2BF"/>
                </a:solidFill>
                <a:latin typeface="SFMono-Regular"/>
              </a:rPr>
              <a:t>, [</a:t>
            </a:r>
            <a:r>
              <a:rPr lang="en-US" sz="1400" dirty="0">
                <a:solidFill>
                  <a:srgbClr val="98C379"/>
                </a:solidFill>
                <a:latin typeface="SFMono-Regular"/>
              </a:rPr>
              <a:t>'name'</a:t>
            </a:r>
            <a:r>
              <a:rPr lang="en-US" sz="1400" dirty="0">
                <a:solidFill>
                  <a:srgbClr val="ABB2BF"/>
                </a:solidFill>
                <a:latin typeface="SFMono-Regular"/>
              </a:rPr>
              <a:t> =&gt; </a:t>
            </a:r>
            <a:r>
              <a:rPr lang="en-US" sz="1400" dirty="0">
                <a:solidFill>
                  <a:srgbClr val="98C379"/>
                </a:solidFill>
                <a:latin typeface="SFMono-Regular"/>
              </a:rPr>
              <a:t>‘Hamid'</a:t>
            </a:r>
            <a:r>
              <a:rPr lang="en-US" sz="1400" dirty="0">
                <a:solidFill>
                  <a:srgbClr val="ABB2BF"/>
                </a:solidFill>
                <a:latin typeface="SFMono-Regular"/>
              </a:rPr>
              <a:t>]);</a:t>
            </a:r>
            <a:br>
              <a:rPr lang="en-US" sz="1400" dirty="0"/>
            </a:br>
            <a:r>
              <a:rPr lang="en-US" sz="1400" dirty="0">
                <a:solidFill>
                  <a:srgbClr val="ABB2BF"/>
                </a:solidFill>
                <a:latin typeface="SFMono-Regular"/>
              </a:rPr>
              <a:t>});</a:t>
            </a:r>
            <a:endParaRPr lang="fr-FR" sz="14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et rendu des vues</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Vous pouvez créer une vue en plaçant un fichier avec l'extension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blade.php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le répertoire </a:t>
            </a:r>
            <a:r>
              <a:rPr lang="fr-FR" sz="2000" b="1" i="1" dirty="0">
                <a:latin typeface="Times New Roman" panose="02020603050405020304" pitchFamily="18" charset="0"/>
                <a:cs typeface="Times New Roman" panose="02020603050405020304" pitchFamily="18" charset="0"/>
              </a:rPr>
              <a:t>resources/views </a:t>
            </a:r>
            <a:r>
              <a:rPr lang="fr-FR" sz="2000" dirty="0">
                <a:latin typeface="Times New Roman" panose="02020603050405020304" pitchFamily="18" charset="0"/>
                <a:cs typeface="Times New Roman" panose="02020603050405020304" pitchFamily="18" charset="0"/>
              </a:rPr>
              <a:t>de votre application.</a:t>
            </a:r>
          </a:p>
          <a:p>
            <a:pPr marL="0" indent="0">
              <a:buNone/>
            </a:pPr>
            <a:r>
              <a:rPr lang="fr-FR" sz="2000" dirty="0">
                <a:latin typeface="Times New Roman" panose="02020603050405020304" pitchFamily="18" charset="0"/>
                <a:cs typeface="Times New Roman" panose="02020603050405020304" pitchFamily="18" charset="0"/>
              </a:rPr>
              <a:t> L'extension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blade.php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informe le Framework que le fichier contient un modèle Blade. Les modèles blade contiennent du HTML ainsi que des directives Blade qui vous permettent de faire facilement écho des valeurs, de créer des instructions "if", d'itérer sur les données, etc.</a:t>
            </a:r>
          </a:p>
          <a:p>
            <a:pPr marL="0" indent="0">
              <a:buNone/>
            </a:pPr>
            <a:r>
              <a:rPr lang="fr-FR" sz="2000" dirty="0">
                <a:latin typeface="Times New Roman" panose="02020603050405020304" pitchFamily="18" charset="0"/>
                <a:cs typeface="Times New Roman" panose="02020603050405020304" pitchFamily="18" charset="0"/>
              </a:rPr>
              <a:t>Une fois que vous avez créé une vue, vous pouvez la renvoyer à partir de l'une des routes ou des contrôleurs de votre application à l'aide de l'assistant global </a:t>
            </a:r>
            <a:r>
              <a:rPr lang="fr-FR" sz="2000" b="1" dirty="0" err="1">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a:t>
            </a: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2555776" y="5566429"/>
            <a:ext cx="5383113" cy="8715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ABB2BF"/>
                </a:solidFill>
                <a:latin typeface="SFMono-Regular"/>
              </a:rPr>
              <a:t>Route::get(</a:t>
            </a:r>
            <a:r>
              <a:rPr lang="en-US" dirty="0">
                <a:solidFill>
                  <a:srgbClr val="98C379"/>
                </a:solidFill>
                <a:latin typeface="SFMono-Regular"/>
              </a:rPr>
              <a:t>'/'</a:t>
            </a:r>
            <a:r>
              <a:rPr lang="en-US" dirty="0">
                <a:solidFill>
                  <a:srgbClr val="ABB2BF"/>
                </a:solidFill>
                <a:latin typeface="SFMono-Regular"/>
              </a:rPr>
              <a:t>, </a:t>
            </a:r>
            <a:r>
              <a:rPr lang="en-US" dirty="0">
                <a:solidFill>
                  <a:srgbClr val="C678DD"/>
                </a:solidFill>
                <a:latin typeface="SFMono-Regular"/>
              </a:rPr>
              <a:t>function</a:t>
            </a:r>
            <a:r>
              <a:rPr lang="en-US" dirty="0">
                <a:solidFill>
                  <a:srgbClr val="ABB2BF"/>
                </a:solidFill>
                <a:latin typeface="SFMono-Regular"/>
              </a:rPr>
              <a:t> () {</a:t>
            </a:r>
            <a:br>
              <a:rPr lang="en-US" dirty="0"/>
            </a:br>
            <a:r>
              <a:rPr lang="en-US" dirty="0">
                <a:solidFill>
                  <a:srgbClr val="ABB2BF"/>
                </a:solidFill>
                <a:latin typeface="SFMono-Regular"/>
              </a:rPr>
              <a:t>    </a:t>
            </a:r>
            <a:r>
              <a:rPr lang="en-US" dirty="0">
                <a:solidFill>
                  <a:srgbClr val="C678DD"/>
                </a:solidFill>
                <a:latin typeface="SFMono-Regular"/>
              </a:rPr>
              <a:t>return</a:t>
            </a:r>
            <a:r>
              <a:rPr lang="en-US" dirty="0">
                <a:solidFill>
                  <a:srgbClr val="ABB2BF"/>
                </a:solidFill>
                <a:latin typeface="SFMono-Regular"/>
              </a:rPr>
              <a:t> view(</a:t>
            </a:r>
            <a:r>
              <a:rPr lang="en-US" dirty="0">
                <a:solidFill>
                  <a:srgbClr val="98C379"/>
                </a:solidFill>
                <a:latin typeface="SFMono-Regular"/>
              </a:rPr>
              <a:t>‘</a:t>
            </a:r>
            <a:r>
              <a:rPr lang="en-US" dirty="0" err="1">
                <a:solidFill>
                  <a:srgbClr val="98C379"/>
                </a:solidFill>
                <a:latin typeface="SFMono-Regular"/>
              </a:rPr>
              <a:t>exemple</a:t>
            </a:r>
            <a:r>
              <a:rPr lang="en-US" dirty="0">
                <a:solidFill>
                  <a:srgbClr val="98C379"/>
                </a:solidFill>
                <a:latin typeface="SFMono-Regular"/>
              </a:rPr>
              <a:t>'</a:t>
            </a:r>
            <a:r>
              <a:rPr lang="en-US" dirty="0">
                <a:solidFill>
                  <a:srgbClr val="ABB2BF"/>
                </a:solidFill>
                <a:latin typeface="SFMono-Regular"/>
              </a:rPr>
              <a:t>, [</a:t>
            </a:r>
            <a:r>
              <a:rPr lang="en-US" dirty="0">
                <a:solidFill>
                  <a:srgbClr val="98C379"/>
                </a:solidFill>
                <a:latin typeface="SFMono-Regular"/>
              </a:rPr>
              <a:t>'name'</a:t>
            </a:r>
            <a:r>
              <a:rPr lang="en-US" dirty="0">
                <a:solidFill>
                  <a:srgbClr val="ABB2BF"/>
                </a:solidFill>
                <a:latin typeface="SFMono-Regular"/>
              </a:rPr>
              <a:t> =&gt; </a:t>
            </a:r>
            <a:r>
              <a:rPr lang="en-US" dirty="0">
                <a:solidFill>
                  <a:srgbClr val="98C379"/>
                </a:solidFill>
                <a:latin typeface="SFMono-Regular"/>
              </a:rPr>
              <a:t>‘Hamid'</a:t>
            </a:r>
            <a:r>
              <a:rPr lang="en-US" dirty="0">
                <a:solidFill>
                  <a:srgbClr val="ABB2BF"/>
                </a:solidFill>
                <a:latin typeface="SFMono-Regular"/>
              </a:rPr>
              <a:t>]);</a:t>
            </a:r>
            <a:br>
              <a:rPr lang="en-US" dirty="0"/>
            </a:br>
            <a:r>
              <a:rPr lang="en-US" dirty="0">
                <a:solidFill>
                  <a:srgbClr val="ABB2BF"/>
                </a:solidFill>
                <a:latin typeface="SFMono-Regular"/>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78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et rendu des vues(suite)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Les vues peuvent également être renvoyées à l'aide de la façade </a:t>
            </a:r>
            <a:r>
              <a:rPr lang="fr-FR" sz="2000" b="1" dirty="0">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a:t>
            </a: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Comme vous pouvez le voir, le premier argument passé au </a:t>
            </a:r>
            <a:r>
              <a:rPr lang="fr-FR" sz="2000" b="1" dirty="0">
                <a:latin typeface="Times New Roman" panose="02020603050405020304" pitchFamily="18" charset="0"/>
                <a:cs typeface="Times New Roman" panose="02020603050405020304" pitchFamily="18" charset="0"/>
              </a:rPr>
              <a:t>helper</a:t>
            </a:r>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 correspond au nom du fichier de vue dans le répertoire </a:t>
            </a:r>
            <a:r>
              <a:rPr lang="fr-FR" sz="2000" b="1" i="1" dirty="0">
                <a:latin typeface="Times New Roman" panose="02020603050405020304" pitchFamily="18" charset="0"/>
                <a:cs typeface="Times New Roman" panose="02020603050405020304" pitchFamily="18" charset="0"/>
              </a:rPr>
              <a:t>resources/views</a:t>
            </a:r>
            <a:r>
              <a:rPr lang="fr-FR" sz="2000" dirty="0">
                <a:latin typeface="Times New Roman" panose="02020603050405020304" pitchFamily="18" charset="0"/>
                <a:cs typeface="Times New Roman" panose="02020603050405020304" pitchFamily="18" charset="0"/>
              </a:rPr>
              <a:t>.</a:t>
            </a:r>
          </a:p>
          <a:p>
            <a:pPr marL="0" indent="0">
              <a:buNone/>
            </a:pPr>
            <a:r>
              <a:rPr lang="fr-FR" sz="2000" dirty="0">
                <a:latin typeface="Times New Roman" panose="02020603050405020304" pitchFamily="18" charset="0"/>
                <a:cs typeface="Times New Roman" panose="02020603050405020304" pitchFamily="18" charset="0"/>
              </a:rPr>
              <a:t> Le deuxième argument est un tableau de données qui doivent être mises à la disposition de la vue. Dans ce cas, nous transmettons la variable </a:t>
            </a:r>
            <a:r>
              <a:rPr lang="fr-FR" sz="2000" b="1" dirty="0">
                <a:latin typeface="Times New Roman" panose="02020603050405020304" pitchFamily="18" charset="0"/>
                <a:cs typeface="Times New Roman" panose="02020603050405020304" pitchFamily="18" charset="0"/>
              </a:rPr>
              <a:t>name</a:t>
            </a:r>
            <a:r>
              <a:rPr lang="fr-FR" sz="2000" dirty="0">
                <a:latin typeface="Times New Roman" panose="02020603050405020304" pitchFamily="18" charset="0"/>
                <a:cs typeface="Times New Roman" panose="02020603050405020304" pitchFamily="18" charset="0"/>
              </a:rPr>
              <a:t>, qui est affichée dans la vue en utilisant la syntaxe </a:t>
            </a:r>
            <a:r>
              <a:rPr lang="fr-FR" sz="2000" b="1" dirty="0">
                <a:latin typeface="Times New Roman" panose="02020603050405020304" pitchFamily="18" charset="0"/>
                <a:cs typeface="Times New Roman" panose="02020603050405020304" pitchFamily="18" charset="0"/>
              </a:rPr>
              <a:t>Blade</a:t>
            </a:r>
            <a:r>
              <a:rPr lang="fr-FR" sz="2000" dirty="0">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1700423" y="3461254"/>
            <a:ext cx="5743153" cy="8715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678DD"/>
                </a:solidFill>
                <a:latin typeface="SFMono-Regular"/>
              </a:rPr>
              <a:t>use</a:t>
            </a:r>
            <a:r>
              <a:rPr lang="en-US" sz="2000" dirty="0">
                <a:solidFill>
                  <a:srgbClr val="ABB2BF"/>
                </a:solidFill>
                <a:latin typeface="SFMono-Regular"/>
              </a:rPr>
              <a:t> </a:t>
            </a:r>
            <a:r>
              <a:rPr lang="en-US" sz="2000" dirty="0">
                <a:solidFill>
                  <a:srgbClr val="61AEEE"/>
                </a:solidFill>
                <a:latin typeface="SFMono-Regular"/>
              </a:rPr>
              <a:t>Illuminate</a:t>
            </a:r>
            <a:r>
              <a:rPr lang="en-US" sz="2000" dirty="0">
                <a:solidFill>
                  <a:srgbClr val="ABB2BF"/>
                </a:solidFill>
                <a:latin typeface="SFMono-Regular"/>
              </a:rPr>
              <a:t>\</a:t>
            </a:r>
            <a:r>
              <a:rPr lang="en-US" sz="2000" dirty="0">
                <a:solidFill>
                  <a:srgbClr val="61AEEE"/>
                </a:solidFill>
                <a:latin typeface="SFMono-Regular"/>
              </a:rPr>
              <a:t>Support</a:t>
            </a:r>
            <a:r>
              <a:rPr lang="en-US" sz="2000" dirty="0">
                <a:solidFill>
                  <a:srgbClr val="ABB2BF"/>
                </a:solidFill>
                <a:latin typeface="SFMono-Regular"/>
              </a:rPr>
              <a:t>\</a:t>
            </a:r>
            <a:r>
              <a:rPr lang="en-US" sz="2000" dirty="0">
                <a:solidFill>
                  <a:srgbClr val="61AEEE"/>
                </a:solidFill>
                <a:latin typeface="SFMono-Regular"/>
              </a:rPr>
              <a:t>Facades</a:t>
            </a:r>
            <a:r>
              <a:rPr lang="en-US" sz="2000" dirty="0">
                <a:solidFill>
                  <a:srgbClr val="ABB2BF"/>
                </a:solidFill>
                <a:latin typeface="SFMono-Regular"/>
              </a:rPr>
              <a:t>\</a:t>
            </a:r>
            <a:r>
              <a:rPr lang="en-US" sz="2000" dirty="0">
                <a:solidFill>
                  <a:srgbClr val="61AEEE"/>
                </a:solidFill>
                <a:latin typeface="SFMono-Regular"/>
              </a:rPr>
              <a:t>View</a:t>
            </a:r>
            <a:r>
              <a:rPr lang="en-US" sz="2000" dirty="0">
                <a:solidFill>
                  <a:srgbClr val="ABB2BF"/>
                </a:solidFill>
                <a:latin typeface="SFMono-Regular"/>
              </a:rPr>
              <a:t>;</a:t>
            </a:r>
            <a:br>
              <a:rPr lang="en-US" sz="2000" dirty="0"/>
            </a:br>
            <a:r>
              <a:rPr lang="en-US" sz="2000" dirty="0">
                <a:solidFill>
                  <a:srgbClr val="C678DD"/>
                </a:solidFill>
                <a:latin typeface="SFMono-Regular"/>
              </a:rPr>
              <a:t>return</a:t>
            </a:r>
            <a:r>
              <a:rPr lang="en-US" sz="2000" dirty="0">
                <a:solidFill>
                  <a:srgbClr val="ABB2BF"/>
                </a:solidFill>
                <a:latin typeface="SFMono-Regular"/>
              </a:rPr>
              <a:t> View::make(</a:t>
            </a:r>
            <a:r>
              <a:rPr lang="en-US" sz="2000" dirty="0">
                <a:solidFill>
                  <a:srgbClr val="98C379"/>
                </a:solidFill>
                <a:latin typeface="SFMono-Regular"/>
              </a:rPr>
              <a:t>‘</a:t>
            </a:r>
            <a:r>
              <a:rPr lang="en-US" sz="2000" dirty="0" err="1">
                <a:solidFill>
                  <a:srgbClr val="98C379"/>
                </a:solidFill>
                <a:latin typeface="SFMono-Regular"/>
              </a:rPr>
              <a:t>exemple</a:t>
            </a:r>
            <a:r>
              <a:rPr lang="en-US" sz="2000" dirty="0">
                <a:solidFill>
                  <a:srgbClr val="98C379"/>
                </a:solidFill>
                <a:latin typeface="SFMono-Regular"/>
              </a:rPr>
              <a:t>'</a:t>
            </a:r>
            <a:r>
              <a:rPr lang="en-US" sz="2000" dirty="0">
                <a:solidFill>
                  <a:srgbClr val="ABB2BF"/>
                </a:solidFill>
                <a:latin typeface="SFMono-Regular"/>
              </a:rPr>
              <a:t>, [</a:t>
            </a:r>
            <a:r>
              <a:rPr lang="en-US" sz="2000" dirty="0">
                <a:solidFill>
                  <a:srgbClr val="98C379"/>
                </a:solidFill>
                <a:latin typeface="SFMono-Regular"/>
              </a:rPr>
              <a:t>'name'</a:t>
            </a:r>
            <a:r>
              <a:rPr lang="en-US" sz="2000" dirty="0">
                <a:solidFill>
                  <a:srgbClr val="ABB2BF"/>
                </a:solidFill>
                <a:latin typeface="SFMono-Regular"/>
              </a:rPr>
              <a:t> =&gt; </a:t>
            </a:r>
            <a:r>
              <a:rPr lang="en-US" sz="2000" dirty="0">
                <a:solidFill>
                  <a:srgbClr val="98C379"/>
                </a:solidFill>
                <a:latin typeface="SFMono-Regular"/>
              </a:rPr>
              <a:t>‘Hamid'</a:t>
            </a:r>
            <a:r>
              <a:rPr lang="en-US" sz="2000" dirty="0">
                <a:solidFill>
                  <a:srgbClr val="ABB2BF"/>
                </a:solidFill>
                <a:latin typeface="SFMono-Regular"/>
              </a:rPr>
              <a:t>]);</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5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Répertoires de vue imbriqués</a:t>
            </a:r>
          </a:p>
          <a:p>
            <a:pPr marL="400050" lvl="1" indent="0">
              <a:buNone/>
            </a:pPr>
            <a:r>
              <a:rPr lang="fr-FR" sz="2000" dirty="0">
                <a:latin typeface="Times New Roman" panose="02020603050405020304" pitchFamily="18" charset="0"/>
                <a:cs typeface="Times New Roman" panose="02020603050405020304" pitchFamily="18" charset="0"/>
              </a:rPr>
              <a:t>Les vues peuvent également être imbriquées dans des sous-répertoires du </a:t>
            </a:r>
            <a:r>
              <a:rPr lang="fr-FR" sz="2000" b="1" i="1" dirty="0">
                <a:latin typeface="Times New Roman" panose="02020603050405020304" pitchFamily="18" charset="0"/>
                <a:cs typeface="Times New Roman" panose="02020603050405020304" pitchFamily="18" charset="0"/>
              </a:rPr>
              <a:t>resources/views </a:t>
            </a:r>
            <a:r>
              <a:rPr lang="fr-FR" sz="2000" dirty="0">
                <a:latin typeface="Times New Roman" panose="02020603050405020304" pitchFamily="18" charset="0"/>
                <a:cs typeface="Times New Roman" panose="02020603050405020304" pitchFamily="18" charset="0"/>
              </a:rPr>
              <a:t>répertoire. </a:t>
            </a:r>
          </a:p>
          <a:p>
            <a:pPr marL="400050" lvl="1" indent="0">
              <a:buNone/>
            </a:pPr>
            <a:r>
              <a:rPr lang="fr-FR" sz="2000" dirty="0">
                <a:latin typeface="Times New Roman" panose="02020603050405020304" pitchFamily="18" charset="0"/>
                <a:cs typeface="Times New Roman" panose="02020603050405020304" pitchFamily="18" charset="0"/>
              </a:rPr>
              <a:t>La notation "Point" peut être utilisée pour référencer des vues imbriquées. Par exemple, si votre vue est stockée dans </a:t>
            </a:r>
            <a:r>
              <a:rPr lang="fr-FR" sz="2000" b="1" i="1" dirty="0">
                <a:latin typeface="Times New Roman" panose="02020603050405020304" pitchFamily="18" charset="0"/>
                <a:cs typeface="Times New Roman" panose="02020603050405020304" pitchFamily="18" charset="0"/>
              </a:rPr>
              <a:t>resources/views/admin/</a:t>
            </a:r>
            <a:r>
              <a:rPr lang="fr-FR" sz="2000" b="1" i="1" dirty="0" err="1">
                <a:latin typeface="Times New Roman" panose="02020603050405020304" pitchFamily="18" charset="0"/>
                <a:cs typeface="Times New Roman" panose="02020603050405020304" pitchFamily="18" charset="0"/>
              </a:rPr>
              <a:t>profile.blade.php</a:t>
            </a:r>
            <a:r>
              <a:rPr lang="fr-FR" sz="2000" dirty="0">
                <a:latin typeface="Times New Roman" panose="02020603050405020304" pitchFamily="18" charset="0"/>
                <a:cs typeface="Times New Roman" panose="02020603050405020304" pitchFamily="18" charset="0"/>
              </a:rPr>
              <a:t>, vous pouvez la renvoyer depuis l'une des routes/contrôleurs de votre application comme suit :</a:t>
            </a:r>
          </a:p>
          <a:p>
            <a:pPr marL="400050" lvl="1"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1259632" y="5193196"/>
            <a:ext cx="5832648"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cs typeface="Times New Roman" panose="02020603050405020304" pitchFamily="18" charset="0"/>
              </a:rPr>
              <a:t>view(</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err="1">
                <a:solidFill>
                  <a:srgbClr val="00B050"/>
                </a:solidFill>
                <a:latin typeface="Times New Roman" panose="02020603050405020304" pitchFamily="18" charset="0"/>
                <a:cs typeface="Times New Roman" panose="02020603050405020304" pitchFamily="18" charset="0"/>
              </a:rPr>
              <a:t>admin.profile</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$data</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87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de la première vue disponible</a:t>
            </a:r>
          </a:p>
          <a:p>
            <a:pPr marL="0" indent="0">
              <a:buNone/>
            </a:pPr>
            <a:r>
              <a:rPr lang="fr-FR" sz="1800" dirty="0">
                <a:latin typeface="Times New Roman" panose="02020603050405020304" pitchFamily="18" charset="0"/>
                <a:cs typeface="Times New Roman" panose="02020603050405020304" pitchFamily="18" charset="0"/>
              </a:rPr>
              <a:t>En utilisant la méthode </a:t>
            </a:r>
            <a:r>
              <a:rPr lang="fr-FR" sz="1800" b="1" dirty="0">
                <a:solidFill>
                  <a:schemeClr val="accent6"/>
                </a:solidFill>
                <a:latin typeface="Times New Roman" panose="02020603050405020304" pitchFamily="18" charset="0"/>
                <a:cs typeface="Times New Roman" panose="02020603050405020304" pitchFamily="18" charset="0"/>
              </a:rPr>
              <a:t>first</a:t>
            </a:r>
            <a:r>
              <a:rPr lang="fr-FR" sz="1800" dirty="0">
                <a:latin typeface="Times New Roman" panose="02020603050405020304" pitchFamily="18" charset="0"/>
                <a:cs typeface="Times New Roman" panose="02020603050405020304" pitchFamily="18" charset="0"/>
              </a:rPr>
              <a:t> de la façade </a:t>
            </a:r>
            <a:r>
              <a:rPr lang="fr-FR" sz="1800" b="1" dirty="0">
                <a:latin typeface="Times New Roman" panose="02020603050405020304" pitchFamily="18" charset="0"/>
                <a:cs typeface="Times New Roman" panose="02020603050405020304" pitchFamily="18" charset="0"/>
              </a:rPr>
              <a:t>View</a:t>
            </a:r>
            <a:r>
              <a:rPr lang="fr-FR" sz="1800" dirty="0">
                <a:latin typeface="Times New Roman" panose="02020603050405020304" pitchFamily="18" charset="0"/>
                <a:cs typeface="Times New Roman" panose="02020603050405020304" pitchFamily="18" charset="0"/>
              </a:rPr>
              <a:t>, vous pouvez créer la première vue qui existe dans un tableau de vues donné. Cela peut être utile si votre application ou votre package permet de personnaliser ou d'écraser les vues :</a:t>
            </a:r>
          </a:p>
          <a:p>
            <a:pPr marL="914400" lvl="2" indent="0">
              <a:buNone/>
            </a:pPr>
            <a:endParaRPr lang="fr-FR" sz="2200" dirty="0">
              <a:solidFill>
                <a:srgbClr val="00B0F0"/>
              </a:solidFill>
            </a:endParaRPr>
          </a:p>
          <a:p>
            <a:pPr marL="914400" lvl="2" indent="0">
              <a:buNone/>
            </a:pPr>
            <a:endParaRPr lang="fr-FR" sz="2200" dirty="0">
              <a:solidFill>
                <a:srgbClr val="00B0F0"/>
              </a:solidFill>
            </a:endParaRPr>
          </a:p>
          <a:p>
            <a:pPr lvl="1">
              <a:buFont typeface="Wingdings" panose="05000000000000000000" pitchFamily="2" charset="2"/>
              <a:buChar char="ü"/>
            </a:pPr>
            <a:r>
              <a:rPr lang="fr-FR" sz="2000" dirty="0">
                <a:solidFill>
                  <a:srgbClr val="00B0F0"/>
                </a:solidFill>
              </a:rPr>
              <a:t>Déterminer si une vue existe</a:t>
            </a:r>
          </a:p>
          <a:p>
            <a:pPr marL="0" indent="0">
              <a:buNone/>
            </a:pPr>
            <a:r>
              <a:rPr lang="fr-FR" sz="1800" dirty="0">
                <a:latin typeface="Times New Roman" panose="02020603050405020304" pitchFamily="18" charset="0"/>
                <a:cs typeface="Times New Roman" panose="02020603050405020304" pitchFamily="18" charset="0"/>
              </a:rPr>
              <a:t>Si vous avez besoin de déterminer si une vue existe, vous pouvez utiliser la façade </a:t>
            </a:r>
            <a:r>
              <a:rPr lang="fr-FR" sz="1800" b="1" dirty="0">
                <a:latin typeface="Times New Roman" panose="02020603050405020304" pitchFamily="18" charset="0"/>
                <a:cs typeface="Times New Roman" panose="02020603050405020304" pitchFamily="18" charset="0"/>
              </a:rPr>
              <a:t>View</a:t>
            </a:r>
            <a:r>
              <a:rPr lang="fr-FR" sz="1800" dirty="0">
                <a:latin typeface="Times New Roman" panose="02020603050405020304" pitchFamily="18" charset="0"/>
                <a:cs typeface="Times New Roman" panose="02020603050405020304" pitchFamily="18" charset="0"/>
              </a:rPr>
              <a:t>. La méthode </a:t>
            </a:r>
            <a:r>
              <a:rPr lang="fr-FR" sz="1800" b="1" dirty="0" err="1">
                <a:solidFill>
                  <a:schemeClr val="accent6"/>
                </a:solidFill>
                <a:latin typeface="Times New Roman" panose="02020603050405020304" pitchFamily="18" charset="0"/>
                <a:cs typeface="Times New Roman" panose="02020603050405020304" pitchFamily="18" charset="0"/>
              </a:rPr>
              <a:t>exists</a:t>
            </a:r>
            <a:r>
              <a:rPr lang="fr-FR" sz="1800" dirty="0">
                <a:latin typeface="Times New Roman" panose="02020603050405020304" pitchFamily="18" charset="0"/>
                <a:cs typeface="Times New Roman" panose="02020603050405020304" pitchFamily="18" charset="0"/>
              </a:rPr>
              <a:t> retournera </a:t>
            </a:r>
            <a:r>
              <a:rPr lang="fr-FR" sz="1800" b="1" dirty="0">
                <a:latin typeface="Times New Roman" panose="02020603050405020304" pitchFamily="18" charset="0"/>
                <a:cs typeface="Times New Roman" panose="02020603050405020304" pitchFamily="18" charset="0"/>
              </a:rPr>
              <a:t>true</a:t>
            </a:r>
            <a:r>
              <a:rPr lang="fr-FR" sz="1800" dirty="0">
                <a:latin typeface="Times New Roman" panose="02020603050405020304" pitchFamily="18" charset="0"/>
                <a:cs typeface="Times New Roman" panose="02020603050405020304" pitchFamily="18" charset="0"/>
              </a:rPr>
              <a:t> si la vue existe :</a:t>
            </a:r>
          </a:p>
          <a:p>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2320211" y="3789040"/>
            <a:ext cx="6192688"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678DD"/>
                </a:solidFill>
                <a:latin typeface="SFMono-Regular"/>
              </a:rPr>
              <a:t>use</a:t>
            </a:r>
            <a:r>
              <a:rPr lang="en-US" dirty="0">
                <a:solidFill>
                  <a:srgbClr val="ABB2BF"/>
                </a:solidFill>
                <a:latin typeface="SFMono-Regular"/>
              </a:rPr>
              <a:t> </a:t>
            </a:r>
            <a:r>
              <a:rPr lang="en-US" dirty="0">
                <a:solidFill>
                  <a:srgbClr val="61AEEE"/>
                </a:solidFill>
                <a:latin typeface="SFMono-Regular"/>
              </a:rPr>
              <a:t>Illuminate</a:t>
            </a:r>
            <a:r>
              <a:rPr lang="en-US" dirty="0">
                <a:solidFill>
                  <a:srgbClr val="ABB2BF"/>
                </a:solidFill>
                <a:latin typeface="SFMono-Regular"/>
              </a:rPr>
              <a:t>\</a:t>
            </a:r>
            <a:r>
              <a:rPr lang="en-US" dirty="0">
                <a:solidFill>
                  <a:srgbClr val="61AEEE"/>
                </a:solidFill>
                <a:latin typeface="SFMono-Regular"/>
              </a:rPr>
              <a:t>Support</a:t>
            </a:r>
            <a:r>
              <a:rPr lang="en-US" dirty="0">
                <a:solidFill>
                  <a:srgbClr val="ABB2BF"/>
                </a:solidFill>
                <a:latin typeface="SFMono-Regular"/>
              </a:rPr>
              <a:t>\</a:t>
            </a:r>
            <a:r>
              <a:rPr lang="en-US" dirty="0">
                <a:solidFill>
                  <a:srgbClr val="61AEEE"/>
                </a:solidFill>
                <a:latin typeface="SFMono-Regular"/>
              </a:rPr>
              <a:t>Facades</a:t>
            </a:r>
            <a:r>
              <a:rPr lang="en-US" dirty="0">
                <a:solidFill>
                  <a:srgbClr val="ABB2BF"/>
                </a:solidFill>
                <a:latin typeface="SFMono-Regular"/>
              </a:rPr>
              <a:t>\</a:t>
            </a:r>
            <a:r>
              <a:rPr lang="en-US" dirty="0">
                <a:solidFill>
                  <a:srgbClr val="61AEEE"/>
                </a:solidFill>
                <a:latin typeface="SFMono-Regular"/>
              </a:rPr>
              <a:t>View</a:t>
            </a:r>
            <a:r>
              <a:rPr lang="en-US" dirty="0">
                <a:solidFill>
                  <a:srgbClr val="ABB2BF"/>
                </a:solidFill>
                <a:latin typeface="SFMono-Regular"/>
              </a:rPr>
              <a:t>;</a:t>
            </a:r>
            <a:br>
              <a:rPr lang="en-US" dirty="0"/>
            </a:br>
            <a:r>
              <a:rPr lang="en-US" dirty="0">
                <a:solidFill>
                  <a:srgbClr val="C678DD"/>
                </a:solidFill>
                <a:latin typeface="SFMono-Regular"/>
              </a:rPr>
              <a:t>return</a:t>
            </a:r>
            <a:r>
              <a:rPr lang="en-US" dirty="0">
                <a:solidFill>
                  <a:srgbClr val="ABB2BF"/>
                </a:solidFill>
                <a:latin typeface="SFMono-Regular"/>
              </a:rPr>
              <a:t> View::first([</a:t>
            </a:r>
            <a:r>
              <a:rPr lang="en-US" dirty="0">
                <a:solidFill>
                  <a:srgbClr val="98C379"/>
                </a:solidFill>
                <a:latin typeface="SFMono-Regular"/>
              </a:rPr>
              <a:t>'</a:t>
            </a:r>
            <a:r>
              <a:rPr lang="en-US" dirty="0" err="1">
                <a:solidFill>
                  <a:srgbClr val="98C379"/>
                </a:solidFill>
                <a:latin typeface="SFMono-Regular"/>
              </a:rPr>
              <a:t>custom.admin</a:t>
            </a:r>
            <a:r>
              <a:rPr lang="en-US" dirty="0">
                <a:solidFill>
                  <a:srgbClr val="98C379"/>
                </a:solidFill>
                <a:latin typeface="SFMono-Regular"/>
              </a:rPr>
              <a:t>'</a:t>
            </a:r>
            <a:r>
              <a:rPr lang="en-US" dirty="0">
                <a:solidFill>
                  <a:srgbClr val="ABB2BF"/>
                </a:solidFill>
                <a:latin typeface="SFMono-Regular"/>
              </a:rPr>
              <a:t>, </a:t>
            </a:r>
            <a:r>
              <a:rPr lang="en-US" dirty="0">
                <a:solidFill>
                  <a:srgbClr val="98C379"/>
                </a:solidFill>
                <a:latin typeface="SFMono-Regular"/>
              </a:rPr>
              <a:t>'admin'</a:t>
            </a:r>
            <a:r>
              <a:rPr lang="en-US" dirty="0">
                <a:solidFill>
                  <a:srgbClr val="ABB2BF"/>
                </a:solidFill>
                <a:latin typeface="SFMono-Regular"/>
              </a:rPr>
              <a:t>], </a:t>
            </a:r>
            <a:r>
              <a:rPr lang="en-US" dirty="0">
                <a:solidFill>
                  <a:srgbClr val="D19A66"/>
                </a:solidFill>
                <a:latin typeface="SFMono-Regular"/>
              </a:rPr>
              <a:t>$data</a:t>
            </a:r>
            <a:r>
              <a:rPr lang="en-US" dirty="0">
                <a:solidFill>
                  <a:srgbClr val="ABB2BF"/>
                </a:solidFill>
                <a:latin typeface="SFMono-Regular"/>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5A5779-D737-44A8-ACA8-AB34A0F778D1}"/>
              </a:ext>
            </a:extLst>
          </p:cNvPr>
          <p:cNvSpPr/>
          <p:nvPr/>
        </p:nvSpPr>
        <p:spPr>
          <a:xfrm>
            <a:off x="2320211" y="5522132"/>
            <a:ext cx="6192688" cy="945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E06C75"/>
                </a:solidFill>
                <a:latin typeface="SFMono-Regular"/>
              </a:rPr>
              <a:t>use</a:t>
            </a:r>
            <a:r>
              <a:rPr lang="en-US" sz="1600" dirty="0">
                <a:solidFill>
                  <a:srgbClr val="ABB2BF"/>
                </a:solidFill>
                <a:latin typeface="SFMono-Regular"/>
              </a:rPr>
              <a:t> </a:t>
            </a:r>
            <a:r>
              <a:rPr lang="en-US" sz="1600" dirty="0">
                <a:solidFill>
                  <a:srgbClr val="E06C75"/>
                </a:solidFill>
                <a:latin typeface="SFMono-Regular"/>
              </a:rPr>
              <a:t>Illuminate</a:t>
            </a:r>
            <a:r>
              <a:rPr lang="en-US" sz="1600" dirty="0">
                <a:solidFill>
                  <a:srgbClr val="ABB2BF"/>
                </a:solidFill>
                <a:latin typeface="SFMono-Regular"/>
              </a:rPr>
              <a:t>\</a:t>
            </a:r>
            <a:r>
              <a:rPr lang="en-US" sz="1600" dirty="0">
                <a:solidFill>
                  <a:srgbClr val="E06C75"/>
                </a:solidFill>
                <a:latin typeface="SFMono-Regular"/>
              </a:rPr>
              <a:t>Support</a:t>
            </a:r>
            <a:r>
              <a:rPr lang="en-US" sz="1600" dirty="0">
                <a:solidFill>
                  <a:srgbClr val="ABB2BF"/>
                </a:solidFill>
                <a:latin typeface="SFMono-Regular"/>
              </a:rPr>
              <a:t>\</a:t>
            </a:r>
            <a:r>
              <a:rPr lang="en-US" sz="1600" dirty="0">
                <a:solidFill>
                  <a:srgbClr val="E06C75"/>
                </a:solidFill>
                <a:latin typeface="SFMono-Regular"/>
              </a:rPr>
              <a:t>Facades</a:t>
            </a:r>
            <a:r>
              <a:rPr lang="en-US" sz="1600" dirty="0">
                <a:solidFill>
                  <a:srgbClr val="ABB2BF"/>
                </a:solidFill>
                <a:latin typeface="SFMono-Regular"/>
              </a:rPr>
              <a:t>\</a:t>
            </a:r>
            <a:r>
              <a:rPr lang="en-US" sz="1600" dirty="0">
                <a:solidFill>
                  <a:srgbClr val="E06C75"/>
                </a:solidFill>
                <a:latin typeface="SFMono-Regular"/>
              </a:rPr>
              <a:t>View</a:t>
            </a:r>
            <a:r>
              <a:rPr lang="en-US" sz="1600" dirty="0">
                <a:solidFill>
                  <a:srgbClr val="ABB2BF"/>
                </a:solidFill>
                <a:latin typeface="SFMono-Regular"/>
              </a:rPr>
              <a:t>;</a:t>
            </a:r>
            <a:br>
              <a:rPr lang="en-US" sz="1600" dirty="0"/>
            </a:br>
            <a:r>
              <a:rPr lang="en-US" sz="1600" dirty="0">
                <a:solidFill>
                  <a:srgbClr val="E06C75"/>
                </a:solidFill>
                <a:latin typeface="SFMono-Regular"/>
              </a:rPr>
              <a:t>if</a:t>
            </a:r>
            <a:r>
              <a:rPr lang="en-US" sz="1600" dirty="0">
                <a:solidFill>
                  <a:srgbClr val="ABB2BF"/>
                </a:solidFill>
                <a:latin typeface="SFMono-Regular"/>
              </a:rPr>
              <a:t> (</a:t>
            </a:r>
            <a:r>
              <a:rPr lang="en-US" sz="1600" dirty="0">
                <a:solidFill>
                  <a:srgbClr val="98C379"/>
                </a:solidFill>
                <a:latin typeface="SFMono-Regular"/>
              </a:rPr>
              <a:t>View</a:t>
            </a:r>
            <a:r>
              <a:rPr lang="en-US" sz="1600" dirty="0">
                <a:solidFill>
                  <a:srgbClr val="ABB2BF"/>
                </a:solidFill>
                <a:latin typeface="SFMono-Regular"/>
              </a:rPr>
              <a:t>::exists(</a:t>
            </a:r>
            <a:r>
              <a:rPr lang="en-US" sz="1600" dirty="0">
                <a:solidFill>
                  <a:srgbClr val="98C379"/>
                </a:solidFill>
                <a:latin typeface="SFMono-Regular"/>
              </a:rPr>
              <a:t>'</a:t>
            </a:r>
            <a:r>
              <a:rPr lang="en-US" sz="1600" dirty="0" err="1">
                <a:solidFill>
                  <a:srgbClr val="98C379"/>
                </a:solidFill>
                <a:latin typeface="SFMono-Regular"/>
              </a:rPr>
              <a:t>emails.customer</a:t>
            </a:r>
            <a:r>
              <a:rPr lang="en-US" sz="1600" dirty="0">
                <a:solidFill>
                  <a:srgbClr val="98C379"/>
                </a:solidFill>
                <a:latin typeface="SFMono-Regular"/>
              </a:rPr>
              <a:t>'</a:t>
            </a:r>
            <a:r>
              <a:rPr lang="en-US" sz="1600" dirty="0">
                <a:solidFill>
                  <a:srgbClr val="ABB2BF"/>
                </a:solidFill>
                <a:latin typeface="SFMono-Regular"/>
              </a:rPr>
              <a:t>)) {</a:t>
            </a:r>
            <a:br>
              <a:rPr lang="en-US" sz="1600" dirty="0"/>
            </a:br>
            <a:r>
              <a:rPr lang="en-US" sz="1600" dirty="0">
                <a:solidFill>
                  <a:srgbClr val="ABB2BF"/>
                </a:solidFill>
                <a:latin typeface="SFMono-Regular"/>
              </a:rPr>
              <a:t>    </a:t>
            </a:r>
            <a:r>
              <a:rPr lang="en-US" sz="1600" i="1" dirty="0">
                <a:solidFill>
                  <a:srgbClr val="5C6370"/>
                </a:solidFill>
                <a:latin typeface="SFMono-Regular"/>
              </a:rPr>
              <a:t>//</a:t>
            </a:r>
            <a:br>
              <a:rPr lang="en-US" sz="1600" dirty="0"/>
            </a:br>
            <a:r>
              <a:rPr lang="en-US" sz="1600" i="1" dirty="0">
                <a:solidFill>
                  <a:srgbClr val="5C6370"/>
                </a:solidFill>
                <a:latin typeface="SFMono-Regular"/>
              </a:rPr>
              <a:t>}</a:t>
            </a:r>
            <a:endParaRPr lang="fr-FR" sz="16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a:t>
            </a:r>
          </a:p>
          <a:p>
            <a:pPr marL="400050" lvl="1" indent="0">
              <a:buNone/>
            </a:pPr>
            <a:r>
              <a:rPr lang="fr-FR" sz="2000" dirty="0">
                <a:latin typeface="Times New Roman" panose="02020603050405020304" pitchFamily="18" charset="0"/>
                <a:cs typeface="Times New Roman" panose="02020603050405020304" pitchFamily="18" charset="0"/>
              </a:rPr>
              <a:t>Pour passer une variable à la vue, nous pouvons envoyer un tableau en deuxième paramètre à la fonction </a:t>
            </a:r>
            <a:r>
              <a:rPr lang="fr-FR" sz="2000" dirty="0" err="1">
                <a:solidFill>
                  <a:schemeClr val="accent6">
                    <a:lumMod val="75000"/>
                  </a:schemeClr>
                </a:solidFill>
                <a:latin typeface="Times New Roman" panose="02020603050405020304" pitchFamily="18" charset="0"/>
                <a:cs typeface="Times New Roman" panose="02020603050405020304" pitchFamily="18" charset="0"/>
              </a:rPr>
              <a:t>view</a:t>
            </a:r>
            <a:r>
              <a:rPr lang="fr-FR" sz="2000" dirty="0">
                <a:solidFill>
                  <a:schemeClr val="accent6">
                    <a:lumMod val="75000"/>
                  </a:schemeClr>
                </a:solidFill>
                <a:latin typeface="Times New Roman" panose="02020603050405020304" pitchFamily="18" charset="0"/>
                <a:cs typeface="Times New Roman" panose="02020603050405020304" pitchFamily="18" charset="0"/>
              </a:rPr>
              <a:t>().</a:t>
            </a: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780605" y="3732442"/>
            <a:ext cx="756084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657B83"/>
                </a:solidFill>
                <a:latin typeface="Courier New" panose="02070309020205020404" pitchFamily="49" charset="0"/>
              </a:rPr>
              <a:t>Route::get(</a:t>
            </a:r>
            <a:r>
              <a:rPr lang="en-US" sz="2000" dirty="0">
                <a:solidFill>
                  <a:srgbClr val="2AA198"/>
                </a:solidFill>
                <a:latin typeface="Courier New" panose="02070309020205020404" pitchFamily="49" charset="0"/>
              </a:rPr>
              <a:t>'/bonjour/{nom}'</a:t>
            </a:r>
            <a:r>
              <a:rPr lang="en-US" sz="2000" dirty="0">
                <a:solidFill>
                  <a:srgbClr val="657B83"/>
                </a:solidFill>
                <a:latin typeface="Courier New" panose="02070309020205020404" pitchFamily="49" charset="0"/>
              </a:rPr>
              <a:t>, </a:t>
            </a:r>
            <a:r>
              <a:rPr lang="en-US" sz="2000" dirty="0">
                <a:solidFill>
                  <a:srgbClr val="859900"/>
                </a:solidFill>
                <a:latin typeface="Courier New" panose="02070309020205020404" pitchFamily="49" charset="0"/>
              </a:rPr>
              <a:t>function</a:t>
            </a:r>
            <a:r>
              <a:rPr lang="en-US" sz="2000" dirty="0">
                <a:solidFill>
                  <a:srgbClr val="657B83"/>
                </a:solidFill>
                <a:latin typeface="Courier New" panose="02070309020205020404" pitchFamily="49" charset="0"/>
              </a:rPr>
              <a:t> () {</a:t>
            </a:r>
          </a:p>
          <a:p>
            <a:r>
              <a:rPr lang="en-US" sz="2000" dirty="0">
                <a:solidFill>
                  <a:srgbClr val="657B83"/>
                </a:solidFill>
                <a:latin typeface="Courier New" panose="02070309020205020404" pitchFamily="49" charset="0"/>
              </a:rPr>
              <a:t>             $nom = request(</a:t>
            </a:r>
            <a:r>
              <a:rPr lang="en-US" sz="2000" dirty="0">
                <a:solidFill>
                  <a:srgbClr val="2AA198"/>
                </a:solidFill>
                <a:latin typeface="Courier New" panose="02070309020205020404" pitchFamily="49" charset="0"/>
              </a:rPr>
              <a:t>'nom’</a:t>
            </a:r>
            <a:r>
              <a:rPr lang="en-US" sz="2000" dirty="0">
                <a:solidFill>
                  <a:srgbClr val="657B83"/>
                </a:solidFill>
                <a:latin typeface="Courier New" panose="02070309020205020404" pitchFamily="49" charset="0"/>
              </a:rPr>
              <a:t>); </a:t>
            </a:r>
          </a:p>
          <a:p>
            <a:r>
              <a:rPr lang="en-US" sz="2000" dirty="0">
                <a:solidFill>
                  <a:srgbClr val="859900"/>
                </a:solidFill>
                <a:latin typeface="Courier New" panose="02070309020205020404" pitchFamily="49" charset="0"/>
              </a:rPr>
              <a:t>     return</a:t>
            </a:r>
            <a:r>
              <a:rPr lang="en-US" sz="2000" dirty="0">
                <a:solidFill>
                  <a:srgbClr val="657B83"/>
                </a:solidFill>
                <a:latin typeface="Courier New" panose="02070309020205020404" pitchFamily="49" charset="0"/>
              </a:rPr>
              <a:t> view(</a:t>
            </a:r>
            <a:r>
              <a:rPr lang="en-US" sz="2000" dirty="0">
                <a:solidFill>
                  <a:srgbClr val="2AA198"/>
                </a:solidFill>
                <a:latin typeface="Courier New" panose="02070309020205020404" pitchFamily="49" charset="0"/>
              </a:rPr>
              <a:t>'bonjour’</a:t>
            </a:r>
            <a:r>
              <a:rPr lang="en-US" sz="2000" dirty="0">
                <a:solidFill>
                  <a:srgbClr val="657B83"/>
                </a:solidFill>
                <a:latin typeface="Courier New" panose="02070309020205020404" pitchFamily="49" charset="0"/>
              </a:rPr>
              <a:t>, [ </a:t>
            </a:r>
          </a:p>
          <a:p>
            <a:r>
              <a:rPr lang="en-US" sz="2000" dirty="0">
                <a:solidFill>
                  <a:srgbClr val="2AA198"/>
                </a:solidFill>
                <a:latin typeface="Courier New" panose="02070309020205020404" pitchFamily="49" charset="0"/>
              </a:rPr>
              <a:t>             'nom'</a:t>
            </a:r>
            <a:r>
              <a:rPr lang="en-US" sz="2000" dirty="0">
                <a:solidFill>
                  <a:srgbClr val="657B83"/>
                </a:solidFill>
                <a:latin typeface="Courier New" panose="02070309020205020404" pitchFamily="49" charset="0"/>
              </a:rPr>
              <a:t> =&gt; $nom, </a:t>
            </a:r>
          </a:p>
          <a:p>
            <a:r>
              <a:rPr lang="en-US" sz="2000" dirty="0">
                <a:solidFill>
                  <a:srgbClr val="657B83"/>
                </a:solidFill>
                <a:latin typeface="Courier New" panose="02070309020205020404" pitchFamily="49" charset="0"/>
              </a:rPr>
              <a:t>       ]); </a:t>
            </a:r>
          </a:p>
          <a:p>
            <a:r>
              <a:rPr lang="en-US" sz="2000" dirty="0">
                <a:solidFill>
                  <a:srgbClr val="657B83"/>
                </a:solidFill>
                <a:latin typeface="Courier New" panose="02070309020205020404" pitchFamily="49" charset="0"/>
              </a:rPr>
              <a:t>});</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5C1534D-85F1-45C2-A0E0-93C58808B074}"/>
              </a:ext>
            </a:extLst>
          </p:cNvPr>
          <p:cNvSpPr/>
          <p:nvPr/>
        </p:nvSpPr>
        <p:spPr>
          <a:xfrm>
            <a:off x="791580" y="5866975"/>
            <a:ext cx="75608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657B83"/>
                </a:solidFill>
                <a:latin typeface="Courier New" panose="02070309020205020404" pitchFamily="49" charset="0"/>
              </a:rPr>
              <a:t>&lt;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&gt;Bonjour {{ $nom }}&lt;/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a:t>
            </a:r>
            <a:r>
              <a:rPr lang="en-US" sz="2000" dirty="0">
                <a:solidFill>
                  <a:srgbClr val="657B83"/>
                </a:solidFill>
                <a:latin typeface="Courier New" panose="02070309020205020404" pitchFamily="49" charset="0"/>
              </a:rPr>
              <a:t>            </a:t>
            </a:r>
          </a:p>
        </p:txBody>
      </p:sp>
    </p:spTree>
    <p:extLst>
      <p:ext uri="{BB962C8B-B14F-4D97-AF65-F5344CB8AC3E}">
        <p14:creationId xmlns:p14="http://schemas.microsoft.com/office/powerpoint/2010/main" val="39891294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2376</Words>
  <Application>Microsoft Office PowerPoint</Application>
  <PresentationFormat>Affichage à l'écran (4:3)</PresentationFormat>
  <Paragraphs>254</Paragraphs>
  <Slides>20</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20</vt:i4>
      </vt:variant>
    </vt:vector>
  </HeadingPairs>
  <TitlesOfParts>
    <vt:vector size="31" baseType="lpstr">
      <vt:lpstr>Angsana New</vt:lpstr>
      <vt:lpstr>Arial</vt:lpstr>
      <vt:lpstr>Calibri</vt:lpstr>
      <vt:lpstr>Courier New</vt:lpstr>
      <vt:lpstr>inherit</vt:lpstr>
      <vt:lpstr>SFMono-Regular</vt:lpstr>
      <vt:lpstr>Source Code Pro</vt:lpstr>
      <vt:lpstr>source-code-pro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316</cp:revision>
  <dcterms:created xsi:type="dcterms:W3CDTF">2011-10-01T12:57:10Z</dcterms:created>
  <dcterms:modified xsi:type="dcterms:W3CDTF">2022-11-13T12:02:46Z</dcterms:modified>
</cp:coreProperties>
</file>