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08" r:id="rId5"/>
    <p:sldId id="309" r:id="rId6"/>
    <p:sldId id="311" r:id="rId7"/>
    <p:sldId id="312" r:id="rId8"/>
    <p:sldId id="313" r:id="rId9"/>
    <p:sldId id="314" r:id="rId10"/>
    <p:sldId id="315" r:id="rId11"/>
    <p:sldId id="316" r:id="rId12"/>
    <p:sldId id="317" r:id="rId13"/>
    <p:sldId id="318" r:id="rId14"/>
    <p:sldId id="31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22/11/2022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5358788" y="5095485"/>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a:t>Session HTTP</a:t>
            </a:r>
            <a:endParaRPr lang="fr-F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sz="2400" dirty="0">
                <a:solidFill>
                  <a:srgbClr val="00B0F0"/>
                </a:solidFill>
              </a:rPr>
              <a:t>Utilisation de la session</a:t>
            </a:r>
          </a:p>
          <a:p>
            <a:pPr lvl="2">
              <a:buFont typeface="Wingdings" panose="05000000000000000000" pitchFamily="2" charset="2"/>
              <a:buChar char="ü"/>
            </a:pPr>
            <a:r>
              <a:rPr lang="fr-FR" sz="2000" dirty="0">
                <a:solidFill>
                  <a:srgbClr val="00B0F0"/>
                </a:solidFill>
              </a:rPr>
              <a:t>Suppression d’un élément de la session</a:t>
            </a:r>
          </a:p>
          <a:p>
            <a:pPr marL="457200">
              <a:buFont typeface="Wingdings" panose="05000000000000000000" pitchFamily="2" charset="2"/>
              <a:buChar char="§"/>
            </a:pPr>
            <a:r>
              <a:rPr lang="fr-FR" sz="2000" dirty="0">
                <a:solidFill>
                  <a:schemeClr val="tx1"/>
                </a:solidFill>
              </a:rPr>
              <a:t>La méthode </a:t>
            </a:r>
            <a:r>
              <a:rPr lang="fr-FR" sz="2000" dirty="0" err="1">
                <a:solidFill>
                  <a:srgbClr val="C00000"/>
                </a:solidFill>
              </a:rPr>
              <a:t>forget</a:t>
            </a:r>
            <a:r>
              <a:rPr lang="fr-FR" sz="2000" dirty="0">
                <a:solidFill>
                  <a:schemeClr val="tx1"/>
                </a:solidFill>
              </a:rPr>
              <a:t> supprimera l’élément spécifié de la session</a:t>
            </a:r>
          </a:p>
          <a:p>
            <a:pPr marL="457200">
              <a:buFont typeface="Wingdings" panose="05000000000000000000" pitchFamily="2" charset="2"/>
              <a:buChar char="§"/>
            </a:pPr>
            <a:r>
              <a:rPr lang="fr-FR" sz="2000" dirty="0">
                <a:solidFill>
                  <a:schemeClr val="tx1"/>
                </a:solidFill>
              </a:rPr>
              <a:t>Si vous souhaitez d’abord obtenir la valeur de l’élément, puis supprimer cet élément de la session, vous pouvez utiliser la méthode pull</a:t>
            </a:r>
          </a:p>
          <a:p>
            <a:pPr marL="457200">
              <a:buFont typeface="Wingdings" panose="05000000000000000000" pitchFamily="2" charset="2"/>
              <a:buChar char="§"/>
            </a:pPr>
            <a:r>
              <a:rPr lang="fr-FR" sz="2000" dirty="0">
                <a:solidFill>
                  <a:schemeClr val="tx1"/>
                </a:solidFill>
              </a:rPr>
              <a:t>La différence entre la méthode </a:t>
            </a:r>
            <a:r>
              <a:rPr lang="fr-FR" sz="2000" dirty="0" err="1">
                <a:solidFill>
                  <a:srgbClr val="C00000"/>
                </a:solidFill>
              </a:rPr>
              <a:t>forget</a:t>
            </a:r>
            <a:r>
              <a:rPr lang="fr-FR" sz="2000" dirty="0">
                <a:solidFill>
                  <a:srgbClr val="C00000"/>
                </a:solidFill>
              </a:rPr>
              <a:t>() </a:t>
            </a:r>
            <a:r>
              <a:rPr lang="fr-FR" sz="2000" dirty="0">
                <a:solidFill>
                  <a:schemeClr val="tx1"/>
                </a:solidFill>
              </a:rPr>
              <a:t>et la méthode </a:t>
            </a:r>
            <a:r>
              <a:rPr lang="fr-FR" sz="2000" dirty="0">
                <a:solidFill>
                  <a:srgbClr val="C00000"/>
                </a:solidFill>
              </a:rPr>
              <a:t>pull() </a:t>
            </a:r>
            <a:r>
              <a:rPr lang="fr-FR" sz="2000" dirty="0">
                <a:solidFill>
                  <a:schemeClr val="tx1"/>
                </a:solidFill>
              </a:rPr>
              <a:t>est que:</a:t>
            </a:r>
          </a:p>
          <a:p>
            <a:pPr marL="800100" lvl="1">
              <a:buFont typeface="Courier New" panose="02070309020205020404" pitchFamily="49" charset="0"/>
              <a:buChar char="o"/>
            </a:pPr>
            <a:r>
              <a:rPr lang="fr-FR" sz="2000" dirty="0">
                <a:solidFill>
                  <a:schemeClr val="tx1"/>
                </a:solidFill>
              </a:rPr>
              <a:t>La méthode </a:t>
            </a:r>
            <a:r>
              <a:rPr lang="fr-FR" sz="2000" dirty="0" err="1">
                <a:solidFill>
                  <a:srgbClr val="C00000"/>
                </a:solidFill>
              </a:rPr>
              <a:t>forget</a:t>
            </a:r>
            <a:r>
              <a:rPr lang="fr-FR" sz="2000" dirty="0">
                <a:solidFill>
                  <a:srgbClr val="C00000"/>
                </a:solidFill>
              </a:rPr>
              <a:t>() </a:t>
            </a:r>
            <a:r>
              <a:rPr lang="fr-FR" sz="2000" dirty="0">
                <a:solidFill>
                  <a:schemeClr val="tx1"/>
                </a:solidFill>
              </a:rPr>
              <a:t>ne retournera pas la valeur de la session.</a:t>
            </a:r>
          </a:p>
          <a:p>
            <a:pPr marL="800100" lvl="1">
              <a:buFont typeface="Courier New" panose="02070309020205020404" pitchFamily="49" charset="0"/>
              <a:buChar char="o"/>
            </a:pPr>
            <a:r>
              <a:rPr lang="fr-FR" sz="2000" dirty="0">
                <a:solidFill>
                  <a:schemeClr val="tx1"/>
                </a:solidFill>
              </a:rPr>
              <a:t>La méthode pull() la retournera et supprimera cette valeur de la session.</a:t>
            </a:r>
          </a:p>
          <a:p>
            <a:pPr marL="914400" lvl="2" indent="0">
              <a:buNone/>
            </a:pPr>
            <a:r>
              <a:rPr lang="fr-FR" dirty="0">
                <a:solidFill>
                  <a:srgbClr val="C00000"/>
                </a:solidFill>
              </a:rPr>
              <a:t>Session::</a:t>
            </a:r>
            <a:r>
              <a:rPr lang="fr-FR" dirty="0" err="1">
                <a:solidFill>
                  <a:srgbClr val="C00000"/>
                </a:solidFill>
              </a:rPr>
              <a:t>forget</a:t>
            </a:r>
            <a:r>
              <a:rPr lang="fr-FR" dirty="0">
                <a:solidFill>
                  <a:srgbClr val="C00000"/>
                </a:solidFill>
              </a:rPr>
              <a:t>('key');</a:t>
            </a: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86117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Utilisation de la session</a:t>
            </a:r>
            <a:endParaRPr lang="fr-FR" sz="2400" dirty="0">
              <a:solidFill>
                <a:srgbClr val="00B0F0"/>
              </a:solidFill>
            </a:endParaRPr>
          </a:p>
          <a:p>
            <a:pPr lvl="2">
              <a:buFont typeface="Wingdings" panose="05000000000000000000" pitchFamily="2" charset="2"/>
              <a:buChar char="ü"/>
            </a:pPr>
            <a:r>
              <a:rPr lang="fr-FR" sz="2600" dirty="0">
                <a:solidFill>
                  <a:srgbClr val="00B0F0"/>
                </a:solidFill>
              </a:rPr>
              <a:t>Suppression de tous les éléments de la session</a:t>
            </a:r>
          </a:p>
          <a:p>
            <a:pPr marL="114300" indent="0">
              <a:buNone/>
            </a:pPr>
            <a:r>
              <a:rPr lang="fr-FR" sz="2400" dirty="0">
                <a:solidFill>
                  <a:schemeClr val="tx1"/>
                </a:solidFill>
              </a:rPr>
              <a:t>Si vous souhaitez supprimer tous les éléments de la session, vous pouvez utiliser la méthode </a:t>
            </a:r>
            <a:r>
              <a:rPr lang="fr-FR" sz="2400" dirty="0">
                <a:solidFill>
                  <a:srgbClr val="C00000"/>
                </a:solidFill>
              </a:rPr>
              <a:t>flush():</a:t>
            </a:r>
          </a:p>
          <a:p>
            <a:pPr marL="114300" indent="0">
              <a:buNone/>
            </a:pPr>
            <a:r>
              <a:rPr lang="fr-FR" sz="2400" dirty="0">
                <a:solidFill>
                  <a:schemeClr val="tx1"/>
                </a:solidFill>
              </a:rPr>
              <a:t>Parfois, vous souhaiterez peut-être stocker des éléments dans la session uniquement pour la demande suivante. Vous pouvez le faire en utilisant la méthode flash.</a:t>
            </a:r>
          </a:p>
          <a:p>
            <a:pPr marL="114300" indent="0">
              <a:buNone/>
            </a:pPr>
            <a:r>
              <a:rPr lang="fr-FR" sz="2400" dirty="0">
                <a:solidFill>
                  <a:schemeClr val="tx1"/>
                </a:solidFill>
              </a:rPr>
              <a:t>Les données stockées dans la session à l’aide de cette méthode ne seront disponibles que lors de la requête HTTP suivante, puis seront supprimées.</a:t>
            </a:r>
          </a:p>
          <a:p>
            <a:pPr marL="114300" indent="0">
              <a:buNone/>
            </a:pPr>
            <a:r>
              <a:rPr lang="fr-FR" sz="2400" dirty="0">
                <a:solidFill>
                  <a:schemeClr val="tx1"/>
                </a:solidFill>
              </a:rPr>
              <a:t>Les données Flash sont principalement utiles pour les messages d’état de courte durée.</a:t>
            </a:r>
          </a:p>
          <a:p>
            <a:pPr marL="914400" lvl="2" indent="0">
              <a:buNone/>
            </a:pPr>
            <a:r>
              <a:rPr lang="fr-FR" sz="2600" dirty="0">
                <a:solidFill>
                  <a:srgbClr val="C00000"/>
                </a:solidFill>
              </a:rPr>
              <a:t>Session::flush();</a:t>
            </a:r>
          </a:p>
          <a:p>
            <a:pPr marL="914400" lvl="2" indent="0">
              <a:buNone/>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6958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sz="2400" dirty="0">
                <a:solidFill>
                  <a:srgbClr val="00B0F0"/>
                </a:solidFill>
              </a:rPr>
              <a:t>Utilisation de la session</a:t>
            </a:r>
          </a:p>
          <a:p>
            <a:pPr lvl="2">
              <a:buFont typeface="Wingdings" panose="05000000000000000000" pitchFamily="2" charset="2"/>
              <a:buChar char="ü"/>
            </a:pPr>
            <a:r>
              <a:rPr lang="fr-FR" dirty="0">
                <a:solidFill>
                  <a:srgbClr val="00B0F0"/>
                </a:solidFill>
              </a:rPr>
              <a:t>Régénérer l’ID de session</a:t>
            </a:r>
          </a:p>
          <a:p>
            <a:pPr marL="514350" lvl="1" indent="0">
              <a:buNone/>
            </a:pPr>
            <a:r>
              <a:rPr lang="fr-FR" sz="2400" dirty="0">
                <a:solidFill>
                  <a:schemeClr val="tx1"/>
                </a:solidFill>
              </a:rPr>
              <a:t>Si vous souhaitez régénérer tous les ID de la session, vous pouvez utiliser la méthode </a:t>
            </a:r>
            <a:r>
              <a:rPr lang="fr-FR" sz="2400" dirty="0" err="1">
                <a:solidFill>
                  <a:schemeClr val="tx1"/>
                </a:solidFill>
              </a:rPr>
              <a:t>regenerate</a:t>
            </a:r>
            <a:r>
              <a:rPr lang="fr-FR" sz="2400" dirty="0">
                <a:solidFill>
                  <a:schemeClr val="tx1"/>
                </a:solidFill>
              </a:rPr>
              <a:t>().</a:t>
            </a:r>
          </a:p>
          <a:p>
            <a:pPr marL="514350" lvl="1" indent="0">
              <a:buNone/>
            </a:pPr>
            <a:r>
              <a:rPr lang="fr-FR" sz="2400" dirty="0">
                <a:solidFill>
                  <a:srgbClr val="C00000"/>
                </a:solidFill>
              </a:rPr>
              <a:t>Session::</a:t>
            </a:r>
            <a:r>
              <a:rPr lang="fr-FR" sz="2400" dirty="0" err="1">
                <a:solidFill>
                  <a:srgbClr val="C00000"/>
                </a:solidFill>
              </a:rPr>
              <a:t>regenerate</a:t>
            </a:r>
            <a:r>
              <a:rPr lang="fr-FR" sz="2400" dirty="0">
                <a:solidFill>
                  <a:srgbClr val="C00000"/>
                </a:solidFill>
              </a:rPr>
              <a:t>();</a:t>
            </a:r>
          </a:p>
          <a:p>
            <a:pPr marL="514350" lvl="1" indent="0">
              <a:buNone/>
            </a:pPr>
            <a:r>
              <a:rPr lang="fr-FR" sz="2400" dirty="0">
                <a:solidFill>
                  <a:schemeClr val="tx1"/>
                </a:solidFill>
              </a:rPr>
              <a:t>ou </a:t>
            </a:r>
            <a:r>
              <a:rPr lang="fr-FR" sz="2400" dirty="0">
                <a:solidFill>
                  <a:srgbClr val="C00000"/>
                </a:solidFill>
              </a:rPr>
              <a:t>$</a:t>
            </a:r>
            <a:r>
              <a:rPr lang="fr-FR" sz="2400" dirty="0" err="1">
                <a:solidFill>
                  <a:srgbClr val="C00000"/>
                </a:solidFill>
              </a:rPr>
              <a:t>request</a:t>
            </a:r>
            <a:r>
              <a:rPr lang="fr-FR" sz="2400" dirty="0">
                <a:solidFill>
                  <a:srgbClr val="C00000"/>
                </a:solidFill>
              </a:rPr>
              <a:t>-&gt;session()-&gt; régénérer();</a:t>
            </a: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31267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sz="3800" b="1" dirty="0">
                <a:solidFill>
                  <a:srgbClr val="002060"/>
                </a:solidFill>
                <a:latin typeface="Times New Roman" panose="02020603050405020304" pitchFamily="18" charset="0"/>
                <a:cs typeface="Times New Roman" panose="02020603050405020304" pitchFamily="18" charset="0"/>
              </a:rPr>
              <a:t>Programmer avec Laravel</a:t>
            </a:r>
            <a:endParaRPr lang="fr-FR" sz="3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800" dirty="0"/>
              <a:t> </a:t>
            </a:r>
            <a:r>
              <a:rPr lang="fr-FR" sz="38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200" dirty="0">
                <a:solidFill>
                  <a:srgbClr val="00B0F0"/>
                </a:solidFill>
              </a:rPr>
              <a:t>Manipulation des sessions HTTP</a:t>
            </a:r>
            <a:endParaRPr lang="fr-FR" sz="3200" dirty="0">
              <a:latin typeface="Times New Roman" panose="02020603050405020304" pitchFamily="18" charset="0"/>
              <a:cs typeface="Times New Roman" panose="02020603050405020304" pitchFamily="18" charset="0"/>
            </a:endParaRPr>
          </a:p>
          <a:p>
            <a:pPr marL="514350" lvl="1" indent="0">
              <a:buNone/>
            </a:pPr>
            <a:r>
              <a:rPr lang="fr-FR" sz="3200" dirty="0">
                <a:solidFill>
                  <a:srgbClr val="00B0F0"/>
                </a:solidFill>
              </a:rPr>
              <a:t>Pilote de session mise en disposition</a:t>
            </a:r>
          </a:p>
          <a:p>
            <a:pPr marL="571500" indent="-457200">
              <a:buFont typeface="Wingdings" panose="05000000000000000000" pitchFamily="2" charset="2"/>
              <a:buChar char="§"/>
            </a:pPr>
            <a:r>
              <a:rPr lang="fr-FR" sz="2700" dirty="0">
                <a:solidFill>
                  <a:schemeClr val="tx1"/>
                </a:solidFill>
              </a:rPr>
              <a:t>Le gestionnaire de sessions de </a:t>
            </a:r>
            <a:r>
              <a:rPr lang="fr-FR" sz="2700" dirty="0" err="1">
                <a:solidFill>
                  <a:schemeClr val="tx1"/>
                </a:solidFill>
              </a:rPr>
              <a:t>Laravel</a:t>
            </a:r>
            <a:r>
              <a:rPr lang="fr-FR" sz="2700" dirty="0">
                <a:solidFill>
                  <a:schemeClr val="tx1"/>
                </a:solidFill>
              </a:rPr>
              <a:t> supporte différents pilotes de gestions de session</a:t>
            </a:r>
          </a:p>
          <a:p>
            <a:pPr marL="571500" indent="-457200">
              <a:buFont typeface="Wingdings" panose="05000000000000000000" pitchFamily="2" charset="2"/>
              <a:buChar char="§"/>
            </a:pPr>
            <a:r>
              <a:rPr lang="fr-FR" sz="2700" dirty="0">
                <a:solidFill>
                  <a:schemeClr val="tx1"/>
                </a:solidFill>
              </a:rPr>
              <a:t>Les différents pilotes mis à disposition en session </a:t>
            </a:r>
            <a:r>
              <a:rPr lang="fr-FR" sz="2700" dirty="0" err="1">
                <a:solidFill>
                  <a:schemeClr val="tx1"/>
                </a:solidFill>
              </a:rPr>
              <a:t>laravel</a:t>
            </a:r>
            <a:r>
              <a:rPr lang="fr-FR" sz="2700" dirty="0">
                <a:solidFill>
                  <a:schemeClr val="tx1"/>
                </a:solidFill>
              </a:rPr>
              <a:t> sont les suivants:</a:t>
            </a:r>
          </a:p>
          <a:p>
            <a:pPr marL="971550" lvl="1" indent="-457200">
              <a:buFont typeface="Arial" panose="020B0604020202020204" pitchFamily="34" charset="0"/>
              <a:buChar char="•"/>
            </a:pPr>
            <a:r>
              <a:rPr lang="fr-FR" sz="2600" b="1" dirty="0">
                <a:solidFill>
                  <a:schemeClr val="tx1"/>
                </a:solidFill>
              </a:rPr>
              <a:t>File</a:t>
            </a:r>
            <a:r>
              <a:rPr lang="fr-FR" sz="2600" dirty="0">
                <a:solidFill>
                  <a:schemeClr val="tx1"/>
                </a:solidFill>
              </a:rPr>
              <a:t> : Ici, les sessions sont stockées dans le répertoire – </a:t>
            </a:r>
            <a:r>
              <a:rPr lang="fr-FR" sz="2600" dirty="0" err="1">
                <a:solidFill>
                  <a:schemeClr val="tx1"/>
                </a:solidFill>
              </a:rPr>
              <a:t>storage</a:t>
            </a:r>
            <a:r>
              <a:rPr lang="fr-FR" sz="2600" dirty="0">
                <a:solidFill>
                  <a:schemeClr val="tx1"/>
                </a:solidFill>
              </a:rPr>
              <a:t> / </a:t>
            </a:r>
            <a:r>
              <a:rPr lang="fr-FR" sz="2600" dirty="0" err="1">
                <a:solidFill>
                  <a:schemeClr val="tx1"/>
                </a:solidFill>
              </a:rPr>
              <a:t>framework</a:t>
            </a:r>
            <a:r>
              <a:rPr lang="fr-FR" sz="2600" dirty="0">
                <a:solidFill>
                  <a:schemeClr val="tx1"/>
                </a:solidFill>
              </a:rPr>
              <a:t> / sessions.</a:t>
            </a:r>
          </a:p>
          <a:p>
            <a:pPr marL="971550" lvl="1" indent="-457200">
              <a:buFont typeface="Arial" panose="020B0604020202020204" pitchFamily="34" charset="0"/>
              <a:buChar char="•"/>
            </a:pPr>
            <a:r>
              <a:rPr lang="fr-FR" sz="2600" b="1" dirty="0">
                <a:solidFill>
                  <a:schemeClr val="tx1"/>
                </a:solidFill>
              </a:rPr>
              <a:t>Cookie</a:t>
            </a:r>
            <a:r>
              <a:rPr lang="fr-FR" sz="2600" dirty="0">
                <a:solidFill>
                  <a:schemeClr val="tx1"/>
                </a:solidFill>
              </a:rPr>
              <a:t> : Les cookies sécurisés et cryptés sont l’endroit où les sessions sont stockées.</a:t>
            </a:r>
          </a:p>
          <a:p>
            <a:pPr marL="971550" lvl="1" indent="-457200">
              <a:buFont typeface="Arial" panose="020B0604020202020204" pitchFamily="34" charset="0"/>
              <a:buChar char="•"/>
            </a:pPr>
            <a:r>
              <a:rPr lang="fr-FR" sz="2600" b="1" dirty="0">
                <a:solidFill>
                  <a:schemeClr val="tx1"/>
                </a:solidFill>
              </a:rPr>
              <a:t>Base de données </a:t>
            </a:r>
            <a:r>
              <a:rPr lang="fr-FR" sz="2600" dirty="0">
                <a:solidFill>
                  <a:schemeClr val="tx1"/>
                </a:solidFill>
              </a:rPr>
              <a:t>: les sessions ici sont stockées dans une base de données relationnelle.</a:t>
            </a:r>
          </a:p>
          <a:p>
            <a:pPr marL="971550" lvl="1" indent="-457200">
              <a:buFont typeface="Arial" panose="020B0604020202020204" pitchFamily="34" charset="0"/>
              <a:buChar char="•"/>
            </a:pPr>
            <a:r>
              <a:rPr lang="fr-FR" sz="2600" b="1" dirty="0">
                <a:solidFill>
                  <a:schemeClr val="tx1"/>
                </a:solidFill>
              </a:rPr>
              <a:t>Tableau </a:t>
            </a:r>
            <a:r>
              <a:rPr lang="fr-FR" sz="2600" dirty="0">
                <a:solidFill>
                  <a:schemeClr val="tx1"/>
                </a:solidFill>
              </a:rPr>
              <a:t>: Un tableau PHP est l’endroit où les sessions sont stockées et elles ne seront plus conservées.</a:t>
            </a:r>
          </a:p>
          <a:p>
            <a:pPr marL="514350" lvl="1" indent="0">
              <a:buNone/>
            </a:pPr>
            <a:r>
              <a:rPr lang="fr-FR" sz="2600" b="1" dirty="0" err="1">
                <a:solidFill>
                  <a:schemeClr val="tx1"/>
                </a:solidFill>
              </a:rPr>
              <a:t>Memcached</a:t>
            </a:r>
            <a:r>
              <a:rPr lang="fr-FR" sz="2600" b="1" dirty="0">
                <a:solidFill>
                  <a:schemeClr val="tx1"/>
                </a:solidFill>
              </a:rPr>
              <a:t>/Redis </a:t>
            </a:r>
            <a:r>
              <a:rPr lang="fr-FR" sz="2600" dirty="0">
                <a:solidFill>
                  <a:schemeClr val="tx1"/>
                </a:solidFill>
              </a:rPr>
              <a:t>: Ce sont des magasins et des sessions rapides et basés sur le cache.</a:t>
            </a:r>
          </a:p>
          <a:p>
            <a:pPr marL="571500" indent="-457200">
              <a:buFont typeface="Wingdings" panose="05000000000000000000" pitchFamily="2" charset="2"/>
              <a:buChar char="§"/>
            </a:pPr>
            <a:r>
              <a:rPr lang="fr-FR" sz="2700" dirty="0">
                <a:solidFill>
                  <a:schemeClr val="tx1"/>
                </a:solidFill>
              </a:rPr>
              <a:t>Le pilote par défaut de la session est défini sur fichier lorsque vous créez une nouvelle application </a:t>
            </a:r>
            <a:r>
              <a:rPr lang="fr-FR" sz="2700" dirty="0" err="1">
                <a:solidFill>
                  <a:schemeClr val="tx1"/>
                </a:solidFill>
              </a:rPr>
              <a:t>Laravel</a:t>
            </a:r>
            <a:r>
              <a:rPr lang="fr-FR" sz="2700" dirty="0">
                <a:solidFill>
                  <a:schemeClr val="tx1"/>
                </a:solidFill>
              </a:rPr>
              <a:t>. Le lecteur de fichiers est idéal pour le développement local, mais pour une application de production, vous devez utiliser Redis ou </a:t>
            </a:r>
            <a:r>
              <a:rPr lang="fr-FR" sz="2700" dirty="0" err="1">
                <a:solidFill>
                  <a:schemeClr val="tx1"/>
                </a:solidFill>
              </a:rPr>
              <a:t>Memcached</a:t>
            </a:r>
            <a:r>
              <a:rPr lang="fr-FR" sz="2700" dirty="0">
                <a:solidFill>
                  <a:schemeClr val="tx1"/>
                </a:solidFill>
              </a:rPr>
              <a:t> pour améliorer les performances de session.</a:t>
            </a:r>
          </a:p>
          <a:p>
            <a:pPr marL="571500" indent="-457200">
              <a:buFont typeface="Wingdings" panose="05000000000000000000" pitchFamily="2" charset="2"/>
              <a:buChar char="§"/>
            </a:pPr>
            <a:r>
              <a:rPr lang="fr-FR" sz="2700" dirty="0">
                <a:solidFill>
                  <a:schemeClr val="tx1"/>
                </a:solidFill>
              </a:rPr>
              <a:t>Vous pouvez modifier les paramètres du pilote de session à partir du fichier de configuration de la session située dans </a:t>
            </a:r>
            <a:r>
              <a:rPr lang="fr-FR" sz="2700" b="1" dirty="0">
                <a:solidFill>
                  <a:schemeClr val="tx1"/>
                </a:solidFill>
              </a:rPr>
              <a:t>config/</a:t>
            </a:r>
            <a:r>
              <a:rPr lang="fr-FR" sz="2700" b="1" dirty="0" err="1">
                <a:solidFill>
                  <a:schemeClr val="tx1"/>
                </a:solidFill>
              </a:rPr>
              <a:t>session.php</a:t>
            </a:r>
            <a:r>
              <a:rPr lang="fr-FR" sz="2700" dirty="0">
                <a:solidFill>
                  <a:schemeClr val="tx1"/>
                </a:solidFill>
              </a:rPr>
              <a:t>.</a:t>
            </a: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75030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sz="1900" dirty="0">
                <a:solidFill>
                  <a:srgbClr val="00B0F0"/>
                </a:solidFill>
              </a:rPr>
              <a:t>Pilote de session mise en disposition</a:t>
            </a:r>
          </a:p>
          <a:p>
            <a:pPr marL="114300" indent="0">
              <a:buNone/>
            </a:pPr>
            <a:r>
              <a:rPr lang="en-US" sz="1900" dirty="0">
                <a:solidFill>
                  <a:schemeClr val="accent1"/>
                </a:solidFill>
              </a:rPr>
              <a:t>&lt;?php</a:t>
            </a:r>
          </a:p>
          <a:p>
            <a:pPr marL="114300" indent="0">
              <a:buNone/>
            </a:pPr>
            <a:r>
              <a:rPr lang="en-US" sz="1900" dirty="0">
                <a:solidFill>
                  <a:schemeClr val="tx1"/>
                </a:solidFill>
              </a:rPr>
              <a:t>	</a:t>
            </a:r>
            <a:r>
              <a:rPr lang="en-US" sz="1900" dirty="0">
                <a:solidFill>
                  <a:schemeClr val="accent1"/>
                </a:solidFill>
              </a:rPr>
              <a:t>use</a:t>
            </a:r>
            <a:r>
              <a:rPr lang="en-US" sz="1900" dirty="0">
                <a:solidFill>
                  <a:schemeClr val="tx1"/>
                </a:solidFill>
              </a:rPr>
              <a:t> Illuminate\Support\Str;</a:t>
            </a:r>
          </a:p>
          <a:p>
            <a:pPr marL="114300" indent="0">
              <a:buNone/>
            </a:pPr>
            <a:r>
              <a:rPr lang="en-US" sz="1900" dirty="0">
                <a:solidFill>
                  <a:schemeClr val="tx1"/>
                </a:solidFill>
              </a:rPr>
              <a:t>	return [</a:t>
            </a:r>
          </a:p>
          <a:p>
            <a:pPr marL="114300" indent="0">
              <a:buNone/>
            </a:pPr>
            <a:r>
              <a:rPr lang="en-US" sz="1900" dirty="0">
                <a:solidFill>
                  <a:schemeClr val="tx1"/>
                </a:solidFill>
              </a:rPr>
              <a:t>		</a:t>
            </a:r>
            <a:r>
              <a:rPr lang="en-US" sz="1900" dirty="0">
                <a:solidFill>
                  <a:srgbClr val="00B050"/>
                </a:solidFill>
              </a:rPr>
              <a:t>'driver'</a:t>
            </a:r>
            <a:r>
              <a:rPr lang="en-US" sz="1900" dirty="0">
                <a:solidFill>
                  <a:schemeClr val="tx1"/>
                </a:solidFill>
              </a:rPr>
              <a:t> =&gt; env(</a:t>
            </a:r>
            <a:r>
              <a:rPr lang="en-US" sz="1900" dirty="0">
                <a:solidFill>
                  <a:srgbClr val="00B050"/>
                </a:solidFill>
              </a:rPr>
              <a:t>'SESSION_DRIVER</a:t>
            </a:r>
            <a:r>
              <a:rPr lang="en-US" sz="1900" dirty="0">
                <a:solidFill>
                  <a:schemeClr val="tx1"/>
                </a:solidFill>
              </a:rPr>
              <a:t>', 'file'),</a:t>
            </a:r>
          </a:p>
          <a:p>
            <a:pPr marL="114300" indent="0">
              <a:buNone/>
            </a:pPr>
            <a:r>
              <a:rPr lang="en-US" sz="1900" dirty="0">
                <a:solidFill>
                  <a:schemeClr val="tx1"/>
                </a:solidFill>
              </a:rPr>
              <a:t>    </a:t>
            </a:r>
            <a:r>
              <a:rPr lang="en-US" sz="1900" dirty="0" err="1">
                <a:solidFill>
                  <a:srgbClr val="00B0F0"/>
                </a:solidFill>
              </a:rPr>
              <a:t>Retrouver</a:t>
            </a:r>
            <a:r>
              <a:rPr lang="en-US" sz="1900" dirty="0">
                <a:solidFill>
                  <a:srgbClr val="00B0F0"/>
                </a:solidFill>
              </a:rPr>
              <a:t> des </a:t>
            </a:r>
            <a:r>
              <a:rPr lang="en-US" sz="1900" dirty="0" err="1">
                <a:solidFill>
                  <a:srgbClr val="00B0F0"/>
                </a:solidFill>
              </a:rPr>
              <a:t>données</a:t>
            </a:r>
            <a:endParaRPr lang="fr-FR" sz="1900" dirty="0">
              <a:solidFill>
                <a:srgbClr val="00B0F0"/>
              </a:solidFill>
            </a:endParaRPr>
          </a:p>
          <a:p>
            <a:pPr marL="514350" lvl="1" indent="0">
              <a:buNone/>
            </a:pPr>
            <a:r>
              <a:rPr lang="fr-FR" sz="1900" dirty="0">
                <a:solidFill>
                  <a:schemeClr val="tx1"/>
                </a:solidFill>
              </a:rPr>
              <a:t>Retrouver des données stockées en session se fait à l’aide de la fonction assistante session suivie de la méthode </a:t>
            </a:r>
            <a:r>
              <a:rPr lang="fr-FR" sz="1900" dirty="0" err="1">
                <a:solidFill>
                  <a:schemeClr val="tx1"/>
                </a:solidFill>
              </a:rPr>
              <a:t>get</a:t>
            </a:r>
            <a:r>
              <a:rPr lang="fr-FR" sz="1900" dirty="0">
                <a:solidFill>
                  <a:schemeClr val="tx1"/>
                </a:solidFill>
              </a:rPr>
              <a:t>.</a:t>
            </a:r>
          </a:p>
          <a:p>
            <a:pPr marL="514350" lvl="1" indent="0">
              <a:buNone/>
            </a:pPr>
            <a:r>
              <a:rPr lang="fr-FR" sz="1900" dirty="0">
                <a:solidFill>
                  <a:schemeClr val="tx1"/>
                </a:solidFill>
              </a:rPr>
              <a:t>Il est possible de définir une valeur par défaut si la donnée n’existe pas en la passant en second paramètre de la méthode </a:t>
            </a:r>
            <a:r>
              <a:rPr lang="fr-FR" sz="1900" dirty="0" err="1">
                <a:solidFill>
                  <a:schemeClr val="tx1"/>
                </a:solidFill>
              </a:rPr>
              <a:t>get</a:t>
            </a:r>
            <a:r>
              <a:rPr lang="fr-FR" sz="1900" dirty="0">
                <a:solidFill>
                  <a:schemeClr val="tx1"/>
                </a:solidFill>
              </a:rPr>
              <a:t>.</a:t>
            </a:r>
          </a:p>
          <a:p>
            <a:pPr marL="514350" lvl="1" indent="0">
              <a:buNone/>
            </a:pPr>
            <a:r>
              <a:rPr lang="fr-FR" sz="1900" dirty="0">
                <a:solidFill>
                  <a:schemeClr val="tx1"/>
                </a:solidFill>
              </a:rPr>
              <a:t>La méthode all permet quant à elle de récupérer toutes les données de la session.</a:t>
            </a: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8675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(logging)</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p>
          <a:p>
            <a:pPr marL="0" lvl="2" indent="0" algn="ctr">
              <a:lnSpc>
                <a:spcPct val="80000"/>
              </a:lnSpc>
              <a:buNone/>
            </a:pPr>
            <a:endParaRPr lang="fr-FR" dirty="0">
              <a:latin typeface="Times New Roman" panose="02020603050405020304" pitchFamily="18" charset="0"/>
              <a:cs typeface="Times New Roman" panose="02020603050405020304" pitchFamily="18" charset="0"/>
            </a:endParaRPr>
          </a:p>
          <a:p>
            <a:pPr marL="914400" lvl="2" indent="0">
              <a:buNone/>
            </a:pPr>
            <a:r>
              <a:rPr lang="fr-FR" dirty="0">
                <a:solidFill>
                  <a:srgbClr val="00B0F0"/>
                </a:solidFill>
              </a:rPr>
              <a:t>Introduction</a:t>
            </a:r>
          </a:p>
          <a:p>
            <a:pPr marL="914400" lvl="2" indent="0">
              <a:buNone/>
            </a:pPr>
            <a:r>
              <a:rPr lang="fr-FR" dirty="0">
                <a:solidFill>
                  <a:srgbClr val="00B0F0"/>
                </a:solidFill>
              </a:rPr>
              <a:t>Interagir avec la session</a:t>
            </a:r>
          </a:p>
          <a:p>
            <a:pPr marL="914400" lvl="2" indent="0">
              <a:buNone/>
            </a:pPr>
            <a:r>
              <a:rPr lang="fr-FR" dirty="0">
                <a:solidFill>
                  <a:srgbClr val="00B0F0"/>
                </a:solidFill>
              </a:rPr>
              <a:t>Blocage de session</a:t>
            </a:r>
          </a:p>
          <a:p>
            <a:pPr marL="914400" lvl="2" indent="0">
              <a:buNone/>
            </a:pPr>
            <a:r>
              <a:rPr lang="fr-FR" dirty="0">
                <a:solidFill>
                  <a:srgbClr val="00B0F0"/>
                </a:solidFill>
              </a:rPr>
              <a:t>Ajout de pilotes de session personnalisés</a:t>
            </a:r>
          </a:p>
          <a:p>
            <a:pPr marL="1371600" lvl="2" indent="-457200">
              <a:buFont typeface="+mj-lt"/>
              <a:buAutoNum type="arabicPeriod" startAt="2"/>
            </a:pPr>
            <a:endParaRPr lang="fr-FR" sz="1900" dirty="0">
              <a:solidFill>
                <a:srgbClr val="00B0F0"/>
              </a:solidFill>
            </a:endParaRPr>
          </a:p>
          <a:p>
            <a:pPr marL="914400" lvl="2" indent="0">
              <a:buNone/>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86603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100" dirty="0">
                <a:solidFill>
                  <a:srgbClr val="00B0F0"/>
                </a:solidFill>
              </a:rPr>
              <a:t>Manipulation des sessions HTTP</a:t>
            </a:r>
          </a:p>
          <a:p>
            <a:pPr marL="0" lvl="2" indent="0" algn="ctr">
              <a:lnSpc>
                <a:spcPct val="80000"/>
              </a:lnSpc>
              <a:buNone/>
            </a:pP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Présentation</a:t>
            </a:r>
          </a:p>
          <a:p>
            <a:pPr marL="114300" indent="0">
              <a:buNone/>
            </a:pPr>
            <a:r>
              <a:rPr lang="fr-FR" sz="2600" dirty="0">
                <a:solidFill>
                  <a:schemeClr val="tx1"/>
                </a:solidFill>
              </a:rPr>
              <a:t>Le système des sessions est un mécanisme bien connu en PHP. Il permet de partager des données individuelles, pour chaque utilisateur, d’une page à une autre.</a:t>
            </a:r>
          </a:p>
          <a:p>
            <a:pPr marL="114300" indent="0">
              <a:buNone/>
            </a:pPr>
            <a:r>
              <a:rPr lang="fr-FR" sz="2600" dirty="0">
                <a:solidFill>
                  <a:schemeClr val="tx1"/>
                </a:solidFill>
              </a:rPr>
              <a:t>Étant donné que les applications pilotées par </a:t>
            </a:r>
            <a:r>
              <a:rPr lang="fr-FR" sz="2600" b="1" dirty="0">
                <a:solidFill>
                  <a:schemeClr val="tx1"/>
                </a:solidFill>
              </a:rPr>
              <a:t>HTTP</a:t>
            </a:r>
            <a:r>
              <a:rPr lang="fr-FR" sz="2600" dirty="0">
                <a:solidFill>
                  <a:schemeClr val="tx1"/>
                </a:solidFill>
              </a:rPr>
              <a:t> sont sans état, les sessions fournissent un moyen de stocker des informations sur l’utilisateur à travers les demandes. Laravel est livré avec une variété de </a:t>
            </a:r>
            <a:r>
              <a:rPr lang="fr-FR" sz="2600" b="1" dirty="0" err="1">
                <a:solidFill>
                  <a:schemeClr val="tx1"/>
                </a:solidFill>
              </a:rPr>
              <a:t>back-ends</a:t>
            </a:r>
            <a:r>
              <a:rPr lang="fr-FR" sz="2600" dirty="0">
                <a:solidFill>
                  <a:schemeClr val="tx1"/>
                </a:solidFill>
              </a:rPr>
              <a:t> de session disponibles pour une utilisation via une API propre et unifiée.</a:t>
            </a:r>
          </a:p>
          <a:p>
            <a:pPr marL="114300" indent="0">
              <a:buNone/>
            </a:pPr>
            <a:r>
              <a:rPr lang="fr-FR" sz="2600" dirty="0">
                <a:solidFill>
                  <a:schemeClr val="tx1"/>
                </a:solidFill>
              </a:rPr>
              <a:t>Avec les sessions, il est possible de rendre persistants des états, par exemple pour maintenir la connexion d’un utilisateur une fois qu’il s’est authentifié. Ou alors pour partager des données plus volatiles le temps de quelques pages.</a:t>
            </a:r>
          </a:p>
          <a:p>
            <a:pPr marL="114300" indent="0">
              <a:buNone/>
            </a:pPr>
            <a:r>
              <a:rPr lang="fr-FR" sz="2600" dirty="0">
                <a:solidFill>
                  <a:schemeClr val="tx1"/>
                </a:solidFill>
              </a:rPr>
              <a:t>Dans </a:t>
            </a:r>
            <a:r>
              <a:rPr lang="fr-FR" sz="2600" dirty="0" err="1">
                <a:solidFill>
                  <a:schemeClr val="tx1"/>
                </a:solidFill>
              </a:rPr>
              <a:t>laravel</a:t>
            </a:r>
            <a:r>
              <a:rPr lang="fr-FR" sz="2600" dirty="0">
                <a:solidFill>
                  <a:schemeClr val="tx1"/>
                </a:solidFill>
              </a:rPr>
              <a:t>, le fichier de configuration de session est stocké dans </a:t>
            </a:r>
            <a:r>
              <a:rPr lang="fr-FR" sz="2600" b="1" i="1" dirty="0">
                <a:solidFill>
                  <a:schemeClr val="tx1"/>
                </a:solidFill>
              </a:rPr>
              <a:t>‘app/config/</a:t>
            </a:r>
            <a:r>
              <a:rPr lang="fr-FR" sz="2600" b="1" i="1" dirty="0" err="1">
                <a:solidFill>
                  <a:schemeClr val="tx1"/>
                </a:solidFill>
              </a:rPr>
              <a:t>session.php</a:t>
            </a:r>
            <a:r>
              <a:rPr lang="fr-FR" sz="2600" b="1" i="1" dirty="0">
                <a:solidFill>
                  <a:schemeClr val="tx1"/>
                </a:solidFill>
              </a:rPr>
              <a:t>‘.</a:t>
            </a:r>
          </a:p>
          <a:p>
            <a:pPr marL="114300" indent="0">
              <a:buNone/>
            </a:pPr>
            <a:endParaRPr lang="fr-FR" sz="2600" dirty="0">
              <a:solidFill>
                <a:schemeClr val="tx1"/>
              </a:solidFill>
            </a:endParaRPr>
          </a:p>
          <a:p>
            <a:pPr marL="914400" lvl="2" indent="0">
              <a:buNone/>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667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Utilisation de la session</a:t>
            </a:r>
            <a:endParaRPr lang="fr-FR" sz="2400" dirty="0">
              <a:solidFill>
                <a:srgbClr val="00B0F0"/>
              </a:solidFill>
            </a:endParaRPr>
          </a:p>
          <a:p>
            <a:pPr marL="514350" lvl="1" indent="0">
              <a:buNone/>
            </a:pPr>
            <a:r>
              <a:rPr lang="fr-FR" sz="1900" dirty="0">
                <a:solidFill>
                  <a:schemeClr val="tx1"/>
                </a:solidFill>
              </a:rPr>
              <a:t>La session peut être accédée de plusieurs manières, via la méthode session de la requête HTTP , la façade Session ou la fonction session d’assistance.</a:t>
            </a:r>
          </a:p>
          <a:p>
            <a:pPr marL="514350" lvl="1" indent="0">
              <a:buNone/>
            </a:pPr>
            <a:r>
              <a:rPr lang="fr-FR" sz="1900" dirty="0">
                <a:solidFill>
                  <a:schemeClr val="tx1"/>
                </a:solidFill>
              </a:rPr>
              <a:t>Lorsque l’assistant session est appelé sans arguments, il renverra tout l’objet de session.</a:t>
            </a:r>
          </a:p>
          <a:p>
            <a:pPr marL="514350" lvl="1" indent="0">
              <a:buNone/>
            </a:pPr>
            <a:r>
              <a:rPr lang="fr-FR" sz="1900" dirty="0">
                <a:solidFill>
                  <a:schemeClr val="tx1"/>
                </a:solidFill>
              </a:rPr>
              <a:t>Par exemple: </a:t>
            </a:r>
            <a:r>
              <a:rPr lang="fr-FR" sz="2000" b="1" dirty="0">
                <a:solidFill>
                  <a:srgbClr val="C00000"/>
                </a:solidFill>
              </a:rPr>
              <a:t>session()-&gt;</a:t>
            </a:r>
            <a:r>
              <a:rPr lang="fr-FR" sz="2000" b="1" dirty="0" err="1">
                <a:solidFill>
                  <a:srgbClr val="C00000"/>
                </a:solidFill>
              </a:rPr>
              <a:t>regenerate</a:t>
            </a:r>
            <a:r>
              <a:rPr lang="fr-FR" sz="2000" b="1" dirty="0">
                <a:solidFill>
                  <a:srgbClr val="C00000"/>
                </a:solidFill>
              </a:rPr>
              <a:t>();</a:t>
            </a:r>
          </a:p>
          <a:p>
            <a:pPr lvl="2">
              <a:buFont typeface="Wingdings" panose="05000000000000000000" pitchFamily="2" charset="2"/>
              <a:buChar char="ü"/>
            </a:pPr>
            <a:r>
              <a:rPr lang="fr-FR" sz="1900" dirty="0">
                <a:solidFill>
                  <a:srgbClr val="00B0F0"/>
                </a:solidFill>
              </a:rPr>
              <a:t>Stockage d’un élément dans la session</a:t>
            </a:r>
          </a:p>
          <a:p>
            <a:pPr lvl="2">
              <a:buFont typeface="Wingdings" panose="05000000000000000000" pitchFamily="2" charset="2"/>
              <a:buChar char="ü"/>
            </a:pPr>
            <a:r>
              <a:rPr lang="fr-FR" sz="1900" dirty="0">
                <a:solidFill>
                  <a:srgbClr val="00B0F0"/>
                </a:solidFill>
              </a:rPr>
              <a:t>Pousser une valeur sur une valeur de session de baie</a:t>
            </a:r>
          </a:p>
          <a:p>
            <a:pPr lvl="2">
              <a:buFont typeface="Wingdings" panose="05000000000000000000" pitchFamily="2" charset="2"/>
              <a:buChar char="ü"/>
            </a:pPr>
            <a:r>
              <a:rPr lang="fr-FR" sz="1900" dirty="0">
                <a:solidFill>
                  <a:srgbClr val="00B0F0"/>
                </a:solidFill>
              </a:rPr>
              <a:t>Récupération d’un élément de la session</a:t>
            </a:r>
          </a:p>
          <a:p>
            <a:pPr lvl="2">
              <a:buFont typeface="Wingdings" panose="05000000000000000000" pitchFamily="2" charset="2"/>
              <a:buChar char="ü"/>
            </a:pPr>
            <a:r>
              <a:rPr lang="fr-FR" sz="1900" dirty="0">
                <a:solidFill>
                  <a:srgbClr val="00B0F0"/>
                </a:solidFill>
              </a:rPr>
              <a:t>Récupération d’un élément de la session</a:t>
            </a:r>
          </a:p>
          <a:p>
            <a:pPr lvl="2">
              <a:buFont typeface="Wingdings" panose="05000000000000000000" pitchFamily="2" charset="2"/>
              <a:buChar char="ü"/>
            </a:pPr>
            <a:r>
              <a:rPr lang="fr-FR" sz="1900" dirty="0">
                <a:solidFill>
                  <a:srgbClr val="00B0F0"/>
                </a:solidFill>
              </a:rPr>
              <a:t>Récupérer un élément et l’oublier</a:t>
            </a:r>
          </a:p>
          <a:p>
            <a:pPr lvl="2">
              <a:buFont typeface="Wingdings" panose="05000000000000000000" pitchFamily="2" charset="2"/>
              <a:buChar char="ü"/>
            </a:pPr>
            <a:r>
              <a:rPr lang="fr-FR" sz="1900" dirty="0">
                <a:solidFill>
                  <a:srgbClr val="00B0F0"/>
                </a:solidFill>
              </a:rPr>
              <a:t>Récupération de toutes les données de la session</a:t>
            </a:r>
          </a:p>
          <a:p>
            <a:pPr lvl="2">
              <a:buFont typeface="Wingdings" panose="05000000000000000000" pitchFamily="2" charset="2"/>
              <a:buChar char="ü"/>
            </a:pPr>
            <a:r>
              <a:rPr lang="fr-FR" sz="1900" dirty="0">
                <a:solidFill>
                  <a:srgbClr val="00B0F0"/>
                </a:solidFill>
              </a:rPr>
              <a:t>Déterminer si un élément existe dans la session</a:t>
            </a:r>
          </a:p>
          <a:p>
            <a:pPr lvl="2">
              <a:buFont typeface="Wingdings" panose="05000000000000000000" pitchFamily="2" charset="2"/>
              <a:buChar char="ü"/>
            </a:pPr>
            <a:r>
              <a:rPr lang="fr-FR" sz="1900" dirty="0">
                <a:solidFill>
                  <a:srgbClr val="00B0F0"/>
                </a:solidFill>
              </a:rPr>
              <a:t>Suppression d’un élément de la session</a:t>
            </a:r>
          </a:p>
          <a:p>
            <a:pPr lvl="2">
              <a:buFont typeface="Wingdings" panose="05000000000000000000" pitchFamily="2" charset="2"/>
              <a:buChar char="ü"/>
            </a:pPr>
            <a:r>
              <a:rPr lang="fr-FR" sz="1900" dirty="0">
                <a:solidFill>
                  <a:srgbClr val="00B0F0"/>
                </a:solidFill>
              </a:rPr>
              <a:t>Suppression de tous les éléments de la session</a:t>
            </a:r>
          </a:p>
          <a:p>
            <a:pPr lvl="2">
              <a:buFont typeface="Wingdings" panose="05000000000000000000" pitchFamily="2" charset="2"/>
              <a:buChar char="ü"/>
            </a:pPr>
            <a:r>
              <a:rPr lang="fr-FR" sz="1900" dirty="0">
                <a:solidFill>
                  <a:srgbClr val="00B0F0"/>
                </a:solidFill>
              </a:rPr>
              <a:t>Régénérer l’ID de session</a:t>
            </a: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03372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Utilisation de la session</a:t>
            </a:r>
            <a:endParaRPr lang="fr-FR" sz="2400" dirty="0">
              <a:solidFill>
                <a:srgbClr val="00B0F0"/>
              </a:solidFill>
            </a:endParaRPr>
          </a:p>
          <a:p>
            <a:pPr lvl="2">
              <a:buFont typeface="Wingdings" panose="05000000000000000000" pitchFamily="2" charset="2"/>
              <a:buChar char="ü"/>
            </a:pPr>
            <a:r>
              <a:rPr lang="fr-FR" sz="1900" dirty="0">
                <a:solidFill>
                  <a:srgbClr val="00B0F0"/>
                </a:solidFill>
              </a:rPr>
              <a:t>Stockage d’un élément dans la session</a:t>
            </a:r>
          </a:p>
          <a:p>
            <a:pPr marL="514350" lvl="1" indent="0">
              <a:buNone/>
            </a:pPr>
            <a:r>
              <a:rPr lang="fr-FR" sz="2000" dirty="0">
                <a:solidFill>
                  <a:schemeClr val="tx1"/>
                </a:solidFill>
              </a:rPr>
              <a:t>Il existe deux méthodes différentes dans Laravel Framework que vous pouvez utiliser pour définir la valeur dans la session. Le premier utilise la fonction d’assistance de session </a:t>
            </a:r>
            <a:r>
              <a:rPr lang="fr-FR" sz="2000" b="1" dirty="0" err="1">
                <a:solidFill>
                  <a:srgbClr val="C00000"/>
                </a:solidFill>
              </a:rPr>
              <a:t>session</a:t>
            </a:r>
            <a:r>
              <a:rPr lang="fr-FR" sz="2000" b="1" dirty="0">
                <a:solidFill>
                  <a:srgbClr val="C00000"/>
                </a:solidFill>
              </a:rPr>
              <a:t>().</a:t>
            </a:r>
          </a:p>
          <a:p>
            <a:pPr marL="914400" lvl="2" indent="0">
              <a:buNone/>
            </a:pPr>
            <a:r>
              <a:rPr lang="fr-FR" sz="2000" b="1" dirty="0">
                <a:solidFill>
                  <a:srgbClr val="C00000"/>
                </a:solidFill>
              </a:rPr>
              <a:t>Session::put('key', 'value');</a:t>
            </a:r>
          </a:p>
          <a:p>
            <a:pPr marL="914400" lvl="2" indent="0">
              <a:buNone/>
            </a:pPr>
            <a:r>
              <a:rPr lang="fr-FR" sz="2000" b="1" dirty="0">
                <a:solidFill>
                  <a:srgbClr val="C00000"/>
                </a:solidFill>
              </a:rPr>
              <a:t>session(['key' =&gt; 'value']);</a:t>
            </a:r>
          </a:p>
          <a:p>
            <a:pPr marL="514350" lvl="1" indent="0">
              <a:buNone/>
            </a:pPr>
            <a:r>
              <a:rPr lang="fr-FR" sz="2000" dirty="0">
                <a:solidFill>
                  <a:schemeClr val="tx1"/>
                </a:solidFill>
              </a:rPr>
              <a:t>Deuxièmement, vous pouvez utiliser l’ instance </a:t>
            </a:r>
            <a:r>
              <a:rPr lang="fr-FR" sz="2000" b="1" dirty="0" err="1">
                <a:solidFill>
                  <a:srgbClr val="C00000"/>
                </a:solidFill>
              </a:rPr>
              <a:t>Request</a:t>
            </a:r>
            <a:r>
              <a:rPr lang="fr-FR" sz="2000" dirty="0">
                <a:solidFill>
                  <a:schemeClr val="tx1"/>
                </a:solidFill>
              </a:rPr>
              <a:t> pour définir la valeur dans la session.</a:t>
            </a:r>
          </a:p>
          <a:p>
            <a:pPr marL="514350" lvl="1" indent="0">
              <a:buNone/>
            </a:pPr>
            <a:r>
              <a:rPr lang="fr-FR" sz="2000" b="1" dirty="0">
                <a:solidFill>
                  <a:srgbClr val="C00000"/>
                </a:solidFill>
              </a:rPr>
              <a:t>	$</a:t>
            </a:r>
            <a:r>
              <a:rPr lang="fr-FR" sz="2000" b="1" dirty="0" err="1">
                <a:solidFill>
                  <a:srgbClr val="C00000"/>
                </a:solidFill>
              </a:rPr>
              <a:t>request</a:t>
            </a:r>
            <a:r>
              <a:rPr lang="fr-FR" sz="2000" b="1" dirty="0">
                <a:solidFill>
                  <a:srgbClr val="C00000"/>
                </a:solidFill>
              </a:rPr>
              <a:t>-&gt; session () -&gt; put ([ 'key' =&gt; 'value' ]);</a:t>
            </a: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62650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Utilisation de la session</a:t>
            </a:r>
            <a:endParaRPr lang="fr-FR" sz="2400" dirty="0">
              <a:solidFill>
                <a:srgbClr val="00B0F0"/>
              </a:solidFill>
            </a:endParaRPr>
          </a:p>
          <a:p>
            <a:pPr lvl="2">
              <a:buFont typeface="Wingdings" panose="05000000000000000000" pitchFamily="2" charset="2"/>
              <a:buChar char="ü"/>
            </a:pPr>
            <a:r>
              <a:rPr lang="fr-FR" sz="2200" dirty="0">
                <a:solidFill>
                  <a:srgbClr val="00B0F0"/>
                </a:solidFill>
              </a:rPr>
              <a:t>Pousser une valeur sur une valeur de session de baie</a:t>
            </a:r>
          </a:p>
          <a:p>
            <a:pPr marL="514350" lvl="1" indent="0">
              <a:buNone/>
            </a:pPr>
            <a:r>
              <a:rPr lang="en-US" sz="2200" dirty="0">
                <a:solidFill>
                  <a:srgbClr val="C00000"/>
                </a:solidFill>
              </a:rPr>
              <a:t>Session::push('</a:t>
            </a:r>
            <a:r>
              <a:rPr lang="en-US" sz="2200" dirty="0" err="1">
                <a:solidFill>
                  <a:srgbClr val="C00000"/>
                </a:solidFill>
              </a:rPr>
              <a:t>user.teams</a:t>
            </a:r>
            <a:r>
              <a:rPr lang="en-US" sz="2200" dirty="0">
                <a:solidFill>
                  <a:srgbClr val="C00000"/>
                </a:solidFill>
              </a:rPr>
              <a:t>', 'developers');</a:t>
            </a:r>
            <a:endParaRPr lang="fr-FR" sz="2200" dirty="0">
              <a:solidFill>
                <a:srgbClr val="C00000"/>
              </a:solidFill>
            </a:endParaRPr>
          </a:p>
          <a:p>
            <a:pPr lvl="2">
              <a:buFont typeface="Wingdings" panose="05000000000000000000" pitchFamily="2" charset="2"/>
              <a:buChar char="ü"/>
            </a:pPr>
            <a:r>
              <a:rPr lang="fr-FR" sz="2200" dirty="0">
                <a:solidFill>
                  <a:srgbClr val="00B0F0"/>
                </a:solidFill>
              </a:rPr>
              <a:t>Récupération d’un élément de la session</a:t>
            </a:r>
          </a:p>
          <a:p>
            <a:pPr marL="514350" lvl="1" indent="0">
              <a:buNone/>
            </a:pPr>
            <a:r>
              <a:rPr lang="en-US" sz="2200" dirty="0">
                <a:solidFill>
                  <a:srgbClr val="C00000"/>
                </a:solidFill>
              </a:rPr>
              <a:t>$value = Session::get('key');</a:t>
            </a:r>
          </a:p>
          <a:p>
            <a:pPr marL="514350" lvl="1" indent="0">
              <a:buNone/>
            </a:pPr>
            <a:r>
              <a:rPr lang="en-US" sz="2200" dirty="0">
                <a:solidFill>
                  <a:srgbClr val="C00000"/>
                </a:solidFill>
              </a:rPr>
              <a:t>$value = session('key');</a:t>
            </a:r>
            <a:endParaRPr lang="fr-FR" sz="2200" dirty="0">
              <a:solidFill>
                <a:srgbClr val="00B0F0"/>
              </a:solidFill>
            </a:endParaRPr>
          </a:p>
          <a:p>
            <a:pPr lvl="2">
              <a:buFont typeface="Wingdings" panose="05000000000000000000" pitchFamily="2" charset="2"/>
              <a:buChar char="ü"/>
            </a:pPr>
            <a:r>
              <a:rPr lang="fr-FR" sz="2200" dirty="0">
                <a:solidFill>
                  <a:srgbClr val="00B0F0"/>
                </a:solidFill>
              </a:rPr>
              <a:t>Récupérer un article ou renvoyer une valeur par défaut</a:t>
            </a:r>
          </a:p>
          <a:p>
            <a:pPr marL="514350" lvl="1" indent="0">
              <a:buNone/>
            </a:pPr>
            <a:r>
              <a:rPr lang="en-US" sz="2200" dirty="0">
                <a:solidFill>
                  <a:srgbClr val="C00000"/>
                </a:solidFill>
              </a:rPr>
              <a:t>$value = Session::get('key', 'default');</a:t>
            </a:r>
          </a:p>
          <a:p>
            <a:pPr marL="514350" lvl="1" indent="0">
              <a:buNone/>
            </a:pPr>
            <a:r>
              <a:rPr lang="en-US" sz="2200" dirty="0">
                <a:solidFill>
                  <a:srgbClr val="C00000"/>
                </a:solidFill>
              </a:rPr>
              <a:t>$value = Session::get('key', function() { return 'default'; });</a:t>
            </a:r>
            <a:endParaRPr lang="fr-FR" sz="2200" dirty="0">
              <a:solidFill>
                <a:srgbClr val="C00000"/>
              </a:solidFill>
            </a:endParaRPr>
          </a:p>
          <a:p>
            <a:pPr lvl="2">
              <a:buFont typeface="Wingdings" panose="05000000000000000000" pitchFamily="2" charset="2"/>
              <a:buChar char="ü"/>
            </a:pPr>
            <a:r>
              <a:rPr lang="fr-FR" sz="2200" dirty="0">
                <a:solidFill>
                  <a:srgbClr val="00B0F0"/>
                </a:solidFill>
              </a:rPr>
              <a:t>Récupérer un élément et l’oublier</a:t>
            </a:r>
          </a:p>
          <a:p>
            <a:pPr marL="514350" lvl="1" indent="0">
              <a:buNone/>
            </a:pPr>
            <a:r>
              <a:rPr lang="en-US" sz="2200" dirty="0">
                <a:solidFill>
                  <a:srgbClr val="C00000"/>
                </a:solidFill>
              </a:rPr>
              <a:t>$value = Session::pull('key', 'default');</a:t>
            </a:r>
            <a:endParaRPr lang="fr-FR" sz="2200" dirty="0">
              <a:solidFill>
                <a:srgbClr val="C0000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73634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800" dirty="0">
                <a:solidFill>
                  <a:srgbClr val="00B0F0"/>
                </a:solidFill>
              </a:rPr>
              <a:t>Manipulation des sessions HTTP</a:t>
            </a:r>
            <a:endParaRPr lang="fr-FR" dirty="0">
              <a:latin typeface="Times New Roman" panose="02020603050405020304" pitchFamily="18" charset="0"/>
              <a:cs typeface="Times New Roman" panose="02020603050405020304" pitchFamily="18" charset="0"/>
            </a:endParaRPr>
          </a:p>
          <a:p>
            <a:pPr marL="514350" lvl="1" indent="0">
              <a:buNone/>
            </a:pPr>
            <a:r>
              <a:rPr lang="fr-FR" dirty="0">
                <a:solidFill>
                  <a:srgbClr val="00B0F0"/>
                </a:solidFill>
              </a:rPr>
              <a:t>Utilisation de la session</a:t>
            </a:r>
            <a:endParaRPr lang="fr-FR" sz="2400" dirty="0">
              <a:solidFill>
                <a:srgbClr val="00B0F0"/>
              </a:solidFill>
            </a:endParaRPr>
          </a:p>
          <a:p>
            <a:pPr lvl="2">
              <a:buFont typeface="Wingdings" panose="05000000000000000000" pitchFamily="2" charset="2"/>
              <a:buChar char="ü"/>
            </a:pPr>
            <a:r>
              <a:rPr lang="fr-FR" sz="2300" dirty="0">
                <a:solidFill>
                  <a:srgbClr val="00B0F0"/>
                </a:solidFill>
              </a:rPr>
              <a:t>Récupération de toutes les données de la session</a:t>
            </a:r>
          </a:p>
          <a:p>
            <a:pPr marL="114300" indent="0">
              <a:buNone/>
            </a:pPr>
            <a:r>
              <a:rPr lang="fr-FR" sz="2300" dirty="0">
                <a:solidFill>
                  <a:schemeClr val="tx1"/>
                </a:solidFill>
              </a:rPr>
              <a:t>Si vous souhaitez récupérer toutes les données disponibles dans la session, vous pouvez utiliser la méthode all.</a:t>
            </a:r>
          </a:p>
          <a:p>
            <a:pPr marL="914400" lvl="2" indent="0">
              <a:buNone/>
            </a:pPr>
            <a:r>
              <a:rPr lang="fr-FR" sz="2300" dirty="0">
                <a:solidFill>
                  <a:srgbClr val="C00000"/>
                </a:solidFill>
              </a:rPr>
              <a:t>$data = Session::all();</a:t>
            </a:r>
          </a:p>
          <a:p>
            <a:pPr lvl="2">
              <a:buFont typeface="Wingdings" panose="05000000000000000000" pitchFamily="2" charset="2"/>
              <a:buChar char="ü"/>
            </a:pPr>
            <a:r>
              <a:rPr lang="fr-FR" sz="2300" dirty="0">
                <a:solidFill>
                  <a:srgbClr val="00B0F0"/>
                </a:solidFill>
              </a:rPr>
              <a:t>Déterminer si un élément existe dans la session</a:t>
            </a:r>
          </a:p>
          <a:p>
            <a:pPr marL="114300" indent="0">
              <a:buNone/>
            </a:pPr>
            <a:r>
              <a:rPr lang="fr-FR" sz="2300" dirty="0">
                <a:solidFill>
                  <a:schemeClr val="tx1"/>
                </a:solidFill>
              </a:rPr>
              <a:t>Pour déterminer si une valeur est présente dans la session, vous pouvez utiliser la méthode </a:t>
            </a:r>
            <a:r>
              <a:rPr lang="fr-FR" sz="2300" b="1" dirty="0">
                <a:solidFill>
                  <a:schemeClr val="tx1"/>
                </a:solidFill>
              </a:rPr>
              <a:t>has</a:t>
            </a:r>
            <a:r>
              <a:rPr lang="fr-FR" sz="2300" dirty="0">
                <a:solidFill>
                  <a:schemeClr val="tx1"/>
                </a:solidFill>
              </a:rPr>
              <a:t>.</a:t>
            </a:r>
          </a:p>
          <a:p>
            <a:pPr marL="114300" indent="0">
              <a:buNone/>
            </a:pPr>
            <a:r>
              <a:rPr lang="fr-FR" sz="2300" dirty="0">
                <a:solidFill>
                  <a:schemeClr val="tx1"/>
                </a:solidFill>
              </a:rPr>
              <a:t>La méthode </a:t>
            </a:r>
            <a:r>
              <a:rPr lang="fr-FR" sz="2300" b="1" dirty="0">
                <a:solidFill>
                  <a:schemeClr val="tx1"/>
                </a:solidFill>
              </a:rPr>
              <a:t>has</a:t>
            </a:r>
            <a:r>
              <a:rPr lang="fr-FR" sz="2300" dirty="0">
                <a:solidFill>
                  <a:schemeClr val="tx1"/>
                </a:solidFill>
              </a:rPr>
              <a:t> renvoie </a:t>
            </a:r>
            <a:r>
              <a:rPr lang="fr-FR" sz="2300" dirty="0" err="1">
                <a:solidFill>
                  <a:schemeClr val="tx1"/>
                </a:solidFill>
              </a:rPr>
              <a:t>true</a:t>
            </a:r>
            <a:r>
              <a:rPr lang="fr-FR" sz="2300" dirty="0">
                <a:solidFill>
                  <a:schemeClr val="tx1"/>
                </a:solidFill>
              </a:rPr>
              <a:t> si la valeur est présente et </a:t>
            </a:r>
            <a:r>
              <a:rPr lang="fr-FR" sz="2300" b="1" dirty="0" err="1">
                <a:solidFill>
                  <a:schemeClr val="tx1"/>
                </a:solidFill>
              </a:rPr>
              <a:t>null</a:t>
            </a:r>
            <a:r>
              <a:rPr lang="fr-FR" sz="2300" b="1" dirty="0">
                <a:solidFill>
                  <a:schemeClr val="tx1"/>
                </a:solidFill>
              </a:rPr>
              <a:t> </a:t>
            </a:r>
            <a:r>
              <a:rPr lang="fr-FR" sz="2300" dirty="0">
                <a:solidFill>
                  <a:schemeClr val="tx1"/>
                </a:solidFill>
              </a:rPr>
              <a:t>si la valeur n’existe pas.</a:t>
            </a:r>
          </a:p>
          <a:p>
            <a:pPr marL="914400" lvl="2" indent="0">
              <a:buNone/>
            </a:pPr>
            <a:r>
              <a:rPr lang="fr-FR" sz="2200" dirty="0">
                <a:solidFill>
                  <a:srgbClr val="C00000"/>
                </a:solidFill>
              </a:rPr>
              <a:t>if (Session::has('</a:t>
            </a:r>
            <a:r>
              <a:rPr lang="fr-FR" sz="2200" dirty="0" err="1">
                <a:solidFill>
                  <a:srgbClr val="C00000"/>
                </a:solidFill>
              </a:rPr>
              <a:t>users</a:t>
            </a:r>
            <a:r>
              <a:rPr lang="fr-FR" sz="2200" dirty="0">
                <a:solidFill>
                  <a:srgbClr val="C00000"/>
                </a:solidFill>
              </a:rPr>
              <a:t>')){</a:t>
            </a:r>
          </a:p>
          <a:p>
            <a:pPr marL="914400" lvl="2" indent="0">
              <a:buNone/>
            </a:pPr>
            <a:r>
              <a:rPr lang="fr-FR" sz="2200" dirty="0">
                <a:solidFill>
                  <a:srgbClr val="C00000"/>
                </a:solidFill>
              </a:rPr>
              <a:t>//</a:t>
            </a:r>
          </a:p>
          <a:p>
            <a:pPr marL="914400" lvl="2" indent="0">
              <a:buNone/>
            </a:pPr>
            <a:r>
              <a:rPr lang="fr-FR" sz="2200" dirty="0">
                <a:solidFill>
                  <a:srgbClr val="C00000"/>
                </a:solidFill>
              </a:rPr>
              <a:t>}</a:t>
            </a:r>
          </a:p>
          <a:p>
            <a:pPr marL="914400" lvl="2" indent="0">
              <a:buNone/>
            </a:pPr>
            <a:r>
              <a:rPr lang="fr-FR" sz="2200" dirty="0">
                <a:solidFill>
                  <a:srgbClr val="C00000"/>
                </a:solidFill>
              </a:rPr>
              <a:t>ou</a:t>
            </a:r>
          </a:p>
          <a:p>
            <a:pPr marL="914400" lvl="2" indent="0">
              <a:buNone/>
            </a:pPr>
            <a:r>
              <a:rPr lang="fr-FR" sz="2200" dirty="0">
                <a:solidFill>
                  <a:srgbClr val="C00000"/>
                </a:solidFill>
              </a:rPr>
              <a:t>if ($</a:t>
            </a:r>
            <a:r>
              <a:rPr lang="fr-FR" sz="2200" dirty="0" err="1">
                <a:solidFill>
                  <a:srgbClr val="C00000"/>
                </a:solidFill>
              </a:rPr>
              <a:t>request</a:t>
            </a:r>
            <a:r>
              <a:rPr lang="fr-FR" sz="2200" dirty="0">
                <a:solidFill>
                  <a:srgbClr val="C00000"/>
                </a:solidFill>
              </a:rPr>
              <a:t>-&gt; session() -&gt; has ( 'key' ) {</a:t>
            </a:r>
          </a:p>
          <a:p>
            <a:pPr marL="914400" lvl="2" indent="0">
              <a:buNone/>
            </a:pPr>
            <a:r>
              <a:rPr lang="fr-FR" sz="2200" dirty="0">
                <a:solidFill>
                  <a:srgbClr val="C00000"/>
                </a:solidFill>
              </a:rPr>
              <a:t>//</a:t>
            </a:r>
          </a:p>
          <a:p>
            <a:pPr marL="914400" lvl="2" indent="0">
              <a:buNone/>
            </a:pPr>
            <a:r>
              <a:rPr lang="fr-FR" sz="2200" dirty="0">
                <a:solidFill>
                  <a:srgbClr val="C00000"/>
                </a:solidFill>
              </a:rPr>
              <a:t>}</a:t>
            </a:r>
          </a:p>
          <a:p>
            <a:pPr marL="914400" lvl="2" indent="0">
              <a:buNone/>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lvl="2">
              <a:buFont typeface="Wingdings" panose="05000000000000000000" pitchFamily="2" charset="2"/>
              <a:buChar char="ü"/>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9758572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1501</Words>
  <Application>Microsoft Office PowerPoint</Application>
  <PresentationFormat>Affichage à l'écran (4:3)</PresentationFormat>
  <Paragraphs>263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Angsana New</vt:lpstr>
      <vt:lpstr>Arial</vt:lpstr>
      <vt:lpstr>Calibri</vt:lpstr>
      <vt:lpstr>Courier New</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193</cp:revision>
  <dcterms:created xsi:type="dcterms:W3CDTF">2011-10-01T12:57:10Z</dcterms:created>
  <dcterms:modified xsi:type="dcterms:W3CDTF">2022-11-22T12:00:09Z</dcterms:modified>
</cp:coreProperties>
</file>