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8" r:id="rId12"/>
    <p:sldId id="262" r:id="rId13"/>
    <p:sldId id="263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77" d="100"/>
          <a:sy n="77" d="100"/>
        </p:scale>
        <p:origin x="-9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102745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394889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38472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7122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166738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258367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2172216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316273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365083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24539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201146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2074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23050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40561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385358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310786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2512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03/01/2023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484590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rver.example.com/upload_dir/malicious.php?cmd=ls%20-l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amy.pl/myspa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DOM_Based_XSS" TargetMode="External"/><Relationship Id="rId2" Type="http://schemas.openxmlformats.org/officeDocument/2006/relationships/hyperlink" Target="https://developer.mozilla.org/fr/docs/Glossary/D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unetix.com/websitesecurity/upload-forms-threat/" TargetMode="External"/><Relationship Id="rId4" Type="http://schemas.openxmlformats.org/officeDocument/2006/relationships/hyperlink" Target="https://brightsec.com/blog/csrf-examp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failles de sécurité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Yuly BULATOV et Abdelhamid </a:t>
            </a:r>
            <a:r>
              <a:rPr lang="fr-FR" dirty="0" smtClean="0"/>
              <a:t>JINANI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faille CSRF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5880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1800" b="1" u="sng" dirty="0">
                <a:latin typeface="Kalinga" panose="020B0502040204020203" pitchFamily="34" charset="0"/>
                <a:ea typeface="Calibri" panose="020F0502020204030204" pitchFamily="34" charset="0"/>
              </a:rPr>
              <a:t>A</a:t>
            </a:r>
            <a:r>
              <a:rPr lang="fr-FR" sz="1800" b="1" u="sng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mener un utilisateur authentifié à utiliser une requête HTTP falsifiée</a:t>
            </a:r>
            <a:r>
              <a:rPr lang="x-none" b="1" u="sng" dirty="0">
                <a:effectLst/>
              </a:rPr>
              <a:t> </a:t>
            </a:r>
            <a:endParaRPr lang="fr-FR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C86E51-3C19-0342-9068-CBE14FC4E571}"/>
              </a:ext>
            </a:extLst>
          </p:cNvPr>
          <p:cNvSpPr txBox="1"/>
          <p:nvPr/>
        </p:nvSpPr>
        <p:spPr>
          <a:xfrm>
            <a:off x="74438" y="3018657"/>
            <a:ext cx="125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Exemple: banque ACME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99DF9D-9A9F-9E45-987E-5CE10C7784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5294" y="3068960"/>
            <a:ext cx="5865495" cy="24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518AE1-C475-2842-B577-85637B3816A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294" y="3597646"/>
            <a:ext cx="5283200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B58D4A-A587-D441-99A6-5C62DD871B6B}"/>
              </a:ext>
            </a:extLst>
          </p:cNvPr>
          <p:cNvSpPr txBox="1"/>
          <p:nvPr/>
        </p:nvSpPr>
        <p:spPr>
          <a:xfrm>
            <a:off x="1587274" y="4095312"/>
            <a:ext cx="6297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A : Victime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Sujet : Un cadeau de fleurs pour vous !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 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Bonjour victime,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Nous savons que ton anniversaire approche et nous avons un cadeau spécial pour toi. Il suffit de cliquer </a:t>
            </a:r>
            <a:r>
              <a:rPr lang="fr-FR" sz="1800" u="sng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ici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 pour le recevoir !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 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930D1-2053-134A-B5E8-1A9572BD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La faille CSRF: </a:t>
            </a:r>
            <a:r>
              <a:rPr lang="x-none"/>
              <a:t>comment </a:t>
            </a:r>
            <a:r>
              <a:rPr lang="fr-FR" dirty="0" smtClean="0"/>
              <a:t>l’é</a:t>
            </a:r>
            <a:r>
              <a:rPr lang="x-none" smtClean="0"/>
              <a:t>viter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EA006A-E947-8F43-864F-75C40556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11065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36712"/>
            <a:ext cx="7740352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L'attaque par dictionnaire / par force brute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2132856"/>
            <a:ext cx="8229600" cy="7301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u="sng" dirty="0"/>
              <a:t>Craquer un mot de passe en essayant toutes les combinaisons possibles de mots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8F46D0-319A-3B45-AA9B-B41A54F55022}"/>
              </a:ext>
            </a:extLst>
          </p:cNvPr>
          <p:cNvSpPr txBox="1"/>
          <p:nvPr/>
        </p:nvSpPr>
        <p:spPr>
          <a:xfrm>
            <a:off x="179512" y="2893130"/>
            <a:ext cx="5616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Pour l’éviter :</a:t>
            </a:r>
          </a:p>
          <a:p>
            <a:endParaRPr lang="fr-FR" sz="1800" dirty="0">
              <a:effectLst/>
              <a:latin typeface="Kalinga" panose="020B0502040204020203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Il faut des mots de passe </a:t>
            </a:r>
            <a:r>
              <a:rPr lang="fr-FR" sz="1800" dirty="0" smtClean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robustes,  </a:t>
            </a:r>
            <a:endParaRPr lang="fr-FR" sz="1800" dirty="0">
              <a:effectLst/>
              <a:latin typeface="Kalinga" panose="020B0502040204020203" pitchFamily="34" charset="0"/>
              <a:ea typeface="Calibri" panose="020F0502020204030204" pitchFamily="34" charset="0"/>
            </a:endParaRPr>
          </a:p>
          <a:p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Randomiser le </a:t>
            </a:r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mp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 (générer un </a:t>
            </a:r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mp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 aléatoire)</a:t>
            </a:r>
          </a:p>
          <a:p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Limiter les temps de </a:t>
            </a:r>
            <a:r>
              <a:rPr lang="fr-FR" sz="1800" dirty="0" smtClean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connexion</a:t>
            </a:r>
            <a:endParaRPr lang="fr-FR" sz="1800" dirty="0">
              <a:effectLst/>
              <a:latin typeface="Kalinga" panose="020B0502040204020203" pitchFamily="34" charset="0"/>
              <a:ea typeface="Calibri" panose="020F0502020204030204" pitchFamily="34" charset="0"/>
            </a:endParaRPr>
          </a:p>
          <a:p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Augmenter le coût par tentative (hash et </a:t>
            </a:r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captcha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)</a:t>
            </a:r>
          </a:p>
          <a:p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Renouveler ses </a:t>
            </a:r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mp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Le salage.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endParaRPr lang="x-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faille upload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2596" y="2056845"/>
            <a:ext cx="6887389" cy="732087"/>
          </a:xfrm>
        </p:spPr>
        <p:txBody>
          <a:bodyPr/>
          <a:lstStyle/>
          <a:p>
            <a:pPr marL="0" indent="0" algn="ctr">
              <a:buNone/>
            </a:pPr>
            <a:r>
              <a:rPr lang="fr-FR" sz="1800" b="1" u="sng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Télécharger un fichier avec une extension non autorisée dans lequel on injecte du code</a:t>
            </a:r>
            <a:r>
              <a:rPr lang="x-none" b="1" u="sng" dirty="0">
                <a:effectLst/>
              </a:rPr>
              <a:t> </a:t>
            </a:r>
            <a:endParaRPr lang="fr-FR" b="1" u="sng" dirty="0"/>
          </a:p>
        </p:txBody>
      </p:sp>
      <p:pic>
        <p:nvPicPr>
          <p:cNvPr id="4" name="Picture 3" descr="Text, timeline&#10;&#10;Description automatically generated">
            <a:extLst>
              <a:ext uri="{FF2B5EF4-FFF2-40B4-BE49-F238E27FC236}">
                <a16:creationId xmlns:a16="http://schemas.microsoft.com/office/drawing/2014/main" xmlns="" id="{A7C6437E-B1BF-AC42-AEDC-87D1AF2998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1" y="2788931"/>
            <a:ext cx="5328592" cy="137619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C32C3CEE-7821-5443-8F81-11B9E837DF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4208154"/>
            <a:ext cx="5883142" cy="253202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4260E3C4-7562-BF42-BE1A-77157639061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8184" y="2927350"/>
            <a:ext cx="2019300" cy="1003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068F50-5538-2C44-9F0A-D67279B38466}"/>
              </a:ext>
            </a:extLst>
          </p:cNvPr>
          <p:cNvSpPr txBox="1"/>
          <p:nvPr/>
        </p:nvSpPr>
        <p:spPr>
          <a:xfrm>
            <a:off x="6002141" y="5023834"/>
            <a:ext cx="30458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solidFill>
                  <a:srgbClr val="0000FF"/>
                </a:solidFill>
                <a:effectLst/>
                <a:latin typeface="Kalinga" panose="020B0502040204020203" pitchFamily="34" charset="0"/>
                <a:ea typeface="Calibri" panose="020F0502020204030204" pitchFamily="34" charset="0"/>
                <a:hlinkClick r:id="rId5"/>
              </a:rPr>
              <a:t>http://server.example.com/upload_dir/malicious.php?cmd=ls%20-l</a:t>
            </a:r>
            <a:endParaRPr lang="x-none" sz="14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80E76-C1E6-E543-9EE9-BF03C13A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53228"/>
            <a:ext cx="7176653" cy="1080938"/>
          </a:xfrm>
        </p:spPr>
        <p:txBody>
          <a:bodyPr/>
          <a:lstStyle/>
          <a:p>
            <a:r>
              <a:rPr lang="x-none" dirty="0"/>
              <a:t>La faille upload: </a:t>
            </a:r>
            <a:r>
              <a:rPr lang="x-none"/>
              <a:t>comment </a:t>
            </a:r>
            <a:r>
              <a:rPr lang="fr-FR" dirty="0" smtClean="0"/>
              <a:t>l’é</a:t>
            </a:r>
            <a:r>
              <a:rPr lang="x-none" smtClean="0"/>
              <a:t>viter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17E1FA-78C6-4340-9A56-7DAA8DF0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69210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921B6-6C07-1949-9567-1A15768B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0683AC-C503-1447-850D-60A3AA20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Une histoire amusante montrant la force des failles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Kalinga" panose="020B0502040204020203" pitchFamily="34" charset="0"/>
                <a:ea typeface="Calibri" panose="020F0502020204030204" pitchFamily="34" charset="0"/>
                <a:hlinkClick r:id="rId2"/>
              </a:rPr>
              <a:t>https://samy.pl/myspace/</a:t>
            </a:r>
            <a:endParaRPr lang="fr-FR" sz="1800" u="sng" dirty="0">
              <a:solidFill>
                <a:srgbClr val="0000FF"/>
              </a:solidFill>
              <a:latin typeface="Kalinga" panose="020B0502040204020203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u="sng" dirty="0">
              <a:solidFill>
                <a:srgbClr val="0000FF"/>
              </a:solidFill>
              <a:latin typeface="Kalinga" panose="020B0502040204020203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800" u="sng" dirty="0">
              <a:solidFill>
                <a:srgbClr val="0000FF"/>
              </a:solidFill>
              <a:latin typeface="Kalinga" panose="020B0502040204020203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Un site utile :</a:t>
            </a:r>
            <a:r>
              <a:rPr lang="x-none" sz="18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https://</a:t>
            </a:r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cwe.mitre.org</a:t>
            </a:r>
            <a:endParaRPr lang="fr-FR" sz="1800" dirty="0">
              <a:effectLst/>
              <a:latin typeface="Kalinga" panose="020B0502040204020203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97766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5EADA-CAA9-DC40-8018-B0746A8C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0670BB-FA45-824B-98EE-DD1B34C3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https://</a:t>
            </a:r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cwe.mitre.org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u="sng" dirty="0">
                <a:solidFill>
                  <a:srgbClr val="0000FF"/>
                </a:solidFill>
                <a:effectLst/>
                <a:latin typeface="Kalinga" panose="020B0502040204020203" pitchFamily="34" charset="0"/>
                <a:ea typeface="Calibri" panose="020F0502020204030204" pitchFamily="34" charset="0"/>
                <a:hlinkClick r:id="rId2"/>
              </a:rPr>
              <a:t>https://developer.mozilla.org/fr/docs/Glossary/DOM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u="sng" dirty="0">
                <a:solidFill>
                  <a:srgbClr val="0000FF"/>
                </a:solidFill>
                <a:effectLst/>
                <a:latin typeface="Kalinga" panose="020B0502040204020203" pitchFamily="34" charset="0"/>
                <a:ea typeface="Calibri" panose="020F0502020204030204" pitchFamily="34" charset="0"/>
                <a:hlinkClick r:id="rId3"/>
              </a:rPr>
              <a:t>https://owasp.org/www-community/attacks/DOM_Based_XSS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u="sng" dirty="0">
                <a:solidFill>
                  <a:srgbClr val="0000FF"/>
                </a:solidFill>
                <a:effectLst/>
                <a:latin typeface="Kalinga" panose="020B0502040204020203" pitchFamily="34" charset="0"/>
                <a:ea typeface="Calibri" panose="020F0502020204030204" pitchFamily="34" charset="0"/>
                <a:hlinkClick r:id="rId4"/>
              </a:rPr>
              <a:t>https://brightsec.com/blog/csrf-example/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u="sng" dirty="0">
                <a:solidFill>
                  <a:srgbClr val="0000FF"/>
                </a:solidFill>
                <a:effectLst/>
                <a:latin typeface="Kalinga" panose="020B0502040204020203" pitchFamily="34" charset="0"/>
                <a:ea typeface="Calibri" panose="020F0502020204030204" pitchFamily="34" charset="0"/>
                <a:hlinkClick r:id="rId5"/>
              </a:rPr>
              <a:t>https://www.acunetix.com/websitesecurity/upload-forms-threat/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https://</a:t>
            </a:r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repo.zenk-security.com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/Techniques%20d.attaques%20%20.%20%20Failles/Securite%20PHP%20-%20Faille%20upload.pdf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 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5629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Qu’est-ce qu’une faille de sécurité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A41C153-77BD-BA45-835C-567D4925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625"/>
          <a:stretch/>
        </p:blipFill>
        <p:spPr>
          <a:xfrm>
            <a:off x="1471746" y="2336801"/>
            <a:ext cx="5011471" cy="332444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</a:t>
            </a:r>
            <a:r>
              <a:rPr lang="fr-FR" dirty="0"/>
              <a:t>types de failles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L’injection SQL </a:t>
            </a:r>
          </a:p>
          <a:p>
            <a:r>
              <a:rPr lang="fr-FR" dirty="0"/>
              <a:t>La faille XSS </a:t>
            </a:r>
          </a:p>
          <a:p>
            <a:r>
              <a:rPr lang="fr-FR" dirty="0"/>
              <a:t>La faille CSRF </a:t>
            </a:r>
          </a:p>
          <a:p>
            <a:r>
              <a:rPr lang="fr-FR" dirty="0"/>
              <a:t>L'attaque par dictionnaire / par force brute </a:t>
            </a:r>
          </a:p>
          <a:p>
            <a:r>
              <a:rPr lang="fr-FR" dirty="0"/>
              <a:t>La faille upload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L’injection 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516063"/>
          </a:xfrm>
        </p:spPr>
        <p:txBody>
          <a:bodyPr/>
          <a:lstStyle/>
          <a:p>
            <a:pPr marL="0" indent="0" algn="ctr">
              <a:buNone/>
            </a:pPr>
            <a:r>
              <a:rPr lang="fr-FR" sz="1800" b="1" u="sng" dirty="0">
                <a:latin typeface="Kalinga" panose="020B0502040204020203" pitchFamily="34" charset="0"/>
                <a:ea typeface="Calibri" panose="020F0502020204030204" pitchFamily="34" charset="0"/>
              </a:rPr>
              <a:t>U</a:t>
            </a:r>
            <a:r>
              <a:rPr lang="fr-FR" sz="1800" b="1" u="sng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ne attaque dirigée vers la base de données</a:t>
            </a:r>
            <a:r>
              <a:rPr lang="x-none" b="1" u="sng" dirty="0">
                <a:effectLst/>
              </a:rPr>
              <a:t> </a:t>
            </a:r>
            <a:endParaRPr lang="fr-FR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75956F-31BC-1E40-ACE1-EC045DF3AAA6}"/>
              </a:ext>
            </a:extLst>
          </p:cNvPr>
          <p:cNvSpPr txBox="1"/>
          <p:nvPr/>
        </p:nvSpPr>
        <p:spPr>
          <a:xfrm>
            <a:off x="74438" y="2971800"/>
            <a:ext cx="341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mysql_real_escape_string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()</a:t>
            </a:r>
            <a:r>
              <a:rPr lang="x-none" dirty="0">
                <a:effectLst/>
              </a:rPr>
              <a:t> </a:t>
            </a:r>
            <a:endParaRPr lang="x-none" dirty="0"/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xmlns="" id="{7859BF80-5572-1F49-AB3A-500C4C2880E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975667"/>
            <a:ext cx="3761105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1">
            <a:extLst>
              <a:ext uri="{FF2B5EF4-FFF2-40B4-BE49-F238E27FC236}">
                <a16:creationId xmlns:a16="http://schemas.microsoft.com/office/drawing/2014/main" xmlns="" id="{44EB8112-F816-2C4C-8326-18153EB1BF28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524052"/>
            <a:ext cx="4556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8AF0FD-C017-1C47-AC39-CB0268E4DFF8}"/>
              </a:ext>
            </a:extLst>
          </p:cNvPr>
          <p:cNvSpPr txBox="1"/>
          <p:nvPr/>
        </p:nvSpPr>
        <p:spPr>
          <a:xfrm>
            <a:off x="-32387" y="4725144"/>
            <a:ext cx="12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x-none" dirty="0"/>
              <a:t>ntval()</a:t>
            </a:r>
          </a:p>
        </p:txBody>
      </p:sp>
      <p:pic>
        <p:nvPicPr>
          <p:cNvPr id="8" name="Image 19">
            <a:extLst>
              <a:ext uri="{FF2B5EF4-FFF2-40B4-BE49-F238E27FC236}">
                <a16:creationId xmlns:a16="http://schemas.microsoft.com/office/drawing/2014/main" xmlns="" id="{44E4B46B-B0D3-544C-8D04-DA2A397DDC0D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737681"/>
            <a:ext cx="343471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EBD2B9-AEDD-1A45-B299-CB3DEEFD439F}"/>
              </a:ext>
            </a:extLst>
          </p:cNvPr>
          <p:cNvSpPr txBox="1"/>
          <p:nvPr/>
        </p:nvSpPr>
        <p:spPr>
          <a:xfrm>
            <a:off x="4541844" y="4693394"/>
            <a:ext cx="190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is_numeric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()</a:t>
            </a:r>
            <a:r>
              <a:rPr lang="x-none" dirty="0">
                <a:effectLst/>
              </a:rPr>
              <a:t> </a:t>
            </a:r>
            <a:endParaRPr lang="x-none" dirty="0"/>
          </a:p>
        </p:txBody>
      </p:sp>
      <p:pic>
        <p:nvPicPr>
          <p:cNvPr id="10" name="Image 22">
            <a:extLst>
              <a:ext uri="{FF2B5EF4-FFF2-40B4-BE49-F238E27FC236}">
                <a16:creationId xmlns:a16="http://schemas.microsoft.com/office/drawing/2014/main" xmlns="" id="{001B020D-892B-F746-90FC-77B0FD0AA3CC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5062726"/>
            <a:ext cx="468052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faille XSS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44055"/>
          </a:xfrm>
        </p:spPr>
        <p:txBody>
          <a:bodyPr/>
          <a:lstStyle/>
          <a:p>
            <a:pPr marL="0" indent="0" algn="ctr">
              <a:buNone/>
            </a:pPr>
            <a:r>
              <a:rPr lang="fr-FR" sz="1800" b="1" u="sng" dirty="0">
                <a:latin typeface="Kalinga" panose="020B0502040204020203" pitchFamily="34" charset="0"/>
                <a:ea typeface="Calibri" panose="020F0502020204030204" pitchFamily="34" charset="0"/>
              </a:rPr>
              <a:t>U</a:t>
            </a:r>
            <a:r>
              <a:rPr lang="fr-FR" sz="1800" b="1" u="sng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ne injection de contenu malveillant</a:t>
            </a:r>
            <a:r>
              <a:rPr lang="x-none" b="1" u="sng" dirty="0">
                <a:effectLst/>
              </a:rPr>
              <a:t> </a:t>
            </a:r>
            <a:endParaRPr lang="fr-FR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F44223-CAB9-CF4B-9ECF-AED648AEA217}"/>
              </a:ext>
            </a:extLst>
          </p:cNvPr>
          <p:cNvSpPr txBox="1"/>
          <p:nvPr/>
        </p:nvSpPr>
        <p:spPr>
          <a:xfrm>
            <a:off x="1259632" y="328363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Failles XSS non-persistants</a:t>
            </a:r>
            <a:r>
              <a:rPr lang="x-none" dirty="0">
                <a:effectLst/>
              </a:rPr>
              <a:t> 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CA5A06-EBC7-CF49-8ED0-17DCE105F867}"/>
              </a:ext>
            </a:extLst>
          </p:cNvPr>
          <p:cNvSpPr txBox="1"/>
          <p:nvPr/>
        </p:nvSpPr>
        <p:spPr>
          <a:xfrm>
            <a:off x="5292080" y="3283635"/>
            <a:ext cx="189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Kalinga" panose="020B0502040204020203" pitchFamily="34" charset="0"/>
                <a:ea typeface="Calibri" panose="020F0502020204030204" pitchFamily="34" charset="0"/>
              </a:rPr>
              <a:t>F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ailles XSS persistants</a:t>
            </a:r>
            <a:r>
              <a:rPr lang="x-none" dirty="0">
                <a:effectLst/>
              </a:rPr>
              <a:t> 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AEB55F-CFF6-194C-9D98-1CB038948BD5}"/>
              </a:ext>
            </a:extLst>
          </p:cNvPr>
          <p:cNvSpPr txBox="1"/>
          <p:nvPr/>
        </p:nvSpPr>
        <p:spPr>
          <a:xfrm>
            <a:off x="802432" y="4797152"/>
            <a:ext cx="31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les vulnérabilités côté serveur = traditionnelles.</a:t>
            </a:r>
            <a:endParaRPr lang="x-none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3E1620A-2143-AA42-876C-9CBF84518D8E}"/>
              </a:ext>
            </a:extLst>
          </p:cNvPr>
          <p:cNvSpPr txBox="1"/>
          <p:nvPr/>
        </p:nvSpPr>
        <p:spPr>
          <a:xfrm>
            <a:off x="5292080" y="4562170"/>
            <a:ext cx="277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les vulnérabilités côté client - basés sur le DOM</a:t>
            </a:r>
            <a:r>
              <a:rPr lang="x-none" dirty="0">
                <a:effectLst/>
              </a:rPr>
              <a:t> </a:t>
            </a:r>
            <a:r>
              <a:rPr lang="fr-FR" sz="1800" dirty="0">
                <a:effectLst/>
                <a:latin typeface="Kalinga" panose="020B0502040204020203" pitchFamily="34" charset="0"/>
                <a:ea typeface="Calibri" panose="020F0502020204030204" pitchFamily="34" charset="0"/>
              </a:rPr>
              <a:t>(Document Object Model) 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3921A-4C94-B54B-8593-B2FD080A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La faille XSS non permanante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F99209-C386-0D4D-B1FA-5CE691B8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0782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C8830-03B3-4B4D-8211-B2F1F965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La faille </a:t>
            </a:r>
            <a:r>
              <a:rPr lang="x-none"/>
              <a:t>XSS </a:t>
            </a:r>
            <a:r>
              <a:rPr lang="x-none" smtClean="0"/>
              <a:t>perman</a:t>
            </a:r>
            <a:r>
              <a:rPr lang="fr-FR" dirty="0" smtClean="0"/>
              <a:t>e</a:t>
            </a:r>
            <a:r>
              <a:rPr lang="x-none" smtClean="0"/>
              <a:t>nte </a:t>
            </a:r>
            <a:r>
              <a:rPr lang="x-none"/>
              <a:t>(</a:t>
            </a:r>
            <a:r>
              <a:rPr lang="x-none" smtClean="0"/>
              <a:t>stocké</a:t>
            </a:r>
            <a:r>
              <a:rPr lang="fr-FR" dirty="0" smtClean="0"/>
              <a:t>e</a:t>
            </a:r>
            <a:r>
              <a:rPr lang="x-none" smtClean="0"/>
              <a:t>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39506E-9984-6B4E-962A-0F50C231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79634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BCBFF-A1DF-9846-BC9A-E617F7D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La faille XSS sur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5562F3-D31C-2A40-9060-CAFEB455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2537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D114D-43FF-1145-B061-3518DF65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La faille XSS: </a:t>
            </a:r>
            <a:r>
              <a:rPr lang="x-none"/>
              <a:t>comment </a:t>
            </a:r>
            <a:r>
              <a:rPr lang="fr-FR" dirty="0" smtClean="0"/>
              <a:t>l’é</a:t>
            </a:r>
            <a:r>
              <a:rPr lang="x-none" smtClean="0"/>
              <a:t>viter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42A989-A6FE-A544-9511-D3C66CE3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0536305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{A72FA030-6AF4-5842-AFE9-0042A0860F0C}tf10001057</Template>
  <TotalTime>163</TotalTime>
  <Words>235</Words>
  <Application>Microsoft Office PowerPoint</Application>
  <PresentationFormat>Affichage à l'écran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Berlin</vt:lpstr>
      <vt:lpstr>Les failles de sécurité</vt:lpstr>
      <vt:lpstr>Qu’est-ce qu’une faille de sécurité ?</vt:lpstr>
      <vt:lpstr>Les différents types de failles</vt:lpstr>
      <vt:lpstr>L’injection SQL</vt:lpstr>
      <vt:lpstr>La faille XSS</vt:lpstr>
      <vt:lpstr>La faille XSS non permanante</vt:lpstr>
      <vt:lpstr>La faille XSS permanente (stockée)</vt:lpstr>
      <vt:lpstr>La faille XSS sur DOM</vt:lpstr>
      <vt:lpstr>La faille XSS: comment l’éviter</vt:lpstr>
      <vt:lpstr>La faille CSRF</vt:lpstr>
      <vt:lpstr>La faille CSRF: comment l’éviter</vt:lpstr>
      <vt:lpstr>L'attaque par dictionnaire / par force brute  </vt:lpstr>
      <vt:lpstr>La faille upload</vt:lpstr>
      <vt:lpstr>La faille upload: comment l’éviter</vt:lpstr>
      <vt:lpstr>Bonus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failles de sécurité</dc:title>
  <dc:creator>CIR</dc:creator>
  <cp:lastModifiedBy>Secrétariat</cp:lastModifiedBy>
  <cp:revision>6</cp:revision>
  <dcterms:created xsi:type="dcterms:W3CDTF">2022-12-25T07:25:44Z</dcterms:created>
  <dcterms:modified xsi:type="dcterms:W3CDTF">2023-01-03T08:56:44Z</dcterms:modified>
</cp:coreProperties>
</file>