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59" r:id="rId5"/>
    <p:sldId id="260" r:id="rId6"/>
    <p:sldId id="267" r:id="rId7"/>
    <p:sldId id="261" r:id="rId8"/>
    <p:sldId id="266" r:id="rId9"/>
    <p:sldId id="262" r:id="rId10"/>
    <p:sldId id="263" r:id="rId11"/>
    <p:sldId id="265"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3"/>
  </p:normalViewPr>
  <p:slideViewPr>
    <p:cSldViewPr>
      <p:cViewPr varScale="1">
        <p:scale>
          <a:sx n="73" d="100"/>
          <a:sy n="73" d="100"/>
        </p:scale>
        <p:origin x="-96" y="-9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585203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378537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1572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50989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9336376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9" name="Footer Placeholder 8"/>
          <p:cNvSpPr>
            <a:spLocks noGrp="1"/>
          </p:cNvSpPr>
          <p:nvPr>
            <p:ph type="ftr" sz="quarter" idx="11"/>
          </p:nvPr>
        </p:nvSpPr>
        <p:spPr/>
        <p:txBody>
          <a:bodyPr/>
          <a:lstStyle/>
          <a:p>
            <a:endParaRPr lang="fr-BE" dirty="0"/>
          </a:p>
        </p:txBody>
      </p:sp>
      <p:sp>
        <p:nvSpPr>
          <p:cNvPr id="10" name="Slide Number Placeholder 9"/>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13470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xmlns="" val="22073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406487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09849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fr-BE" dirty="0"/>
          </a:p>
        </p:txBody>
      </p:sp>
      <p:sp>
        <p:nvSpPr>
          <p:cNvPr id="11" name="Slide Number Placeholder 10"/>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61375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A309A6D-C09C-4548-B29A-6CF363A7E532}" type="datetimeFigureOut">
              <a:rPr lang="fr-FR" smtClean="0"/>
              <a:pPr/>
              <a:t>03/01/2023</a:t>
            </a:fld>
            <a:endParaRPr lang="fr-BE"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fr-BE" dirty="0"/>
          </a:p>
        </p:txBody>
      </p:sp>
      <p:sp>
        <p:nvSpPr>
          <p:cNvPr id="10" name="Slide Number Placeholder 9"/>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327471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fr-BE"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771977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erver.example.com/upload_dir/malicious.php?cmd=ls%20-l"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620688"/>
            <a:ext cx="7772400" cy="1470025"/>
          </a:xfrm>
        </p:spPr>
        <p:txBody>
          <a:bodyPr>
            <a:normAutofit/>
          </a:bodyPr>
          <a:lstStyle/>
          <a:p>
            <a:r>
              <a:rPr lang="fr-FR" dirty="0"/>
              <a:t>Les failles de sécurité</a:t>
            </a:r>
          </a:p>
        </p:txBody>
      </p:sp>
      <p:sp>
        <p:nvSpPr>
          <p:cNvPr id="3" name="Sous-titre 2"/>
          <p:cNvSpPr>
            <a:spLocks noGrp="1"/>
          </p:cNvSpPr>
          <p:nvPr>
            <p:ph type="subTitle" idx="1"/>
          </p:nvPr>
        </p:nvSpPr>
        <p:spPr>
          <a:xfrm>
            <a:off x="1403648" y="5661248"/>
            <a:ext cx="6400800" cy="409599"/>
          </a:xfrm>
        </p:spPr>
        <p:txBody>
          <a:bodyPr>
            <a:normAutofit/>
          </a:bodyPr>
          <a:lstStyle/>
          <a:p>
            <a:r>
              <a:rPr lang="fr-FR" dirty="0"/>
              <a:t>Par Yuly BULATOV et Abdelhamid JINANI</a:t>
            </a:r>
          </a:p>
          <a:p>
            <a:endParaRPr lang="fr-FR" dirty="0"/>
          </a:p>
        </p:txBody>
      </p:sp>
      <p:pic>
        <p:nvPicPr>
          <p:cNvPr id="4098" name="Picture 2" descr="C:\Users\CIR\Desktop\Les failles de sécurité\img\tete-de-mort.png"/>
          <p:cNvPicPr>
            <a:picLocks noChangeAspect="1" noChangeArrowheads="1"/>
          </p:cNvPicPr>
          <p:nvPr/>
        </p:nvPicPr>
        <p:blipFill>
          <a:blip r:embed="rId2" cstate="print"/>
          <a:srcRect/>
          <a:stretch>
            <a:fillRect/>
          </a:stretch>
        </p:blipFill>
        <p:spPr bwMode="auto">
          <a:xfrm>
            <a:off x="2555776" y="2060848"/>
            <a:ext cx="3744416" cy="359650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89359"/>
            <a:ext cx="8229600" cy="1156990"/>
          </a:xfrm>
        </p:spPr>
        <p:txBody>
          <a:bodyPr>
            <a:normAutofit/>
          </a:bodyPr>
          <a:lstStyle/>
          <a:p>
            <a:r>
              <a:rPr lang="fr-FR" dirty="0"/>
              <a:t>La faille upload</a:t>
            </a:r>
          </a:p>
        </p:txBody>
      </p:sp>
      <p:sp>
        <p:nvSpPr>
          <p:cNvPr id="3" name="Espace réservé du contenu 2"/>
          <p:cNvSpPr>
            <a:spLocks noGrp="1"/>
          </p:cNvSpPr>
          <p:nvPr>
            <p:ph idx="1"/>
          </p:nvPr>
        </p:nvSpPr>
        <p:spPr>
          <a:xfrm>
            <a:off x="467544" y="1700808"/>
            <a:ext cx="5842992" cy="2520280"/>
          </a:xfrm>
        </p:spPr>
        <p:txBody>
          <a:bodyPr>
            <a:normAutofit/>
          </a:bodyPr>
          <a:lstStyle/>
          <a:p>
            <a:r>
              <a:rPr lang="fr-FR" sz="1800" dirty="0"/>
              <a:t>Permet d’uploader un fichier avec une extension non autorisée dans lequel on injecte du code (en PHP). Souvent présente dans les scripts d’upload d’images.</a:t>
            </a:r>
          </a:p>
          <a:p>
            <a:r>
              <a:rPr lang="fr-FR" sz="1800" dirty="0"/>
              <a:t>Le vilain pourra prendre le contrôle des applications et serveurs.</a:t>
            </a:r>
          </a:p>
          <a:p>
            <a:endParaRPr lang="fr-FR" sz="1800" dirty="0"/>
          </a:p>
          <a:p>
            <a:pPr>
              <a:buNone/>
            </a:pPr>
            <a:r>
              <a:rPr lang="fr-FR" sz="1800" dirty="0"/>
              <a:t>C’est la faille la plus dangereuse.</a:t>
            </a:r>
          </a:p>
          <a:p>
            <a:pPr>
              <a:buNone/>
            </a:pPr>
            <a:endParaRPr lang="fr-FR" sz="1800" dirty="0"/>
          </a:p>
          <a:p>
            <a:pPr>
              <a:buNone/>
            </a:pPr>
            <a:endParaRPr lang="fr-FR" sz="1800" dirty="0"/>
          </a:p>
        </p:txBody>
      </p:sp>
      <p:pic>
        <p:nvPicPr>
          <p:cNvPr id="1026" name="Picture 2" descr="C:\Users\CIR\Desktop\Les failles de sécurité\img\Constance-Queniaux_02.png"/>
          <p:cNvPicPr>
            <a:picLocks noChangeAspect="1" noChangeArrowheads="1"/>
          </p:cNvPicPr>
          <p:nvPr/>
        </p:nvPicPr>
        <p:blipFill>
          <a:blip r:embed="rId2" cstate="print"/>
          <a:srcRect/>
          <a:stretch>
            <a:fillRect/>
          </a:stretch>
        </p:blipFill>
        <p:spPr bwMode="auto">
          <a:xfrm>
            <a:off x="6300192" y="1700808"/>
            <a:ext cx="2310345" cy="4417784"/>
          </a:xfrm>
          <a:prstGeom prst="rect">
            <a:avLst/>
          </a:prstGeom>
          <a:noFill/>
        </p:spPr>
      </p:pic>
      <p:sp>
        <p:nvSpPr>
          <p:cNvPr id="4" name="TextBox 3">
            <a:extLst>
              <a:ext uri="{FF2B5EF4-FFF2-40B4-BE49-F238E27FC236}">
                <a16:creationId xmlns:a16="http://schemas.microsoft.com/office/drawing/2014/main" xmlns="" id="{A1799F53-F969-3A44-ABFF-E0C2A5A895A7}"/>
              </a:ext>
            </a:extLst>
          </p:cNvPr>
          <p:cNvSpPr txBox="1"/>
          <p:nvPr/>
        </p:nvSpPr>
        <p:spPr>
          <a:xfrm>
            <a:off x="533462" y="4475546"/>
            <a:ext cx="5406689" cy="1477328"/>
          </a:xfrm>
          <a:prstGeom prst="rect">
            <a:avLst/>
          </a:prstGeom>
          <a:noFill/>
        </p:spPr>
        <p:txBody>
          <a:bodyPr wrap="square" rtlCol="0">
            <a:spAutoFit/>
          </a:bodyPr>
          <a:lstStyle/>
          <a:p>
            <a:pPr>
              <a:buNone/>
            </a:pPr>
            <a:r>
              <a:rPr lang="fr-FR" sz="1800" dirty="0"/>
              <a:t>Pour l’éviter :</a:t>
            </a:r>
          </a:p>
          <a:p>
            <a:pPr>
              <a:buNone/>
            </a:pPr>
            <a:endParaRPr lang="fr-FR" sz="1800" dirty="0"/>
          </a:p>
          <a:p>
            <a:pPr marL="285750" indent="-285750">
              <a:buFont typeface="Arial" panose="020B0604020202020204" pitchFamily="34" charset="0"/>
              <a:buChar char="•"/>
            </a:pPr>
            <a:r>
              <a:rPr lang="fr-FR" sz="1800" dirty="0"/>
              <a:t>Le fameux </a:t>
            </a:r>
            <a:r>
              <a:rPr lang="fr-FR" sz="1800" b="1" dirty="0"/>
              <a:t>Never trust user input,</a:t>
            </a:r>
            <a:endParaRPr lang="fr-FR" sz="1800" dirty="0"/>
          </a:p>
          <a:p>
            <a:pPr marL="285750" indent="-285750">
              <a:buFont typeface="Arial" panose="020B0604020202020204" pitchFamily="34" charset="0"/>
              <a:buChar char="•"/>
            </a:pPr>
            <a:r>
              <a:rPr lang="fr-FR" sz="1800" dirty="0"/>
              <a:t>Vérifier la configuration d ‘Apache.</a:t>
            </a:r>
          </a:p>
          <a:p>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21658" y="77546"/>
            <a:ext cx="5937755" cy="1188720"/>
          </a:xfrm>
        </p:spPr>
        <p:txBody>
          <a:bodyPr>
            <a:normAutofit/>
          </a:bodyPr>
          <a:lstStyle/>
          <a:p>
            <a:r>
              <a:rPr lang="fr-FR" dirty="0"/>
              <a:t>La faille upload: Exemple</a:t>
            </a:r>
          </a:p>
        </p:txBody>
      </p:sp>
      <p:pic>
        <p:nvPicPr>
          <p:cNvPr id="4" name="Picture 3" descr="Text, timeline&#10;&#10;Description automatically generated">
            <a:extLst>
              <a:ext uri="{FF2B5EF4-FFF2-40B4-BE49-F238E27FC236}">
                <a16:creationId xmlns:a16="http://schemas.microsoft.com/office/drawing/2014/main" xmlns="" id="{A7C6437E-B1BF-AC42-AEDC-87D1AF299836}"/>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101619" y="1949947"/>
            <a:ext cx="5328592" cy="1376195"/>
          </a:xfrm>
          <a:prstGeom prst="rect">
            <a:avLst/>
          </a:prstGeom>
        </p:spPr>
      </p:pic>
      <p:pic>
        <p:nvPicPr>
          <p:cNvPr id="5" name="Picture 4" descr="Text&#10;&#10;Description automatically generated">
            <a:extLst>
              <a:ext uri="{FF2B5EF4-FFF2-40B4-BE49-F238E27FC236}">
                <a16:creationId xmlns:a16="http://schemas.microsoft.com/office/drawing/2014/main" xmlns="" id="{C32C3CEE-7821-5443-8F81-11B9E837DFC8}"/>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101619" y="3531859"/>
            <a:ext cx="5883142" cy="2532021"/>
          </a:xfrm>
          <a:prstGeom prst="rect">
            <a:avLst/>
          </a:prstGeom>
        </p:spPr>
      </p:pic>
      <p:pic>
        <p:nvPicPr>
          <p:cNvPr id="6" name="Picture 5" descr="Text&#10;&#10;Description automatically generated">
            <a:extLst>
              <a:ext uri="{FF2B5EF4-FFF2-40B4-BE49-F238E27FC236}">
                <a16:creationId xmlns:a16="http://schemas.microsoft.com/office/drawing/2014/main" xmlns="" id="{4260E3C4-7562-BF42-BE1A-77157639061A}"/>
              </a:ext>
            </a:extLst>
          </p:cNvPr>
          <p:cNvPicPr/>
          <p:nvPr/>
        </p:nvPicPr>
        <p:blipFill>
          <a:blip r:embed="rId4" cstate="print"/>
          <a:stretch>
            <a:fillRect/>
          </a:stretch>
        </p:blipFill>
        <p:spPr>
          <a:xfrm>
            <a:off x="6300192" y="1560194"/>
            <a:ext cx="2019300" cy="1003300"/>
          </a:xfrm>
          <a:prstGeom prst="rect">
            <a:avLst/>
          </a:prstGeom>
        </p:spPr>
      </p:pic>
      <p:sp>
        <p:nvSpPr>
          <p:cNvPr id="7" name="TextBox 6">
            <a:extLst>
              <a:ext uri="{FF2B5EF4-FFF2-40B4-BE49-F238E27FC236}">
                <a16:creationId xmlns:a16="http://schemas.microsoft.com/office/drawing/2014/main" xmlns="" id="{54068F50-5538-2C44-9F0A-D67279B38466}"/>
              </a:ext>
            </a:extLst>
          </p:cNvPr>
          <p:cNvSpPr txBox="1"/>
          <p:nvPr/>
        </p:nvSpPr>
        <p:spPr>
          <a:xfrm>
            <a:off x="6087873" y="5046198"/>
            <a:ext cx="3139516" cy="800219"/>
          </a:xfrm>
          <a:prstGeom prst="rect">
            <a:avLst/>
          </a:prstGeom>
          <a:noFill/>
        </p:spPr>
        <p:txBody>
          <a:bodyPr wrap="square" rtlCol="0">
            <a:spAutoFit/>
          </a:bodyPr>
          <a:lstStyle/>
          <a:p>
            <a:r>
              <a:rPr lang="en-GB" sz="1400" u="sng" dirty="0">
                <a:solidFill>
                  <a:srgbClr val="0000FF"/>
                </a:solidFill>
                <a:effectLst/>
                <a:latin typeface="Kalinga" panose="020B0502040204020203" pitchFamily="34" charset="0"/>
                <a:ea typeface="Calibri" panose="020F0502020204030204" pitchFamily="34" charset="0"/>
                <a:hlinkClick r:id="rId5"/>
              </a:rPr>
              <a:t>http://server.example.com/upload_dir/malicious.php?cmd=ls%20-l</a:t>
            </a:r>
            <a:endParaRPr lang="x-none" sz="1400" dirty="0">
              <a:effectLst/>
              <a:latin typeface="Consolas" panose="020B0609020204030204" pitchFamily="49" charset="0"/>
              <a:ea typeface="Calibri" panose="020F0502020204030204" pitchFamily="34" charset="0"/>
            </a:endParaRPr>
          </a:p>
          <a:p>
            <a:endParaRPr lang="x-none" dirty="0"/>
          </a:p>
        </p:txBody>
      </p:sp>
      <p:sp>
        <p:nvSpPr>
          <p:cNvPr id="9" name="Content Placeholder 8">
            <a:extLst>
              <a:ext uri="{FF2B5EF4-FFF2-40B4-BE49-F238E27FC236}">
                <a16:creationId xmlns:a16="http://schemas.microsoft.com/office/drawing/2014/main" xmlns="" id="{F7465C60-DBF2-BC49-A005-3A3171FB7EB1}"/>
              </a:ext>
            </a:extLst>
          </p:cNvPr>
          <p:cNvSpPr>
            <a:spLocks noGrp="1"/>
          </p:cNvSpPr>
          <p:nvPr>
            <p:ph idx="1"/>
          </p:nvPr>
        </p:nvSpPr>
        <p:spPr>
          <a:xfrm>
            <a:off x="104730" y="1326937"/>
            <a:ext cx="3528392" cy="734907"/>
          </a:xfrm>
        </p:spPr>
        <p:txBody>
          <a:bodyPr/>
          <a:lstStyle/>
          <a:p>
            <a:pPr marL="0" indent="0">
              <a:buNone/>
            </a:pPr>
            <a:r>
              <a:rPr lang="x-none" dirty="0"/>
              <a:t>Code pour telecharger une image sur  serveur:</a:t>
            </a:r>
          </a:p>
          <a:p>
            <a:pPr marL="0" indent="0">
              <a:buNone/>
            </a:pPr>
            <a:endParaRPr lang="x-none" dirty="0"/>
          </a:p>
        </p:txBody>
      </p:sp>
      <p:sp>
        <p:nvSpPr>
          <p:cNvPr id="10" name="TextBox 9">
            <a:extLst>
              <a:ext uri="{FF2B5EF4-FFF2-40B4-BE49-F238E27FC236}">
                <a16:creationId xmlns:a16="http://schemas.microsoft.com/office/drawing/2014/main" xmlns="" id="{841C7C77-D80B-F641-9116-64CCBE595F86}"/>
              </a:ext>
            </a:extLst>
          </p:cNvPr>
          <p:cNvSpPr txBox="1"/>
          <p:nvPr/>
        </p:nvSpPr>
        <p:spPr>
          <a:xfrm>
            <a:off x="6098150" y="2608529"/>
            <a:ext cx="2808312" cy="923330"/>
          </a:xfrm>
          <a:prstGeom prst="rect">
            <a:avLst/>
          </a:prstGeom>
          <a:noFill/>
        </p:spPr>
        <p:txBody>
          <a:bodyPr wrap="square" rtlCol="0">
            <a:spAutoFit/>
          </a:bodyPr>
          <a:lstStyle/>
          <a:p>
            <a:r>
              <a:rPr lang="en-GB" b="0" i="0" u="none" strike="noStrike" dirty="0">
                <a:solidFill>
                  <a:srgbClr val="333333"/>
                </a:solidFill>
                <a:effectLst/>
              </a:rPr>
              <a:t>system() </a:t>
            </a:r>
            <a:r>
              <a:rPr lang="en-GB" b="0" i="0" u="none" strike="noStrike" dirty="0">
                <a:solidFill>
                  <a:srgbClr val="333333"/>
                </a:solidFill>
                <a:effectLst/>
              </a:rPr>
              <a:t>exécute</a:t>
            </a:r>
            <a:r>
              <a:rPr lang="en-GB" b="0" i="0" u="none" strike="noStrike" dirty="0">
                <a:solidFill>
                  <a:srgbClr val="333333"/>
                </a:solidFill>
                <a:effectLst/>
              </a:rPr>
              <a:t> la </a:t>
            </a:r>
            <a:r>
              <a:rPr lang="en-GB" b="0" i="0" u="none" strike="noStrike" dirty="0">
                <a:solidFill>
                  <a:srgbClr val="333333"/>
                </a:solidFill>
                <a:effectLst/>
              </a:rPr>
              <a:t>commande</a:t>
            </a:r>
            <a:r>
              <a:rPr lang="en-GB" b="0" i="0" u="none" strike="noStrike" dirty="0">
                <a:solidFill>
                  <a:srgbClr val="333333"/>
                </a:solidFill>
                <a:effectLst/>
              </a:rPr>
              <a:t> et </a:t>
            </a:r>
            <a:r>
              <a:rPr lang="en-GB" b="0" i="0" u="none" strike="noStrike" dirty="0">
                <a:solidFill>
                  <a:srgbClr val="333333"/>
                </a:solidFill>
                <a:effectLst/>
              </a:rPr>
              <a:t>retourne</a:t>
            </a:r>
            <a:r>
              <a:rPr lang="en-GB" b="0" i="0" u="none" strike="noStrike" dirty="0">
                <a:solidFill>
                  <a:srgbClr val="333333"/>
                </a:solidFill>
                <a:effectLst/>
              </a:rPr>
              <a:t> le </a:t>
            </a:r>
            <a:r>
              <a:rPr lang="en-GB" b="0" i="0" u="none" strike="noStrike" dirty="0">
                <a:solidFill>
                  <a:srgbClr val="333333"/>
                </a:solidFill>
                <a:effectLst/>
              </a:rPr>
              <a:t>résultat</a:t>
            </a:r>
            <a:r>
              <a:rPr lang="en-GB" b="0" i="0" u="none" strike="noStrike" dirty="0">
                <a:solidFill>
                  <a:srgbClr val="333333"/>
                </a:solidFill>
                <a:effectLst/>
              </a:rPr>
              <a:t>.</a:t>
            </a:r>
            <a:endParaRPr lang="x-none" dirty="0"/>
          </a:p>
        </p:txBody>
      </p:sp>
      <p:sp>
        <p:nvSpPr>
          <p:cNvPr id="11" name="TextBox 10">
            <a:extLst>
              <a:ext uri="{FF2B5EF4-FFF2-40B4-BE49-F238E27FC236}">
                <a16:creationId xmlns:a16="http://schemas.microsoft.com/office/drawing/2014/main" xmlns="" id="{6355177A-0D93-1C42-9D09-2C87733B10CE}"/>
              </a:ext>
            </a:extLst>
          </p:cNvPr>
          <p:cNvSpPr txBox="1"/>
          <p:nvPr/>
        </p:nvSpPr>
        <p:spPr>
          <a:xfrm>
            <a:off x="6087873" y="4149080"/>
            <a:ext cx="2723543" cy="923330"/>
          </a:xfrm>
          <a:prstGeom prst="rect">
            <a:avLst/>
          </a:prstGeom>
          <a:noFill/>
        </p:spPr>
        <p:txBody>
          <a:bodyPr wrap="square" rtlCol="0">
            <a:spAutoFit/>
          </a:bodyPr>
          <a:lstStyle/>
          <a:p>
            <a:r>
              <a:rPr lang="x-none" dirty="0"/>
              <a:t>Un hacker peut executer des commandes sur serveur:</a:t>
            </a:r>
          </a:p>
        </p:txBody>
      </p:sp>
    </p:spTree>
    <p:extLst>
      <p:ext uri="{BB962C8B-B14F-4D97-AF65-F5344CB8AC3E}">
        <p14:creationId xmlns:p14="http://schemas.microsoft.com/office/powerpoint/2010/main" xmlns="" val="259708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8229600" cy="1143000"/>
          </a:xfrm>
        </p:spPr>
        <p:txBody>
          <a:bodyPr/>
          <a:lstStyle/>
          <a:p>
            <a:r>
              <a:rPr lang="fr-FR" dirty="0"/>
              <a:t>Sources</a:t>
            </a:r>
          </a:p>
        </p:txBody>
      </p:sp>
      <p:sp>
        <p:nvSpPr>
          <p:cNvPr id="3" name="Espace réservé du contenu 2"/>
          <p:cNvSpPr>
            <a:spLocks noGrp="1"/>
          </p:cNvSpPr>
          <p:nvPr>
            <p:ph idx="1"/>
          </p:nvPr>
        </p:nvSpPr>
        <p:spPr>
          <a:xfrm>
            <a:off x="467544" y="2420888"/>
            <a:ext cx="8229600" cy="3412976"/>
          </a:xfrm>
        </p:spPr>
        <p:txBody>
          <a:bodyPr>
            <a:noAutofit/>
          </a:bodyPr>
          <a:lstStyle/>
          <a:p>
            <a:r>
              <a:rPr lang="fr-FR" sz="2000" dirty="0">
                <a:latin typeface="Kalinga" panose="020B0502040204020203" pitchFamily="34" charset="0"/>
                <a:ea typeface="Calibri" panose="020F0502020204030204" pitchFamily="34" charset="0"/>
              </a:rPr>
              <a:t>https://cwe.mitre.org</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https://developer.mozilla.org/fr/docs/Glossary/DOM</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https://owasp.org/www-community/attacks/DOM_Based_XSS</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https://brightsec.com/blog/csrf-example/</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https://www.acunetix.com/websitesecurity/upload-forms-threat/</a:t>
            </a:r>
            <a:endParaRPr lang="x-none" sz="2000">
              <a:latin typeface="Consolas" panose="020B0609020204030204" pitchFamily="49" charset="0"/>
              <a:ea typeface="Calibri" panose="020F0502020204030204" pitchFamily="34" charset="0"/>
            </a:endParaRPr>
          </a:p>
          <a:p>
            <a:r>
              <a:rPr lang="fr-FR" sz="2000" dirty="0">
                <a:latin typeface="Kalinga" panose="020B0502040204020203" pitchFamily="34" charset="0"/>
                <a:ea typeface="Calibri" panose="020F0502020204030204" pitchFamily="34" charset="0"/>
              </a:rPr>
              <a:t>https://repo.zenk-security.com/Techniques%20d.attaques%20%20.%20%20Failles/Securite%20PHP%20-%20Faille%20upload.pdf</a:t>
            </a:r>
            <a:endParaRPr lang="x-none" sz="2000">
              <a:latin typeface="Consolas" panose="020B0609020204030204" pitchFamily="49"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628800"/>
            <a:ext cx="8229600" cy="1143000"/>
          </a:xfrm>
        </p:spPr>
        <p:txBody>
          <a:bodyPr>
            <a:normAutofit/>
          </a:bodyPr>
          <a:lstStyle/>
          <a:p>
            <a:r>
              <a:rPr lang="fr-FR" dirty="0"/>
              <a:t>Qu’est-ce qu’une faille de sécurité ?</a:t>
            </a:r>
          </a:p>
        </p:txBody>
      </p:sp>
      <p:sp>
        <p:nvSpPr>
          <p:cNvPr id="3" name="Espace réservé du contenu 2"/>
          <p:cNvSpPr>
            <a:spLocks noGrp="1"/>
          </p:cNvSpPr>
          <p:nvPr>
            <p:ph idx="1"/>
          </p:nvPr>
        </p:nvSpPr>
        <p:spPr>
          <a:xfrm>
            <a:off x="467544" y="3356992"/>
            <a:ext cx="8229600" cy="1540768"/>
          </a:xfrm>
        </p:spPr>
        <p:txBody>
          <a:bodyPr>
            <a:normAutofit/>
          </a:bodyPr>
          <a:lstStyle/>
          <a:p>
            <a:pPr algn="ctr">
              <a:buNone/>
            </a:pPr>
            <a:r>
              <a:rPr lang="fr-FR" sz="2400" dirty="0"/>
              <a:t>C’est un code qui permet à n’importe qui d’accéder aux données ou modifier le fonctionnement normal d’une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1143000"/>
          </a:xfrm>
        </p:spPr>
        <p:txBody>
          <a:bodyPr/>
          <a:lstStyle/>
          <a:p>
            <a:r>
              <a:rPr lang="fr-FR" dirty="0"/>
              <a:t>Les différentes types de failles</a:t>
            </a:r>
          </a:p>
        </p:txBody>
      </p:sp>
      <p:sp>
        <p:nvSpPr>
          <p:cNvPr id="3" name="Espace réservé du contenu 2"/>
          <p:cNvSpPr>
            <a:spLocks noGrp="1"/>
          </p:cNvSpPr>
          <p:nvPr>
            <p:ph idx="1"/>
          </p:nvPr>
        </p:nvSpPr>
        <p:spPr>
          <a:xfrm>
            <a:off x="467544" y="2636912"/>
            <a:ext cx="8229600" cy="2980928"/>
          </a:xfrm>
        </p:spPr>
        <p:txBody>
          <a:bodyPr/>
          <a:lstStyle/>
          <a:p>
            <a:r>
              <a:rPr lang="fr-FR" dirty="0"/>
              <a:t>L’injection SQL, </a:t>
            </a:r>
          </a:p>
          <a:p>
            <a:r>
              <a:rPr lang="fr-FR" dirty="0"/>
              <a:t>La faille XSS, </a:t>
            </a:r>
          </a:p>
          <a:p>
            <a:r>
              <a:rPr lang="fr-FR" dirty="0"/>
              <a:t>La faille CSRF, </a:t>
            </a:r>
          </a:p>
          <a:p>
            <a:r>
              <a:rPr lang="fr-FR" dirty="0"/>
              <a:t>L'attaque par dictionnaire / par force brute, </a:t>
            </a:r>
          </a:p>
          <a:p>
            <a:r>
              <a:rPr lang="fr-FR" dirty="0"/>
              <a:t>La faille upload.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9672" y="548680"/>
            <a:ext cx="5937755" cy="1188720"/>
          </a:xfrm>
        </p:spPr>
        <p:txBody>
          <a:bodyPr/>
          <a:lstStyle/>
          <a:p>
            <a:r>
              <a:rPr lang="fr-FR" dirty="0"/>
              <a:t>L’injection SQL</a:t>
            </a:r>
          </a:p>
        </p:txBody>
      </p:sp>
      <p:sp>
        <p:nvSpPr>
          <p:cNvPr id="3" name="Espace réservé du contenu 2"/>
          <p:cNvSpPr>
            <a:spLocks noGrp="1"/>
          </p:cNvSpPr>
          <p:nvPr>
            <p:ph idx="1"/>
          </p:nvPr>
        </p:nvSpPr>
        <p:spPr>
          <a:xfrm>
            <a:off x="467544" y="2132856"/>
            <a:ext cx="8219256" cy="388640"/>
          </a:xfrm>
        </p:spPr>
        <p:txBody>
          <a:bodyPr>
            <a:normAutofit/>
          </a:bodyPr>
          <a:lstStyle/>
          <a:p>
            <a:pPr>
              <a:buNone/>
            </a:pPr>
            <a:r>
              <a:rPr lang="en-US" sz="1800" dirty="0"/>
              <a:t>L’attaque est dirigée vers la base de données</a:t>
            </a:r>
          </a:p>
          <a:p>
            <a:pPr>
              <a:buNone/>
            </a:pPr>
            <a:endParaRPr lang="en-US" sz="1800" dirty="0"/>
          </a:p>
          <a:p>
            <a:pPr>
              <a:buNone/>
            </a:pPr>
            <a:endParaRPr lang="fr-FR" sz="1800" dirty="0"/>
          </a:p>
        </p:txBody>
      </p:sp>
      <p:pic>
        <p:nvPicPr>
          <p:cNvPr id="3074" name="Picture 2" descr="C:\Users\CIR\Desktop\Les failles de sécurité\img\database-icons.png"/>
          <p:cNvPicPr>
            <a:picLocks noChangeAspect="1" noChangeArrowheads="1"/>
          </p:cNvPicPr>
          <p:nvPr/>
        </p:nvPicPr>
        <p:blipFill>
          <a:blip r:embed="rId2" cstate="print"/>
          <a:srcRect/>
          <a:stretch>
            <a:fillRect/>
          </a:stretch>
        </p:blipFill>
        <p:spPr bwMode="auto">
          <a:xfrm>
            <a:off x="6444208" y="4149080"/>
            <a:ext cx="2266184" cy="2266181"/>
          </a:xfrm>
          <a:prstGeom prst="rect">
            <a:avLst/>
          </a:prstGeom>
          <a:noFill/>
        </p:spPr>
      </p:pic>
      <p:sp>
        <p:nvSpPr>
          <p:cNvPr id="4" name="TextBox 3">
            <a:extLst>
              <a:ext uri="{FF2B5EF4-FFF2-40B4-BE49-F238E27FC236}">
                <a16:creationId xmlns:a16="http://schemas.microsoft.com/office/drawing/2014/main" xmlns="" id="{E558B17B-D549-7C42-B500-EB56F134EBDA}"/>
              </a:ext>
            </a:extLst>
          </p:cNvPr>
          <p:cNvSpPr txBox="1"/>
          <p:nvPr/>
        </p:nvSpPr>
        <p:spPr>
          <a:xfrm>
            <a:off x="467544" y="2636913"/>
            <a:ext cx="8208979" cy="1200329"/>
          </a:xfrm>
          <a:prstGeom prst="rect">
            <a:avLst/>
          </a:prstGeom>
          <a:noFill/>
        </p:spPr>
        <p:txBody>
          <a:bodyPr wrap="square" rtlCol="0">
            <a:spAutoFit/>
          </a:bodyPr>
          <a:lstStyle/>
          <a:p>
            <a:pPr>
              <a:buNone/>
            </a:pPr>
            <a:r>
              <a:rPr lang="en-US" sz="1800" dirty="0"/>
              <a:t>SELECT uid FROM Users WHERE name = 'Dupont</a:t>
            </a:r>
            <a:r>
              <a:rPr lang="en-US" sz="1800" dirty="0">
                <a:solidFill>
                  <a:schemeClr val="accent5">
                    <a:lumMod val="75000"/>
                  </a:schemeClr>
                </a:solidFill>
              </a:rPr>
              <a:t>';--' AND password = '4e383a1918b432a9bb7702f086c56596e';</a:t>
            </a:r>
          </a:p>
          <a:p>
            <a:pPr>
              <a:buNone/>
            </a:pPr>
            <a:endParaRPr lang="en-US" sz="1800" dirty="0">
              <a:solidFill>
                <a:schemeClr val="accent5">
                  <a:lumMod val="75000"/>
                </a:schemeClr>
              </a:solidFill>
            </a:endParaRPr>
          </a:p>
          <a:p>
            <a:pPr>
              <a:buNone/>
            </a:pPr>
            <a:endParaRPr lang="x-none" dirty="0"/>
          </a:p>
        </p:txBody>
      </p:sp>
      <p:sp>
        <p:nvSpPr>
          <p:cNvPr id="7" name="TextBox 6">
            <a:extLst>
              <a:ext uri="{FF2B5EF4-FFF2-40B4-BE49-F238E27FC236}">
                <a16:creationId xmlns:a16="http://schemas.microsoft.com/office/drawing/2014/main" xmlns="" id="{662F942B-37CC-154E-B85C-2448142D3D1D}"/>
              </a:ext>
            </a:extLst>
          </p:cNvPr>
          <p:cNvSpPr txBox="1"/>
          <p:nvPr/>
        </p:nvSpPr>
        <p:spPr>
          <a:xfrm>
            <a:off x="395536" y="3501008"/>
            <a:ext cx="7628242" cy="646331"/>
          </a:xfrm>
          <a:prstGeom prst="rect">
            <a:avLst/>
          </a:prstGeom>
          <a:noFill/>
        </p:spPr>
        <p:txBody>
          <a:bodyPr wrap="none" rtlCol="0">
            <a:spAutoFit/>
          </a:bodyPr>
          <a:lstStyle/>
          <a:p>
            <a:pPr>
              <a:buNone/>
            </a:pPr>
            <a:r>
              <a:rPr lang="en-US" sz="1800" dirty="0"/>
              <a:t>SELECT uid FROM Users WHERE name = 'Dupont' AND password = '' or </a:t>
            </a:r>
            <a:r>
              <a:rPr lang="en-US" sz="1800" dirty="0">
                <a:solidFill>
                  <a:schemeClr val="accent5">
                    <a:lumMod val="75000"/>
                  </a:schemeClr>
                </a:solidFill>
              </a:rPr>
              <a:t>1 --';</a:t>
            </a:r>
          </a:p>
          <a:p>
            <a:pPr>
              <a:buNone/>
            </a:pPr>
            <a:endParaRPr lang="en-US" sz="1800" dirty="0">
              <a:solidFill>
                <a:schemeClr val="accent5">
                  <a:lumMod val="75000"/>
                </a:schemeClr>
              </a:solidFill>
            </a:endParaRPr>
          </a:p>
        </p:txBody>
      </p:sp>
      <p:sp>
        <p:nvSpPr>
          <p:cNvPr id="9" name="TextBox 8">
            <a:extLst>
              <a:ext uri="{FF2B5EF4-FFF2-40B4-BE49-F238E27FC236}">
                <a16:creationId xmlns:a16="http://schemas.microsoft.com/office/drawing/2014/main" xmlns="" id="{7903F311-6329-2F45-ADC9-C5FEE8BAFDC6}"/>
              </a:ext>
            </a:extLst>
          </p:cNvPr>
          <p:cNvSpPr txBox="1"/>
          <p:nvPr/>
        </p:nvSpPr>
        <p:spPr>
          <a:xfrm>
            <a:off x="467544" y="4221088"/>
            <a:ext cx="5462331" cy="1754326"/>
          </a:xfrm>
          <a:prstGeom prst="rect">
            <a:avLst/>
          </a:prstGeom>
          <a:noFill/>
        </p:spPr>
        <p:txBody>
          <a:bodyPr wrap="square" rtlCol="0">
            <a:spAutoFit/>
          </a:bodyPr>
          <a:lstStyle/>
          <a:p>
            <a:pPr>
              <a:buNone/>
            </a:pPr>
            <a:r>
              <a:rPr lang="fr-FR" sz="1800" dirty="0"/>
              <a:t>Pour l’éviter :</a:t>
            </a:r>
          </a:p>
          <a:p>
            <a:pPr marL="285750" indent="-285750">
              <a:buFont typeface="Arial" panose="020B0604020202020204" pitchFamily="34" charset="0"/>
              <a:buChar char="•"/>
            </a:pPr>
            <a:r>
              <a:rPr lang="fr-FR" sz="1800" dirty="0"/>
              <a:t>mysql_real_escape_string();</a:t>
            </a:r>
          </a:p>
          <a:p>
            <a:pPr marL="285750" indent="-285750">
              <a:buFont typeface="Arial" panose="020B0604020202020204" pitchFamily="34" charset="0"/>
              <a:buChar char="•"/>
            </a:pPr>
            <a:r>
              <a:rPr lang="fr-FR" sz="1800" dirty="0"/>
              <a:t>Intval</a:t>
            </a:r>
            <a:r>
              <a:rPr lang="fr-FR" sz="1800" dirty="0"/>
              <a:t>();</a:t>
            </a:r>
          </a:p>
          <a:p>
            <a:pPr marL="285750" indent="-285750">
              <a:buFont typeface="Arial" panose="020B0604020202020204" pitchFamily="34" charset="0"/>
              <a:buChar char="•"/>
            </a:pPr>
            <a:r>
              <a:rPr lang="fr-FR" sz="1800" dirty="0"/>
              <a:t>is_numeric();</a:t>
            </a:r>
          </a:p>
          <a:p>
            <a:pPr marL="285750" indent="-285750">
              <a:buFont typeface="Arial" panose="020B0604020202020204" pitchFamily="34" charset="0"/>
              <a:buChar char="•"/>
            </a:pPr>
            <a:r>
              <a:rPr lang="fr-FR" dirty="0"/>
              <a:t>filter()</a:t>
            </a:r>
            <a:endParaRPr lang="x-none" dirty="0"/>
          </a:p>
          <a:p>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6045" y="260648"/>
            <a:ext cx="5937755" cy="1188720"/>
          </a:xfrm>
        </p:spPr>
        <p:txBody>
          <a:bodyPr>
            <a:normAutofit/>
          </a:bodyPr>
          <a:lstStyle/>
          <a:p>
            <a:r>
              <a:rPr lang="fr-FR" dirty="0"/>
              <a:t>La faille XSS</a:t>
            </a:r>
          </a:p>
        </p:txBody>
      </p:sp>
      <p:sp>
        <p:nvSpPr>
          <p:cNvPr id="3" name="Espace réservé du contenu 2"/>
          <p:cNvSpPr>
            <a:spLocks noGrp="1"/>
          </p:cNvSpPr>
          <p:nvPr>
            <p:ph idx="1"/>
          </p:nvPr>
        </p:nvSpPr>
        <p:spPr>
          <a:xfrm>
            <a:off x="323528" y="1628801"/>
            <a:ext cx="8496943" cy="432048"/>
          </a:xfrm>
        </p:spPr>
        <p:txBody>
          <a:bodyPr>
            <a:normAutofit/>
          </a:bodyPr>
          <a:lstStyle/>
          <a:p>
            <a:pPr>
              <a:buNone/>
            </a:pPr>
            <a:r>
              <a:rPr lang="fr-FR" sz="1800" dirty="0"/>
              <a:t>Le cross-site scripting injecte du contenu dans la page web.</a:t>
            </a:r>
          </a:p>
          <a:p>
            <a:pPr>
              <a:buNone/>
            </a:pPr>
            <a:endParaRPr lang="fr-FR" sz="1800" dirty="0"/>
          </a:p>
          <a:p>
            <a:pPr>
              <a:buNone/>
            </a:pPr>
            <a:endParaRPr lang="fr-FR" sz="1800" dirty="0"/>
          </a:p>
          <a:p>
            <a:pPr>
              <a:buNone/>
            </a:pPr>
            <a:endParaRPr lang="fr-FR" sz="1800" dirty="0"/>
          </a:p>
        </p:txBody>
      </p:sp>
      <p:sp>
        <p:nvSpPr>
          <p:cNvPr id="4" name="TextBox 3">
            <a:extLst>
              <a:ext uri="{FF2B5EF4-FFF2-40B4-BE49-F238E27FC236}">
                <a16:creationId xmlns:a16="http://schemas.microsoft.com/office/drawing/2014/main" xmlns="" id="{0788EAEC-1617-324A-BBEB-3C6081EE8B48}"/>
              </a:ext>
            </a:extLst>
          </p:cNvPr>
          <p:cNvSpPr txBox="1"/>
          <p:nvPr/>
        </p:nvSpPr>
        <p:spPr>
          <a:xfrm>
            <a:off x="323528" y="2240282"/>
            <a:ext cx="8510398" cy="1477328"/>
          </a:xfrm>
          <a:prstGeom prst="rect">
            <a:avLst/>
          </a:prstGeom>
          <a:noFill/>
        </p:spPr>
        <p:txBody>
          <a:bodyPr wrap="square" rtlCol="0">
            <a:spAutoFit/>
          </a:bodyPr>
          <a:lstStyle/>
          <a:p>
            <a:pPr>
              <a:buNone/>
            </a:pPr>
            <a:r>
              <a:rPr lang="fr-FR" sz="1800" dirty="0"/>
              <a:t>Pour la détecter, on essaye de passer un script dans un formulaire.</a:t>
            </a:r>
          </a:p>
          <a:p>
            <a:pPr>
              <a:buNone/>
            </a:pPr>
            <a:r>
              <a:rPr lang="fr-FR" sz="1800" dirty="0">
                <a:solidFill>
                  <a:schemeClr val="tx2">
                    <a:lumMod val="60000"/>
                    <a:lumOff val="40000"/>
                  </a:schemeClr>
                </a:solidFill>
              </a:rPr>
              <a:t>&lt;script type=‘text/javascript’&gt;alert(‘Bonjour’)&lt;/script&gt;</a:t>
            </a:r>
          </a:p>
          <a:p>
            <a:pPr>
              <a:buNone/>
            </a:pPr>
            <a:r>
              <a:rPr lang="fr-FR" sz="1800" dirty="0"/>
              <a:t>Si une boite de dialogue s’affiche, alors il y a problème.</a:t>
            </a:r>
          </a:p>
          <a:p>
            <a:pPr>
              <a:buNone/>
            </a:pPr>
            <a:endParaRPr lang="fr-FR" sz="1800" dirty="0"/>
          </a:p>
          <a:p>
            <a:endParaRPr lang="x-none" dirty="0"/>
          </a:p>
        </p:txBody>
      </p:sp>
      <p:sp>
        <p:nvSpPr>
          <p:cNvPr id="5" name="TextBox 4">
            <a:extLst>
              <a:ext uri="{FF2B5EF4-FFF2-40B4-BE49-F238E27FC236}">
                <a16:creationId xmlns:a16="http://schemas.microsoft.com/office/drawing/2014/main" xmlns="" id="{EE896B7C-64F5-7C4E-B7A1-6A886C766956}"/>
              </a:ext>
            </a:extLst>
          </p:cNvPr>
          <p:cNvSpPr txBox="1"/>
          <p:nvPr/>
        </p:nvSpPr>
        <p:spPr>
          <a:xfrm>
            <a:off x="310074" y="3434581"/>
            <a:ext cx="8352927" cy="2308324"/>
          </a:xfrm>
          <a:prstGeom prst="rect">
            <a:avLst/>
          </a:prstGeom>
          <a:noFill/>
        </p:spPr>
        <p:txBody>
          <a:bodyPr wrap="square" rtlCol="0">
            <a:spAutoFit/>
          </a:bodyPr>
          <a:lstStyle/>
          <a:p>
            <a:pPr>
              <a:buNone/>
            </a:pPr>
            <a:r>
              <a:rPr lang="fr-FR" sz="1800" dirty="0"/>
              <a:t>Pour l’éviter :</a:t>
            </a:r>
          </a:p>
          <a:p>
            <a:pPr marL="285750" lvl="0" indent="-285750">
              <a:buFont typeface="Arial" panose="020B0604020202020204" pitchFamily="34" charset="0"/>
              <a:buChar char="•"/>
            </a:pPr>
            <a:r>
              <a:rPr lang="fr-FR" sz="1800" dirty="0"/>
              <a:t>utiliser la fonction </a:t>
            </a:r>
            <a:r>
              <a:rPr lang="fr-FR" sz="1800" dirty="0">
                <a:solidFill>
                  <a:schemeClr val="tx2">
                    <a:lumMod val="60000"/>
                    <a:lumOff val="40000"/>
                  </a:schemeClr>
                </a:solidFill>
              </a:rPr>
              <a:t>htmlspecialchars ()</a:t>
            </a:r>
            <a:r>
              <a:rPr lang="fr-FR" sz="1800" dirty="0"/>
              <a:t>​ qui filtre les '&lt;' et '&gt;'  ;</a:t>
            </a:r>
          </a:p>
          <a:p>
            <a:pPr marL="285750" lvl="0" indent="-285750">
              <a:buFont typeface="Arial" panose="020B0604020202020204" pitchFamily="34" charset="0"/>
              <a:buChar char="•"/>
            </a:pPr>
            <a:r>
              <a:rPr lang="fr-FR" sz="1800" dirty="0"/>
              <a:t>utiliser la fonction </a:t>
            </a:r>
            <a:r>
              <a:rPr lang="fr-FR" sz="1800" dirty="0">
                <a:solidFill>
                  <a:schemeClr val="tx2">
                    <a:lumMod val="60000"/>
                    <a:lumOff val="40000"/>
                  </a:schemeClr>
                </a:solidFill>
              </a:rPr>
              <a:t>htmlentities ()</a:t>
            </a:r>
            <a:r>
              <a:rPr lang="fr-FR" sz="1800" dirty="0"/>
              <a:t>​ qui est identique à </a:t>
            </a:r>
            <a:r>
              <a:rPr lang="fr-FR" sz="1800" dirty="0">
                <a:solidFill>
                  <a:schemeClr val="tx2">
                    <a:lumMod val="60000"/>
                    <a:lumOff val="40000"/>
                  </a:schemeClr>
                </a:solidFill>
              </a:rPr>
              <a:t>htmlspecialchars()​ </a:t>
            </a:r>
            <a:r>
              <a:rPr lang="fr-FR" sz="1800" dirty="0"/>
              <a:t>sauf qu'elle filtre tous les caractères équivalents au codage </a:t>
            </a:r>
            <a:r>
              <a:rPr lang="fr-FR" sz="1800" u="sng" dirty="0"/>
              <a:t>HTML</a:t>
            </a:r>
            <a:r>
              <a:rPr lang="fr-FR" sz="1800" dirty="0"/>
              <a:t> ou </a:t>
            </a:r>
            <a:r>
              <a:rPr lang="fr-FR" sz="1800" u="sng" dirty="0"/>
              <a:t>JavaScript</a:t>
            </a:r>
            <a:r>
              <a:rPr lang="fr-FR" sz="1800" dirty="0"/>
              <a:t>,</a:t>
            </a:r>
          </a:p>
          <a:p>
            <a:pPr marL="285750" lvl="0" indent="-285750">
              <a:buFont typeface="Arial" panose="020B0604020202020204" pitchFamily="34" charset="0"/>
              <a:buChar char="•"/>
            </a:pPr>
            <a:r>
              <a:rPr lang="fr-FR" sz="1800" dirty="0"/>
              <a:t>éviter d'utiliser les données reçues du client pour les actions sensibles côté client et assainir le code côté client en inspectant les références aux objets DOM qui représentent une menace, par exemple, l'URL, l'emplacement et le référent.</a:t>
            </a:r>
          </a:p>
          <a:p>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F928B-EC6B-EA42-B518-B286175F601B}"/>
              </a:ext>
            </a:extLst>
          </p:cNvPr>
          <p:cNvSpPr>
            <a:spLocks noGrp="1"/>
          </p:cNvSpPr>
          <p:nvPr>
            <p:ph type="title"/>
          </p:nvPr>
        </p:nvSpPr>
        <p:spPr>
          <a:xfrm>
            <a:off x="1619672" y="476672"/>
            <a:ext cx="5937755" cy="1188720"/>
          </a:xfrm>
        </p:spPr>
        <p:txBody>
          <a:bodyPr/>
          <a:lstStyle/>
          <a:p>
            <a:r>
              <a:rPr lang="x-none" dirty="0"/>
              <a:t>La faille </a:t>
            </a:r>
            <a:r>
              <a:rPr lang="x-none"/>
              <a:t>XSS </a:t>
            </a:r>
            <a:r>
              <a:rPr lang="x-none" smtClean="0"/>
              <a:t>perman</a:t>
            </a:r>
            <a:r>
              <a:rPr lang="fr-FR" dirty="0" smtClean="0"/>
              <a:t>e</a:t>
            </a:r>
            <a:r>
              <a:rPr lang="x-none" smtClean="0"/>
              <a:t>nte</a:t>
            </a:r>
            <a:r>
              <a:rPr lang="x-none" dirty="0"/>
              <a:t>: exemple</a:t>
            </a:r>
          </a:p>
        </p:txBody>
      </p:sp>
      <p:sp>
        <p:nvSpPr>
          <p:cNvPr id="3" name="Content Placeholder 2">
            <a:extLst>
              <a:ext uri="{FF2B5EF4-FFF2-40B4-BE49-F238E27FC236}">
                <a16:creationId xmlns:a16="http://schemas.microsoft.com/office/drawing/2014/main" xmlns="" id="{DE18D221-1979-F94F-8CA3-C51EF93378FC}"/>
              </a:ext>
            </a:extLst>
          </p:cNvPr>
          <p:cNvSpPr>
            <a:spLocks noGrp="1"/>
          </p:cNvSpPr>
          <p:nvPr>
            <p:ph idx="1"/>
          </p:nvPr>
        </p:nvSpPr>
        <p:spPr>
          <a:xfrm>
            <a:off x="251520" y="1988840"/>
            <a:ext cx="4320480" cy="432048"/>
          </a:xfrm>
        </p:spPr>
        <p:txBody>
          <a:bodyPr>
            <a:normAutofit fontScale="85000" lnSpcReduction="10000"/>
          </a:bodyPr>
          <a:lstStyle/>
          <a:p>
            <a:pPr marL="0" indent="0">
              <a:buNone/>
            </a:pPr>
            <a:r>
              <a:rPr lang="x-none" dirty="0"/>
              <a:t>L’application annonce l’arrivé de l’utilisateur:</a:t>
            </a:r>
          </a:p>
        </p:txBody>
      </p:sp>
      <p:pic>
        <p:nvPicPr>
          <p:cNvPr id="4" name="Picture 3" descr="Text&#10;&#10;Description automatically generated">
            <a:extLst>
              <a:ext uri="{FF2B5EF4-FFF2-40B4-BE49-F238E27FC236}">
                <a16:creationId xmlns:a16="http://schemas.microsoft.com/office/drawing/2014/main" xmlns="" id="{36A92484-9FC0-8F49-BD85-9B5266A09B09}"/>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4572000" y="1988840"/>
            <a:ext cx="4029947" cy="1368151"/>
          </a:xfrm>
          <a:prstGeom prst="rect">
            <a:avLst/>
          </a:prstGeom>
        </p:spPr>
      </p:pic>
      <p:sp>
        <p:nvSpPr>
          <p:cNvPr id="7" name="TextBox 6">
            <a:extLst>
              <a:ext uri="{FF2B5EF4-FFF2-40B4-BE49-F238E27FC236}">
                <a16:creationId xmlns:a16="http://schemas.microsoft.com/office/drawing/2014/main" xmlns="" id="{26AA8023-BA1E-3343-B636-EC18457F5FE7}"/>
              </a:ext>
            </a:extLst>
          </p:cNvPr>
          <p:cNvSpPr txBox="1"/>
          <p:nvPr/>
        </p:nvSpPr>
        <p:spPr>
          <a:xfrm>
            <a:off x="251521" y="3244334"/>
            <a:ext cx="3426714" cy="369332"/>
          </a:xfrm>
          <a:prstGeom prst="rect">
            <a:avLst/>
          </a:prstGeom>
          <a:noFill/>
        </p:spPr>
        <p:txBody>
          <a:bodyPr wrap="square" rtlCol="0">
            <a:spAutoFit/>
          </a:bodyPr>
          <a:lstStyle/>
          <a:p>
            <a:r>
              <a:rPr lang="en-GB" dirty="0"/>
              <a:t>U</a:t>
            </a:r>
            <a:r>
              <a:rPr lang="x-none" dirty="0"/>
              <a:t>n hacker attribue à un cookie:</a:t>
            </a:r>
          </a:p>
        </p:txBody>
      </p:sp>
      <p:pic>
        <p:nvPicPr>
          <p:cNvPr id="8" name="Picture 7">
            <a:extLst>
              <a:ext uri="{FF2B5EF4-FFF2-40B4-BE49-F238E27FC236}">
                <a16:creationId xmlns:a16="http://schemas.microsoft.com/office/drawing/2014/main" xmlns="" id="{F5B52BD7-4633-F24F-84A2-557A0B574E20}"/>
              </a:ext>
            </a:extLst>
          </p:cNvPr>
          <p:cNvPicPr/>
          <p:nvPr/>
        </p:nvPicPr>
        <p:blipFill>
          <a:blip r:embed="rId3" cstate="print"/>
          <a:stretch>
            <a:fillRect/>
          </a:stretch>
        </p:blipFill>
        <p:spPr>
          <a:xfrm>
            <a:off x="827584" y="3645024"/>
            <a:ext cx="7416824" cy="315858"/>
          </a:xfrm>
          <a:prstGeom prst="rect">
            <a:avLst/>
          </a:prstGeom>
        </p:spPr>
      </p:pic>
      <p:sp>
        <p:nvSpPr>
          <p:cNvPr id="11" name="TextBox 10">
            <a:extLst>
              <a:ext uri="{FF2B5EF4-FFF2-40B4-BE49-F238E27FC236}">
                <a16:creationId xmlns:a16="http://schemas.microsoft.com/office/drawing/2014/main" xmlns="" id="{E2A82850-1FBC-9842-B8D7-986351B84675}"/>
              </a:ext>
            </a:extLst>
          </p:cNvPr>
          <p:cNvSpPr txBox="1"/>
          <p:nvPr/>
        </p:nvSpPr>
        <p:spPr>
          <a:xfrm>
            <a:off x="73169" y="4031734"/>
            <a:ext cx="6024726" cy="369332"/>
          </a:xfrm>
          <a:prstGeom prst="rect">
            <a:avLst/>
          </a:prstGeom>
          <a:noFill/>
        </p:spPr>
        <p:txBody>
          <a:bodyPr wrap="none" rtlCol="0">
            <a:spAutoFit/>
          </a:bodyPr>
          <a:lstStyle/>
          <a:p>
            <a:r>
              <a:rPr lang="x-none" dirty="0"/>
              <a:t>Résultat - un message pop-up qui apparait à la place d’annonce:</a:t>
            </a:r>
          </a:p>
        </p:txBody>
      </p:sp>
      <p:pic>
        <p:nvPicPr>
          <p:cNvPr id="13" name="Picture 12">
            <a:extLst>
              <a:ext uri="{FF2B5EF4-FFF2-40B4-BE49-F238E27FC236}">
                <a16:creationId xmlns:a16="http://schemas.microsoft.com/office/drawing/2014/main" xmlns="" id="{885C3DD4-10FD-D544-829B-58DBC1097BD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85532" y="4401066"/>
            <a:ext cx="5518915" cy="2351058"/>
          </a:xfrm>
          <a:prstGeom prst="rect">
            <a:avLst/>
          </a:prstGeom>
        </p:spPr>
      </p:pic>
    </p:spTree>
    <p:extLst>
      <p:ext uri="{BB962C8B-B14F-4D97-AF65-F5344CB8AC3E}">
        <p14:creationId xmlns:p14="http://schemas.microsoft.com/office/powerpoint/2010/main" xmlns="" val="60604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48680"/>
            <a:ext cx="8229600" cy="1143000"/>
          </a:xfrm>
        </p:spPr>
        <p:txBody>
          <a:bodyPr/>
          <a:lstStyle/>
          <a:p>
            <a:r>
              <a:rPr lang="fr-FR" dirty="0"/>
              <a:t>La faille CSRF</a:t>
            </a:r>
          </a:p>
        </p:txBody>
      </p:sp>
      <p:sp>
        <p:nvSpPr>
          <p:cNvPr id="3" name="Espace réservé du contenu 2"/>
          <p:cNvSpPr>
            <a:spLocks noGrp="1"/>
          </p:cNvSpPr>
          <p:nvPr>
            <p:ph idx="1"/>
          </p:nvPr>
        </p:nvSpPr>
        <p:spPr>
          <a:xfrm>
            <a:off x="467544" y="2348880"/>
            <a:ext cx="8229600" cy="1143000"/>
          </a:xfrm>
        </p:spPr>
        <p:txBody>
          <a:bodyPr>
            <a:normAutofit/>
          </a:bodyPr>
          <a:lstStyle/>
          <a:p>
            <a:pPr>
              <a:buNone/>
            </a:pPr>
            <a:r>
              <a:rPr lang="fr-FR" sz="1800" dirty="0"/>
              <a:t>La cross-site request forgery s’oriente vers les services d’authentification web.</a:t>
            </a:r>
          </a:p>
          <a:p>
            <a:pPr>
              <a:buNone/>
            </a:pPr>
            <a:r>
              <a:rPr lang="fr-FR" sz="1800" dirty="0"/>
              <a:t>C’est se servir de quelqu’un d’autorisé sans qu’il ne s’en rende compte, pour lui faire faire une requête HTTP.</a:t>
            </a:r>
          </a:p>
          <a:p>
            <a:pPr>
              <a:buNone/>
            </a:pPr>
            <a:endParaRPr lang="fr-FR" sz="1800" dirty="0"/>
          </a:p>
        </p:txBody>
      </p:sp>
      <p:sp>
        <p:nvSpPr>
          <p:cNvPr id="4" name="TextBox 3">
            <a:extLst>
              <a:ext uri="{FF2B5EF4-FFF2-40B4-BE49-F238E27FC236}">
                <a16:creationId xmlns:a16="http://schemas.microsoft.com/office/drawing/2014/main" xmlns="" id="{47D00C0B-E582-C348-B277-74A0B26782D0}"/>
              </a:ext>
            </a:extLst>
          </p:cNvPr>
          <p:cNvSpPr txBox="1"/>
          <p:nvPr/>
        </p:nvSpPr>
        <p:spPr>
          <a:xfrm>
            <a:off x="467544" y="3838853"/>
            <a:ext cx="7848872" cy="1754326"/>
          </a:xfrm>
          <a:prstGeom prst="rect">
            <a:avLst/>
          </a:prstGeom>
          <a:noFill/>
        </p:spPr>
        <p:txBody>
          <a:bodyPr wrap="square" rtlCol="0">
            <a:spAutoFit/>
          </a:bodyPr>
          <a:lstStyle/>
          <a:p>
            <a:pPr>
              <a:buNone/>
            </a:pPr>
            <a:r>
              <a:rPr lang="fr-FR" sz="1800" dirty="0"/>
              <a:t>Pour l’éviter :</a:t>
            </a:r>
          </a:p>
          <a:p>
            <a:pPr>
              <a:buNone/>
            </a:pPr>
            <a:endParaRPr lang="fr-FR" sz="1800" dirty="0"/>
          </a:p>
          <a:p>
            <a:pPr marL="285750" indent="-285750">
              <a:buFont typeface="Arial" panose="020B0604020202020204" pitchFamily="34" charset="0"/>
              <a:buChar char="•"/>
            </a:pPr>
            <a:r>
              <a:rPr lang="fr-FR" sz="1800" dirty="0"/>
              <a:t>Plusieurs demandes de confirmations (formulaires, mots de passe),</a:t>
            </a:r>
          </a:p>
          <a:p>
            <a:pPr marL="285750" indent="-285750">
              <a:buFont typeface="Arial" panose="020B0604020202020204" pitchFamily="34" charset="0"/>
              <a:buChar char="•"/>
            </a:pPr>
            <a:r>
              <a:rPr lang="fr-FR" sz="1800" dirty="0"/>
              <a:t>Utiliser des Token,</a:t>
            </a:r>
          </a:p>
          <a:p>
            <a:pPr marL="285750" indent="-285750">
              <a:buFont typeface="Arial" panose="020B0604020202020204" pitchFamily="34" charset="0"/>
              <a:buChar char="•"/>
            </a:pPr>
            <a:r>
              <a:rPr lang="fr-FR" sz="1800" dirty="0"/>
              <a:t>Eviter les requêtes HTTP GET. (insuffisant pour JavaScript),</a:t>
            </a:r>
          </a:p>
          <a:p>
            <a:pPr marL="285750" indent="-285750">
              <a:buFont typeface="Arial" panose="020B0604020202020204" pitchFamily="34" charset="0"/>
              <a:buChar char="•"/>
            </a:pPr>
            <a:r>
              <a:rPr lang="fr-FR" sz="1800" dirty="0"/>
              <a:t>Vérification du référent.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19163" y="126061"/>
            <a:ext cx="5937755" cy="1188720"/>
          </a:xfrm>
        </p:spPr>
        <p:txBody>
          <a:bodyPr/>
          <a:lstStyle/>
          <a:p>
            <a:r>
              <a:rPr lang="fr-FR" dirty="0"/>
              <a:t>La faille CSRF: Exemple</a:t>
            </a:r>
          </a:p>
        </p:txBody>
      </p:sp>
      <p:pic>
        <p:nvPicPr>
          <p:cNvPr id="5" name="Picture 4">
            <a:extLst>
              <a:ext uri="{FF2B5EF4-FFF2-40B4-BE49-F238E27FC236}">
                <a16:creationId xmlns:a16="http://schemas.microsoft.com/office/drawing/2014/main" xmlns="" id="{5F99DF9D-9A9F-9E45-987E-5CE10C7784A7}"/>
              </a:ext>
            </a:extLst>
          </p:cNvPr>
          <p:cNvPicPr/>
          <p:nvPr/>
        </p:nvPicPr>
        <p:blipFill>
          <a:blip r:embed="rId2" cstate="print"/>
          <a:stretch>
            <a:fillRect/>
          </a:stretch>
        </p:blipFill>
        <p:spPr>
          <a:xfrm>
            <a:off x="972999" y="2029969"/>
            <a:ext cx="5865495" cy="244475"/>
          </a:xfrm>
          <a:prstGeom prst="rect">
            <a:avLst/>
          </a:prstGeom>
        </p:spPr>
      </p:pic>
      <p:pic>
        <p:nvPicPr>
          <p:cNvPr id="6" name="Picture 5">
            <a:extLst>
              <a:ext uri="{FF2B5EF4-FFF2-40B4-BE49-F238E27FC236}">
                <a16:creationId xmlns:a16="http://schemas.microsoft.com/office/drawing/2014/main" xmlns="" id="{5E518AE1-C475-2842-B577-85637B3816A4}"/>
              </a:ext>
            </a:extLst>
          </p:cNvPr>
          <p:cNvPicPr/>
          <p:nvPr/>
        </p:nvPicPr>
        <p:blipFill>
          <a:blip r:embed="rId3" cstate="print"/>
          <a:stretch>
            <a:fillRect/>
          </a:stretch>
        </p:blipFill>
        <p:spPr>
          <a:xfrm>
            <a:off x="971600" y="2996952"/>
            <a:ext cx="5283200" cy="228600"/>
          </a:xfrm>
          <a:prstGeom prst="rect">
            <a:avLst/>
          </a:prstGeom>
        </p:spPr>
      </p:pic>
      <p:sp>
        <p:nvSpPr>
          <p:cNvPr id="7" name="TextBox 6">
            <a:extLst>
              <a:ext uri="{FF2B5EF4-FFF2-40B4-BE49-F238E27FC236}">
                <a16:creationId xmlns:a16="http://schemas.microsoft.com/office/drawing/2014/main" xmlns="" id="{84B58D4A-A587-D441-99A6-5C62DD871B6B}"/>
              </a:ext>
            </a:extLst>
          </p:cNvPr>
          <p:cNvSpPr txBox="1"/>
          <p:nvPr/>
        </p:nvSpPr>
        <p:spPr>
          <a:xfrm>
            <a:off x="966373" y="3743175"/>
            <a:ext cx="6297093" cy="2585323"/>
          </a:xfrm>
          <a:prstGeom prst="rect">
            <a:avLst/>
          </a:prstGeom>
          <a:noFill/>
        </p:spPr>
        <p:txBody>
          <a:bodyPr wrap="square" rtlCol="0">
            <a:spAutoFit/>
          </a:bodyPr>
          <a:lstStyle/>
          <a:p>
            <a:r>
              <a:rPr lang="fr-FR" sz="1800" dirty="0">
                <a:effectLst/>
                <a:latin typeface="Kalinga" panose="020B0502040204020203" pitchFamily="34" charset="0"/>
                <a:ea typeface="Calibri" panose="020F0502020204030204" pitchFamily="34" charset="0"/>
              </a:rPr>
              <a:t>A : Victime</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Sujet : Un cadeau de fleurs pour vous !</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 </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Bonjour victime,</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Nous savons que ton anniversaire approche et nous avons un cadeau spécial pour toi. Il suffit de cliquer </a:t>
            </a:r>
            <a:r>
              <a:rPr lang="fr-FR" sz="1800" u="sng" dirty="0">
                <a:effectLst/>
                <a:latin typeface="Kalinga" panose="020B0502040204020203" pitchFamily="34" charset="0"/>
                <a:ea typeface="Calibri" panose="020F0502020204030204" pitchFamily="34" charset="0"/>
              </a:rPr>
              <a:t>ici</a:t>
            </a:r>
            <a:r>
              <a:rPr lang="fr-FR" sz="1800" dirty="0">
                <a:effectLst/>
                <a:latin typeface="Kalinga" panose="020B0502040204020203" pitchFamily="34" charset="0"/>
                <a:ea typeface="Calibri" panose="020F0502020204030204" pitchFamily="34" charset="0"/>
              </a:rPr>
              <a:t> pour le recevoir !</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 </a:t>
            </a:r>
            <a:endParaRPr lang="x-none" sz="1800" dirty="0">
              <a:effectLst/>
              <a:latin typeface="Consolas" panose="020B0609020204030204" pitchFamily="49" charset="0"/>
              <a:ea typeface="Calibri" panose="020F0502020204030204" pitchFamily="34" charset="0"/>
            </a:endParaRPr>
          </a:p>
          <a:p>
            <a:endParaRPr lang="x-none" dirty="0"/>
          </a:p>
        </p:txBody>
      </p:sp>
      <p:sp>
        <p:nvSpPr>
          <p:cNvPr id="9" name="Content Placeholder 8">
            <a:extLst>
              <a:ext uri="{FF2B5EF4-FFF2-40B4-BE49-F238E27FC236}">
                <a16:creationId xmlns:a16="http://schemas.microsoft.com/office/drawing/2014/main" xmlns="" id="{A36FB7E7-3D8A-044A-9233-F00123F81472}"/>
              </a:ext>
            </a:extLst>
          </p:cNvPr>
          <p:cNvSpPr>
            <a:spLocks noGrp="1"/>
          </p:cNvSpPr>
          <p:nvPr>
            <p:ph idx="1"/>
          </p:nvPr>
        </p:nvSpPr>
        <p:spPr>
          <a:xfrm>
            <a:off x="395536" y="1574463"/>
            <a:ext cx="5937755" cy="430915"/>
          </a:xfrm>
        </p:spPr>
        <p:txBody>
          <a:bodyPr/>
          <a:lstStyle/>
          <a:p>
            <a:pPr marL="0" indent="0">
              <a:buNone/>
            </a:pPr>
            <a:r>
              <a:rPr lang="x-none" dirty="0"/>
              <a:t>Lien, pour transferer 5000 euros sur un compte 344344:</a:t>
            </a:r>
          </a:p>
        </p:txBody>
      </p:sp>
      <p:sp>
        <p:nvSpPr>
          <p:cNvPr id="12" name="TextBox 11">
            <a:extLst>
              <a:ext uri="{FF2B5EF4-FFF2-40B4-BE49-F238E27FC236}">
                <a16:creationId xmlns:a16="http://schemas.microsoft.com/office/drawing/2014/main" xmlns="" id="{7386DA31-011C-B342-B0EC-7AA288CA8683}"/>
              </a:ext>
            </a:extLst>
          </p:cNvPr>
          <p:cNvSpPr txBox="1"/>
          <p:nvPr/>
        </p:nvSpPr>
        <p:spPr>
          <a:xfrm>
            <a:off x="395536" y="2344312"/>
            <a:ext cx="6696744" cy="369332"/>
          </a:xfrm>
          <a:prstGeom prst="rect">
            <a:avLst/>
          </a:prstGeom>
          <a:noFill/>
        </p:spPr>
        <p:txBody>
          <a:bodyPr wrap="square" rtlCol="0">
            <a:spAutoFit/>
          </a:bodyPr>
          <a:lstStyle/>
          <a:p>
            <a:r>
              <a:rPr lang="x-none" dirty="0"/>
              <a:t>Lien fabriqué pour transferer 50 000 euros sur un compte 224224:</a:t>
            </a:r>
          </a:p>
        </p:txBody>
      </p:sp>
      <p:sp>
        <p:nvSpPr>
          <p:cNvPr id="13" name="TextBox 12">
            <a:extLst>
              <a:ext uri="{FF2B5EF4-FFF2-40B4-BE49-F238E27FC236}">
                <a16:creationId xmlns:a16="http://schemas.microsoft.com/office/drawing/2014/main" xmlns="" id="{808BB954-F2EF-E849-A1E0-563C57B600EA}"/>
              </a:ext>
            </a:extLst>
          </p:cNvPr>
          <p:cNvSpPr txBox="1"/>
          <p:nvPr/>
        </p:nvSpPr>
        <p:spPr>
          <a:xfrm>
            <a:off x="395536" y="3244334"/>
            <a:ext cx="5497760" cy="369332"/>
          </a:xfrm>
          <a:prstGeom prst="rect">
            <a:avLst/>
          </a:prstGeom>
          <a:noFill/>
        </p:spPr>
        <p:txBody>
          <a:bodyPr wrap="square" rtlCol="0">
            <a:spAutoFit/>
          </a:bodyPr>
          <a:lstStyle/>
          <a:p>
            <a:r>
              <a:rPr lang="x-none" dirty="0"/>
              <a:t>Un e-mail avec le lien fabriqué:</a:t>
            </a:r>
          </a:p>
        </p:txBody>
      </p:sp>
    </p:spTree>
    <p:extLst>
      <p:ext uri="{BB962C8B-B14F-4D97-AF65-F5344CB8AC3E}">
        <p14:creationId xmlns:p14="http://schemas.microsoft.com/office/powerpoint/2010/main" xmlns="" val="37421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70790"/>
            <a:ext cx="8229600" cy="1143000"/>
          </a:xfrm>
        </p:spPr>
        <p:txBody>
          <a:bodyPr>
            <a:normAutofit fontScale="90000"/>
          </a:bodyPr>
          <a:lstStyle/>
          <a:p>
            <a:r>
              <a:rPr lang="fr-FR" dirty="0"/>
              <a:t>L'attaque par dictionnaire / par force brute </a:t>
            </a:r>
            <a:br>
              <a:rPr lang="fr-FR" dirty="0"/>
            </a:br>
            <a:endParaRPr lang="fr-FR" dirty="0"/>
          </a:p>
        </p:txBody>
      </p:sp>
      <p:sp>
        <p:nvSpPr>
          <p:cNvPr id="3" name="Espace réservé du contenu 2"/>
          <p:cNvSpPr>
            <a:spLocks noGrp="1"/>
          </p:cNvSpPr>
          <p:nvPr>
            <p:ph idx="1"/>
          </p:nvPr>
        </p:nvSpPr>
        <p:spPr>
          <a:xfrm>
            <a:off x="179512" y="1700809"/>
            <a:ext cx="7128792" cy="1512168"/>
          </a:xfrm>
        </p:spPr>
        <p:txBody>
          <a:bodyPr>
            <a:normAutofit/>
          </a:bodyPr>
          <a:lstStyle/>
          <a:p>
            <a:pPr>
              <a:buNone/>
            </a:pPr>
            <a:r>
              <a:rPr lang="fr-FR" sz="1800" dirty="0"/>
              <a:t>L’attaque par force brute consiste à essayer toutes les combinaisons possibles pour trouver un mot de passe.</a:t>
            </a:r>
          </a:p>
          <a:p>
            <a:pPr>
              <a:buNone/>
            </a:pPr>
            <a:r>
              <a:rPr lang="fr-FR" sz="1800" dirty="0"/>
              <a:t>Pour aller plus vite le malveillant peut utiliser un dictionnaire</a:t>
            </a:r>
          </a:p>
          <a:p>
            <a:pPr>
              <a:buNone/>
            </a:pPr>
            <a:r>
              <a:rPr lang="fr-FR" sz="1800" dirty="0"/>
              <a:t>qui recense tous les mots de passe courants ou possibles.</a:t>
            </a:r>
          </a:p>
          <a:p>
            <a:pPr>
              <a:buNone/>
            </a:pPr>
            <a:endParaRPr lang="fr-FR" sz="1800" dirty="0"/>
          </a:p>
          <a:p>
            <a:pPr>
              <a:buNone/>
            </a:pPr>
            <a:endParaRPr lang="fr-FR" sz="1800" dirty="0"/>
          </a:p>
        </p:txBody>
      </p:sp>
      <p:pic>
        <p:nvPicPr>
          <p:cNvPr id="1026" name="Picture 2" descr="C:\Users\CIR\Desktop\Les failles de sécurité\img\livre-pied-de-biche_01-01.png"/>
          <p:cNvPicPr>
            <a:picLocks noChangeAspect="1" noChangeArrowheads="1"/>
          </p:cNvPicPr>
          <p:nvPr/>
        </p:nvPicPr>
        <p:blipFill>
          <a:blip r:embed="rId2" cstate="print"/>
          <a:srcRect/>
          <a:stretch>
            <a:fillRect/>
          </a:stretch>
        </p:blipFill>
        <p:spPr bwMode="auto">
          <a:xfrm>
            <a:off x="5508104" y="3717032"/>
            <a:ext cx="3350327" cy="2354759"/>
          </a:xfrm>
          <a:prstGeom prst="rect">
            <a:avLst/>
          </a:prstGeom>
          <a:noFill/>
        </p:spPr>
      </p:pic>
      <p:sp>
        <p:nvSpPr>
          <p:cNvPr id="4" name="TextBox 3">
            <a:extLst>
              <a:ext uri="{FF2B5EF4-FFF2-40B4-BE49-F238E27FC236}">
                <a16:creationId xmlns:a16="http://schemas.microsoft.com/office/drawing/2014/main" xmlns="" id="{6821CFF3-2E93-6C42-976A-9FC36952AB08}"/>
              </a:ext>
            </a:extLst>
          </p:cNvPr>
          <p:cNvSpPr txBox="1"/>
          <p:nvPr/>
        </p:nvSpPr>
        <p:spPr>
          <a:xfrm>
            <a:off x="294764" y="3399996"/>
            <a:ext cx="7733620" cy="2585323"/>
          </a:xfrm>
          <a:prstGeom prst="rect">
            <a:avLst/>
          </a:prstGeom>
          <a:noFill/>
        </p:spPr>
        <p:txBody>
          <a:bodyPr wrap="square" rtlCol="0">
            <a:spAutoFit/>
          </a:bodyPr>
          <a:lstStyle/>
          <a:p>
            <a:pPr>
              <a:buNone/>
            </a:pPr>
            <a:r>
              <a:rPr lang="fr-FR" sz="1800" dirty="0"/>
              <a:t>Pour l’éviter :</a:t>
            </a:r>
          </a:p>
          <a:p>
            <a:pPr>
              <a:buNone/>
            </a:pPr>
            <a:endParaRPr lang="fr-FR" sz="1800" dirty="0"/>
          </a:p>
          <a:p>
            <a:pPr marL="285750" indent="-285750">
              <a:buFont typeface="Arial" panose="020B0604020202020204" pitchFamily="34" charset="0"/>
              <a:buChar char="•"/>
            </a:pPr>
            <a:r>
              <a:rPr lang="fr-FR" sz="1800" dirty="0"/>
              <a:t>Il faut des mots de passe robustes,  longs avec majuscules,  des caractères spéciaux, des chiffres,</a:t>
            </a:r>
          </a:p>
          <a:p>
            <a:pPr marL="285750" indent="-285750">
              <a:buFont typeface="Arial" panose="020B0604020202020204" pitchFamily="34" charset="0"/>
              <a:buChar char="•"/>
            </a:pPr>
            <a:r>
              <a:rPr lang="fr-FR" sz="1800" dirty="0"/>
              <a:t>Randomiser le mp (générer un mp aléatoire),</a:t>
            </a:r>
          </a:p>
          <a:p>
            <a:pPr marL="285750" indent="-285750">
              <a:buFont typeface="Arial" panose="020B0604020202020204" pitchFamily="34" charset="0"/>
              <a:buChar char="•"/>
            </a:pPr>
            <a:r>
              <a:rPr lang="fr-FR" sz="1800" dirty="0"/>
              <a:t>Limiter les temps de connexion,</a:t>
            </a:r>
          </a:p>
          <a:p>
            <a:pPr marL="285750" indent="-285750">
              <a:buFont typeface="Arial" panose="020B0604020202020204" pitchFamily="34" charset="0"/>
              <a:buChar char="•"/>
            </a:pPr>
            <a:r>
              <a:rPr lang="fr-FR" sz="1800" dirty="0"/>
              <a:t>Augmenter le coût par tentative (hash et captcha),</a:t>
            </a:r>
          </a:p>
          <a:p>
            <a:pPr marL="285750" indent="-285750">
              <a:buFont typeface="Arial" panose="020B0604020202020204" pitchFamily="34" charset="0"/>
              <a:buChar char="•"/>
            </a:pPr>
            <a:r>
              <a:rPr lang="fr-FR" sz="1800" dirty="0"/>
              <a:t>Renouveler ses mp,</a:t>
            </a:r>
          </a:p>
          <a:p>
            <a:pPr marL="285750" indent="-285750">
              <a:buFont typeface="Arial" panose="020B0604020202020204" pitchFamily="34" charset="0"/>
              <a:buChar char="•"/>
            </a:pPr>
            <a:r>
              <a:rPr lang="fr-FR" sz="1800" dirty="0"/>
              <a:t>Le salage.</a:t>
            </a:r>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{04B02153-8FEF-F14A-8E34-FBE8449E185F}tf10001120</Template>
  <TotalTime>445</TotalTime>
  <Words>556</Words>
  <Application>Microsoft Office PowerPoint</Application>
  <PresentationFormat>Affichage à l'écran (4:3)</PresentationFormat>
  <Paragraphs>85</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Parcel</vt:lpstr>
      <vt:lpstr>Les failles de sécurité</vt:lpstr>
      <vt:lpstr>Qu’est-ce qu’une faille de sécurité ?</vt:lpstr>
      <vt:lpstr>Les différentes types de failles</vt:lpstr>
      <vt:lpstr>L’injection SQL</vt:lpstr>
      <vt:lpstr>La faille XSS</vt:lpstr>
      <vt:lpstr>La faille XSS permanente: exemple</vt:lpstr>
      <vt:lpstr>La faille CSRF</vt:lpstr>
      <vt:lpstr>La faille CSRF: Exemple</vt:lpstr>
      <vt:lpstr>L'attaque par dictionnaire / par force brute  </vt:lpstr>
      <vt:lpstr>La faille upload</vt:lpstr>
      <vt:lpstr>La faille upload: Exemple</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failles de sécurité</dc:title>
  <dc:creator>CIR</dc:creator>
  <cp:lastModifiedBy>Secrétariat</cp:lastModifiedBy>
  <cp:revision>31</cp:revision>
  <dcterms:created xsi:type="dcterms:W3CDTF">2022-12-25T07:25:44Z</dcterms:created>
  <dcterms:modified xsi:type="dcterms:W3CDTF">2023-01-03T11:03:49Z</dcterms:modified>
</cp:coreProperties>
</file>