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8" r:id="rId3"/>
    <p:sldId id="257" r:id="rId4"/>
    <p:sldId id="259" r:id="rId5"/>
    <p:sldId id="260" r:id="rId6"/>
    <p:sldId id="267" r:id="rId7"/>
    <p:sldId id="261" r:id="rId8"/>
    <p:sldId id="266" r:id="rId9"/>
    <p:sldId id="262" r:id="rId10"/>
    <p:sldId id="263" r:id="rId11"/>
    <p:sldId id="265" r:id="rId12"/>
    <p:sldId id="268" r:id="rId13"/>
    <p:sldId id="264"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93"/>
  </p:normalViewPr>
  <p:slideViewPr>
    <p:cSldViewPr>
      <p:cViewPr varScale="1">
        <p:scale>
          <a:sx n="73" d="100"/>
          <a:sy n="73" d="100"/>
        </p:scale>
        <p:origin x="-96" y="-9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GB"/>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AA309A6D-C09C-4548-B29A-6CF363A7E532}" type="datetimeFigureOut">
              <a:rPr lang="fr-FR" smtClean="0"/>
              <a:pPr/>
              <a:t>03/01/2023</a:t>
            </a:fld>
            <a:endParaRPr lang="fr-BE" dirty="0"/>
          </a:p>
        </p:txBody>
      </p:sp>
      <p:sp>
        <p:nvSpPr>
          <p:cNvPr id="5" name="Footer Placeholder 4"/>
          <p:cNvSpPr>
            <a:spLocks noGrp="1"/>
          </p:cNvSpPr>
          <p:nvPr>
            <p:ph type="ftr" sz="quarter" idx="11"/>
          </p:nvPr>
        </p:nvSpPr>
        <p:spPr>
          <a:xfrm>
            <a:off x="533401" y="5936189"/>
            <a:ext cx="4021666" cy="365125"/>
          </a:xfrm>
        </p:spPr>
        <p:txBody>
          <a:bodyPr/>
          <a:lstStyle/>
          <a:p>
            <a:endParaRPr lang="fr-BE" dirty="0"/>
          </a:p>
        </p:txBody>
      </p:sp>
      <p:sp>
        <p:nvSpPr>
          <p:cNvPr id="6" name="Slide Number Placeholder 5"/>
          <p:cNvSpPr>
            <a:spLocks noGrp="1"/>
          </p:cNvSpPr>
          <p:nvPr>
            <p:ph type="sldNum" sz="quarter" idx="12"/>
          </p:nvPr>
        </p:nvSpPr>
        <p:spPr>
          <a:xfrm>
            <a:off x="7010399" y="2750337"/>
            <a:ext cx="1370293" cy="1356442"/>
          </a:xfrm>
        </p:spPr>
        <p:txBody>
          <a:bodyPr/>
          <a:lstStyle/>
          <a:p>
            <a:fld id="{CF4668DC-857F-487D-BFFA-8C0CA5037977}" type="slidenum">
              <a:rPr lang="fr-BE" smtClean="0"/>
              <a:pPr/>
              <a:t>‹N°›</a:t>
            </a:fld>
            <a:endParaRPr lang="fr-BE" dirty="0"/>
          </a:p>
        </p:txBody>
      </p:sp>
    </p:spTree>
    <p:extLst>
      <p:ext uri="{BB962C8B-B14F-4D97-AF65-F5344CB8AC3E}">
        <p14:creationId xmlns:p14="http://schemas.microsoft.com/office/powerpoint/2010/main" xmlns="" val="3413332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cstate="print">
              <a:extLst>
                <a:ext uri="{28A0092B-C50C-407E-A947-70E740481C1C}">
                  <a14:useLocalDpi xmlns:a14="http://schemas.microsoft.com/office/drawing/2010/main" xmlns=""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xmlns=""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A309A6D-C09C-4548-B29A-6CF363A7E532}" type="datetimeFigureOut">
              <a:rPr lang="fr-FR" smtClean="0"/>
              <a:pPr/>
              <a:t>03/01/2023</a:t>
            </a:fld>
            <a:endParaRPr lang="fr-BE" dirty="0"/>
          </a:p>
        </p:txBody>
      </p:sp>
      <p:sp>
        <p:nvSpPr>
          <p:cNvPr id="6" name="Footer Placeholder 5"/>
          <p:cNvSpPr>
            <a:spLocks noGrp="1"/>
          </p:cNvSpPr>
          <p:nvPr>
            <p:ph type="ftr" sz="quarter" idx="11"/>
          </p:nvPr>
        </p:nvSpPr>
        <p:spPr/>
        <p:txBody>
          <a:bodyPr/>
          <a:lstStyle/>
          <a:p>
            <a:endParaRPr lang="fr-BE" dirty="0"/>
          </a:p>
        </p:txBody>
      </p:sp>
      <p:sp>
        <p:nvSpPr>
          <p:cNvPr id="7" name="Slide Number Placeholder 6"/>
          <p:cNvSpPr>
            <a:spLocks noGrp="1"/>
          </p:cNvSpPr>
          <p:nvPr>
            <p:ph type="sldNum" sz="quarter" idx="12"/>
          </p:nvPr>
        </p:nvSpPr>
        <p:spPr>
          <a:xfrm>
            <a:off x="7856438" y="4711310"/>
            <a:ext cx="1149836" cy="1090789"/>
          </a:xfrm>
        </p:spPr>
        <p:txBody>
          <a:bodyPr/>
          <a:lstStyle/>
          <a:p>
            <a:fld id="{CF4668DC-857F-487D-BFFA-8C0CA5037977}" type="slidenum">
              <a:rPr lang="fr-BE" smtClean="0"/>
              <a:pPr/>
              <a:t>‹N°›</a:t>
            </a:fld>
            <a:endParaRPr lang="fr-BE" dirty="0"/>
          </a:p>
        </p:txBody>
      </p:sp>
    </p:spTree>
    <p:extLst>
      <p:ext uri="{BB962C8B-B14F-4D97-AF65-F5344CB8AC3E}">
        <p14:creationId xmlns:p14="http://schemas.microsoft.com/office/powerpoint/2010/main" xmlns="" val="3482479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cstate="print">
              <a:extLst>
                <a:ext uri="{28A0092B-C50C-407E-A947-70E740481C1C}">
                  <a14:useLocalDpi xmlns:a14="http://schemas.microsoft.com/office/drawing/2010/main" xmlns=""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cstate="print">
              <a:extLst>
                <a:ext uri="{28A0092B-C50C-407E-A947-70E740481C1C}">
                  <a14:useLocalDpi xmlns:a14="http://schemas.microsoft.com/office/drawing/2010/main" xmlns=""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A309A6D-C09C-4548-B29A-6CF363A7E532}" type="datetimeFigureOut">
              <a:rPr lang="fr-FR" smtClean="0"/>
              <a:pPr/>
              <a:t>03/01/2023</a:t>
            </a:fld>
            <a:endParaRPr lang="fr-BE" dirty="0"/>
          </a:p>
        </p:txBody>
      </p:sp>
      <p:sp>
        <p:nvSpPr>
          <p:cNvPr id="6" name="Footer Placeholder 5"/>
          <p:cNvSpPr>
            <a:spLocks noGrp="1"/>
          </p:cNvSpPr>
          <p:nvPr>
            <p:ph type="ftr" sz="quarter" idx="11"/>
          </p:nvPr>
        </p:nvSpPr>
        <p:spPr/>
        <p:txBody>
          <a:bodyPr/>
          <a:lstStyle/>
          <a:p>
            <a:endParaRPr lang="fr-BE" dirty="0"/>
          </a:p>
        </p:txBody>
      </p:sp>
      <p:sp>
        <p:nvSpPr>
          <p:cNvPr id="7" name="Slide Number Placeholder 6"/>
          <p:cNvSpPr>
            <a:spLocks noGrp="1"/>
          </p:cNvSpPr>
          <p:nvPr>
            <p:ph type="sldNum" sz="quarter" idx="12"/>
          </p:nvPr>
        </p:nvSpPr>
        <p:spPr>
          <a:xfrm>
            <a:off x="7856438" y="4711616"/>
            <a:ext cx="1149836" cy="1090789"/>
          </a:xfrm>
        </p:spPr>
        <p:txBody>
          <a:bodyPr/>
          <a:lstStyle/>
          <a:p>
            <a:fld id="{CF4668DC-857F-487D-BFFA-8C0CA5037977}" type="slidenum">
              <a:rPr lang="fr-BE" smtClean="0"/>
              <a:pPr/>
              <a:t>‹N°›</a:t>
            </a:fld>
            <a:endParaRPr lang="fr-BE" dirty="0"/>
          </a:p>
        </p:txBody>
      </p:sp>
    </p:spTree>
    <p:extLst>
      <p:ext uri="{BB962C8B-B14F-4D97-AF65-F5344CB8AC3E}">
        <p14:creationId xmlns:p14="http://schemas.microsoft.com/office/powerpoint/2010/main" xmlns="" val="2937831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cstate="print">
              <a:extLst>
                <a:ext uri="{28A0092B-C50C-407E-A947-70E740481C1C}">
                  <a14:useLocalDpi xmlns:a14="http://schemas.microsoft.com/office/drawing/2010/main" xmlns=""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cstate="print">
              <a:extLst>
                <a:ext uri="{28A0092B-C50C-407E-A947-70E740481C1C}">
                  <a14:useLocalDpi xmlns:a14="http://schemas.microsoft.com/office/drawing/2010/main" xmlns=""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A309A6D-C09C-4548-B29A-6CF363A7E532}" type="datetimeFigureOut">
              <a:rPr lang="fr-FR" smtClean="0"/>
              <a:pPr/>
              <a:t>03/01/2023</a:t>
            </a:fld>
            <a:endParaRPr lang="fr-BE" dirty="0"/>
          </a:p>
        </p:txBody>
      </p:sp>
      <p:sp>
        <p:nvSpPr>
          <p:cNvPr id="6" name="Footer Placeholder 5"/>
          <p:cNvSpPr>
            <a:spLocks noGrp="1"/>
          </p:cNvSpPr>
          <p:nvPr>
            <p:ph type="ftr" sz="quarter" idx="11"/>
          </p:nvPr>
        </p:nvSpPr>
        <p:spPr/>
        <p:txBody>
          <a:bodyPr/>
          <a:lstStyle/>
          <a:p>
            <a:endParaRPr lang="fr-BE" dirty="0"/>
          </a:p>
        </p:txBody>
      </p:sp>
      <p:sp>
        <p:nvSpPr>
          <p:cNvPr id="7" name="Slide Number Placeholder 6"/>
          <p:cNvSpPr>
            <a:spLocks noGrp="1"/>
          </p:cNvSpPr>
          <p:nvPr>
            <p:ph type="sldNum" sz="quarter" idx="12"/>
          </p:nvPr>
        </p:nvSpPr>
        <p:spPr>
          <a:xfrm>
            <a:off x="7856438" y="4709926"/>
            <a:ext cx="1149836" cy="1090789"/>
          </a:xfrm>
        </p:spPr>
        <p:txBody>
          <a:bodyPr/>
          <a:lstStyle/>
          <a:p>
            <a:fld id="{CF4668DC-857F-487D-BFFA-8C0CA5037977}" type="slidenum">
              <a:rPr lang="fr-BE" smtClean="0"/>
              <a:pPr/>
              <a:t>‹N°›</a:t>
            </a:fld>
            <a:endParaRPr lang="fr-BE" dirty="0"/>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xmlns="" val="824943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cstate="print">
              <a:extLst>
                <a:ext uri="{28A0092B-C50C-407E-A947-70E740481C1C}">
                  <a14:useLocalDpi xmlns:a14="http://schemas.microsoft.com/office/drawing/2010/main" xmlns=""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cstate="print">
              <a:extLst>
                <a:ext uri="{28A0092B-C50C-407E-A947-70E740481C1C}">
                  <a14:useLocalDpi xmlns:a14="http://schemas.microsoft.com/office/drawing/2010/main" xmlns=""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A309A6D-C09C-4548-B29A-6CF363A7E532}" type="datetimeFigureOut">
              <a:rPr lang="fr-FR" smtClean="0"/>
              <a:pPr/>
              <a:t>03/01/2023</a:t>
            </a:fld>
            <a:endParaRPr lang="fr-BE" dirty="0"/>
          </a:p>
        </p:txBody>
      </p:sp>
      <p:sp>
        <p:nvSpPr>
          <p:cNvPr id="6" name="Footer Placeholder 5"/>
          <p:cNvSpPr>
            <a:spLocks noGrp="1"/>
          </p:cNvSpPr>
          <p:nvPr>
            <p:ph type="ftr" sz="quarter" idx="11"/>
          </p:nvPr>
        </p:nvSpPr>
        <p:spPr/>
        <p:txBody>
          <a:bodyPr/>
          <a:lstStyle/>
          <a:p>
            <a:endParaRPr lang="fr-BE" dirty="0"/>
          </a:p>
        </p:txBody>
      </p:sp>
      <p:sp>
        <p:nvSpPr>
          <p:cNvPr id="7" name="Slide Number Placeholder 6"/>
          <p:cNvSpPr>
            <a:spLocks noGrp="1"/>
          </p:cNvSpPr>
          <p:nvPr>
            <p:ph type="sldNum" sz="quarter" idx="12"/>
          </p:nvPr>
        </p:nvSpPr>
        <p:spPr>
          <a:xfrm>
            <a:off x="7856438" y="4709926"/>
            <a:ext cx="1149836" cy="1090789"/>
          </a:xfrm>
        </p:spPr>
        <p:txBody>
          <a:bodyPr/>
          <a:lstStyle/>
          <a:p>
            <a:fld id="{CF4668DC-857F-487D-BFFA-8C0CA5037977}" type="slidenum">
              <a:rPr lang="fr-BE" smtClean="0"/>
              <a:pPr/>
              <a:t>‹N°›</a:t>
            </a:fld>
            <a:endParaRPr lang="fr-BE" dirty="0"/>
          </a:p>
        </p:txBody>
      </p:sp>
    </p:spTree>
    <p:extLst>
      <p:ext uri="{BB962C8B-B14F-4D97-AF65-F5344CB8AC3E}">
        <p14:creationId xmlns:p14="http://schemas.microsoft.com/office/powerpoint/2010/main" xmlns="" val="2416439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cstate="print">
              <a:extLst>
                <a:ext uri="{28A0092B-C50C-407E-A947-70E740481C1C}">
                  <a14:useLocalDpi xmlns:a14="http://schemas.microsoft.com/office/drawing/2010/main" xmlns=""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xmlns=""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GB"/>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AA309A6D-C09C-4548-B29A-6CF363A7E532}" type="datetimeFigureOut">
              <a:rPr lang="fr-FR" smtClean="0"/>
              <a:pPr/>
              <a:t>03/01/2023</a:t>
            </a:fld>
            <a:endParaRPr lang="fr-BE" dirty="0"/>
          </a:p>
        </p:txBody>
      </p:sp>
      <p:sp>
        <p:nvSpPr>
          <p:cNvPr id="4" name="Footer Placeholder 3"/>
          <p:cNvSpPr>
            <a:spLocks noGrp="1"/>
          </p:cNvSpPr>
          <p:nvPr>
            <p:ph type="ftr" sz="quarter" idx="11"/>
          </p:nvPr>
        </p:nvSpPr>
        <p:spPr/>
        <p:txBody>
          <a:bodyPr/>
          <a:lstStyle/>
          <a:p>
            <a:endParaRPr lang="fr-BE" dirty="0"/>
          </a:p>
        </p:txBody>
      </p:sp>
      <p:sp>
        <p:nvSpPr>
          <p:cNvPr id="5" name="Slide Number Placeholder 4"/>
          <p:cNvSpPr>
            <a:spLocks noGrp="1"/>
          </p:cNvSpPr>
          <p:nvPr>
            <p:ph type="sldNum" sz="quarter" idx="12"/>
          </p:nvPr>
        </p:nvSpPr>
        <p:spPr/>
        <p:txBody>
          <a:bodyPr/>
          <a:lstStyle/>
          <a:p>
            <a:fld id="{CF4668DC-857F-487D-BFFA-8C0CA5037977}" type="slidenum">
              <a:rPr lang="fr-BE" smtClean="0"/>
              <a:pPr/>
              <a:t>‹N°›</a:t>
            </a:fld>
            <a:endParaRPr lang="fr-BE" dirty="0"/>
          </a:p>
        </p:txBody>
      </p:sp>
    </p:spTree>
    <p:extLst>
      <p:ext uri="{BB962C8B-B14F-4D97-AF65-F5344CB8AC3E}">
        <p14:creationId xmlns:p14="http://schemas.microsoft.com/office/powerpoint/2010/main" xmlns="" val="4060990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cstate="print">
              <a:extLst>
                <a:ext uri="{28A0092B-C50C-407E-A947-70E740481C1C}">
                  <a14:useLocalDpi xmlns:a14="http://schemas.microsoft.com/office/drawing/2010/main" xmlns=""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cstate="print">
              <a:extLst>
                <a:ext uri="{28A0092B-C50C-407E-A947-70E740481C1C}">
                  <a14:useLocalDpi xmlns:a14="http://schemas.microsoft.com/office/drawing/2010/main" xmlns=""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GB"/>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AA309A6D-C09C-4548-B29A-6CF363A7E532}" type="datetimeFigureOut">
              <a:rPr lang="fr-FR" smtClean="0"/>
              <a:pPr/>
              <a:t>03/01/2023</a:t>
            </a:fld>
            <a:endParaRPr lang="fr-BE" dirty="0"/>
          </a:p>
        </p:txBody>
      </p:sp>
      <p:sp>
        <p:nvSpPr>
          <p:cNvPr id="4" name="Footer Placeholder 3"/>
          <p:cNvSpPr>
            <a:spLocks noGrp="1"/>
          </p:cNvSpPr>
          <p:nvPr>
            <p:ph type="ftr" sz="quarter" idx="11"/>
          </p:nvPr>
        </p:nvSpPr>
        <p:spPr/>
        <p:txBody>
          <a:bodyPr/>
          <a:lstStyle/>
          <a:p>
            <a:endParaRPr lang="fr-BE" dirty="0"/>
          </a:p>
        </p:txBody>
      </p:sp>
      <p:sp>
        <p:nvSpPr>
          <p:cNvPr id="5" name="Slide Number Placeholder 4"/>
          <p:cNvSpPr>
            <a:spLocks noGrp="1"/>
          </p:cNvSpPr>
          <p:nvPr>
            <p:ph type="sldNum" sz="quarter" idx="12"/>
          </p:nvPr>
        </p:nvSpPr>
        <p:spPr/>
        <p:txBody>
          <a:bodyPr/>
          <a:lstStyle/>
          <a:p>
            <a:fld id="{CF4668DC-857F-487D-BFFA-8C0CA5037977}" type="slidenum">
              <a:rPr lang="fr-BE" smtClean="0"/>
              <a:pPr/>
              <a:t>‹N°›</a:t>
            </a:fld>
            <a:endParaRPr lang="fr-BE" dirty="0"/>
          </a:p>
        </p:txBody>
      </p:sp>
    </p:spTree>
    <p:extLst>
      <p:ext uri="{BB962C8B-B14F-4D97-AF65-F5344CB8AC3E}">
        <p14:creationId xmlns:p14="http://schemas.microsoft.com/office/powerpoint/2010/main" xmlns="" val="1407527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cstate="print">
              <a:extLst>
                <a:ext uri="{28A0092B-C50C-407E-A947-70E740481C1C}">
                  <a14:useLocalDpi xmlns:a14="http://schemas.microsoft.com/office/drawing/2010/main" xmlns=""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cstate="print">
              <a:extLst>
                <a:ext uri="{28A0092B-C50C-407E-A947-70E740481C1C}">
                  <a14:useLocalDpi xmlns:a14="http://schemas.microsoft.com/office/drawing/2010/main" xmlns=""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A309A6D-C09C-4548-B29A-6CF363A7E532}" type="datetimeFigureOut">
              <a:rPr lang="fr-FR" smtClean="0"/>
              <a:pPr/>
              <a:t>03/01/2023</a:t>
            </a:fld>
            <a:endParaRPr lang="fr-BE" dirty="0"/>
          </a:p>
        </p:txBody>
      </p:sp>
      <p:sp>
        <p:nvSpPr>
          <p:cNvPr id="5" name="Footer Placeholder 4"/>
          <p:cNvSpPr>
            <a:spLocks noGrp="1"/>
          </p:cNvSpPr>
          <p:nvPr>
            <p:ph type="ftr" sz="quarter" idx="11"/>
          </p:nvPr>
        </p:nvSpPr>
        <p:spPr/>
        <p:txBody>
          <a:bodyPr/>
          <a:lstStyle/>
          <a:p>
            <a:endParaRPr lang="fr-BE" dirty="0"/>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dirty="0"/>
          </a:p>
        </p:txBody>
      </p:sp>
    </p:spTree>
    <p:extLst>
      <p:ext uri="{BB962C8B-B14F-4D97-AF65-F5344CB8AC3E}">
        <p14:creationId xmlns:p14="http://schemas.microsoft.com/office/powerpoint/2010/main" xmlns="" val="13944679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AA309A6D-C09C-4548-B29A-6CF363A7E532}" type="datetimeFigureOut">
              <a:rPr lang="fr-FR" smtClean="0"/>
              <a:pPr/>
              <a:t>03/01/2023</a:t>
            </a:fld>
            <a:endParaRPr lang="fr-BE" dirty="0"/>
          </a:p>
        </p:txBody>
      </p:sp>
      <p:sp>
        <p:nvSpPr>
          <p:cNvPr id="5" name="Footer Placeholder 4"/>
          <p:cNvSpPr>
            <a:spLocks noGrp="1"/>
          </p:cNvSpPr>
          <p:nvPr>
            <p:ph type="ftr" sz="quarter" idx="11"/>
          </p:nvPr>
        </p:nvSpPr>
        <p:spPr>
          <a:xfrm>
            <a:off x="510241" y="5936189"/>
            <a:ext cx="4518959" cy="365125"/>
          </a:xfrm>
        </p:spPr>
        <p:txBody>
          <a:bodyPr/>
          <a:lstStyle/>
          <a:p>
            <a:endParaRPr lang="fr-BE" dirty="0"/>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CF4668DC-857F-487D-BFFA-8C0CA5037977}" type="slidenum">
              <a:rPr lang="fr-BE" smtClean="0"/>
              <a:pPr/>
              <a:t>‹N°›</a:t>
            </a:fld>
            <a:endParaRPr lang="fr-BE" dirty="0"/>
          </a:p>
        </p:txBody>
      </p:sp>
    </p:spTree>
    <p:extLst>
      <p:ext uri="{BB962C8B-B14F-4D97-AF65-F5344CB8AC3E}">
        <p14:creationId xmlns:p14="http://schemas.microsoft.com/office/powerpoint/2010/main" xmlns="" val="1373970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cstate="print">
              <a:extLst>
                <a:ext uri="{28A0092B-C50C-407E-A947-70E740481C1C}">
                  <a14:useLocalDpi xmlns:a14="http://schemas.microsoft.com/office/drawing/2010/main" xmlns=""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cstate="print">
              <a:extLst>
                <a:ext uri="{28A0092B-C50C-407E-A947-70E740481C1C}">
                  <a14:useLocalDpi xmlns:a14="http://schemas.microsoft.com/office/drawing/2010/main" xmlns=""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A309A6D-C09C-4548-B29A-6CF363A7E532}" type="datetimeFigureOut">
              <a:rPr lang="fr-FR" smtClean="0"/>
              <a:pPr/>
              <a:t>03/01/2023</a:t>
            </a:fld>
            <a:endParaRPr lang="fr-BE" dirty="0"/>
          </a:p>
        </p:txBody>
      </p:sp>
      <p:sp>
        <p:nvSpPr>
          <p:cNvPr id="5" name="Footer Placeholder 4"/>
          <p:cNvSpPr>
            <a:spLocks noGrp="1"/>
          </p:cNvSpPr>
          <p:nvPr>
            <p:ph type="ftr" sz="quarter" idx="11"/>
          </p:nvPr>
        </p:nvSpPr>
        <p:spPr/>
        <p:txBody>
          <a:bodyPr/>
          <a:lstStyle/>
          <a:p>
            <a:endParaRPr lang="fr-BE" dirty="0"/>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dirty="0"/>
          </a:p>
        </p:txBody>
      </p:sp>
    </p:spTree>
    <p:extLst>
      <p:ext uri="{BB962C8B-B14F-4D97-AF65-F5344CB8AC3E}">
        <p14:creationId xmlns:p14="http://schemas.microsoft.com/office/powerpoint/2010/main" xmlns="" val="1996496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cstate="print">
              <a:extLst>
                <a:ext uri="{28A0092B-C50C-407E-A947-70E740481C1C}">
                  <a14:useLocalDpi xmlns:a14="http://schemas.microsoft.com/office/drawing/2010/main" xmlns=""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cstate="print">
              <a:extLst>
                <a:ext uri="{28A0092B-C50C-407E-A947-70E740481C1C}">
                  <a14:useLocalDpi xmlns:a14="http://schemas.microsoft.com/office/drawing/2010/main" xmlns=""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GB"/>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5365810" y="5936188"/>
            <a:ext cx="2057400" cy="365125"/>
          </a:xfrm>
        </p:spPr>
        <p:txBody>
          <a:bodyPr/>
          <a:lstStyle/>
          <a:p>
            <a:fld id="{AA309A6D-C09C-4548-B29A-6CF363A7E532}" type="datetimeFigureOut">
              <a:rPr lang="fr-FR" smtClean="0"/>
              <a:pPr/>
              <a:t>03/01/2023</a:t>
            </a:fld>
            <a:endParaRPr lang="fr-BE" dirty="0"/>
          </a:p>
        </p:txBody>
      </p:sp>
      <p:sp>
        <p:nvSpPr>
          <p:cNvPr id="5" name="Footer Placeholder 4"/>
          <p:cNvSpPr>
            <a:spLocks noGrp="1"/>
          </p:cNvSpPr>
          <p:nvPr>
            <p:ph type="ftr" sz="quarter" idx="11"/>
          </p:nvPr>
        </p:nvSpPr>
        <p:spPr>
          <a:xfrm>
            <a:off x="533400" y="5936189"/>
            <a:ext cx="4834673" cy="365125"/>
          </a:xfrm>
        </p:spPr>
        <p:txBody>
          <a:bodyPr/>
          <a:lstStyle/>
          <a:p>
            <a:endParaRPr lang="fr-BE" dirty="0"/>
          </a:p>
        </p:txBody>
      </p:sp>
      <p:sp>
        <p:nvSpPr>
          <p:cNvPr id="6" name="Slide Number Placeholder 5"/>
          <p:cNvSpPr>
            <a:spLocks noGrp="1"/>
          </p:cNvSpPr>
          <p:nvPr>
            <p:ph type="sldNum" sz="quarter" idx="12"/>
          </p:nvPr>
        </p:nvSpPr>
        <p:spPr>
          <a:xfrm>
            <a:off x="7856438" y="2869896"/>
            <a:ext cx="1149836" cy="1090789"/>
          </a:xfrm>
        </p:spPr>
        <p:txBody>
          <a:bodyPr/>
          <a:lstStyle/>
          <a:p>
            <a:fld id="{CF4668DC-857F-487D-BFFA-8C0CA5037977}" type="slidenum">
              <a:rPr lang="fr-BE" smtClean="0"/>
              <a:pPr/>
              <a:t>‹N°›</a:t>
            </a:fld>
            <a:endParaRPr lang="fr-BE" dirty="0"/>
          </a:p>
        </p:txBody>
      </p:sp>
    </p:spTree>
    <p:extLst>
      <p:ext uri="{BB962C8B-B14F-4D97-AF65-F5344CB8AC3E}">
        <p14:creationId xmlns:p14="http://schemas.microsoft.com/office/powerpoint/2010/main" xmlns="" val="1226595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cstate="print">
              <a:extLst>
                <a:ext uri="{28A0092B-C50C-407E-A947-70E740481C1C}">
                  <a14:useLocalDpi xmlns:a14="http://schemas.microsoft.com/office/drawing/2010/main" xmlns=""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xmlns=""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GB"/>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A309A6D-C09C-4548-B29A-6CF363A7E532}" type="datetimeFigureOut">
              <a:rPr lang="fr-FR" smtClean="0"/>
              <a:pPr/>
              <a:t>03/01/2023</a:t>
            </a:fld>
            <a:endParaRPr lang="fr-BE" dirty="0"/>
          </a:p>
        </p:txBody>
      </p:sp>
      <p:sp>
        <p:nvSpPr>
          <p:cNvPr id="6" name="Footer Placeholder 5"/>
          <p:cNvSpPr>
            <a:spLocks noGrp="1"/>
          </p:cNvSpPr>
          <p:nvPr>
            <p:ph type="ftr" sz="quarter" idx="11"/>
          </p:nvPr>
        </p:nvSpPr>
        <p:spPr/>
        <p:txBody>
          <a:bodyPr/>
          <a:lstStyle/>
          <a:p>
            <a:endParaRPr lang="fr-BE" dirty="0"/>
          </a:p>
        </p:txBody>
      </p:sp>
      <p:sp>
        <p:nvSpPr>
          <p:cNvPr id="7" name="Slide Number Placeholder 6"/>
          <p:cNvSpPr>
            <a:spLocks noGrp="1"/>
          </p:cNvSpPr>
          <p:nvPr>
            <p:ph type="sldNum" sz="quarter" idx="12"/>
          </p:nvPr>
        </p:nvSpPr>
        <p:spPr/>
        <p:txBody>
          <a:bodyPr/>
          <a:lstStyle/>
          <a:p>
            <a:fld id="{CF4668DC-857F-487D-BFFA-8C0CA5037977}" type="slidenum">
              <a:rPr lang="fr-BE" smtClean="0"/>
              <a:pPr/>
              <a:t>‹N°›</a:t>
            </a:fld>
            <a:endParaRPr lang="fr-BE" dirty="0"/>
          </a:p>
        </p:txBody>
      </p:sp>
    </p:spTree>
    <p:extLst>
      <p:ext uri="{BB962C8B-B14F-4D97-AF65-F5344CB8AC3E}">
        <p14:creationId xmlns:p14="http://schemas.microsoft.com/office/powerpoint/2010/main" xmlns="" val="1237942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cstate="print">
              <a:extLst>
                <a:ext uri="{28A0092B-C50C-407E-A947-70E740481C1C}">
                  <a14:useLocalDpi xmlns:a14="http://schemas.microsoft.com/office/drawing/2010/main" xmlns=""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cstate="print">
              <a:extLst>
                <a:ext uri="{28A0092B-C50C-407E-A947-70E740481C1C}">
                  <a14:useLocalDpi xmlns:a14="http://schemas.microsoft.com/office/drawing/2010/main" xmlns=""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GB"/>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A309A6D-C09C-4548-B29A-6CF363A7E532}" type="datetimeFigureOut">
              <a:rPr lang="fr-FR" smtClean="0"/>
              <a:pPr/>
              <a:t>03/01/2023</a:t>
            </a:fld>
            <a:endParaRPr lang="fr-BE" dirty="0"/>
          </a:p>
        </p:txBody>
      </p:sp>
      <p:sp>
        <p:nvSpPr>
          <p:cNvPr id="8" name="Footer Placeholder 7"/>
          <p:cNvSpPr>
            <a:spLocks noGrp="1"/>
          </p:cNvSpPr>
          <p:nvPr>
            <p:ph type="ftr" sz="quarter" idx="11"/>
          </p:nvPr>
        </p:nvSpPr>
        <p:spPr/>
        <p:txBody>
          <a:bodyPr/>
          <a:lstStyle/>
          <a:p>
            <a:endParaRPr lang="fr-BE" dirty="0"/>
          </a:p>
        </p:txBody>
      </p:sp>
      <p:sp>
        <p:nvSpPr>
          <p:cNvPr id="9" name="Slide Number Placeholder 8"/>
          <p:cNvSpPr>
            <a:spLocks noGrp="1"/>
          </p:cNvSpPr>
          <p:nvPr>
            <p:ph type="sldNum" sz="quarter" idx="12"/>
          </p:nvPr>
        </p:nvSpPr>
        <p:spPr/>
        <p:txBody>
          <a:bodyPr/>
          <a:lstStyle/>
          <a:p>
            <a:fld id="{CF4668DC-857F-487D-BFFA-8C0CA5037977}" type="slidenum">
              <a:rPr lang="fr-BE" smtClean="0"/>
              <a:pPr/>
              <a:t>‹N°›</a:t>
            </a:fld>
            <a:endParaRPr lang="fr-BE" dirty="0"/>
          </a:p>
        </p:txBody>
      </p:sp>
    </p:spTree>
    <p:extLst>
      <p:ext uri="{BB962C8B-B14F-4D97-AF65-F5344CB8AC3E}">
        <p14:creationId xmlns:p14="http://schemas.microsoft.com/office/powerpoint/2010/main" xmlns="" val="2003411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cstate="print">
              <a:extLst>
                <a:ext uri="{28A0092B-C50C-407E-A947-70E740481C1C}">
                  <a14:useLocalDpi xmlns:a14="http://schemas.microsoft.com/office/drawing/2010/main" xmlns=""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cstate="print">
              <a:extLst>
                <a:ext uri="{28A0092B-C50C-407E-A947-70E740481C1C}">
                  <a14:useLocalDpi xmlns:a14="http://schemas.microsoft.com/office/drawing/2010/main" xmlns=""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A309A6D-C09C-4548-B29A-6CF363A7E532}" type="datetimeFigureOut">
              <a:rPr lang="fr-FR" smtClean="0"/>
              <a:pPr/>
              <a:t>03/01/2023</a:t>
            </a:fld>
            <a:endParaRPr lang="fr-BE" dirty="0"/>
          </a:p>
        </p:txBody>
      </p:sp>
      <p:sp>
        <p:nvSpPr>
          <p:cNvPr id="4" name="Footer Placeholder 3"/>
          <p:cNvSpPr>
            <a:spLocks noGrp="1"/>
          </p:cNvSpPr>
          <p:nvPr>
            <p:ph type="ftr" sz="quarter" idx="11"/>
          </p:nvPr>
        </p:nvSpPr>
        <p:spPr/>
        <p:txBody>
          <a:bodyPr/>
          <a:lstStyle/>
          <a:p>
            <a:endParaRPr lang="fr-BE" dirty="0"/>
          </a:p>
        </p:txBody>
      </p:sp>
      <p:sp>
        <p:nvSpPr>
          <p:cNvPr id="5" name="Slide Number Placeholder 4"/>
          <p:cNvSpPr>
            <a:spLocks noGrp="1"/>
          </p:cNvSpPr>
          <p:nvPr>
            <p:ph type="sldNum" sz="quarter" idx="12"/>
          </p:nvPr>
        </p:nvSpPr>
        <p:spPr/>
        <p:txBody>
          <a:bodyPr/>
          <a:lstStyle/>
          <a:p>
            <a:fld id="{CF4668DC-857F-487D-BFFA-8C0CA5037977}" type="slidenum">
              <a:rPr lang="fr-BE" smtClean="0"/>
              <a:pPr/>
              <a:t>‹N°›</a:t>
            </a:fld>
            <a:endParaRPr lang="fr-BE" dirty="0"/>
          </a:p>
        </p:txBody>
      </p:sp>
    </p:spTree>
    <p:extLst>
      <p:ext uri="{BB962C8B-B14F-4D97-AF65-F5344CB8AC3E}">
        <p14:creationId xmlns:p14="http://schemas.microsoft.com/office/powerpoint/2010/main" xmlns="" val="372515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cstate="print">
            <a:extLst>
              <a:ext uri="{28A0092B-C50C-407E-A947-70E740481C1C}">
                <a14:useLocalDpi xmlns:a14="http://schemas.microsoft.com/office/drawing/2010/main" xmlns=""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A309A6D-C09C-4548-B29A-6CF363A7E532}" type="datetimeFigureOut">
              <a:rPr lang="fr-FR" smtClean="0"/>
              <a:pPr/>
              <a:t>03/01/2023</a:t>
            </a:fld>
            <a:endParaRPr lang="fr-BE" dirty="0"/>
          </a:p>
        </p:txBody>
      </p:sp>
      <p:sp>
        <p:nvSpPr>
          <p:cNvPr id="3" name="Footer Placeholder 2"/>
          <p:cNvSpPr>
            <a:spLocks noGrp="1"/>
          </p:cNvSpPr>
          <p:nvPr>
            <p:ph type="ftr" sz="quarter" idx="11"/>
          </p:nvPr>
        </p:nvSpPr>
        <p:spPr/>
        <p:txBody>
          <a:bodyPr/>
          <a:lstStyle/>
          <a:p>
            <a:endParaRPr lang="fr-BE" dirty="0"/>
          </a:p>
        </p:txBody>
      </p:sp>
      <p:sp>
        <p:nvSpPr>
          <p:cNvPr id="4" name="Slide Number Placeholder 3"/>
          <p:cNvSpPr>
            <a:spLocks noGrp="1"/>
          </p:cNvSpPr>
          <p:nvPr>
            <p:ph type="sldNum" sz="quarter" idx="12"/>
          </p:nvPr>
        </p:nvSpPr>
        <p:spPr/>
        <p:txBody>
          <a:bodyPr/>
          <a:lstStyle/>
          <a:p>
            <a:fld id="{CF4668DC-857F-487D-BFFA-8C0CA5037977}" type="slidenum">
              <a:rPr lang="fr-BE" smtClean="0"/>
              <a:pPr/>
              <a:t>‹N°›</a:t>
            </a:fld>
            <a:endParaRPr lang="fr-BE" dirty="0"/>
          </a:p>
        </p:txBody>
      </p:sp>
    </p:spTree>
    <p:extLst>
      <p:ext uri="{BB962C8B-B14F-4D97-AF65-F5344CB8AC3E}">
        <p14:creationId xmlns:p14="http://schemas.microsoft.com/office/powerpoint/2010/main" xmlns="" val="3003069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cstate="print">
              <a:extLst>
                <a:ext uri="{28A0092B-C50C-407E-A947-70E740481C1C}">
                  <a14:useLocalDpi xmlns:a14="http://schemas.microsoft.com/office/drawing/2010/main" xmlns=""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xmlns=""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A309A6D-C09C-4548-B29A-6CF363A7E532}" type="datetimeFigureOut">
              <a:rPr lang="fr-FR" smtClean="0"/>
              <a:pPr/>
              <a:t>03/01/2023</a:t>
            </a:fld>
            <a:endParaRPr lang="fr-BE" dirty="0"/>
          </a:p>
        </p:txBody>
      </p:sp>
      <p:sp>
        <p:nvSpPr>
          <p:cNvPr id="6" name="Footer Placeholder 5"/>
          <p:cNvSpPr>
            <a:spLocks noGrp="1"/>
          </p:cNvSpPr>
          <p:nvPr>
            <p:ph type="ftr" sz="quarter" idx="11"/>
          </p:nvPr>
        </p:nvSpPr>
        <p:spPr/>
        <p:txBody>
          <a:bodyPr/>
          <a:lstStyle/>
          <a:p>
            <a:endParaRPr lang="fr-BE" dirty="0"/>
          </a:p>
        </p:txBody>
      </p:sp>
      <p:sp>
        <p:nvSpPr>
          <p:cNvPr id="7" name="Slide Number Placeholder 6"/>
          <p:cNvSpPr>
            <a:spLocks noGrp="1"/>
          </p:cNvSpPr>
          <p:nvPr>
            <p:ph type="sldNum" sz="quarter" idx="12"/>
          </p:nvPr>
        </p:nvSpPr>
        <p:spPr/>
        <p:txBody>
          <a:bodyPr/>
          <a:lstStyle/>
          <a:p>
            <a:fld id="{CF4668DC-857F-487D-BFFA-8C0CA5037977}" type="slidenum">
              <a:rPr lang="fr-BE" smtClean="0"/>
              <a:pPr/>
              <a:t>‹N°›</a:t>
            </a:fld>
            <a:endParaRPr lang="fr-BE" dirty="0"/>
          </a:p>
        </p:txBody>
      </p:sp>
    </p:spTree>
    <p:extLst>
      <p:ext uri="{BB962C8B-B14F-4D97-AF65-F5344CB8AC3E}">
        <p14:creationId xmlns:p14="http://schemas.microsoft.com/office/powerpoint/2010/main" xmlns="" val="2671858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cstate="print">
              <a:extLst>
                <a:ext uri="{28A0092B-C50C-407E-A947-70E740481C1C}">
                  <a14:useLocalDpi xmlns:a14="http://schemas.microsoft.com/office/drawing/2010/main" xmlns=""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xmlns=""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GB"/>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A309A6D-C09C-4548-B29A-6CF363A7E532}" type="datetimeFigureOut">
              <a:rPr lang="fr-FR" smtClean="0"/>
              <a:pPr/>
              <a:t>03/01/2023</a:t>
            </a:fld>
            <a:endParaRPr lang="fr-BE" dirty="0"/>
          </a:p>
        </p:txBody>
      </p:sp>
      <p:sp>
        <p:nvSpPr>
          <p:cNvPr id="6" name="Footer Placeholder 5"/>
          <p:cNvSpPr>
            <a:spLocks noGrp="1"/>
          </p:cNvSpPr>
          <p:nvPr>
            <p:ph type="ftr" sz="quarter" idx="11"/>
          </p:nvPr>
        </p:nvSpPr>
        <p:spPr/>
        <p:txBody>
          <a:bodyPr/>
          <a:lstStyle/>
          <a:p>
            <a:endParaRPr lang="fr-BE" dirty="0"/>
          </a:p>
        </p:txBody>
      </p:sp>
      <p:sp>
        <p:nvSpPr>
          <p:cNvPr id="7" name="Slide Number Placeholder 6"/>
          <p:cNvSpPr>
            <a:spLocks noGrp="1"/>
          </p:cNvSpPr>
          <p:nvPr>
            <p:ph type="sldNum" sz="quarter" idx="12"/>
          </p:nvPr>
        </p:nvSpPr>
        <p:spPr/>
        <p:txBody>
          <a:bodyPr/>
          <a:lstStyle/>
          <a:p>
            <a:fld id="{CF4668DC-857F-487D-BFFA-8C0CA5037977}" type="slidenum">
              <a:rPr lang="fr-BE" smtClean="0"/>
              <a:pPr/>
              <a:t>‹N°›</a:t>
            </a:fld>
            <a:endParaRPr lang="fr-BE" dirty="0"/>
          </a:p>
        </p:txBody>
      </p:sp>
    </p:spTree>
    <p:extLst>
      <p:ext uri="{BB962C8B-B14F-4D97-AF65-F5344CB8AC3E}">
        <p14:creationId xmlns:p14="http://schemas.microsoft.com/office/powerpoint/2010/main" xmlns="" val="2570417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cstate="print">
            <a:alphaModFix amt="10000"/>
            <a:extLst>
              <a:ext uri="{28A0092B-C50C-407E-A947-70E740481C1C}">
                <a14:useLocalDpi xmlns:a14="http://schemas.microsoft.com/office/drawing/2010/main" xmlns="" val="0"/>
              </a:ext>
            </a:extLst>
          </a:blip>
          <a:srcRect/>
          <a:stretch>
            <a:fillRect/>
          </a:stretch>
        </p:blipFill>
        <p:spPr bwMode="auto">
          <a:xfrm>
            <a:off x="0" y="1"/>
            <a:ext cx="9144000" cy="6858000"/>
          </a:xfrm>
          <a:prstGeom prst="rect">
            <a:avLst/>
          </a:prstGeom>
          <a:extLst>
            <a:ext uri="{909E8E84-426E-40dd-AFC4-6F175D3DCCD1}">
              <a14:hiddenFill xmlns="" xmlns:a14="http://schemas.microsoft.com/office/drawing/2010/main">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A309A6D-C09C-4548-B29A-6CF363A7E532}" type="datetimeFigureOut">
              <a:rPr lang="fr-FR" smtClean="0"/>
              <a:pPr/>
              <a:t>03/01/2023</a:t>
            </a:fld>
            <a:endParaRPr lang="fr-BE" dirty="0"/>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fr-BE" dirty="0"/>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CF4668DC-857F-487D-BFFA-8C0CA5037977}" type="slidenum">
              <a:rPr lang="fr-BE" smtClean="0"/>
              <a:pPr/>
              <a:t>‹N°›</a:t>
            </a:fld>
            <a:endParaRPr lang="fr-BE" dirty="0"/>
          </a:p>
        </p:txBody>
      </p:sp>
    </p:spTree>
    <p:extLst>
      <p:ext uri="{BB962C8B-B14F-4D97-AF65-F5344CB8AC3E}">
        <p14:creationId xmlns:p14="http://schemas.microsoft.com/office/powerpoint/2010/main" xmlns="" val="1040548164"/>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rver.example.com/upload_dir/malicious.php?cmd=ls%20-l"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ctrTitle"/>
          </p:nvPr>
        </p:nvSpPr>
        <p:spPr>
          <a:xfrm>
            <a:off x="683568" y="620688"/>
            <a:ext cx="7772400" cy="1470025"/>
          </a:xfrm>
        </p:spPr>
        <p:txBody>
          <a:bodyPr>
            <a:normAutofit/>
          </a:bodyPr>
          <a:lstStyle/>
          <a:p>
            <a:pPr algn="ctr"/>
            <a:r>
              <a:rPr lang="fr-FR" dirty="0"/>
              <a:t>Les failles de sécurité</a:t>
            </a:r>
          </a:p>
        </p:txBody>
      </p:sp>
      <p:sp>
        <p:nvSpPr>
          <p:cNvPr id="3" name="Sous-titre 2"/>
          <p:cNvSpPr>
            <a:spLocks noGrp="1"/>
          </p:cNvSpPr>
          <p:nvPr>
            <p:ph type="subTitle" idx="1"/>
          </p:nvPr>
        </p:nvSpPr>
        <p:spPr>
          <a:xfrm>
            <a:off x="1403648" y="5229200"/>
            <a:ext cx="6400800" cy="409599"/>
          </a:xfrm>
        </p:spPr>
        <p:txBody>
          <a:bodyPr>
            <a:normAutofit/>
          </a:bodyPr>
          <a:lstStyle/>
          <a:p>
            <a:r>
              <a:rPr lang="fr-FR" dirty="0"/>
              <a:t>Par </a:t>
            </a:r>
            <a:r>
              <a:rPr lang="fr-FR" dirty="0" err="1"/>
              <a:t>Yuly</a:t>
            </a:r>
            <a:r>
              <a:rPr lang="fr-FR" dirty="0"/>
              <a:t> BULATOV et Abdelhamid JINANI</a:t>
            </a:r>
          </a:p>
          <a:p>
            <a:endParaRPr lang="fr-FR" dirty="0"/>
          </a:p>
        </p:txBody>
      </p:sp>
      <p:pic>
        <p:nvPicPr>
          <p:cNvPr id="4098" name="Picture 2" descr="C:\Users\CIR\Desktop\Les failles de sécurité\img\tete-de-mort.png"/>
          <p:cNvPicPr>
            <a:picLocks noChangeAspect="1" noChangeArrowheads="1"/>
          </p:cNvPicPr>
          <p:nvPr/>
        </p:nvPicPr>
        <p:blipFill>
          <a:blip r:embed="rId2" cstate="print"/>
          <a:srcRect/>
          <a:stretch>
            <a:fillRect/>
          </a:stretch>
        </p:blipFill>
        <p:spPr bwMode="auto">
          <a:xfrm>
            <a:off x="2555776" y="1700808"/>
            <a:ext cx="3744416" cy="359650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692696"/>
            <a:ext cx="8229600" cy="1156990"/>
          </a:xfrm>
        </p:spPr>
        <p:txBody>
          <a:bodyPr>
            <a:normAutofit/>
          </a:bodyPr>
          <a:lstStyle/>
          <a:p>
            <a:r>
              <a:rPr lang="fr-FR" dirty="0"/>
              <a:t>La faille upload</a:t>
            </a:r>
          </a:p>
        </p:txBody>
      </p:sp>
      <p:sp>
        <p:nvSpPr>
          <p:cNvPr id="3" name="Espace réservé du contenu 2"/>
          <p:cNvSpPr>
            <a:spLocks noGrp="1"/>
          </p:cNvSpPr>
          <p:nvPr>
            <p:ph idx="1"/>
          </p:nvPr>
        </p:nvSpPr>
        <p:spPr>
          <a:xfrm>
            <a:off x="277180" y="2168860"/>
            <a:ext cx="5842992" cy="2520280"/>
          </a:xfrm>
        </p:spPr>
        <p:txBody>
          <a:bodyPr>
            <a:normAutofit/>
          </a:bodyPr>
          <a:lstStyle/>
          <a:p>
            <a:r>
              <a:rPr lang="fr-FR" sz="1800" dirty="0"/>
              <a:t>Permet d’uploader un fichier avec une extension non autorisée dans lequel on injecte du code (en PHP). Souvent présente dans les scripts d’upload d’images.</a:t>
            </a:r>
          </a:p>
          <a:p>
            <a:r>
              <a:rPr lang="fr-FR" sz="1800" dirty="0"/>
              <a:t>Le vilain pourra prendre le contrôle des applications et serveurs.</a:t>
            </a:r>
          </a:p>
          <a:p>
            <a:endParaRPr lang="fr-FR" sz="1800" dirty="0"/>
          </a:p>
          <a:p>
            <a:pPr>
              <a:buNone/>
            </a:pPr>
            <a:r>
              <a:rPr lang="fr-FR" sz="1800" dirty="0"/>
              <a:t>C’est la faille la plus dangereuse.</a:t>
            </a:r>
          </a:p>
          <a:p>
            <a:pPr>
              <a:buNone/>
            </a:pPr>
            <a:endParaRPr lang="fr-FR" sz="1800" dirty="0"/>
          </a:p>
          <a:p>
            <a:pPr>
              <a:buNone/>
            </a:pPr>
            <a:endParaRPr lang="fr-FR" sz="1800" dirty="0"/>
          </a:p>
        </p:txBody>
      </p:sp>
      <p:pic>
        <p:nvPicPr>
          <p:cNvPr id="1026" name="Picture 2" descr="C:\Users\CIR\Desktop\Les failles de sécurité\img\Constance-Queniaux_02.png"/>
          <p:cNvPicPr>
            <a:picLocks noChangeAspect="1" noChangeArrowheads="1"/>
          </p:cNvPicPr>
          <p:nvPr/>
        </p:nvPicPr>
        <p:blipFill>
          <a:blip r:embed="rId2" cstate="print"/>
          <a:srcRect/>
          <a:stretch>
            <a:fillRect/>
          </a:stretch>
        </p:blipFill>
        <p:spPr bwMode="auto">
          <a:xfrm>
            <a:off x="6556475" y="1988840"/>
            <a:ext cx="2310345" cy="4417784"/>
          </a:xfrm>
          <a:prstGeom prst="rect">
            <a:avLst/>
          </a:prstGeom>
          <a:noFill/>
        </p:spPr>
      </p:pic>
      <p:sp>
        <p:nvSpPr>
          <p:cNvPr id="4" name="TextBox 3">
            <a:extLst>
              <a:ext uri="{FF2B5EF4-FFF2-40B4-BE49-F238E27FC236}">
                <a16:creationId xmlns:a16="http://schemas.microsoft.com/office/drawing/2014/main" xmlns="" id="{A1799F53-F969-3A44-ABFF-E0C2A5A895A7}"/>
              </a:ext>
            </a:extLst>
          </p:cNvPr>
          <p:cNvSpPr txBox="1"/>
          <p:nvPr/>
        </p:nvSpPr>
        <p:spPr>
          <a:xfrm>
            <a:off x="533463" y="5091313"/>
            <a:ext cx="5406689" cy="1477328"/>
          </a:xfrm>
          <a:prstGeom prst="rect">
            <a:avLst/>
          </a:prstGeom>
          <a:noFill/>
        </p:spPr>
        <p:txBody>
          <a:bodyPr wrap="square" rtlCol="0">
            <a:spAutoFit/>
          </a:bodyPr>
          <a:lstStyle/>
          <a:p>
            <a:pPr>
              <a:buNone/>
            </a:pPr>
            <a:r>
              <a:rPr lang="fr-FR" sz="1800" dirty="0"/>
              <a:t>Pour l’éviter :</a:t>
            </a:r>
          </a:p>
          <a:p>
            <a:pPr>
              <a:buNone/>
            </a:pPr>
            <a:endParaRPr lang="fr-FR" sz="1800" dirty="0"/>
          </a:p>
          <a:p>
            <a:pPr marL="285750" indent="-285750">
              <a:buFont typeface="Arial" panose="020B0604020202020204" pitchFamily="34" charset="0"/>
              <a:buChar char="•"/>
            </a:pPr>
            <a:r>
              <a:rPr lang="fr-FR" sz="1800" dirty="0"/>
              <a:t>Le fameux </a:t>
            </a:r>
            <a:r>
              <a:rPr lang="fr-FR" sz="1800" b="1" dirty="0"/>
              <a:t>Never trust user input,</a:t>
            </a:r>
            <a:endParaRPr lang="fr-FR" sz="1800" dirty="0"/>
          </a:p>
          <a:p>
            <a:pPr marL="285750" indent="-285750">
              <a:buFont typeface="Arial" panose="020B0604020202020204" pitchFamily="34" charset="0"/>
              <a:buChar char="•"/>
            </a:pPr>
            <a:r>
              <a:rPr lang="fr-FR" sz="1800" dirty="0"/>
              <a:t>Vérifier la configuration d ‘Apache.</a:t>
            </a:r>
          </a:p>
          <a:p>
            <a:endParaRPr lang="x-non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99592" y="579539"/>
            <a:ext cx="5937755" cy="1188720"/>
          </a:xfrm>
        </p:spPr>
        <p:txBody>
          <a:bodyPr>
            <a:normAutofit/>
          </a:bodyPr>
          <a:lstStyle/>
          <a:p>
            <a:r>
              <a:rPr lang="fr-FR" dirty="0"/>
              <a:t>La faille upload: Exemple</a:t>
            </a:r>
          </a:p>
        </p:txBody>
      </p:sp>
      <p:sp>
        <p:nvSpPr>
          <p:cNvPr id="9" name="Content Placeholder 8">
            <a:extLst>
              <a:ext uri="{FF2B5EF4-FFF2-40B4-BE49-F238E27FC236}">
                <a16:creationId xmlns:a16="http://schemas.microsoft.com/office/drawing/2014/main" xmlns="" id="{F7465C60-DBF2-BC49-A005-3A3171FB7EB1}"/>
              </a:ext>
            </a:extLst>
          </p:cNvPr>
          <p:cNvSpPr>
            <a:spLocks noGrp="1"/>
          </p:cNvSpPr>
          <p:nvPr>
            <p:ph idx="1"/>
          </p:nvPr>
        </p:nvSpPr>
        <p:spPr>
          <a:xfrm>
            <a:off x="-21293" y="2132856"/>
            <a:ext cx="3528392" cy="734907"/>
          </a:xfrm>
        </p:spPr>
        <p:txBody>
          <a:bodyPr>
            <a:normAutofit fontScale="92500"/>
          </a:bodyPr>
          <a:lstStyle/>
          <a:p>
            <a:pPr marL="0" indent="0">
              <a:buNone/>
            </a:pPr>
            <a:r>
              <a:rPr lang="x-none" dirty="0"/>
              <a:t>Code </a:t>
            </a:r>
            <a:r>
              <a:rPr lang="x-none"/>
              <a:t>pour </a:t>
            </a:r>
            <a:r>
              <a:rPr lang="x-none" smtClean="0"/>
              <a:t>t</a:t>
            </a:r>
            <a:r>
              <a:rPr lang="fr-FR" dirty="0" smtClean="0"/>
              <a:t>é</a:t>
            </a:r>
            <a:r>
              <a:rPr lang="x-none" smtClean="0"/>
              <a:t>l</a:t>
            </a:r>
            <a:r>
              <a:rPr lang="fr-FR" dirty="0" smtClean="0"/>
              <a:t>é</a:t>
            </a:r>
            <a:r>
              <a:rPr lang="x-none" smtClean="0"/>
              <a:t>charger </a:t>
            </a:r>
            <a:r>
              <a:rPr lang="x-none" dirty="0"/>
              <a:t>une image </a:t>
            </a:r>
            <a:r>
              <a:rPr lang="x-none"/>
              <a:t>sur </a:t>
            </a:r>
            <a:r>
              <a:rPr lang="fr-FR" dirty="0" smtClean="0"/>
              <a:t>le</a:t>
            </a:r>
            <a:r>
              <a:rPr lang="x-none" smtClean="0"/>
              <a:t> </a:t>
            </a:r>
            <a:r>
              <a:rPr lang="x-none" dirty="0"/>
              <a:t>serveur:</a:t>
            </a:r>
          </a:p>
          <a:p>
            <a:pPr marL="0" indent="0">
              <a:buNone/>
            </a:pPr>
            <a:endParaRPr lang="x-none" dirty="0"/>
          </a:p>
        </p:txBody>
      </p:sp>
      <p:pic>
        <p:nvPicPr>
          <p:cNvPr id="4" name="Picture 3" descr="Text, timeline&#10;&#10;Description automatically generated">
            <a:extLst>
              <a:ext uri="{FF2B5EF4-FFF2-40B4-BE49-F238E27FC236}">
                <a16:creationId xmlns:a16="http://schemas.microsoft.com/office/drawing/2014/main" xmlns="" id="{A7C6437E-B1BF-AC42-AEDC-87D1AF299836}"/>
              </a:ext>
            </a:extLst>
          </p:cNvPr>
          <p:cNvPicPr/>
          <p:nvPr/>
        </p:nvPicPr>
        <p:blipFill>
          <a:blip r:embed="rId2" cstate="print">
            <a:extLst>
              <a:ext uri="{28A0092B-C50C-407E-A947-70E740481C1C}">
                <a14:useLocalDpi xmlns:a14="http://schemas.microsoft.com/office/drawing/2010/main" xmlns="" val="0"/>
              </a:ext>
            </a:extLst>
          </a:blip>
          <a:stretch>
            <a:fillRect/>
          </a:stretch>
        </p:blipFill>
        <p:spPr>
          <a:xfrm>
            <a:off x="3507099" y="2740902"/>
            <a:ext cx="5328592" cy="1376195"/>
          </a:xfrm>
          <a:prstGeom prst="rect">
            <a:avLst/>
          </a:prstGeom>
        </p:spPr>
      </p:pic>
      <p:pic>
        <p:nvPicPr>
          <p:cNvPr id="5" name="Picture 4" descr="Text&#10;&#10;Description automatically generated">
            <a:extLst>
              <a:ext uri="{FF2B5EF4-FFF2-40B4-BE49-F238E27FC236}">
                <a16:creationId xmlns:a16="http://schemas.microsoft.com/office/drawing/2014/main" xmlns="" id="{C32C3CEE-7821-5443-8F81-11B9E837DFC8}"/>
              </a:ext>
            </a:extLst>
          </p:cNvPr>
          <p:cNvPicPr/>
          <p:nvPr/>
        </p:nvPicPr>
        <p:blipFill>
          <a:blip r:embed="rId3" cstate="print">
            <a:extLst>
              <a:ext uri="{28A0092B-C50C-407E-A947-70E740481C1C}">
                <a14:useLocalDpi xmlns:a14="http://schemas.microsoft.com/office/drawing/2010/main" xmlns="" val="0"/>
              </a:ext>
            </a:extLst>
          </a:blip>
          <a:stretch>
            <a:fillRect/>
          </a:stretch>
        </p:blipFill>
        <p:spPr>
          <a:xfrm>
            <a:off x="3229824" y="4292443"/>
            <a:ext cx="5883142" cy="2532021"/>
          </a:xfrm>
          <a:prstGeom prst="rect">
            <a:avLst/>
          </a:prstGeom>
        </p:spPr>
      </p:pic>
    </p:spTree>
    <p:extLst>
      <p:ext uri="{BB962C8B-B14F-4D97-AF65-F5344CB8AC3E}">
        <p14:creationId xmlns:p14="http://schemas.microsoft.com/office/powerpoint/2010/main" xmlns="" val="259708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00A18-9384-A044-A1E2-13EA4055E076}"/>
              </a:ext>
            </a:extLst>
          </p:cNvPr>
          <p:cNvSpPr>
            <a:spLocks noGrp="1"/>
          </p:cNvSpPr>
          <p:nvPr>
            <p:ph type="title"/>
          </p:nvPr>
        </p:nvSpPr>
        <p:spPr/>
        <p:txBody>
          <a:bodyPr/>
          <a:lstStyle/>
          <a:p>
            <a:r>
              <a:rPr lang="x-none" dirty="0"/>
              <a:t>La faille upload: Exemple</a:t>
            </a:r>
          </a:p>
        </p:txBody>
      </p:sp>
      <p:pic>
        <p:nvPicPr>
          <p:cNvPr id="4" name="Picture 3" descr="Text&#10;&#10;Description automatically generated">
            <a:extLst>
              <a:ext uri="{FF2B5EF4-FFF2-40B4-BE49-F238E27FC236}">
                <a16:creationId xmlns:a16="http://schemas.microsoft.com/office/drawing/2014/main" xmlns="" id="{6E453254-8FF1-FC4E-934D-3C7B999CD105}"/>
              </a:ext>
            </a:extLst>
          </p:cNvPr>
          <p:cNvPicPr/>
          <p:nvPr/>
        </p:nvPicPr>
        <p:blipFill>
          <a:blip r:embed="rId2" cstate="print"/>
          <a:stretch>
            <a:fillRect/>
          </a:stretch>
        </p:blipFill>
        <p:spPr>
          <a:xfrm>
            <a:off x="2215968" y="2512782"/>
            <a:ext cx="2019300" cy="1003300"/>
          </a:xfrm>
          <a:prstGeom prst="rect">
            <a:avLst/>
          </a:prstGeom>
        </p:spPr>
      </p:pic>
      <p:sp>
        <p:nvSpPr>
          <p:cNvPr id="5" name="TextBox 4">
            <a:extLst>
              <a:ext uri="{FF2B5EF4-FFF2-40B4-BE49-F238E27FC236}">
                <a16:creationId xmlns:a16="http://schemas.microsoft.com/office/drawing/2014/main" xmlns="" id="{FE43051D-57C0-EE40-B844-14CC6ECCEE23}"/>
              </a:ext>
            </a:extLst>
          </p:cNvPr>
          <p:cNvSpPr txBox="1"/>
          <p:nvPr/>
        </p:nvSpPr>
        <p:spPr>
          <a:xfrm>
            <a:off x="3360525" y="4477869"/>
            <a:ext cx="5056590" cy="800219"/>
          </a:xfrm>
          <a:prstGeom prst="rect">
            <a:avLst/>
          </a:prstGeom>
          <a:noFill/>
        </p:spPr>
        <p:txBody>
          <a:bodyPr wrap="square" rtlCol="0">
            <a:spAutoFit/>
          </a:bodyPr>
          <a:lstStyle/>
          <a:p>
            <a:r>
              <a:rPr lang="en-GB" sz="1400" u="sng" dirty="0">
                <a:solidFill>
                  <a:srgbClr val="0000FF"/>
                </a:solidFill>
                <a:effectLst/>
                <a:latin typeface="Kalinga" panose="020B0502040204020203" pitchFamily="34" charset="0"/>
                <a:ea typeface="Calibri" panose="020F0502020204030204" pitchFamily="34" charset="0"/>
                <a:hlinkClick r:id="rId3"/>
              </a:rPr>
              <a:t>http://server.example.com/upload_dir/malicious.php?cmd=ls%20-l</a:t>
            </a:r>
            <a:endParaRPr lang="x-none" sz="1400" dirty="0">
              <a:effectLst/>
              <a:latin typeface="Consolas" panose="020B0609020204030204" pitchFamily="49" charset="0"/>
              <a:ea typeface="Calibri" panose="020F0502020204030204" pitchFamily="34" charset="0"/>
            </a:endParaRPr>
          </a:p>
          <a:p>
            <a:endParaRPr lang="x-none" dirty="0"/>
          </a:p>
        </p:txBody>
      </p:sp>
      <p:sp>
        <p:nvSpPr>
          <p:cNvPr id="6" name="TextBox 5">
            <a:extLst>
              <a:ext uri="{FF2B5EF4-FFF2-40B4-BE49-F238E27FC236}">
                <a16:creationId xmlns:a16="http://schemas.microsoft.com/office/drawing/2014/main" xmlns="" id="{30A9B353-06B0-C54F-A7F6-8184BDBAC9DD}"/>
              </a:ext>
            </a:extLst>
          </p:cNvPr>
          <p:cNvSpPr txBox="1"/>
          <p:nvPr/>
        </p:nvSpPr>
        <p:spPr>
          <a:xfrm>
            <a:off x="5040085" y="2512782"/>
            <a:ext cx="2808312" cy="923330"/>
          </a:xfrm>
          <a:prstGeom prst="rect">
            <a:avLst/>
          </a:prstGeom>
          <a:noFill/>
        </p:spPr>
        <p:txBody>
          <a:bodyPr wrap="square" rtlCol="0">
            <a:spAutoFit/>
          </a:bodyPr>
          <a:lstStyle/>
          <a:p>
            <a:r>
              <a:rPr lang="en-GB" b="0" i="0" u="none" strike="noStrike" dirty="0">
                <a:effectLst/>
              </a:rPr>
              <a:t>system() </a:t>
            </a:r>
            <a:r>
              <a:rPr lang="fr-FR" b="0" i="0" u="none" strike="noStrike" dirty="0" smtClean="0">
                <a:effectLst/>
              </a:rPr>
              <a:t>exécute</a:t>
            </a:r>
            <a:r>
              <a:rPr lang="en-GB" b="0" i="0" u="none" strike="noStrike" dirty="0" smtClean="0">
                <a:effectLst/>
              </a:rPr>
              <a:t> </a:t>
            </a:r>
            <a:r>
              <a:rPr lang="en-GB" b="0" i="0" u="none" strike="noStrike" dirty="0">
                <a:effectLst/>
              </a:rPr>
              <a:t>la </a:t>
            </a:r>
            <a:r>
              <a:rPr lang="fr-FR" b="0" i="0" u="none" strike="noStrike" dirty="0" smtClean="0">
                <a:effectLst/>
              </a:rPr>
              <a:t>commande</a:t>
            </a:r>
            <a:r>
              <a:rPr lang="en-GB" b="0" i="0" u="none" strike="noStrike" dirty="0" smtClean="0">
                <a:effectLst/>
              </a:rPr>
              <a:t> </a:t>
            </a:r>
            <a:r>
              <a:rPr lang="en-GB" b="0" i="0" u="none" strike="noStrike" dirty="0">
                <a:effectLst/>
              </a:rPr>
              <a:t>et retourne le résultat.</a:t>
            </a:r>
            <a:endParaRPr lang="x-none" dirty="0"/>
          </a:p>
        </p:txBody>
      </p:sp>
      <p:sp>
        <p:nvSpPr>
          <p:cNvPr id="7" name="TextBox 6">
            <a:extLst>
              <a:ext uri="{FF2B5EF4-FFF2-40B4-BE49-F238E27FC236}">
                <a16:creationId xmlns:a16="http://schemas.microsoft.com/office/drawing/2014/main" xmlns="" id="{4F699271-4524-3D45-AC9D-1BAE55C67071}"/>
              </a:ext>
            </a:extLst>
          </p:cNvPr>
          <p:cNvSpPr txBox="1"/>
          <p:nvPr/>
        </p:nvSpPr>
        <p:spPr>
          <a:xfrm>
            <a:off x="531639" y="4416314"/>
            <a:ext cx="2723543" cy="923330"/>
          </a:xfrm>
          <a:prstGeom prst="rect">
            <a:avLst/>
          </a:prstGeom>
          <a:noFill/>
        </p:spPr>
        <p:txBody>
          <a:bodyPr wrap="square" rtlCol="0">
            <a:spAutoFit/>
          </a:bodyPr>
          <a:lstStyle/>
          <a:p>
            <a:r>
              <a:rPr lang="x-none" dirty="0"/>
              <a:t>Un hacker </a:t>
            </a:r>
            <a:r>
              <a:rPr lang="x-none"/>
              <a:t>peut </a:t>
            </a:r>
            <a:r>
              <a:rPr lang="x-none" smtClean="0"/>
              <a:t>ex</a:t>
            </a:r>
            <a:r>
              <a:rPr lang="fr-FR" dirty="0" smtClean="0"/>
              <a:t>é</a:t>
            </a:r>
            <a:r>
              <a:rPr lang="x-none" smtClean="0"/>
              <a:t>cuter </a:t>
            </a:r>
            <a:r>
              <a:rPr lang="x-none" dirty="0"/>
              <a:t>des commandes sur serveur:</a:t>
            </a:r>
          </a:p>
        </p:txBody>
      </p:sp>
      <p:sp>
        <p:nvSpPr>
          <p:cNvPr id="9" name="TextBox 8">
            <a:extLst>
              <a:ext uri="{FF2B5EF4-FFF2-40B4-BE49-F238E27FC236}">
                <a16:creationId xmlns:a16="http://schemas.microsoft.com/office/drawing/2014/main" xmlns="" id="{0D433CF4-3C18-0C4E-BF98-DE2EDF828EA8}"/>
              </a:ext>
            </a:extLst>
          </p:cNvPr>
          <p:cNvSpPr txBox="1"/>
          <p:nvPr/>
        </p:nvSpPr>
        <p:spPr>
          <a:xfrm>
            <a:off x="251520" y="2512782"/>
            <a:ext cx="2019300" cy="646331"/>
          </a:xfrm>
          <a:prstGeom prst="rect">
            <a:avLst/>
          </a:prstGeom>
          <a:noFill/>
        </p:spPr>
        <p:txBody>
          <a:bodyPr wrap="square" rtlCol="0">
            <a:spAutoFit/>
          </a:bodyPr>
          <a:lstStyle/>
          <a:p>
            <a:r>
              <a:rPr lang="x-none" dirty="0"/>
              <a:t>Fichier malicious.php:</a:t>
            </a:r>
          </a:p>
        </p:txBody>
      </p:sp>
    </p:spTree>
    <p:extLst>
      <p:ext uri="{BB962C8B-B14F-4D97-AF65-F5344CB8AC3E}">
        <p14:creationId xmlns:p14="http://schemas.microsoft.com/office/powerpoint/2010/main" xmlns="" val="2320275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476672"/>
            <a:ext cx="8229600" cy="1143000"/>
          </a:xfrm>
        </p:spPr>
        <p:txBody>
          <a:bodyPr/>
          <a:lstStyle/>
          <a:p>
            <a:r>
              <a:rPr lang="fr-FR" dirty="0"/>
              <a:t>Sources</a:t>
            </a:r>
          </a:p>
        </p:txBody>
      </p:sp>
      <p:sp>
        <p:nvSpPr>
          <p:cNvPr id="3" name="Espace réservé du contenu 2"/>
          <p:cNvSpPr>
            <a:spLocks noGrp="1"/>
          </p:cNvSpPr>
          <p:nvPr>
            <p:ph idx="1"/>
          </p:nvPr>
        </p:nvSpPr>
        <p:spPr>
          <a:xfrm>
            <a:off x="467544" y="2420888"/>
            <a:ext cx="8229600" cy="3412976"/>
          </a:xfrm>
        </p:spPr>
        <p:txBody>
          <a:bodyPr>
            <a:noAutofit/>
          </a:bodyPr>
          <a:lstStyle/>
          <a:p>
            <a:r>
              <a:rPr lang="fr-FR" sz="2000" dirty="0">
                <a:latin typeface="Kalinga" panose="020B0502040204020203" pitchFamily="34" charset="0"/>
                <a:ea typeface="Calibri" panose="020F0502020204030204" pitchFamily="34" charset="0"/>
              </a:rPr>
              <a:t>https://cwe.mitre.org</a:t>
            </a:r>
            <a:endParaRPr lang="x-none" sz="2000">
              <a:latin typeface="Consolas" panose="020B0609020204030204" pitchFamily="49" charset="0"/>
              <a:ea typeface="Calibri" panose="020F0502020204030204" pitchFamily="34" charset="0"/>
            </a:endParaRPr>
          </a:p>
          <a:p>
            <a:r>
              <a:rPr lang="fr-FR" sz="2000" u="sng" dirty="0">
                <a:latin typeface="Kalinga" panose="020B0502040204020203" pitchFamily="34" charset="0"/>
                <a:ea typeface="Calibri" panose="020F0502020204030204" pitchFamily="34" charset="0"/>
              </a:rPr>
              <a:t>https://developer.mozilla.org/fr/docs/Glossary/DOM</a:t>
            </a:r>
            <a:endParaRPr lang="x-none" sz="2000">
              <a:latin typeface="Consolas" panose="020B0609020204030204" pitchFamily="49" charset="0"/>
              <a:ea typeface="Calibri" panose="020F0502020204030204" pitchFamily="34" charset="0"/>
            </a:endParaRPr>
          </a:p>
          <a:p>
            <a:r>
              <a:rPr lang="fr-FR" sz="2000" u="sng" dirty="0">
                <a:latin typeface="Kalinga" panose="020B0502040204020203" pitchFamily="34" charset="0"/>
                <a:ea typeface="Calibri" panose="020F0502020204030204" pitchFamily="34" charset="0"/>
              </a:rPr>
              <a:t>https://owasp.org/www-community/attacks/DOM_Based_XSS</a:t>
            </a:r>
            <a:endParaRPr lang="x-none" sz="2000">
              <a:latin typeface="Consolas" panose="020B0609020204030204" pitchFamily="49" charset="0"/>
              <a:ea typeface="Calibri" panose="020F0502020204030204" pitchFamily="34" charset="0"/>
            </a:endParaRPr>
          </a:p>
          <a:p>
            <a:r>
              <a:rPr lang="fr-FR" sz="2000" u="sng" dirty="0">
                <a:latin typeface="Kalinga" panose="020B0502040204020203" pitchFamily="34" charset="0"/>
                <a:ea typeface="Calibri" panose="020F0502020204030204" pitchFamily="34" charset="0"/>
              </a:rPr>
              <a:t>https://brightsec.com/blog/csrf-example/</a:t>
            </a:r>
            <a:endParaRPr lang="x-none" sz="2000">
              <a:latin typeface="Consolas" panose="020B0609020204030204" pitchFamily="49" charset="0"/>
              <a:ea typeface="Calibri" panose="020F0502020204030204" pitchFamily="34" charset="0"/>
            </a:endParaRPr>
          </a:p>
          <a:p>
            <a:r>
              <a:rPr lang="fr-FR" sz="2000" u="sng" dirty="0">
                <a:latin typeface="Kalinga" panose="020B0502040204020203" pitchFamily="34" charset="0"/>
                <a:ea typeface="Calibri" panose="020F0502020204030204" pitchFamily="34" charset="0"/>
              </a:rPr>
              <a:t>https://www.acunetix.com/websitesecurity/upload-forms-threat/</a:t>
            </a:r>
            <a:endParaRPr lang="x-none" sz="2000">
              <a:latin typeface="Consolas" panose="020B0609020204030204" pitchFamily="49" charset="0"/>
              <a:ea typeface="Calibri" panose="020F0502020204030204" pitchFamily="34" charset="0"/>
            </a:endParaRPr>
          </a:p>
          <a:p>
            <a:r>
              <a:rPr lang="fr-FR" sz="2000" dirty="0">
                <a:latin typeface="Kalinga" panose="020B0502040204020203" pitchFamily="34" charset="0"/>
                <a:ea typeface="Calibri" panose="020F0502020204030204" pitchFamily="34" charset="0"/>
              </a:rPr>
              <a:t>https://repo.zenk-security.com/Techniques%20d.attaques%20%20.%20%20Failles/Securite%20PHP%20-%20Faille%20upload.pdf</a:t>
            </a:r>
            <a:endParaRPr lang="x-none" sz="2000">
              <a:latin typeface="Consolas" panose="020B0609020204030204" pitchFamily="49" charset="0"/>
              <a:ea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620688"/>
            <a:ext cx="8028384" cy="1143000"/>
          </a:xfrm>
        </p:spPr>
        <p:txBody>
          <a:bodyPr>
            <a:normAutofit/>
          </a:bodyPr>
          <a:lstStyle/>
          <a:p>
            <a:r>
              <a:rPr lang="fr-FR" dirty="0"/>
              <a:t>Qu’est-ce qu’une faille de sécurité ?</a:t>
            </a:r>
          </a:p>
        </p:txBody>
      </p:sp>
      <p:sp>
        <p:nvSpPr>
          <p:cNvPr id="3" name="Espace réservé du contenu 2"/>
          <p:cNvSpPr>
            <a:spLocks noGrp="1"/>
          </p:cNvSpPr>
          <p:nvPr>
            <p:ph idx="1"/>
          </p:nvPr>
        </p:nvSpPr>
        <p:spPr>
          <a:xfrm>
            <a:off x="467544" y="3356992"/>
            <a:ext cx="8229600" cy="1540768"/>
          </a:xfrm>
        </p:spPr>
        <p:txBody>
          <a:bodyPr>
            <a:normAutofit/>
          </a:bodyPr>
          <a:lstStyle/>
          <a:p>
            <a:pPr algn="ctr">
              <a:buNone/>
            </a:pPr>
            <a:r>
              <a:rPr lang="fr-FR" sz="2400" dirty="0"/>
              <a:t>C’est un code qui permet à n’importe qui d’accéder aux données ou modifier le fonctionnement normal d’une application.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764704"/>
            <a:ext cx="8229600" cy="1143000"/>
          </a:xfrm>
        </p:spPr>
        <p:txBody>
          <a:bodyPr/>
          <a:lstStyle/>
          <a:p>
            <a:r>
              <a:rPr lang="fr-FR" dirty="0"/>
              <a:t>Les </a:t>
            </a:r>
            <a:r>
              <a:rPr lang="fr-FR" dirty="0" smtClean="0"/>
              <a:t>différents </a:t>
            </a:r>
            <a:r>
              <a:rPr lang="fr-FR" dirty="0"/>
              <a:t>types de failles</a:t>
            </a:r>
          </a:p>
        </p:txBody>
      </p:sp>
      <p:sp>
        <p:nvSpPr>
          <p:cNvPr id="3" name="Espace réservé du contenu 2"/>
          <p:cNvSpPr>
            <a:spLocks noGrp="1"/>
          </p:cNvSpPr>
          <p:nvPr>
            <p:ph idx="1"/>
          </p:nvPr>
        </p:nvSpPr>
        <p:spPr>
          <a:xfrm>
            <a:off x="467544" y="2636912"/>
            <a:ext cx="8229600" cy="2980928"/>
          </a:xfrm>
        </p:spPr>
        <p:txBody>
          <a:bodyPr/>
          <a:lstStyle/>
          <a:p>
            <a:r>
              <a:rPr lang="fr-FR" dirty="0"/>
              <a:t>L’injection SQL, </a:t>
            </a:r>
          </a:p>
          <a:p>
            <a:r>
              <a:rPr lang="fr-FR" dirty="0"/>
              <a:t>La faille XSS, </a:t>
            </a:r>
          </a:p>
          <a:p>
            <a:r>
              <a:rPr lang="fr-FR" dirty="0"/>
              <a:t>La faille CSRF, </a:t>
            </a:r>
          </a:p>
          <a:p>
            <a:r>
              <a:rPr lang="fr-FR" dirty="0"/>
              <a:t>L'attaque par dictionnaire / par force brute, </a:t>
            </a:r>
          </a:p>
          <a:p>
            <a:r>
              <a:rPr lang="fr-FR" dirty="0"/>
              <a:t>La faille upload.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03648" y="481980"/>
            <a:ext cx="5937755" cy="1188720"/>
          </a:xfrm>
        </p:spPr>
        <p:txBody>
          <a:bodyPr/>
          <a:lstStyle/>
          <a:p>
            <a:r>
              <a:rPr lang="fr-FR" dirty="0"/>
              <a:t>L’injection SQL</a:t>
            </a:r>
          </a:p>
        </p:txBody>
      </p:sp>
      <p:sp>
        <p:nvSpPr>
          <p:cNvPr id="3" name="Espace réservé du contenu 2"/>
          <p:cNvSpPr>
            <a:spLocks noGrp="1"/>
          </p:cNvSpPr>
          <p:nvPr>
            <p:ph idx="1"/>
          </p:nvPr>
        </p:nvSpPr>
        <p:spPr>
          <a:xfrm>
            <a:off x="683568" y="1552250"/>
            <a:ext cx="8219256" cy="388640"/>
          </a:xfrm>
        </p:spPr>
        <p:txBody>
          <a:bodyPr>
            <a:normAutofit/>
          </a:bodyPr>
          <a:lstStyle/>
          <a:p>
            <a:pPr>
              <a:buNone/>
            </a:pPr>
            <a:r>
              <a:rPr lang="en-US" sz="1800" dirty="0"/>
              <a:t>L’attaque est dirigée vers la base de données</a:t>
            </a:r>
          </a:p>
          <a:p>
            <a:pPr>
              <a:buNone/>
            </a:pPr>
            <a:endParaRPr lang="en-US" sz="1800" dirty="0"/>
          </a:p>
          <a:p>
            <a:pPr>
              <a:buNone/>
            </a:pPr>
            <a:endParaRPr lang="fr-FR" sz="1800" dirty="0"/>
          </a:p>
        </p:txBody>
      </p:sp>
      <p:pic>
        <p:nvPicPr>
          <p:cNvPr id="3074" name="Picture 2" descr="C:\Users\CIR\Desktop\Les failles de sécurité\img\database-icons.png"/>
          <p:cNvPicPr>
            <a:picLocks noChangeAspect="1" noChangeArrowheads="1"/>
          </p:cNvPicPr>
          <p:nvPr/>
        </p:nvPicPr>
        <p:blipFill>
          <a:blip r:embed="rId2" cstate="print"/>
          <a:srcRect/>
          <a:stretch>
            <a:fillRect/>
          </a:stretch>
        </p:blipFill>
        <p:spPr bwMode="auto">
          <a:xfrm>
            <a:off x="6399995" y="3834675"/>
            <a:ext cx="2266184" cy="2266181"/>
          </a:xfrm>
          <a:prstGeom prst="rect">
            <a:avLst/>
          </a:prstGeom>
          <a:noFill/>
        </p:spPr>
      </p:pic>
      <p:sp>
        <p:nvSpPr>
          <p:cNvPr id="4" name="TextBox 3">
            <a:extLst>
              <a:ext uri="{FF2B5EF4-FFF2-40B4-BE49-F238E27FC236}">
                <a16:creationId xmlns:a16="http://schemas.microsoft.com/office/drawing/2014/main" xmlns="" id="{E558B17B-D549-7C42-B500-EB56F134EBDA}"/>
              </a:ext>
            </a:extLst>
          </p:cNvPr>
          <p:cNvSpPr txBox="1"/>
          <p:nvPr/>
        </p:nvSpPr>
        <p:spPr>
          <a:xfrm>
            <a:off x="447396" y="2438437"/>
            <a:ext cx="8208979" cy="646331"/>
          </a:xfrm>
          <a:prstGeom prst="rect">
            <a:avLst/>
          </a:prstGeom>
          <a:noFill/>
        </p:spPr>
        <p:txBody>
          <a:bodyPr wrap="square" rtlCol="0">
            <a:spAutoFit/>
          </a:bodyPr>
          <a:lstStyle/>
          <a:p>
            <a:pPr>
              <a:buNone/>
            </a:pPr>
            <a:endParaRPr lang="en-US" sz="1800" dirty="0">
              <a:solidFill>
                <a:schemeClr val="accent5">
                  <a:lumMod val="75000"/>
                </a:schemeClr>
              </a:solidFill>
            </a:endParaRPr>
          </a:p>
          <a:p>
            <a:pPr>
              <a:buNone/>
            </a:pPr>
            <a:endParaRPr lang="x-none" dirty="0"/>
          </a:p>
        </p:txBody>
      </p:sp>
      <p:sp>
        <p:nvSpPr>
          <p:cNvPr id="9" name="TextBox 8">
            <a:extLst>
              <a:ext uri="{FF2B5EF4-FFF2-40B4-BE49-F238E27FC236}">
                <a16:creationId xmlns:a16="http://schemas.microsoft.com/office/drawing/2014/main" xmlns="" id="{7903F311-6329-2F45-ADC9-C5FEE8BAFDC6}"/>
              </a:ext>
            </a:extLst>
          </p:cNvPr>
          <p:cNvSpPr txBox="1"/>
          <p:nvPr/>
        </p:nvSpPr>
        <p:spPr>
          <a:xfrm>
            <a:off x="477821" y="4483405"/>
            <a:ext cx="5462331" cy="1754326"/>
          </a:xfrm>
          <a:prstGeom prst="rect">
            <a:avLst/>
          </a:prstGeom>
          <a:noFill/>
        </p:spPr>
        <p:txBody>
          <a:bodyPr wrap="square" rtlCol="0">
            <a:spAutoFit/>
          </a:bodyPr>
          <a:lstStyle/>
          <a:p>
            <a:pPr>
              <a:buNone/>
            </a:pPr>
            <a:r>
              <a:rPr lang="fr-FR" sz="1800" dirty="0"/>
              <a:t>Pour l’éviter :</a:t>
            </a:r>
          </a:p>
          <a:p>
            <a:pPr marL="285750" indent="-285750">
              <a:buFont typeface="Arial" panose="020B0604020202020204" pitchFamily="34" charset="0"/>
              <a:buChar char="•"/>
            </a:pPr>
            <a:r>
              <a:rPr lang="fr-FR" sz="1800" dirty="0"/>
              <a:t>mysql_real_escape_string();</a:t>
            </a:r>
          </a:p>
          <a:p>
            <a:pPr marL="285750" indent="-285750">
              <a:buFont typeface="Arial" panose="020B0604020202020204" pitchFamily="34" charset="0"/>
              <a:buChar char="•"/>
            </a:pPr>
            <a:r>
              <a:rPr lang="fr-FR" sz="1800" dirty="0"/>
              <a:t>Intval</a:t>
            </a:r>
            <a:r>
              <a:rPr lang="fr-FR" sz="1800" dirty="0"/>
              <a:t>();</a:t>
            </a:r>
          </a:p>
          <a:p>
            <a:pPr marL="285750" indent="-285750">
              <a:buFont typeface="Arial" panose="020B0604020202020204" pitchFamily="34" charset="0"/>
              <a:buChar char="•"/>
            </a:pPr>
            <a:r>
              <a:rPr lang="fr-FR" sz="1800" dirty="0"/>
              <a:t>is_numeric();</a:t>
            </a:r>
          </a:p>
          <a:p>
            <a:pPr marL="285750" indent="-285750">
              <a:buFont typeface="Arial" panose="020B0604020202020204" pitchFamily="34" charset="0"/>
              <a:buChar char="•"/>
            </a:pPr>
            <a:r>
              <a:rPr lang="fr-FR" dirty="0"/>
              <a:t>filter</a:t>
            </a:r>
            <a:r>
              <a:rPr lang="fr-FR" dirty="0"/>
              <a:t>()</a:t>
            </a:r>
            <a:endParaRPr lang="x-none" dirty="0"/>
          </a:p>
          <a:p>
            <a:endParaRPr lang="x-none" dirty="0"/>
          </a:p>
        </p:txBody>
      </p:sp>
      <p:pic>
        <p:nvPicPr>
          <p:cNvPr id="11" name="Picture 10">
            <a:extLst>
              <a:ext uri="{FF2B5EF4-FFF2-40B4-BE49-F238E27FC236}">
                <a16:creationId xmlns:a16="http://schemas.microsoft.com/office/drawing/2014/main" xmlns="" id="{C53E5C48-D4C1-724D-ABC4-0D7C4FB88D1A}"/>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77821" y="2576768"/>
            <a:ext cx="7213600" cy="508000"/>
          </a:xfrm>
          <a:prstGeom prst="rect">
            <a:avLst/>
          </a:prstGeom>
        </p:spPr>
      </p:pic>
      <p:pic>
        <p:nvPicPr>
          <p:cNvPr id="15" name="Picture 14">
            <a:extLst>
              <a:ext uri="{FF2B5EF4-FFF2-40B4-BE49-F238E27FC236}">
                <a16:creationId xmlns:a16="http://schemas.microsoft.com/office/drawing/2014/main" xmlns="" id="{38686A34-916C-844E-8CD7-711D7F08AA1B}"/>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77821" y="3429000"/>
            <a:ext cx="4660900" cy="533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03121" y="491482"/>
            <a:ext cx="5937755" cy="1188720"/>
          </a:xfrm>
        </p:spPr>
        <p:txBody>
          <a:bodyPr>
            <a:normAutofit/>
          </a:bodyPr>
          <a:lstStyle/>
          <a:p>
            <a:r>
              <a:rPr lang="fr-FR" dirty="0"/>
              <a:t>La faille XSS</a:t>
            </a:r>
          </a:p>
        </p:txBody>
      </p:sp>
      <p:sp>
        <p:nvSpPr>
          <p:cNvPr id="3" name="Espace réservé du contenu 2"/>
          <p:cNvSpPr>
            <a:spLocks noGrp="1"/>
          </p:cNvSpPr>
          <p:nvPr>
            <p:ph idx="1"/>
          </p:nvPr>
        </p:nvSpPr>
        <p:spPr>
          <a:xfrm>
            <a:off x="323528" y="1527760"/>
            <a:ext cx="8496943" cy="432048"/>
          </a:xfrm>
        </p:spPr>
        <p:txBody>
          <a:bodyPr>
            <a:normAutofit/>
          </a:bodyPr>
          <a:lstStyle/>
          <a:p>
            <a:pPr>
              <a:buNone/>
            </a:pPr>
            <a:r>
              <a:rPr lang="fr-FR" sz="1800" dirty="0"/>
              <a:t>Le cross-site scripting injecte du contenu dans la page web.</a:t>
            </a:r>
          </a:p>
          <a:p>
            <a:pPr>
              <a:buNone/>
            </a:pPr>
            <a:endParaRPr lang="fr-FR" sz="1800" dirty="0"/>
          </a:p>
          <a:p>
            <a:pPr>
              <a:buNone/>
            </a:pPr>
            <a:endParaRPr lang="fr-FR" sz="1800" dirty="0"/>
          </a:p>
          <a:p>
            <a:pPr>
              <a:buNone/>
            </a:pPr>
            <a:endParaRPr lang="fr-FR" sz="1800" dirty="0"/>
          </a:p>
        </p:txBody>
      </p:sp>
      <p:sp>
        <p:nvSpPr>
          <p:cNvPr id="4" name="TextBox 3">
            <a:extLst>
              <a:ext uri="{FF2B5EF4-FFF2-40B4-BE49-F238E27FC236}">
                <a16:creationId xmlns:a16="http://schemas.microsoft.com/office/drawing/2014/main" xmlns="" id="{0788EAEC-1617-324A-BBEB-3C6081EE8B48}"/>
              </a:ext>
            </a:extLst>
          </p:cNvPr>
          <p:cNvSpPr txBox="1"/>
          <p:nvPr/>
        </p:nvSpPr>
        <p:spPr>
          <a:xfrm>
            <a:off x="323528" y="2401726"/>
            <a:ext cx="8510398" cy="1754326"/>
          </a:xfrm>
          <a:prstGeom prst="rect">
            <a:avLst/>
          </a:prstGeom>
          <a:noFill/>
        </p:spPr>
        <p:txBody>
          <a:bodyPr wrap="square" rtlCol="0">
            <a:spAutoFit/>
          </a:bodyPr>
          <a:lstStyle/>
          <a:p>
            <a:pPr>
              <a:buNone/>
            </a:pPr>
            <a:r>
              <a:rPr lang="fr-FR" sz="1800" dirty="0"/>
              <a:t>Pour la détecter, on essaye de passer un script dans un formulaire.</a:t>
            </a:r>
          </a:p>
          <a:p>
            <a:pPr>
              <a:buNone/>
            </a:pPr>
            <a:endParaRPr lang="fr-FR" dirty="0"/>
          </a:p>
          <a:p>
            <a:pPr>
              <a:buNone/>
            </a:pPr>
            <a:endParaRPr lang="fr-FR" sz="1800" dirty="0"/>
          </a:p>
          <a:p>
            <a:pPr>
              <a:buNone/>
            </a:pPr>
            <a:r>
              <a:rPr lang="fr-FR" sz="1800" dirty="0"/>
              <a:t>Si une boite de dialogue s’affiche, alors il y a problème.</a:t>
            </a:r>
          </a:p>
          <a:p>
            <a:pPr>
              <a:buNone/>
            </a:pPr>
            <a:endParaRPr lang="fr-FR" sz="1800" dirty="0"/>
          </a:p>
          <a:p>
            <a:endParaRPr lang="x-none" dirty="0"/>
          </a:p>
        </p:txBody>
      </p:sp>
      <p:sp>
        <p:nvSpPr>
          <p:cNvPr id="5" name="TextBox 4">
            <a:extLst>
              <a:ext uri="{FF2B5EF4-FFF2-40B4-BE49-F238E27FC236}">
                <a16:creationId xmlns:a16="http://schemas.microsoft.com/office/drawing/2014/main" xmlns="" id="{EE896B7C-64F5-7C4E-B7A1-6A886C766956}"/>
              </a:ext>
            </a:extLst>
          </p:cNvPr>
          <p:cNvSpPr txBox="1"/>
          <p:nvPr/>
        </p:nvSpPr>
        <p:spPr>
          <a:xfrm>
            <a:off x="310074" y="3773622"/>
            <a:ext cx="8352927" cy="2939266"/>
          </a:xfrm>
          <a:prstGeom prst="rect">
            <a:avLst/>
          </a:prstGeom>
          <a:noFill/>
        </p:spPr>
        <p:txBody>
          <a:bodyPr wrap="square" rtlCol="0">
            <a:spAutoFit/>
          </a:bodyPr>
          <a:lstStyle/>
          <a:p>
            <a:pPr>
              <a:lnSpc>
                <a:spcPct val="150000"/>
              </a:lnSpc>
              <a:buNone/>
            </a:pPr>
            <a:r>
              <a:rPr lang="fr-FR" sz="1800" dirty="0"/>
              <a:t>Pour l’éviter :</a:t>
            </a:r>
          </a:p>
          <a:p>
            <a:pPr marL="285750" lvl="0" indent="-285750">
              <a:lnSpc>
                <a:spcPct val="150000"/>
              </a:lnSpc>
              <a:buFont typeface="Arial" panose="020B0604020202020204" pitchFamily="34" charset="0"/>
              <a:buChar char="•"/>
            </a:pPr>
            <a:r>
              <a:rPr lang="fr-FR" sz="1800" dirty="0">
                <a:highlight>
                  <a:srgbClr val="000000"/>
                </a:highlight>
              </a:rPr>
              <a:t>htmlspecialchars ()​</a:t>
            </a:r>
            <a:r>
              <a:rPr lang="fr-FR" sz="1800" dirty="0"/>
              <a:t> qui filtre les '&lt;' et '&gt;'  ;</a:t>
            </a:r>
          </a:p>
          <a:p>
            <a:pPr marL="285750" lvl="0" indent="-285750">
              <a:spcBef>
                <a:spcPts val="600"/>
              </a:spcBef>
              <a:buFont typeface="Arial" panose="020B0604020202020204" pitchFamily="34" charset="0"/>
              <a:buChar char="•"/>
            </a:pPr>
            <a:r>
              <a:rPr lang="fr-FR" sz="1800" dirty="0">
                <a:solidFill>
                  <a:schemeClr val="tx2">
                    <a:lumMod val="60000"/>
                    <a:lumOff val="40000"/>
                  </a:schemeClr>
                </a:solidFill>
                <a:highlight>
                  <a:srgbClr val="000000"/>
                </a:highlight>
              </a:rPr>
              <a:t>htmlentities ()</a:t>
            </a:r>
            <a:r>
              <a:rPr lang="fr-FR" sz="1800" dirty="0">
                <a:highlight>
                  <a:srgbClr val="000000"/>
                </a:highlight>
              </a:rPr>
              <a:t>​ </a:t>
            </a:r>
            <a:r>
              <a:rPr lang="fr-FR" sz="1800" dirty="0"/>
              <a:t>qui filtre tous les caractères équivalents au codage </a:t>
            </a:r>
            <a:r>
              <a:rPr lang="fr-FR" sz="1800" u="sng" dirty="0"/>
              <a:t>HTML</a:t>
            </a:r>
            <a:r>
              <a:rPr lang="fr-FR" sz="1800" dirty="0"/>
              <a:t> ou </a:t>
            </a:r>
            <a:r>
              <a:rPr lang="fr-FR" sz="1800" u="sng" dirty="0"/>
              <a:t>JavaScript</a:t>
            </a:r>
            <a:r>
              <a:rPr lang="fr-FR" sz="1800" dirty="0"/>
              <a:t>,</a:t>
            </a:r>
          </a:p>
          <a:p>
            <a:pPr marL="285750" lvl="0" indent="-285750">
              <a:buFont typeface="Arial" panose="020B0604020202020204" pitchFamily="34" charset="0"/>
              <a:buChar char="•"/>
            </a:pPr>
            <a:r>
              <a:rPr lang="fr-FR" sz="1800" dirty="0"/>
              <a:t>éviter d'utiliser les données reçues du client pour les actions sensibles côté client et assainir le code côté client en inspectant les références aux objets DOM qui représentent une menace, par exemple, l'URL, l'emplacement et le référent.</a:t>
            </a:r>
          </a:p>
          <a:p>
            <a:endParaRPr lang="x-none" dirty="0"/>
          </a:p>
        </p:txBody>
      </p:sp>
      <p:pic>
        <p:nvPicPr>
          <p:cNvPr id="7" name="Picture 6">
            <a:extLst>
              <a:ext uri="{FF2B5EF4-FFF2-40B4-BE49-F238E27FC236}">
                <a16:creationId xmlns:a16="http://schemas.microsoft.com/office/drawing/2014/main" xmlns="" id="{180E2EED-B21B-1C4D-A2CC-7C4E211CD03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67544" y="2899898"/>
            <a:ext cx="5346700" cy="2667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FF928B-EC6B-EA42-B518-B286175F601B}"/>
              </a:ext>
            </a:extLst>
          </p:cNvPr>
          <p:cNvSpPr>
            <a:spLocks noGrp="1"/>
          </p:cNvSpPr>
          <p:nvPr>
            <p:ph type="title"/>
          </p:nvPr>
        </p:nvSpPr>
        <p:spPr>
          <a:xfrm>
            <a:off x="651718" y="648842"/>
            <a:ext cx="5937755" cy="1188720"/>
          </a:xfrm>
        </p:spPr>
        <p:txBody>
          <a:bodyPr/>
          <a:lstStyle/>
          <a:p>
            <a:r>
              <a:rPr lang="x-none" dirty="0"/>
              <a:t>La faille </a:t>
            </a:r>
            <a:r>
              <a:rPr lang="x-none"/>
              <a:t>XSS </a:t>
            </a:r>
            <a:r>
              <a:rPr lang="x-none" smtClean="0"/>
              <a:t>perman</a:t>
            </a:r>
            <a:r>
              <a:rPr lang="fr-FR" dirty="0" smtClean="0"/>
              <a:t>e</a:t>
            </a:r>
            <a:r>
              <a:rPr lang="x-none" smtClean="0"/>
              <a:t>nte</a:t>
            </a:r>
            <a:r>
              <a:rPr lang="x-none" dirty="0"/>
              <a:t>: exemple</a:t>
            </a:r>
          </a:p>
        </p:txBody>
      </p:sp>
      <p:sp>
        <p:nvSpPr>
          <p:cNvPr id="3" name="Content Placeholder 2">
            <a:extLst>
              <a:ext uri="{FF2B5EF4-FFF2-40B4-BE49-F238E27FC236}">
                <a16:creationId xmlns:a16="http://schemas.microsoft.com/office/drawing/2014/main" xmlns="" id="{DE18D221-1979-F94F-8CA3-C51EF93378FC}"/>
              </a:ext>
            </a:extLst>
          </p:cNvPr>
          <p:cNvSpPr>
            <a:spLocks noGrp="1"/>
          </p:cNvSpPr>
          <p:nvPr>
            <p:ph idx="1"/>
          </p:nvPr>
        </p:nvSpPr>
        <p:spPr>
          <a:xfrm>
            <a:off x="73169" y="2217335"/>
            <a:ext cx="4320480" cy="432048"/>
          </a:xfrm>
        </p:spPr>
        <p:txBody>
          <a:bodyPr>
            <a:normAutofit fontScale="62500" lnSpcReduction="20000"/>
          </a:bodyPr>
          <a:lstStyle/>
          <a:p>
            <a:pPr marL="0" indent="0">
              <a:buNone/>
            </a:pPr>
            <a:r>
              <a:rPr lang="x-none" dirty="0"/>
              <a:t>L’application </a:t>
            </a:r>
            <a:r>
              <a:rPr lang="x-none"/>
              <a:t>annonce </a:t>
            </a:r>
            <a:r>
              <a:rPr lang="x-none" smtClean="0"/>
              <a:t>l’arrivé</a:t>
            </a:r>
            <a:r>
              <a:rPr lang="fr-FR" dirty="0" smtClean="0"/>
              <a:t>e</a:t>
            </a:r>
            <a:r>
              <a:rPr lang="x-none" smtClean="0"/>
              <a:t> </a:t>
            </a:r>
            <a:r>
              <a:rPr lang="x-none" dirty="0"/>
              <a:t>de l’utilisateur:</a:t>
            </a:r>
          </a:p>
        </p:txBody>
      </p:sp>
      <p:pic>
        <p:nvPicPr>
          <p:cNvPr id="4" name="Picture 3" descr="Text&#10;&#10;Description automatically generated">
            <a:extLst>
              <a:ext uri="{FF2B5EF4-FFF2-40B4-BE49-F238E27FC236}">
                <a16:creationId xmlns:a16="http://schemas.microsoft.com/office/drawing/2014/main" xmlns="" id="{36A92484-9FC0-8F49-BD85-9B5266A09B09}"/>
              </a:ext>
            </a:extLst>
          </p:cNvPr>
          <p:cNvPicPr/>
          <p:nvPr/>
        </p:nvPicPr>
        <p:blipFill>
          <a:blip r:embed="rId2" cstate="print">
            <a:extLst>
              <a:ext uri="{28A0092B-C50C-407E-A947-70E740481C1C}">
                <a14:useLocalDpi xmlns:a14="http://schemas.microsoft.com/office/drawing/2010/main" xmlns="" val="0"/>
              </a:ext>
            </a:extLst>
          </a:blip>
          <a:stretch>
            <a:fillRect/>
          </a:stretch>
        </p:blipFill>
        <p:spPr>
          <a:xfrm>
            <a:off x="4331951" y="2055023"/>
            <a:ext cx="3672407" cy="1188720"/>
          </a:xfrm>
          <a:prstGeom prst="rect">
            <a:avLst/>
          </a:prstGeom>
        </p:spPr>
      </p:pic>
      <p:sp>
        <p:nvSpPr>
          <p:cNvPr id="7" name="TextBox 6">
            <a:extLst>
              <a:ext uri="{FF2B5EF4-FFF2-40B4-BE49-F238E27FC236}">
                <a16:creationId xmlns:a16="http://schemas.microsoft.com/office/drawing/2014/main" xmlns="" id="{26AA8023-BA1E-3343-B636-EC18457F5FE7}"/>
              </a:ext>
            </a:extLst>
          </p:cNvPr>
          <p:cNvSpPr txBox="1"/>
          <p:nvPr/>
        </p:nvSpPr>
        <p:spPr>
          <a:xfrm>
            <a:off x="305516" y="3278328"/>
            <a:ext cx="3426714" cy="369332"/>
          </a:xfrm>
          <a:prstGeom prst="rect">
            <a:avLst/>
          </a:prstGeom>
          <a:noFill/>
        </p:spPr>
        <p:txBody>
          <a:bodyPr wrap="square" rtlCol="0">
            <a:spAutoFit/>
          </a:bodyPr>
          <a:lstStyle/>
          <a:p>
            <a:r>
              <a:rPr lang="en-GB" dirty="0"/>
              <a:t>U</a:t>
            </a:r>
            <a:r>
              <a:rPr lang="x-none" dirty="0"/>
              <a:t>n hacker attribue à un cookie:</a:t>
            </a:r>
          </a:p>
        </p:txBody>
      </p:sp>
      <p:pic>
        <p:nvPicPr>
          <p:cNvPr id="8" name="Picture 7">
            <a:extLst>
              <a:ext uri="{FF2B5EF4-FFF2-40B4-BE49-F238E27FC236}">
                <a16:creationId xmlns:a16="http://schemas.microsoft.com/office/drawing/2014/main" xmlns="" id="{F5B52BD7-4633-F24F-84A2-557A0B574E20}"/>
              </a:ext>
            </a:extLst>
          </p:cNvPr>
          <p:cNvPicPr/>
          <p:nvPr/>
        </p:nvPicPr>
        <p:blipFill>
          <a:blip r:embed="rId3" cstate="print"/>
          <a:stretch>
            <a:fillRect/>
          </a:stretch>
        </p:blipFill>
        <p:spPr>
          <a:xfrm>
            <a:off x="1259632" y="3643868"/>
            <a:ext cx="5865495" cy="203200"/>
          </a:xfrm>
          <a:prstGeom prst="rect">
            <a:avLst/>
          </a:prstGeom>
        </p:spPr>
      </p:pic>
      <p:sp>
        <p:nvSpPr>
          <p:cNvPr id="11" name="TextBox 10">
            <a:extLst>
              <a:ext uri="{FF2B5EF4-FFF2-40B4-BE49-F238E27FC236}">
                <a16:creationId xmlns:a16="http://schemas.microsoft.com/office/drawing/2014/main" xmlns="" id="{E2A82850-1FBC-9842-B8D7-986351B84675}"/>
              </a:ext>
            </a:extLst>
          </p:cNvPr>
          <p:cNvSpPr txBox="1"/>
          <p:nvPr/>
        </p:nvSpPr>
        <p:spPr>
          <a:xfrm>
            <a:off x="73169" y="4031734"/>
            <a:ext cx="5338321" cy="369332"/>
          </a:xfrm>
          <a:prstGeom prst="rect">
            <a:avLst/>
          </a:prstGeom>
          <a:noFill/>
        </p:spPr>
        <p:txBody>
          <a:bodyPr wrap="none" rtlCol="0">
            <a:spAutoFit/>
          </a:bodyPr>
          <a:lstStyle/>
          <a:p>
            <a:r>
              <a:rPr lang="x-none"/>
              <a:t>Résultat </a:t>
            </a:r>
            <a:r>
              <a:rPr lang="fr-FR" dirty="0" smtClean="0"/>
              <a:t>:</a:t>
            </a:r>
            <a:r>
              <a:rPr lang="x-none" smtClean="0"/>
              <a:t> </a:t>
            </a:r>
            <a:r>
              <a:rPr lang="x-none" dirty="0"/>
              <a:t>un message </a:t>
            </a:r>
            <a:r>
              <a:rPr lang="x-none"/>
              <a:t>pop-up </a:t>
            </a:r>
            <a:r>
              <a:rPr lang="x-none" smtClean="0"/>
              <a:t>appara</a:t>
            </a:r>
            <a:r>
              <a:rPr lang="fr-FR" dirty="0" smtClean="0"/>
              <a:t>î</a:t>
            </a:r>
            <a:r>
              <a:rPr lang="x-none" smtClean="0"/>
              <a:t>t </a:t>
            </a:r>
            <a:r>
              <a:rPr lang="x-none" dirty="0"/>
              <a:t>à </a:t>
            </a:r>
            <a:r>
              <a:rPr lang="x-none"/>
              <a:t>la </a:t>
            </a:r>
            <a:r>
              <a:rPr lang="x-none" smtClean="0"/>
              <a:t>place</a:t>
            </a:r>
            <a:r>
              <a:rPr lang="fr-FR" dirty="0" smtClean="0"/>
              <a:t>.</a:t>
            </a:r>
            <a:endParaRPr lang="x-none" dirty="0"/>
          </a:p>
        </p:txBody>
      </p:sp>
      <p:pic>
        <p:nvPicPr>
          <p:cNvPr id="13" name="Picture 12">
            <a:extLst>
              <a:ext uri="{FF2B5EF4-FFF2-40B4-BE49-F238E27FC236}">
                <a16:creationId xmlns:a16="http://schemas.microsoft.com/office/drawing/2014/main" xmlns="" id="{885C3DD4-10FD-D544-829B-58DBC1097BD8}"/>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085532" y="4401066"/>
            <a:ext cx="5518915" cy="2351058"/>
          </a:xfrm>
          <a:prstGeom prst="rect">
            <a:avLst/>
          </a:prstGeom>
        </p:spPr>
      </p:pic>
    </p:spTree>
    <p:extLst>
      <p:ext uri="{BB962C8B-B14F-4D97-AF65-F5344CB8AC3E}">
        <p14:creationId xmlns:p14="http://schemas.microsoft.com/office/powerpoint/2010/main" xmlns="" val="60604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548680"/>
            <a:ext cx="8229600" cy="1143000"/>
          </a:xfrm>
        </p:spPr>
        <p:txBody>
          <a:bodyPr/>
          <a:lstStyle/>
          <a:p>
            <a:r>
              <a:rPr lang="fr-FR" dirty="0"/>
              <a:t>La faille CSRF</a:t>
            </a:r>
          </a:p>
        </p:txBody>
      </p:sp>
      <p:sp>
        <p:nvSpPr>
          <p:cNvPr id="3" name="Espace réservé du contenu 2"/>
          <p:cNvSpPr>
            <a:spLocks noGrp="1"/>
          </p:cNvSpPr>
          <p:nvPr>
            <p:ph idx="1"/>
          </p:nvPr>
        </p:nvSpPr>
        <p:spPr>
          <a:xfrm>
            <a:off x="467544" y="2348880"/>
            <a:ext cx="8229600" cy="1143000"/>
          </a:xfrm>
        </p:spPr>
        <p:txBody>
          <a:bodyPr>
            <a:normAutofit lnSpcReduction="10000"/>
          </a:bodyPr>
          <a:lstStyle/>
          <a:p>
            <a:pPr>
              <a:buNone/>
            </a:pPr>
            <a:r>
              <a:rPr lang="fr-FR" sz="1800" dirty="0"/>
              <a:t>La cross-site request forgery s’oriente vers les services d’authentification web.</a:t>
            </a:r>
          </a:p>
          <a:p>
            <a:pPr>
              <a:buNone/>
            </a:pPr>
            <a:r>
              <a:rPr lang="fr-FR" sz="1800" dirty="0"/>
              <a:t>C’est se servir de quelqu’un d’autorisé sans qu’il ne s’en rende compte, pour lui faire faire une requête </a:t>
            </a:r>
            <a:r>
              <a:rPr lang="fr-FR" sz="1800" dirty="0" smtClean="0"/>
              <a:t>HTTP avec des informations fausses.</a:t>
            </a:r>
            <a:endParaRPr lang="fr-FR" sz="1800" dirty="0"/>
          </a:p>
          <a:p>
            <a:pPr>
              <a:buNone/>
            </a:pPr>
            <a:endParaRPr lang="fr-FR" sz="1800" dirty="0"/>
          </a:p>
        </p:txBody>
      </p:sp>
      <p:sp>
        <p:nvSpPr>
          <p:cNvPr id="4" name="TextBox 3">
            <a:extLst>
              <a:ext uri="{FF2B5EF4-FFF2-40B4-BE49-F238E27FC236}">
                <a16:creationId xmlns:a16="http://schemas.microsoft.com/office/drawing/2014/main" xmlns="" id="{47D00C0B-E582-C348-B277-74A0B26782D0}"/>
              </a:ext>
            </a:extLst>
          </p:cNvPr>
          <p:cNvSpPr txBox="1"/>
          <p:nvPr/>
        </p:nvSpPr>
        <p:spPr>
          <a:xfrm>
            <a:off x="467544" y="3838853"/>
            <a:ext cx="7848872" cy="1754326"/>
          </a:xfrm>
          <a:prstGeom prst="rect">
            <a:avLst/>
          </a:prstGeom>
          <a:noFill/>
        </p:spPr>
        <p:txBody>
          <a:bodyPr wrap="square" rtlCol="0">
            <a:spAutoFit/>
          </a:bodyPr>
          <a:lstStyle/>
          <a:p>
            <a:pPr>
              <a:buNone/>
            </a:pPr>
            <a:r>
              <a:rPr lang="fr-FR" sz="1800" dirty="0"/>
              <a:t>Pour l’éviter :</a:t>
            </a:r>
          </a:p>
          <a:p>
            <a:pPr>
              <a:buNone/>
            </a:pPr>
            <a:endParaRPr lang="fr-FR" sz="1800" dirty="0"/>
          </a:p>
          <a:p>
            <a:pPr marL="285750" indent="-285750">
              <a:buFont typeface="Arial" panose="020B0604020202020204" pitchFamily="34" charset="0"/>
              <a:buChar char="•"/>
            </a:pPr>
            <a:r>
              <a:rPr lang="fr-FR" sz="1800" dirty="0"/>
              <a:t>Plusieurs demandes de confirmations (formulaires, mots de passe),</a:t>
            </a:r>
          </a:p>
          <a:p>
            <a:pPr marL="285750" indent="-285750">
              <a:buFont typeface="Arial" panose="020B0604020202020204" pitchFamily="34" charset="0"/>
              <a:buChar char="•"/>
            </a:pPr>
            <a:r>
              <a:rPr lang="fr-FR" sz="1800" dirty="0"/>
              <a:t>Utiliser des Token,</a:t>
            </a:r>
          </a:p>
          <a:p>
            <a:pPr marL="285750" indent="-285750">
              <a:buFont typeface="Arial" panose="020B0604020202020204" pitchFamily="34" charset="0"/>
              <a:buChar char="•"/>
            </a:pPr>
            <a:r>
              <a:rPr lang="fr-FR" sz="1800" dirty="0"/>
              <a:t>Eviter les requêtes HTTP GET. (insuffisant pour JavaScript),</a:t>
            </a:r>
          </a:p>
          <a:p>
            <a:pPr marL="285750" indent="-285750">
              <a:buFont typeface="Arial" panose="020B0604020202020204" pitchFamily="34" charset="0"/>
              <a:buChar char="•"/>
            </a:pPr>
            <a:r>
              <a:rPr lang="fr-FR" sz="1800" dirty="0"/>
              <a:t>Vérification du référent.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1600" y="674691"/>
            <a:ext cx="5937755" cy="1188720"/>
          </a:xfrm>
        </p:spPr>
        <p:txBody>
          <a:bodyPr/>
          <a:lstStyle/>
          <a:p>
            <a:r>
              <a:rPr lang="fr-FR" dirty="0"/>
              <a:t>La faille CSRF: Exemple</a:t>
            </a:r>
          </a:p>
        </p:txBody>
      </p:sp>
      <p:sp>
        <p:nvSpPr>
          <p:cNvPr id="9" name="Content Placeholder 8">
            <a:extLst>
              <a:ext uri="{FF2B5EF4-FFF2-40B4-BE49-F238E27FC236}">
                <a16:creationId xmlns:a16="http://schemas.microsoft.com/office/drawing/2014/main" xmlns="" id="{A36FB7E7-3D8A-044A-9233-F00123F81472}"/>
              </a:ext>
            </a:extLst>
          </p:cNvPr>
          <p:cNvSpPr>
            <a:spLocks noGrp="1"/>
          </p:cNvSpPr>
          <p:nvPr>
            <p:ph idx="1"/>
          </p:nvPr>
        </p:nvSpPr>
        <p:spPr>
          <a:xfrm>
            <a:off x="318443" y="2488313"/>
            <a:ext cx="5937755" cy="430915"/>
          </a:xfrm>
        </p:spPr>
        <p:txBody>
          <a:bodyPr>
            <a:normAutofit fontScale="70000" lnSpcReduction="20000"/>
          </a:bodyPr>
          <a:lstStyle/>
          <a:p>
            <a:pPr marL="0" indent="0">
              <a:buNone/>
            </a:pPr>
            <a:r>
              <a:rPr lang="x-none" dirty="0"/>
              <a:t>Lien, </a:t>
            </a:r>
            <a:r>
              <a:rPr lang="x-none"/>
              <a:t>pour </a:t>
            </a:r>
            <a:r>
              <a:rPr lang="x-none" smtClean="0"/>
              <a:t>transf</a:t>
            </a:r>
            <a:r>
              <a:rPr lang="fr-FR" dirty="0" smtClean="0"/>
              <a:t>é</a:t>
            </a:r>
            <a:r>
              <a:rPr lang="x-none" smtClean="0"/>
              <a:t>rer </a:t>
            </a:r>
            <a:r>
              <a:rPr lang="x-none" dirty="0"/>
              <a:t>5000 euros sur un compte 344344:</a:t>
            </a:r>
          </a:p>
        </p:txBody>
      </p:sp>
      <p:pic>
        <p:nvPicPr>
          <p:cNvPr id="5" name="Picture 4">
            <a:extLst>
              <a:ext uri="{FF2B5EF4-FFF2-40B4-BE49-F238E27FC236}">
                <a16:creationId xmlns:a16="http://schemas.microsoft.com/office/drawing/2014/main" xmlns="" id="{5F99DF9D-9A9F-9E45-987E-5CE10C7784A7}"/>
              </a:ext>
            </a:extLst>
          </p:cNvPr>
          <p:cNvPicPr/>
          <p:nvPr/>
        </p:nvPicPr>
        <p:blipFill>
          <a:blip r:embed="rId2" cstate="print"/>
          <a:stretch>
            <a:fillRect/>
          </a:stretch>
        </p:blipFill>
        <p:spPr>
          <a:xfrm>
            <a:off x="1403648" y="2809840"/>
            <a:ext cx="5865495" cy="244475"/>
          </a:xfrm>
          <a:prstGeom prst="rect">
            <a:avLst/>
          </a:prstGeom>
        </p:spPr>
      </p:pic>
      <p:pic>
        <p:nvPicPr>
          <p:cNvPr id="6" name="Picture 5">
            <a:extLst>
              <a:ext uri="{FF2B5EF4-FFF2-40B4-BE49-F238E27FC236}">
                <a16:creationId xmlns:a16="http://schemas.microsoft.com/office/drawing/2014/main" xmlns="" id="{5E518AE1-C475-2842-B577-85637B3816A4}"/>
              </a:ext>
            </a:extLst>
          </p:cNvPr>
          <p:cNvPicPr/>
          <p:nvPr/>
        </p:nvPicPr>
        <p:blipFill>
          <a:blip r:embed="rId3" cstate="print"/>
          <a:stretch>
            <a:fillRect/>
          </a:stretch>
        </p:blipFill>
        <p:spPr>
          <a:xfrm>
            <a:off x="1403648" y="3664636"/>
            <a:ext cx="5283200" cy="228600"/>
          </a:xfrm>
          <a:prstGeom prst="rect">
            <a:avLst/>
          </a:prstGeom>
        </p:spPr>
      </p:pic>
      <p:sp>
        <p:nvSpPr>
          <p:cNvPr id="7" name="TextBox 6">
            <a:extLst>
              <a:ext uri="{FF2B5EF4-FFF2-40B4-BE49-F238E27FC236}">
                <a16:creationId xmlns:a16="http://schemas.microsoft.com/office/drawing/2014/main" xmlns="" id="{84B58D4A-A587-D441-99A6-5C62DD871B6B}"/>
              </a:ext>
            </a:extLst>
          </p:cNvPr>
          <p:cNvSpPr txBox="1"/>
          <p:nvPr/>
        </p:nvSpPr>
        <p:spPr>
          <a:xfrm>
            <a:off x="2483768" y="4437112"/>
            <a:ext cx="6297093" cy="2031325"/>
          </a:xfrm>
          <a:prstGeom prst="rect">
            <a:avLst/>
          </a:prstGeom>
          <a:noFill/>
        </p:spPr>
        <p:txBody>
          <a:bodyPr wrap="square" rtlCol="0">
            <a:spAutoFit/>
          </a:bodyPr>
          <a:lstStyle/>
          <a:p>
            <a:r>
              <a:rPr lang="fr-FR" sz="1800" dirty="0">
                <a:effectLst/>
                <a:latin typeface="Kalinga" panose="020B0502040204020203" pitchFamily="34" charset="0"/>
                <a:ea typeface="Calibri" panose="020F0502020204030204" pitchFamily="34" charset="0"/>
              </a:rPr>
              <a:t>A : Victime</a:t>
            </a:r>
            <a:endParaRPr lang="x-none" sz="1800" dirty="0">
              <a:effectLst/>
              <a:latin typeface="Consolas" panose="020B0609020204030204" pitchFamily="49" charset="0"/>
              <a:ea typeface="Calibri" panose="020F0502020204030204" pitchFamily="34" charset="0"/>
            </a:endParaRPr>
          </a:p>
          <a:p>
            <a:r>
              <a:rPr lang="fr-FR" sz="1800" dirty="0">
                <a:effectLst/>
                <a:latin typeface="Kalinga" panose="020B0502040204020203" pitchFamily="34" charset="0"/>
                <a:ea typeface="Calibri" panose="020F0502020204030204" pitchFamily="34" charset="0"/>
              </a:rPr>
              <a:t>Sujet : Un </a:t>
            </a:r>
            <a:r>
              <a:rPr lang="fr-FR" sz="1800" dirty="0" smtClean="0">
                <a:effectLst/>
                <a:latin typeface="Kalinga" panose="020B0502040204020203" pitchFamily="34" charset="0"/>
                <a:ea typeface="Calibri" panose="020F0502020204030204" pitchFamily="34" charset="0"/>
              </a:rPr>
              <a:t>bouquet de </a:t>
            </a:r>
            <a:r>
              <a:rPr lang="fr-FR" sz="1800" dirty="0">
                <a:effectLst/>
                <a:latin typeface="Kalinga" panose="020B0502040204020203" pitchFamily="34" charset="0"/>
                <a:ea typeface="Calibri" panose="020F0502020204030204" pitchFamily="34" charset="0"/>
              </a:rPr>
              <a:t>fleurs pour vous !</a:t>
            </a:r>
            <a:endParaRPr lang="x-none" sz="1800" dirty="0">
              <a:effectLst/>
              <a:latin typeface="Consolas" panose="020B0609020204030204" pitchFamily="49" charset="0"/>
              <a:ea typeface="Calibri" panose="020F0502020204030204" pitchFamily="34" charset="0"/>
            </a:endParaRPr>
          </a:p>
          <a:p>
            <a:r>
              <a:rPr lang="fr-FR" sz="1800" dirty="0">
                <a:effectLst/>
                <a:latin typeface="Kalinga" panose="020B0502040204020203" pitchFamily="34" charset="0"/>
                <a:ea typeface="Calibri" panose="020F0502020204030204" pitchFamily="34" charset="0"/>
              </a:rPr>
              <a:t> </a:t>
            </a:r>
            <a:endParaRPr lang="x-none" sz="1800" dirty="0">
              <a:effectLst/>
              <a:latin typeface="Consolas" panose="020B0609020204030204" pitchFamily="49" charset="0"/>
              <a:ea typeface="Calibri" panose="020F0502020204030204" pitchFamily="34" charset="0"/>
            </a:endParaRPr>
          </a:p>
          <a:p>
            <a:r>
              <a:rPr lang="fr-FR" sz="1800" dirty="0">
                <a:effectLst/>
                <a:latin typeface="Kalinga" panose="020B0502040204020203" pitchFamily="34" charset="0"/>
                <a:ea typeface="Calibri" panose="020F0502020204030204" pitchFamily="34" charset="0"/>
              </a:rPr>
              <a:t>Bonjour </a:t>
            </a:r>
            <a:r>
              <a:rPr lang="fr-FR" sz="1800" dirty="0" smtClean="0">
                <a:effectLst/>
                <a:latin typeface="Kalinga" panose="020B0502040204020203" pitchFamily="34" charset="0"/>
                <a:ea typeface="Calibri" panose="020F0502020204030204" pitchFamily="34" charset="0"/>
              </a:rPr>
              <a:t>Victime</a:t>
            </a:r>
            <a:r>
              <a:rPr lang="fr-FR" sz="1800" dirty="0">
                <a:effectLst/>
                <a:latin typeface="Kalinga" panose="020B0502040204020203" pitchFamily="34" charset="0"/>
                <a:ea typeface="Calibri" panose="020F0502020204030204" pitchFamily="34" charset="0"/>
              </a:rPr>
              <a:t>,</a:t>
            </a:r>
            <a:endParaRPr lang="x-none" sz="1800" dirty="0">
              <a:effectLst/>
              <a:latin typeface="Consolas" panose="020B0609020204030204" pitchFamily="49" charset="0"/>
              <a:ea typeface="Calibri" panose="020F0502020204030204" pitchFamily="34" charset="0"/>
            </a:endParaRPr>
          </a:p>
          <a:p>
            <a:r>
              <a:rPr lang="fr-FR" sz="1800" dirty="0">
                <a:effectLst/>
                <a:latin typeface="Kalinga" panose="020B0502040204020203" pitchFamily="34" charset="0"/>
                <a:ea typeface="Calibri" panose="020F0502020204030204" pitchFamily="34" charset="0"/>
              </a:rPr>
              <a:t>Nous savons que </a:t>
            </a:r>
            <a:r>
              <a:rPr lang="fr-FR" sz="1800" dirty="0" smtClean="0">
                <a:effectLst/>
                <a:latin typeface="Kalinga" panose="020B0502040204020203" pitchFamily="34" charset="0"/>
                <a:ea typeface="Calibri" panose="020F0502020204030204" pitchFamily="34" charset="0"/>
              </a:rPr>
              <a:t>votre anniversaire </a:t>
            </a:r>
            <a:r>
              <a:rPr lang="fr-FR" sz="1800" dirty="0">
                <a:effectLst/>
                <a:latin typeface="Kalinga" panose="020B0502040204020203" pitchFamily="34" charset="0"/>
                <a:ea typeface="Calibri" panose="020F0502020204030204" pitchFamily="34" charset="0"/>
              </a:rPr>
              <a:t>approche et nous avons un cadeau spécial pour </a:t>
            </a:r>
            <a:r>
              <a:rPr lang="fr-FR" sz="1800" dirty="0" smtClean="0">
                <a:effectLst/>
                <a:latin typeface="Kalinga" panose="020B0502040204020203" pitchFamily="34" charset="0"/>
                <a:ea typeface="Calibri" panose="020F0502020204030204" pitchFamily="34" charset="0"/>
              </a:rPr>
              <a:t>vous. </a:t>
            </a:r>
            <a:r>
              <a:rPr lang="fr-FR" sz="1800" dirty="0">
                <a:effectLst/>
                <a:latin typeface="Kalinga" panose="020B0502040204020203" pitchFamily="34" charset="0"/>
                <a:ea typeface="Calibri" panose="020F0502020204030204" pitchFamily="34" charset="0"/>
              </a:rPr>
              <a:t>Il suffit de cliquer </a:t>
            </a:r>
            <a:r>
              <a:rPr lang="fr-FR" sz="1800" u="sng" dirty="0">
                <a:effectLst/>
                <a:latin typeface="Kalinga" panose="020B0502040204020203" pitchFamily="34" charset="0"/>
                <a:ea typeface="Calibri" panose="020F0502020204030204" pitchFamily="34" charset="0"/>
              </a:rPr>
              <a:t>ici</a:t>
            </a:r>
            <a:r>
              <a:rPr lang="fr-FR" sz="1800" dirty="0">
                <a:effectLst/>
                <a:latin typeface="Kalinga" panose="020B0502040204020203" pitchFamily="34" charset="0"/>
                <a:ea typeface="Calibri" panose="020F0502020204030204" pitchFamily="34" charset="0"/>
              </a:rPr>
              <a:t> pour le recevoir </a:t>
            </a:r>
            <a:r>
              <a:rPr lang="fr-FR" sz="1800" dirty="0" smtClean="0">
                <a:effectLst/>
                <a:latin typeface="Kalinga" panose="020B0502040204020203" pitchFamily="34" charset="0"/>
                <a:ea typeface="Calibri" panose="020F0502020204030204" pitchFamily="34" charset="0"/>
              </a:rPr>
              <a:t>!</a:t>
            </a:r>
            <a:endParaRPr lang="x-none" dirty="0"/>
          </a:p>
        </p:txBody>
      </p:sp>
      <p:sp>
        <p:nvSpPr>
          <p:cNvPr id="12" name="TextBox 11">
            <a:extLst>
              <a:ext uri="{FF2B5EF4-FFF2-40B4-BE49-F238E27FC236}">
                <a16:creationId xmlns:a16="http://schemas.microsoft.com/office/drawing/2014/main" xmlns="" id="{7386DA31-011C-B342-B0EC-7AA288CA8683}"/>
              </a:ext>
            </a:extLst>
          </p:cNvPr>
          <p:cNvSpPr txBox="1"/>
          <p:nvPr/>
        </p:nvSpPr>
        <p:spPr>
          <a:xfrm>
            <a:off x="399706" y="3229125"/>
            <a:ext cx="6696744" cy="646331"/>
          </a:xfrm>
          <a:prstGeom prst="rect">
            <a:avLst/>
          </a:prstGeom>
          <a:noFill/>
        </p:spPr>
        <p:txBody>
          <a:bodyPr wrap="square" rtlCol="0">
            <a:spAutoFit/>
          </a:bodyPr>
          <a:lstStyle/>
          <a:p>
            <a:r>
              <a:rPr lang="x-none"/>
              <a:t>Lien </a:t>
            </a:r>
            <a:r>
              <a:rPr lang="fr-FR" dirty="0" smtClean="0"/>
              <a:t>modifié </a:t>
            </a:r>
            <a:r>
              <a:rPr lang="x-none" smtClean="0"/>
              <a:t>pour transf</a:t>
            </a:r>
            <a:r>
              <a:rPr lang="fr-FR" dirty="0" smtClean="0"/>
              <a:t>é</a:t>
            </a:r>
            <a:r>
              <a:rPr lang="x-none" smtClean="0"/>
              <a:t>rer </a:t>
            </a:r>
            <a:r>
              <a:rPr lang="x-none" dirty="0"/>
              <a:t>50 000 euros sur un compte 224224:</a:t>
            </a:r>
          </a:p>
        </p:txBody>
      </p:sp>
      <p:sp>
        <p:nvSpPr>
          <p:cNvPr id="13" name="TextBox 12">
            <a:extLst>
              <a:ext uri="{FF2B5EF4-FFF2-40B4-BE49-F238E27FC236}">
                <a16:creationId xmlns:a16="http://schemas.microsoft.com/office/drawing/2014/main" xmlns="" id="{808BB954-F2EF-E849-A1E0-563C57B600EA}"/>
              </a:ext>
            </a:extLst>
          </p:cNvPr>
          <p:cNvSpPr txBox="1"/>
          <p:nvPr/>
        </p:nvSpPr>
        <p:spPr>
          <a:xfrm>
            <a:off x="179512" y="3995772"/>
            <a:ext cx="5497760" cy="369332"/>
          </a:xfrm>
          <a:prstGeom prst="rect">
            <a:avLst/>
          </a:prstGeom>
          <a:noFill/>
        </p:spPr>
        <p:txBody>
          <a:bodyPr wrap="square" rtlCol="0">
            <a:spAutoFit/>
          </a:bodyPr>
          <a:lstStyle/>
          <a:p>
            <a:r>
              <a:rPr lang="x-none"/>
              <a:t>Un </a:t>
            </a:r>
            <a:r>
              <a:rPr lang="x-none" smtClean="0"/>
              <a:t>email </a:t>
            </a:r>
            <a:r>
              <a:rPr lang="x-none" dirty="0"/>
              <a:t>avec le </a:t>
            </a:r>
            <a:r>
              <a:rPr lang="x-none"/>
              <a:t>lien </a:t>
            </a:r>
            <a:r>
              <a:rPr lang="fr-FR" dirty="0" smtClean="0"/>
              <a:t>modifié</a:t>
            </a:r>
            <a:r>
              <a:rPr lang="x-none" smtClean="0"/>
              <a:t>:</a:t>
            </a:r>
            <a:endParaRPr lang="x-none" dirty="0"/>
          </a:p>
        </p:txBody>
      </p:sp>
    </p:spTree>
    <p:extLst>
      <p:ext uri="{BB962C8B-B14F-4D97-AF65-F5344CB8AC3E}">
        <p14:creationId xmlns:p14="http://schemas.microsoft.com/office/powerpoint/2010/main" xmlns="" val="374216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7"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766871"/>
            <a:ext cx="7524328" cy="1143000"/>
          </a:xfrm>
        </p:spPr>
        <p:txBody>
          <a:bodyPr>
            <a:normAutofit fontScale="90000"/>
          </a:bodyPr>
          <a:lstStyle/>
          <a:p>
            <a:r>
              <a:rPr lang="fr-FR" dirty="0"/>
              <a:t>L'attaque par dictionnaire / par force brute </a:t>
            </a:r>
            <a:br>
              <a:rPr lang="fr-FR" dirty="0"/>
            </a:br>
            <a:endParaRPr lang="fr-FR" dirty="0"/>
          </a:p>
        </p:txBody>
      </p:sp>
      <p:sp>
        <p:nvSpPr>
          <p:cNvPr id="3" name="Espace réservé du contenu 2"/>
          <p:cNvSpPr>
            <a:spLocks noGrp="1"/>
          </p:cNvSpPr>
          <p:nvPr>
            <p:ph idx="1"/>
          </p:nvPr>
        </p:nvSpPr>
        <p:spPr>
          <a:xfrm>
            <a:off x="179512" y="2131116"/>
            <a:ext cx="7128792" cy="1512168"/>
          </a:xfrm>
        </p:spPr>
        <p:txBody>
          <a:bodyPr>
            <a:normAutofit/>
          </a:bodyPr>
          <a:lstStyle/>
          <a:p>
            <a:pPr>
              <a:buNone/>
            </a:pPr>
            <a:r>
              <a:rPr lang="fr-FR" sz="1800" dirty="0"/>
              <a:t>L’attaque par force brute consiste à essayer toutes les combinaisons possibles pour trouver un mot de passe.</a:t>
            </a:r>
          </a:p>
          <a:p>
            <a:pPr>
              <a:buNone/>
            </a:pPr>
            <a:r>
              <a:rPr lang="fr-FR" sz="1800" dirty="0"/>
              <a:t>Pour aller plus vite le malveillant peut utiliser un dictionnaire</a:t>
            </a:r>
          </a:p>
          <a:p>
            <a:pPr>
              <a:buNone/>
            </a:pPr>
            <a:r>
              <a:rPr lang="fr-FR" sz="1800" dirty="0"/>
              <a:t>qui recense tous les mots de passe courants ou possibles.</a:t>
            </a:r>
          </a:p>
          <a:p>
            <a:pPr>
              <a:buNone/>
            </a:pPr>
            <a:endParaRPr lang="fr-FR" sz="1800" dirty="0"/>
          </a:p>
          <a:p>
            <a:pPr>
              <a:buNone/>
            </a:pPr>
            <a:endParaRPr lang="fr-FR" sz="1800" dirty="0"/>
          </a:p>
        </p:txBody>
      </p:sp>
      <p:pic>
        <p:nvPicPr>
          <p:cNvPr id="1026" name="Picture 2" descr="C:\Users\CIR\Desktop\Les failles de sécurité\img\livre-pied-de-biche_01-01.png"/>
          <p:cNvPicPr>
            <a:picLocks noChangeAspect="1" noChangeArrowheads="1"/>
          </p:cNvPicPr>
          <p:nvPr/>
        </p:nvPicPr>
        <p:blipFill>
          <a:blip r:embed="rId2" cstate="print"/>
          <a:srcRect/>
          <a:stretch>
            <a:fillRect/>
          </a:stretch>
        </p:blipFill>
        <p:spPr bwMode="auto">
          <a:xfrm>
            <a:off x="5508104" y="3717032"/>
            <a:ext cx="3350327" cy="2354759"/>
          </a:xfrm>
          <a:prstGeom prst="rect">
            <a:avLst/>
          </a:prstGeom>
          <a:noFill/>
        </p:spPr>
      </p:pic>
      <p:sp>
        <p:nvSpPr>
          <p:cNvPr id="4" name="TextBox 3">
            <a:extLst>
              <a:ext uri="{FF2B5EF4-FFF2-40B4-BE49-F238E27FC236}">
                <a16:creationId xmlns:a16="http://schemas.microsoft.com/office/drawing/2014/main" xmlns="" id="{6821CFF3-2E93-6C42-976A-9FC36952AB08}"/>
              </a:ext>
            </a:extLst>
          </p:cNvPr>
          <p:cNvSpPr txBox="1"/>
          <p:nvPr/>
        </p:nvSpPr>
        <p:spPr>
          <a:xfrm>
            <a:off x="107504" y="3864529"/>
            <a:ext cx="7733620" cy="2585323"/>
          </a:xfrm>
          <a:prstGeom prst="rect">
            <a:avLst/>
          </a:prstGeom>
          <a:noFill/>
        </p:spPr>
        <p:txBody>
          <a:bodyPr wrap="square" rtlCol="0">
            <a:spAutoFit/>
          </a:bodyPr>
          <a:lstStyle/>
          <a:p>
            <a:pPr>
              <a:buNone/>
            </a:pPr>
            <a:r>
              <a:rPr lang="fr-FR" sz="1800" dirty="0"/>
              <a:t>Pour l’éviter :</a:t>
            </a:r>
          </a:p>
          <a:p>
            <a:pPr>
              <a:buNone/>
            </a:pPr>
            <a:endParaRPr lang="fr-FR" sz="1800" dirty="0"/>
          </a:p>
          <a:p>
            <a:pPr marL="285750" indent="-285750">
              <a:buFont typeface="Arial" panose="020B0604020202020204" pitchFamily="34" charset="0"/>
              <a:buChar char="•"/>
            </a:pPr>
            <a:r>
              <a:rPr lang="fr-FR" sz="1800" dirty="0"/>
              <a:t>Il faut des mots de passe robustes,  longs avec majuscules,  des caractères spéciaux, des chiffres,</a:t>
            </a:r>
          </a:p>
          <a:p>
            <a:pPr marL="285750" indent="-285750">
              <a:buFont typeface="Arial" panose="020B0604020202020204" pitchFamily="34" charset="0"/>
              <a:buChar char="•"/>
            </a:pPr>
            <a:r>
              <a:rPr lang="fr-FR" sz="1800" dirty="0"/>
              <a:t>Randomiser le mp (générer un mp aléatoire),</a:t>
            </a:r>
          </a:p>
          <a:p>
            <a:pPr marL="285750" indent="-285750">
              <a:buFont typeface="Arial" panose="020B0604020202020204" pitchFamily="34" charset="0"/>
              <a:buChar char="•"/>
            </a:pPr>
            <a:r>
              <a:rPr lang="fr-FR" sz="1800" dirty="0"/>
              <a:t>Limiter les temps de connexion,</a:t>
            </a:r>
          </a:p>
          <a:p>
            <a:pPr marL="285750" indent="-285750">
              <a:buFont typeface="Arial" panose="020B0604020202020204" pitchFamily="34" charset="0"/>
              <a:buChar char="•"/>
            </a:pPr>
            <a:r>
              <a:rPr lang="fr-FR" sz="1800" dirty="0"/>
              <a:t>Augmenter le coût par tentative (hash et captcha),</a:t>
            </a:r>
          </a:p>
          <a:p>
            <a:pPr marL="285750" indent="-285750">
              <a:buFont typeface="Arial" panose="020B0604020202020204" pitchFamily="34" charset="0"/>
              <a:buChar char="•"/>
            </a:pPr>
            <a:r>
              <a:rPr lang="fr-FR" sz="1800" dirty="0"/>
              <a:t>Renouveler ses mp,</a:t>
            </a:r>
          </a:p>
          <a:p>
            <a:pPr marL="285750" indent="-285750">
              <a:buFont typeface="Arial" panose="020B0604020202020204" pitchFamily="34" charset="0"/>
              <a:buChar char="•"/>
            </a:pPr>
            <a:r>
              <a:rPr lang="fr-FR" sz="1800" dirty="0"/>
              <a:t>Le salage.</a:t>
            </a:r>
            <a:endParaRPr lang="x-non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{A72FA030-6AF4-5842-AFE9-0042A0860F0C}tf10001057</Template>
  <TotalTime>491</TotalTime>
  <Words>535</Words>
  <Application>Microsoft Office PowerPoint</Application>
  <PresentationFormat>Affichage à l'écran (4:3)</PresentationFormat>
  <Paragraphs>85</Paragraphs>
  <Slides>13</Slides>
  <Notes>0</Notes>
  <HiddenSlides>0</HiddenSlides>
  <MMClips>0</MMClips>
  <ScaleCrop>false</ScaleCrop>
  <HeadingPairs>
    <vt:vector size="4" baseType="variant">
      <vt:variant>
        <vt:lpstr>Thème</vt:lpstr>
      </vt:variant>
      <vt:variant>
        <vt:i4>1</vt:i4>
      </vt:variant>
      <vt:variant>
        <vt:lpstr>Titres des diapositives</vt:lpstr>
      </vt:variant>
      <vt:variant>
        <vt:i4>13</vt:i4>
      </vt:variant>
    </vt:vector>
  </HeadingPairs>
  <TitlesOfParts>
    <vt:vector size="14" baseType="lpstr">
      <vt:lpstr>Berlin</vt:lpstr>
      <vt:lpstr>Les failles de sécurité</vt:lpstr>
      <vt:lpstr>Qu’est-ce qu’une faille de sécurité ?</vt:lpstr>
      <vt:lpstr>Les différents types de failles</vt:lpstr>
      <vt:lpstr>L’injection SQL</vt:lpstr>
      <vt:lpstr>La faille XSS</vt:lpstr>
      <vt:lpstr>La faille XSS permanente: exemple</vt:lpstr>
      <vt:lpstr>La faille CSRF</vt:lpstr>
      <vt:lpstr>La faille CSRF: Exemple</vt:lpstr>
      <vt:lpstr>L'attaque par dictionnaire / par force brute  </vt:lpstr>
      <vt:lpstr>La faille upload</vt:lpstr>
      <vt:lpstr>La faille upload: Exemple</vt:lpstr>
      <vt:lpstr>La faille upload: Exemple</vt:lpstr>
      <vt:lpstr>Sources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failles de sécurité</dc:title>
  <dc:creator>CIR</dc:creator>
  <cp:lastModifiedBy>Secrétariat</cp:lastModifiedBy>
  <cp:revision>37</cp:revision>
  <dcterms:created xsi:type="dcterms:W3CDTF">2022-12-25T07:25:44Z</dcterms:created>
  <dcterms:modified xsi:type="dcterms:W3CDTF">2023-01-03T12:55:48Z</dcterms:modified>
</cp:coreProperties>
</file>