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0" y="-8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03/01/2023</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620688"/>
            <a:ext cx="7772400" cy="1470025"/>
          </a:xfrm>
        </p:spPr>
        <p:txBody>
          <a:bodyPr/>
          <a:lstStyle/>
          <a:p>
            <a:r>
              <a:rPr lang="fr-FR" dirty="0" smtClean="0"/>
              <a:t>Les failles de sécurité</a:t>
            </a:r>
            <a:endParaRPr lang="fr-FR" dirty="0"/>
          </a:p>
        </p:txBody>
      </p:sp>
      <p:sp>
        <p:nvSpPr>
          <p:cNvPr id="3" name="Sous-titre 2"/>
          <p:cNvSpPr>
            <a:spLocks noGrp="1"/>
          </p:cNvSpPr>
          <p:nvPr>
            <p:ph type="subTitle" idx="1"/>
          </p:nvPr>
        </p:nvSpPr>
        <p:spPr>
          <a:xfrm>
            <a:off x="1403648" y="5229200"/>
            <a:ext cx="6400800" cy="409599"/>
          </a:xfrm>
        </p:spPr>
        <p:txBody>
          <a:bodyPr>
            <a:normAutofit fontScale="77500" lnSpcReduction="20000"/>
          </a:bodyPr>
          <a:lstStyle/>
          <a:p>
            <a:r>
              <a:rPr lang="fr-FR" dirty="0" smtClean="0"/>
              <a:t>Par </a:t>
            </a:r>
            <a:r>
              <a:rPr lang="fr-FR" dirty="0" err="1" smtClean="0"/>
              <a:t>Yuly</a:t>
            </a:r>
            <a:r>
              <a:rPr lang="fr-FR" dirty="0" smtClean="0"/>
              <a:t> BULATOV et Abdelhamid JINANI</a:t>
            </a:r>
          </a:p>
          <a:p>
            <a:endParaRPr lang="fr-FR" dirty="0"/>
          </a:p>
        </p:txBody>
      </p:sp>
      <p:pic>
        <p:nvPicPr>
          <p:cNvPr id="4098" name="Picture 2" descr="C:\Users\CIR\Desktop\Les failles de sécurité\img\tete-de-mort.png"/>
          <p:cNvPicPr>
            <a:picLocks noChangeAspect="1" noChangeArrowheads="1"/>
          </p:cNvPicPr>
          <p:nvPr/>
        </p:nvPicPr>
        <p:blipFill>
          <a:blip r:embed="rId2" cstate="print"/>
          <a:srcRect/>
          <a:stretch>
            <a:fillRect/>
          </a:stretch>
        </p:blipFill>
        <p:spPr bwMode="auto">
          <a:xfrm>
            <a:off x="2555776" y="1700808"/>
            <a:ext cx="3744416" cy="359650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628800"/>
            <a:ext cx="8229600" cy="1143000"/>
          </a:xfrm>
        </p:spPr>
        <p:txBody>
          <a:bodyPr>
            <a:normAutofit fontScale="90000"/>
          </a:bodyPr>
          <a:lstStyle/>
          <a:p>
            <a:r>
              <a:rPr lang="fr-FR" dirty="0" smtClean="0"/>
              <a:t>Qu’est-ce qu’une faille de sécurité ?</a:t>
            </a:r>
            <a:endParaRPr lang="fr-FR" dirty="0"/>
          </a:p>
        </p:txBody>
      </p:sp>
      <p:sp>
        <p:nvSpPr>
          <p:cNvPr id="3" name="Espace réservé du contenu 2"/>
          <p:cNvSpPr>
            <a:spLocks noGrp="1"/>
          </p:cNvSpPr>
          <p:nvPr>
            <p:ph idx="1"/>
          </p:nvPr>
        </p:nvSpPr>
        <p:spPr>
          <a:xfrm>
            <a:off x="467544" y="3356992"/>
            <a:ext cx="8229600" cy="1540768"/>
          </a:xfrm>
        </p:spPr>
        <p:txBody>
          <a:bodyPr>
            <a:normAutofit/>
          </a:bodyPr>
          <a:lstStyle/>
          <a:p>
            <a:pPr algn="ctr">
              <a:buNone/>
            </a:pPr>
            <a:r>
              <a:rPr lang="fr-FR" sz="2400" dirty="0" smtClean="0"/>
              <a:t>C’est un code qui permet à n’importe qui d’accéder aux données ou modifier le fonctionnement normal </a:t>
            </a:r>
            <a:r>
              <a:rPr lang="fr-FR" sz="2400" dirty="0" smtClean="0"/>
              <a:t>d’une </a:t>
            </a:r>
            <a:r>
              <a:rPr lang="fr-FR" sz="2400" dirty="0" smtClean="0"/>
              <a:t>application.</a:t>
            </a:r>
            <a:endParaRPr lang="fr-F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1143000"/>
          </a:xfrm>
        </p:spPr>
        <p:txBody>
          <a:bodyPr/>
          <a:lstStyle/>
          <a:p>
            <a:r>
              <a:rPr lang="fr-FR" dirty="0" smtClean="0"/>
              <a:t>Les différentes types de failles</a:t>
            </a:r>
            <a:endParaRPr lang="fr-FR" dirty="0"/>
          </a:p>
        </p:txBody>
      </p:sp>
      <p:sp>
        <p:nvSpPr>
          <p:cNvPr id="3" name="Espace réservé du contenu 2"/>
          <p:cNvSpPr>
            <a:spLocks noGrp="1"/>
          </p:cNvSpPr>
          <p:nvPr>
            <p:ph idx="1"/>
          </p:nvPr>
        </p:nvSpPr>
        <p:spPr>
          <a:xfrm>
            <a:off x="467544" y="2636912"/>
            <a:ext cx="8229600" cy="2980928"/>
          </a:xfrm>
        </p:spPr>
        <p:txBody>
          <a:bodyPr/>
          <a:lstStyle/>
          <a:p>
            <a:r>
              <a:rPr lang="fr-FR" dirty="0" smtClean="0"/>
              <a:t>L’injection SQL, </a:t>
            </a:r>
          </a:p>
          <a:p>
            <a:r>
              <a:rPr lang="fr-FR" dirty="0" smtClean="0"/>
              <a:t>La faille XSS, </a:t>
            </a:r>
          </a:p>
          <a:p>
            <a:r>
              <a:rPr lang="fr-FR" dirty="0" smtClean="0"/>
              <a:t>La faille CSRF, </a:t>
            </a:r>
          </a:p>
          <a:p>
            <a:r>
              <a:rPr lang="fr-FR" dirty="0" smtClean="0"/>
              <a:t>L'attaque par dictionnaire / par force brute, </a:t>
            </a:r>
          </a:p>
          <a:p>
            <a:r>
              <a:rPr lang="fr-FR" dirty="0" smtClean="0"/>
              <a:t>La faille upload.</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L’injection SQL</a:t>
            </a:r>
            <a:endParaRPr lang="fr-FR" dirty="0"/>
          </a:p>
        </p:txBody>
      </p:sp>
      <p:sp>
        <p:nvSpPr>
          <p:cNvPr id="3" name="Espace réservé du contenu 2"/>
          <p:cNvSpPr>
            <a:spLocks noGrp="1"/>
          </p:cNvSpPr>
          <p:nvPr>
            <p:ph idx="1"/>
          </p:nvPr>
        </p:nvSpPr>
        <p:spPr>
          <a:xfrm>
            <a:off x="457200" y="1600200"/>
            <a:ext cx="8219256" cy="4277072"/>
          </a:xfrm>
        </p:spPr>
        <p:txBody>
          <a:bodyPr/>
          <a:lstStyle/>
          <a:p>
            <a:pPr>
              <a:buNone/>
            </a:pPr>
            <a:r>
              <a:rPr lang="en-US" sz="1800" dirty="0" smtClean="0"/>
              <a:t>L’attaque est dirigée vers la base de données</a:t>
            </a:r>
          </a:p>
          <a:p>
            <a:pPr>
              <a:buNone/>
            </a:pPr>
            <a:endParaRPr lang="en-US" sz="1800" dirty="0" smtClean="0"/>
          </a:p>
          <a:p>
            <a:pPr>
              <a:buNone/>
            </a:pPr>
            <a:r>
              <a:rPr lang="en-US" sz="1800" dirty="0" smtClean="0"/>
              <a:t>SELECT uid FROM Users WHERE name = 'Dupont</a:t>
            </a:r>
            <a:r>
              <a:rPr lang="en-US" sz="1800" dirty="0" smtClean="0">
                <a:solidFill>
                  <a:schemeClr val="accent5">
                    <a:lumMod val="75000"/>
                  </a:schemeClr>
                </a:solidFill>
              </a:rPr>
              <a:t>';--' AND password = '4e383a1918b432a9bb7702f086c56596e';</a:t>
            </a:r>
          </a:p>
          <a:p>
            <a:pPr>
              <a:buNone/>
            </a:pPr>
            <a:endParaRPr lang="en-US" sz="1800" dirty="0" smtClean="0">
              <a:solidFill>
                <a:schemeClr val="accent5">
                  <a:lumMod val="75000"/>
                </a:schemeClr>
              </a:solidFill>
            </a:endParaRPr>
          </a:p>
          <a:p>
            <a:pPr>
              <a:buNone/>
            </a:pPr>
            <a:r>
              <a:rPr lang="en-US" sz="1800" dirty="0" smtClean="0"/>
              <a:t>SELECT uid FROM Users WHERE name = 'Dupont' AND password = '' or </a:t>
            </a:r>
            <a:r>
              <a:rPr lang="en-US" sz="1800" dirty="0" smtClean="0">
                <a:solidFill>
                  <a:schemeClr val="accent5">
                    <a:lumMod val="75000"/>
                  </a:schemeClr>
                </a:solidFill>
              </a:rPr>
              <a:t>1 --';</a:t>
            </a:r>
          </a:p>
          <a:p>
            <a:pPr>
              <a:buNone/>
            </a:pPr>
            <a:endParaRPr lang="en-US" sz="1800" dirty="0" smtClean="0">
              <a:solidFill>
                <a:schemeClr val="accent5">
                  <a:lumMod val="75000"/>
                </a:schemeClr>
              </a:solidFill>
            </a:endParaRPr>
          </a:p>
          <a:p>
            <a:pPr>
              <a:buNone/>
            </a:pPr>
            <a:r>
              <a:rPr lang="fr-FR" sz="1800" dirty="0" smtClean="0"/>
              <a:t>Pour l’éviter :</a:t>
            </a:r>
          </a:p>
          <a:p>
            <a:r>
              <a:rPr lang="fr-FR" sz="1800" dirty="0" smtClean="0"/>
              <a:t>mysql_real_escape_string();</a:t>
            </a:r>
          </a:p>
          <a:p>
            <a:r>
              <a:rPr lang="fr-FR" sz="1800" dirty="0" smtClean="0"/>
              <a:t>Intval();</a:t>
            </a:r>
          </a:p>
          <a:p>
            <a:r>
              <a:rPr lang="fr-FR" sz="1800" dirty="0" smtClean="0"/>
              <a:t>is_numeric();</a:t>
            </a:r>
            <a:endParaRPr lang="fr-FR" sz="1800" dirty="0"/>
          </a:p>
        </p:txBody>
      </p:sp>
      <p:pic>
        <p:nvPicPr>
          <p:cNvPr id="3074" name="Picture 2" descr="C:\Users\CIR\Desktop\Les failles de sécurité\img\database-icons.png"/>
          <p:cNvPicPr>
            <a:picLocks noChangeAspect="1" noChangeArrowheads="1"/>
          </p:cNvPicPr>
          <p:nvPr/>
        </p:nvPicPr>
        <p:blipFill>
          <a:blip r:embed="rId2" cstate="print"/>
          <a:srcRect/>
          <a:stretch>
            <a:fillRect/>
          </a:stretch>
        </p:blipFill>
        <p:spPr bwMode="auto">
          <a:xfrm>
            <a:off x="6372200" y="3573016"/>
            <a:ext cx="2266184" cy="226618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 faille XSS</a:t>
            </a:r>
            <a:endParaRPr lang="fr-FR" dirty="0"/>
          </a:p>
        </p:txBody>
      </p:sp>
      <p:sp>
        <p:nvSpPr>
          <p:cNvPr id="3" name="Espace réservé du contenu 2"/>
          <p:cNvSpPr>
            <a:spLocks noGrp="1"/>
          </p:cNvSpPr>
          <p:nvPr>
            <p:ph idx="1"/>
          </p:nvPr>
        </p:nvSpPr>
        <p:spPr/>
        <p:txBody>
          <a:bodyPr>
            <a:normAutofit/>
          </a:bodyPr>
          <a:lstStyle/>
          <a:p>
            <a:pPr>
              <a:buNone/>
            </a:pPr>
            <a:r>
              <a:rPr lang="fr-FR" sz="1800" dirty="0" smtClean="0"/>
              <a:t>Le cross-site scripting injecte du contenu dans la page web.</a:t>
            </a:r>
          </a:p>
          <a:p>
            <a:pPr>
              <a:buNone/>
            </a:pPr>
            <a:endParaRPr lang="fr-FR" sz="1800" dirty="0" smtClean="0"/>
          </a:p>
          <a:p>
            <a:pPr>
              <a:buNone/>
            </a:pPr>
            <a:r>
              <a:rPr lang="fr-FR" sz="1800" dirty="0" smtClean="0"/>
              <a:t>Pour la détecter, on essaye de passer un script dans un formulaire.</a:t>
            </a:r>
          </a:p>
          <a:p>
            <a:pPr>
              <a:buNone/>
            </a:pPr>
            <a:r>
              <a:rPr lang="fr-FR" sz="1800" dirty="0" smtClean="0">
                <a:solidFill>
                  <a:schemeClr val="tx2">
                    <a:lumMod val="60000"/>
                    <a:lumOff val="40000"/>
                  </a:schemeClr>
                </a:solidFill>
              </a:rPr>
              <a:t>&lt;script type=‘text/javascript’&gt;alert(‘Bonjour’)&lt;/script&gt;</a:t>
            </a:r>
          </a:p>
          <a:p>
            <a:pPr>
              <a:buNone/>
            </a:pPr>
            <a:r>
              <a:rPr lang="fr-FR" sz="1800" dirty="0" smtClean="0"/>
              <a:t>Si une boite de dialogue s’affiche, alors il y a problème.</a:t>
            </a:r>
          </a:p>
          <a:p>
            <a:pPr>
              <a:buNone/>
            </a:pPr>
            <a:endParaRPr lang="fr-FR" sz="1800" dirty="0" smtClean="0"/>
          </a:p>
          <a:p>
            <a:pPr>
              <a:buNone/>
            </a:pPr>
            <a:r>
              <a:rPr lang="fr-FR" sz="1800" dirty="0" smtClean="0"/>
              <a:t>Pour l’éviter :</a:t>
            </a:r>
          </a:p>
          <a:p>
            <a:pPr lvl="0"/>
            <a:r>
              <a:rPr lang="fr-FR" sz="1800" dirty="0" smtClean="0"/>
              <a:t>utiliser la fonction </a:t>
            </a:r>
            <a:r>
              <a:rPr lang="fr-FR" sz="1800" dirty="0" smtClean="0">
                <a:solidFill>
                  <a:schemeClr val="tx2">
                    <a:lumMod val="60000"/>
                    <a:lumOff val="40000"/>
                  </a:schemeClr>
                </a:solidFill>
              </a:rPr>
              <a:t>htmlspecialchars ()</a:t>
            </a:r>
            <a:r>
              <a:rPr lang="fr-FR" sz="1800" dirty="0" smtClean="0"/>
              <a:t>​ qui filtre les '&lt;' et '&gt;'  ;</a:t>
            </a:r>
          </a:p>
          <a:p>
            <a:pPr lvl="0"/>
            <a:r>
              <a:rPr lang="fr-FR" sz="1800" dirty="0" smtClean="0"/>
              <a:t>utiliser la fonction </a:t>
            </a:r>
            <a:r>
              <a:rPr lang="fr-FR" sz="1800" dirty="0" smtClean="0">
                <a:solidFill>
                  <a:schemeClr val="tx2">
                    <a:lumMod val="60000"/>
                    <a:lumOff val="40000"/>
                  </a:schemeClr>
                </a:solidFill>
              </a:rPr>
              <a:t>htmlentities ()</a:t>
            </a:r>
            <a:r>
              <a:rPr lang="fr-FR" sz="1800" dirty="0" smtClean="0"/>
              <a:t>​ qui est identique à </a:t>
            </a:r>
            <a:r>
              <a:rPr lang="fr-FR" sz="1800" dirty="0" smtClean="0">
                <a:solidFill>
                  <a:schemeClr val="tx2">
                    <a:lumMod val="60000"/>
                    <a:lumOff val="40000"/>
                  </a:schemeClr>
                </a:solidFill>
              </a:rPr>
              <a:t>htmlspecialchars()​ </a:t>
            </a:r>
            <a:r>
              <a:rPr lang="fr-FR" sz="1800" dirty="0" smtClean="0"/>
              <a:t>sauf qu'elle filtre tous les caractères équivalents au codage </a:t>
            </a:r>
            <a:r>
              <a:rPr lang="fr-FR" sz="1800" u="sng" dirty="0" smtClean="0"/>
              <a:t>HTML</a:t>
            </a:r>
            <a:r>
              <a:rPr lang="fr-FR" sz="1800" dirty="0" smtClean="0"/>
              <a:t> ou </a:t>
            </a:r>
            <a:r>
              <a:rPr lang="fr-FR" sz="1800" u="sng" dirty="0" smtClean="0"/>
              <a:t>JavaScript</a:t>
            </a:r>
            <a:r>
              <a:rPr lang="fr-FR" sz="1800" dirty="0" smtClean="0"/>
              <a:t>,</a:t>
            </a:r>
          </a:p>
          <a:p>
            <a:pPr lvl="0"/>
            <a:r>
              <a:rPr lang="fr-FR" sz="1800" dirty="0" smtClean="0"/>
              <a:t>éviter d'utiliser les données reçues du client pour les actions sensibles côté client et assainir le code côté client en inspectant les références aux objets DOM qui représentent une menace, par exemple, l'URL, l'emplacement et le référent.</a:t>
            </a:r>
          </a:p>
          <a:p>
            <a:pPr>
              <a:buNone/>
            </a:pPr>
            <a:endParaRPr lang="fr-FR" sz="1800" dirty="0" smtClean="0"/>
          </a:p>
          <a:p>
            <a:pPr>
              <a:buNone/>
            </a:pPr>
            <a:endParaRPr lang="fr-FR" sz="1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548680"/>
            <a:ext cx="8229600" cy="1143000"/>
          </a:xfrm>
        </p:spPr>
        <p:txBody>
          <a:bodyPr/>
          <a:lstStyle/>
          <a:p>
            <a:r>
              <a:rPr lang="fr-FR" dirty="0" smtClean="0"/>
              <a:t>La faille CSRF</a:t>
            </a:r>
            <a:endParaRPr lang="fr-FR" dirty="0"/>
          </a:p>
        </p:txBody>
      </p:sp>
      <p:sp>
        <p:nvSpPr>
          <p:cNvPr id="3" name="Espace réservé du contenu 2"/>
          <p:cNvSpPr>
            <a:spLocks noGrp="1"/>
          </p:cNvSpPr>
          <p:nvPr>
            <p:ph idx="1"/>
          </p:nvPr>
        </p:nvSpPr>
        <p:spPr>
          <a:xfrm>
            <a:off x="467544" y="2348880"/>
            <a:ext cx="8229600" cy="3268960"/>
          </a:xfrm>
        </p:spPr>
        <p:txBody>
          <a:bodyPr>
            <a:normAutofit/>
          </a:bodyPr>
          <a:lstStyle/>
          <a:p>
            <a:pPr>
              <a:buNone/>
            </a:pPr>
            <a:r>
              <a:rPr lang="fr-FR" sz="1800" dirty="0" smtClean="0"/>
              <a:t>La cross-site request forgery s’oriente vers les services d’authentification web.</a:t>
            </a:r>
          </a:p>
          <a:p>
            <a:pPr>
              <a:buNone/>
            </a:pPr>
            <a:r>
              <a:rPr lang="fr-FR" sz="1800" dirty="0" smtClean="0"/>
              <a:t>C’est se servir de quelqu’un d’autorisé sans qu’il ne s’en rende compte, pour lui faire faire une requête HTTP.</a:t>
            </a:r>
          </a:p>
          <a:p>
            <a:pPr>
              <a:buNone/>
            </a:pPr>
            <a:endParaRPr lang="fr-FR" sz="1800" dirty="0" smtClean="0"/>
          </a:p>
          <a:p>
            <a:pPr>
              <a:buNone/>
            </a:pPr>
            <a:r>
              <a:rPr lang="fr-FR" sz="1800" dirty="0" smtClean="0"/>
              <a:t>Pour l’éviter :</a:t>
            </a:r>
          </a:p>
          <a:p>
            <a:r>
              <a:rPr lang="fr-FR" sz="1800" dirty="0" smtClean="0"/>
              <a:t>Plusieurs demandes de confirmations (formulaires, mots de passe),</a:t>
            </a:r>
          </a:p>
          <a:p>
            <a:r>
              <a:rPr lang="fr-FR" sz="1800" dirty="0" smtClean="0"/>
              <a:t>Utiliser des Token,</a:t>
            </a:r>
          </a:p>
          <a:p>
            <a:r>
              <a:rPr lang="fr-FR" sz="1800" dirty="0" smtClean="0"/>
              <a:t>Eviter les requêtes HTTP GET. (insuffisant pour JavaScript),</a:t>
            </a:r>
          </a:p>
          <a:p>
            <a:r>
              <a:rPr lang="fr-FR" sz="1800" dirty="0" smtClean="0"/>
              <a:t>Vérification du référent.</a:t>
            </a:r>
            <a:endParaRPr lang="fr-F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96752"/>
            <a:ext cx="8229600" cy="1143000"/>
          </a:xfrm>
        </p:spPr>
        <p:txBody>
          <a:bodyPr>
            <a:normAutofit fontScale="90000"/>
          </a:bodyPr>
          <a:lstStyle/>
          <a:p>
            <a:r>
              <a:rPr lang="fr-FR" dirty="0" smtClean="0"/>
              <a:t>L'attaque par </a:t>
            </a:r>
            <a:r>
              <a:rPr lang="fr-FR" dirty="0" smtClean="0"/>
              <a:t>dictionnaire / </a:t>
            </a:r>
            <a:r>
              <a:rPr lang="fr-FR" dirty="0" smtClean="0"/>
              <a:t>par </a:t>
            </a:r>
            <a:r>
              <a:rPr lang="fr-FR" dirty="0" smtClean="0"/>
              <a:t>force brute </a:t>
            </a:r>
            <a:r>
              <a:rPr lang="fr-FR" dirty="0" smtClean="0"/>
              <a:t/>
            </a:r>
            <a:br>
              <a:rPr lang="fr-FR" dirty="0" smtClean="0"/>
            </a:br>
            <a:endParaRPr lang="fr-FR" dirty="0"/>
          </a:p>
        </p:txBody>
      </p:sp>
      <p:sp>
        <p:nvSpPr>
          <p:cNvPr id="3" name="Espace réservé du contenu 2"/>
          <p:cNvSpPr>
            <a:spLocks noGrp="1"/>
          </p:cNvSpPr>
          <p:nvPr>
            <p:ph idx="1"/>
          </p:nvPr>
        </p:nvSpPr>
        <p:spPr>
          <a:xfrm>
            <a:off x="323528" y="2636912"/>
            <a:ext cx="6984776" cy="3561259"/>
          </a:xfrm>
        </p:spPr>
        <p:txBody>
          <a:bodyPr>
            <a:normAutofit fontScale="92500" lnSpcReduction="20000"/>
          </a:bodyPr>
          <a:lstStyle/>
          <a:p>
            <a:pPr>
              <a:buNone/>
            </a:pPr>
            <a:r>
              <a:rPr lang="fr-FR" sz="1800" dirty="0" smtClean="0"/>
              <a:t>L’attaque par force brute consiste à essayer toutes les combinaisons </a:t>
            </a:r>
            <a:r>
              <a:rPr lang="fr-FR" sz="1800" dirty="0" smtClean="0"/>
              <a:t>possibles pour </a:t>
            </a:r>
            <a:r>
              <a:rPr lang="fr-FR" sz="1800" dirty="0" smtClean="0"/>
              <a:t>trouver un mot de </a:t>
            </a:r>
            <a:r>
              <a:rPr lang="fr-FR" sz="1800" dirty="0" smtClean="0"/>
              <a:t>passe.</a:t>
            </a:r>
          </a:p>
          <a:p>
            <a:pPr>
              <a:buNone/>
            </a:pPr>
            <a:r>
              <a:rPr lang="fr-FR" sz="1800" dirty="0" smtClean="0"/>
              <a:t>Pour aller plus vite le malveillant peut utiliser un dictionnaire</a:t>
            </a:r>
          </a:p>
          <a:p>
            <a:pPr>
              <a:buNone/>
            </a:pPr>
            <a:r>
              <a:rPr lang="fr-FR" sz="1800" dirty="0" smtClean="0"/>
              <a:t>qui </a:t>
            </a:r>
            <a:r>
              <a:rPr lang="fr-FR" sz="1800" dirty="0" smtClean="0"/>
              <a:t>recense tous les mots de passe </a:t>
            </a:r>
            <a:r>
              <a:rPr lang="fr-FR" sz="1800" dirty="0" smtClean="0"/>
              <a:t>courants </a:t>
            </a:r>
            <a:r>
              <a:rPr lang="fr-FR" sz="1800" dirty="0" smtClean="0"/>
              <a:t>ou </a:t>
            </a:r>
            <a:r>
              <a:rPr lang="fr-FR" sz="1800" dirty="0" smtClean="0"/>
              <a:t>possibles.</a:t>
            </a:r>
            <a:endParaRPr lang="fr-FR" sz="1800" dirty="0" smtClean="0"/>
          </a:p>
          <a:p>
            <a:pPr>
              <a:buNone/>
            </a:pPr>
            <a:endParaRPr lang="fr-FR" sz="1800" dirty="0" smtClean="0"/>
          </a:p>
          <a:p>
            <a:pPr>
              <a:buNone/>
            </a:pPr>
            <a:r>
              <a:rPr lang="fr-FR" sz="1800" dirty="0" smtClean="0"/>
              <a:t>Pour l’éviter :</a:t>
            </a:r>
          </a:p>
          <a:p>
            <a:r>
              <a:rPr lang="fr-FR" sz="1800" dirty="0" smtClean="0"/>
              <a:t>Il faut des mots de passe robustes,  longs avec majuscules,  des caractères spéciaux, des chiffres,</a:t>
            </a:r>
          </a:p>
          <a:p>
            <a:r>
              <a:rPr lang="fr-FR" sz="1800" dirty="0" smtClean="0"/>
              <a:t>Randomiser le mp (générer un mp aléatoire),</a:t>
            </a:r>
          </a:p>
          <a:p>
            <a:r>
              <a:rPr lang="fr-FR" sz="1800" dirty="0" smtClean="0"/>
              <a:t>Limiter les temps de connexion,</a:t>
            </a:r>
          </a:p>
          <a:p>
            <a:r>
              <a:rPr lang="fr-FR" sz="1800" dirty="0" smtClean="0"/>
              <a:t>Augmenter le coût par tentative (hash et captcha),</a:t>
            </a:r>
          </a:p>
          <a:p>
            <a:r>
              <a:rPr lang="fr-FR" sz="1800" dirty="0" smtClean="0"/>
              <a:t>Renouveler ses mp,</a:t>
            </a:r>
          </a:p>
          <a:p>
            <a:r>
              <a:rPr lang="fr-FR" sz="1800" dirty="0" smtClean="0"/>
              <a:t>Le salage.</a:t>
            </a:r>
            <a:endParaRPr lang="fr-FR" sz="1800" dirty="0"/>
          </a:p>
        </p:txBody>
      </p:sp>
      <p:pic>
        <p:nvPicPr>
          <p:cNvPr id="1026" name="Picture 2" descr="C:\Users\CIR\Desktop\Les failles de sécurité\img\livre-pied-de-biche_01-01.png"/>
          <p:cNvPicPr>
            <a:picLocks noChangeAspect="1" noChangeArrowheads="1"/>
          </p:cNvPicPr>
          <p:nvPr/>
        </p:nvPicPr>
        <p:blipFill>
          <a:blip r:embed="rId2" cstate="print"/>
          <a:srcRect/>
          <a:stretch>
            <a:fillRect/>
          </a:stretch>
        </p:blipFill>
        <p:spPr bwMode="auto">
          <a:xfrm>
            <a:off x="5508104" y="3717032"/>
            <a:ext cx="3350327" cy="235475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156990"/>
          </a:xfrm>
        </p:spPr>
        <p:txBody>
          <a:bodyPr>
            <a:normAutofit/>
          </a:bodyPr>
          <a:lstStyle/>
          <a:p>
            <a:r>
              <a:rPr lang="fr-FR" dirty="0" smtClean="0"/>
              <a:t>La faille upload</a:t>
            </a:r>
            <a:endParaRPr lang="fr-FR" dirty="0"/>
          </a:p>
        </p:txBody>
      </p:sp>
      <p:sp>
        <p:nvSpPr>
          <p:cNvPr id="3" name="Espace réservé du contenu 2"/>
          <p:cNvSpPr>
            <a:spLocks noGrp="1"/>
          </p:cNvSpPr>
          <p:nvPr>
            <p:ph idx="1"/>
          </p:nvPr>
        </p:nvSpPr>
        <p:spPr>
          <a:xfrm>
            <a:off x="467544" y="2348880"/>
            <a:ext cx="5842992" cy="3744416"/>
          </a:xfrm>
        </p:spPr>
        <p:txBody>
          <a:bodyPr>
            <a:normAutofit/>
          </a:bodyPr>
          <a:lstStyle/>
          <a:p>
            <a:r>
              <a:rPr lang="fr-FR" sz="1800" dirty="0" smtClean="0"/>
              <a:t>Permet d’uploader un fichier avec une extension non autorisée dans lequel on injecte du code (en PHP). Souvent présente dans les scripts d’upload d’images.</a:t>
            </a:r>
          </a:p>
          <a:p>
            <a:r>
              <a:rPr lang="fr-FR" sz="1800" dirty="0" smtClean="0"/>
              <a:t>Le vilain pourra prendre le contrôle des applications et serveurs.</a:t>
            </a:r>
          </a:p>
          <a:p>
            <a:endParaRPr lang="fr-FR" sz="1800" dirty="0" smtClean="0"/>
          </a:p>
          <a:p>
            <a:pPr>
              <a:buNone/>
            </a:pPr>
            <a:r>
              <a:rPr lang="fr-FR" sz="1800" dirty="0" smtClean="0"/>
              <a:t>C’est la faille la plus dangereuse.</a:t>
            </a:r>
          </a:p>
          <a:p>
            <a:pPr>
              <a:buNone/>
            </a:pPr>
            <a:endParaRPr lang="fr-FR" sz="1800" dirty="0" smtClean="0"/>
          </a:p>
          <a:p>
            <a:pPr>
              <a:buNone/>
            </a:pPr>
            <a:r>
              <a:rPr lang="fr-FR" sz="1800" dirty="0" smtClean="0"/>
              <a:t>Pour l’éviter :</a:t>
            </a:r>
          </a:p>
          <a:p>
            <a:r>
              <a:rPr lang="fr-FR" sz="1800" dirty="0" smtClean="0"/>
              <a:t>Le fameux </a:t>
            </a:r>
            <a:r>
              <a:rPr lang="fr-FR" sz="1800" b="1" dirty="0" smtClean="0"/>
              <a:t>Never trust user input,</a:t>
            </a:r>
            <a:endParaRPr lang="fr-FR" sz="1800" dirty="0" smtClean="0"/>
          </a:p>
          <a:p>
            <a:r>
              <a:rPr lang="fr-FR" sz="1800" dirty="0" smtClean="0"/>
              <a:t>Vérifier la configuration d ‘Apache.</a:t>
            </a:r>
          </a:p>
          <a:p>
            <a:pPr>
              <a:buNone/>
            </a:pPr>
            <a:endParaRPr lang="fr-FR" sz="1800" dirty="0"/>
          </a:p>
        </p:txBody>
      </p:sp>
      <p:pic>
        <p:nvPicPr>
          <p:cNvPr id="1026" name="Picture 2" descr="C:\Users\CIR\Desktop\Les failles de sécurité\img\Constance-Queniaux_02.png"/>
          <p:cNvPicPr>
            <a:picLocks noChangeAspect="1" noChangeArrowheads="1"/>
          </p:cNvPicPr>
          <p:nvPr/>
        </p:nvPicPr>
        <p:blipFill>
          <a:blip r:embed="rId2" cstate="print"/>
          <a:srcRect/>
          <a:stretch>
            <a:fillRect/>
          </a:stretch>
        </p:blipFill>
        <p:spPr bwMode="auto">
          <a:xfrm>
            <a:off x="6300192" y="1700808"/>
            <a:ext cx="2310345" cy="441778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8229600" cy="1143000"/>
          </a:xfrm>
        </p:spPr>
        <p:txBody>
          <a:bodyPr/>
          <a:lstStyle/>
          <a:p>
            <a:r>
              <a:rPr lang="fr-FR" dirty="0" smtClean="0"/>
              <a:t>Sources</a:t>
            </a:r>
            <a:endParaRPr lang="fr-FR" dirty="0"/>
          </a:p>
        </p:txBody>
      </p:sp>
      <p:sp>
        <p:nvSpPr>
          <p:cNvPr id="3" name="Espace réservé du contenu 2"/>
          <p:cNvSpPr>
            <a:spLocks noGrp="1"/>
          </p:cNvSpPr>
          <p:nvPr>
            <p:ph idx="1"/>
          </p:nvPr>
        </p:nvSpPr>
        <p:spPr>
          <a:xfrm>
            <a:off x="467544" y="2420888"/>
            <a:ext cx="8229600" cy="3412976"/>
          </a:xfrm>
        </p:spPr>
        <p:txBody>
          <a:bodyPr>
            <a:noAutofit/>
          </a:bodyPr>
          <a:lstStyle/>
          <a:p>
            <a:r>
              <a:rPr lang="fr-FR" sz="2000" dirty="0" smtClean="0">
                <a:latin typeface="Kalinga" panose="020B0502040204020203" pitchFamily="34" charset="0"/>
                <a:ea typeface="Calibri" panose="020F0502020204030204" pitchFamily="34" charset="0"/>
              </a:rPr>
              <a:t>https://cwe.mitre.org</a:t>
            </a:r>
            <a:endParaRPr lang="x-none" sz="2000" smtClean="0">
              <a:latin typeface="Consolas" panose="020B0609020204030204" pitchFamily="49" charset="0"/>
              <a:ea typeface="Calibri" panose="020F0502020204030204" pitchFamily="34" charset="0"/>
            </a:endParaRPr>
          </a:p>
          <a:p>
            <a:r>
              <a:rPr lang="fr-FR" sz="2000" u="sng" dirty="0" smtClean="0">
                <a:latin typeface="Kalinga" panose="020B0502040204020203" pitchFamily="34" charset="0"/>
                <a:ea typeface="Calibri" panose="020F0502020204030204" pitchFamily="34" charset="0"/>
              </a:rPr>
              <a:t>https://developer.mozilla.org/fr/docs/Glossary/DOM</a:t>
            </a:r>
            <a:endParaRPr lang="x-none" sz="2000" smtClean="0">
              <a:latin typeface="Consolas" panose="020B0609020204030204" pitchFamily="49" charset="0"/>
              <a:ea typeface="Calibri" panose="020F0502020204030204" pitchFamily="34" charset="0"/>
            </a:endParaRPr>
          </a:p>
          <a:p>
            <a:r>
              <a:rPr lang="fr-FR" sz="2000" u="sng" dirty="0" smtClean="0">
                <a:latin typeface="Kalinga" panose="020B0502040204020203" pitchFamily="34" charset="0"/>
                <a:ea typeface="Calibri" panose="020F0502020204030204" pitchFamily="34" charset="0"/>
              </a:rPr>
              <a:t>https://owasp.org/www-community/attacks/DOM_Based_XSS</a:t>
            </a:r>
            <a:endParaRPr lang="x-none" sz="2000" smtClean="0">
              <a:latin typeface="Consolas" panose="020B0609020204030204" pitchFamily="49" charset="0"/>
              <a:ea typeface="Calibri" panose="020F0502020204030204" pitchFamily="34" charset="0"/>
            </a:endParaRPr>
          </a:p>
          <a:p>
            <a:r>
              <a:rPr lang="fr-FR" sz="2000" u="sng" dirty="0" smtClean="0">
                <a:latin typeface="Kalinga" panose="020B0502040204020203" pitchFamily="34" charset="0"/>
                <a:ea typeface="Calibri" panose="020F0502020204030204" pitchFamily="34" charset="0"/>
              </a:rPr>
              <a:t>https://brightsec.com/blog/csrf-example/</a:t>
            </a:r>
            <a:endParaRPr lang="x-none" sz="2000" smtClean="0">
              <a:latin typeface="Consolas" panose="020B0609020204030204" pitchFamily="49" charset="0"/>
              <a:ea typeface="Calibri" panose="020F0502020204030204" pitchFamily="34" charset="0"/>
            </a:endParaRPr>
          </a:p>
          <a:p>
            <a:r>
              <a:rPr lang="fr-FR" sz="2000" u="sng" dirty="0" smtClean="0">
                <a:latin typeface="Kalinga" panose="020B0502040204020203" pitchFamily="34" charset="0"/>
                <a:ea typeface="Calibri" panose="020F0502020204030204" pitchFamily="34" charset="0"/>
              </a:rPr>
              <a:t>https://www.acunetix.com/websitesecurity/upload-forms-threat/</a:t>
            </a:r>
            <a:endParaRPr lang="x-none" sz="2000" smtClean="0">
              <a:latin typeface="Consolas" panose="020B0609020204030204" pitchFamily="49" charset="0"/>
              <a:ea typeface="Calibri" panose="020F0502020204030204" pitchFamily="34" charset="0"/>
            </a:endParaRPr>
          </a:p>
          <a:p>
            <a:r>
              <a:rPr lang="fr-FR" sz="2000" dirty="0" smtClean="0">
                <a:latin typeface="Kalinga" panose="020B0502040204020203" pitchFamily="34" charset="0"/>
                <a:ea typeface="Calibri" panose="020F0502020204030204" pitchFamily="34" charset="0"/>
              </a:rPr>
              <a:t>https://repo.zenk-security.com/Techniques%20d.attaques%20%20.%20%20Failles/Securite%20PHP%20-%</a:t>
            </a:r>
            <a:r>
              <a:rPr lang="fr-FR" sz="2000" dirty="0" smtClean="0">
                <a:latin typeface="Kalinga" panose="020B0502040204020203" pitchFamily="34" charset="0"/>
                <a:ea typeface="Calibri" panose="020F0502020204030204" pitchFamily="34" charset="0"/>
              </a:rPr>
              <a:t>20Faille%20upload.pdf</a:t>
            </a:r>
            <a:endParaRPr lang="x-none" sz="2000" smtClean="0">
              <a:latin typeface="Consolas" panose="020B0609020204030204" pitchFamily="49" charset="0"/>
              <a:ea typeface="Calibri" panose="020F0502020204030204" pitchFamily="34" charset="0"/>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438</Words>
  <Application>Microsoft Office PowerPoint</Application>
  <PresentationFormat>Affichage à l'écran (4:3)</PresentationFormat>
  <Paragraphs>69</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Les failles de sécurité</vt:lpstr>
      <vt:lpstr>Qu’est-ce qu’une faille de sécurité ?</vt:lpstr>
      <vt:lpstr>Les différentes types de failles</vt:lpstr>
      <vt:lpstr>L’injection SQL</vt:lpstr>
      <vt:lpstr>La faille XSS</vt:lpstr>
      <vt:lpstr>La faille CSRF</vt:lpstr>
      <vt:lpstr>L'attaque par dictionnaire / par force brute  </vt:lpstr>
      <vt:lpstr>La faille upload</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failles de sécurité</dc:title>
  <dc:creator>CIR</dc:creator>
  <cp:lastModifiedBy>Secrétariat</cp:lastModifiedBy>
  <cp:revision>27</cp:revision>
  <dcterms:created xsi:type="dcterms:W3CDTF">2022-12-25T07:25:44Z</dcterms:created>
  <dcterms:modified xsi:type="dcterms:W3CDTF">2023-01-03T09:11:27Z</dcterms:modified>
</cp:coreProperties>
</file>