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94" r:id="rId2"/>
    <p:sldId id="350" r:id="rId3"/>
    <p:sldId id="347" r:id="rId4"/>
    <p:sldId id="348" r:id="rId5"/>
    <p:sldId id="349" r:id="rId6"/>
    <p:sldId id="344" r:id="rId7"/>
    <p:sldId id="351" r:id="rId8"/>
  </p:sldIdLst>
  <p:sldSz cx="9144000" cy="6858000" type="screen4x3"/>
  <p:notesSz cx="6669088" cy="9867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C4D3"/>
    <a:srgbClr val="0000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68" autoAdjust="0"/>
  </p:normalViewPr>
  <p:slideViewPr>
    <p:cSldViewPr>
      <p:cViewPr>
        <p:scale>
          <a:sx n="75" d="100"/>
          <a:sy n="75" d="100"/>
        </p:scale>
        <p:origin x="-122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33AF2-85CC-469D-9C9F-098A6D36EBB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B28DB-79FE-4F2C-82F9-E84A56374A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69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44FED-9AF1-4CED-A0A5-42CE478ECE9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868363" y="739775"/>
            <a:ext cx="4932362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66750" y="4687888"/>
            <a:ext cx="5335588" cy="44402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2600"/>
            <a:ext cx="288925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778250" y="9372600"/>
            <a:ext cx="288925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81FD3-578A-4099-B840-602AB2AC4C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66775" y="739775"/>
            <a:ext cx="4935538" cy="370046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15983-A45F-4BAB-B9D2-9002C95F3F6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0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66775" y="739775"/>
            <a:ext cx="4935538" cy="370046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15983-A45F-4BAB-B9D2-9002C95F3F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0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2835276"/>
            <a:ext cx="5667603" cy="1310218"/>
          </a:xfrm>
        </p:spPr>
        <p:txBody>
          <a:bodyPr wrap="square" tIns="0" bIns="0">
            <a:noAutofit/>
          </a:bodyPr>
          <a:lstStyle>
            <a:lvl1pPr algn="r">
              <a:lnSpc>
                <a:spcPct val="80000"/>
              </a:lnSpc>
              <a:tabLst>
                <a:tab pos="508000" algn="l"/>
              </a:tabLst>
              <a:defRPr sz="4500" b="0" cap="all" baseline="0">
                <a:solidFill>
                  <a:srgbClr val="009D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76600" y="4154504"/>
            <a:ext cx="5667603" cy="569896"/>
          </a:xfrm>
        </p:spPr>
        <p:txBody>
          <a:bodyPr wrap="square" tIns="0" bIns="0"/>
          <a:lstStyle>
            <a:lvl1pPr marL="0" indent="0" algn="r">
              <a:lnSpc>
                <a:spcPct val="100000"/>
              </a:lnSpc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7"/>
          </p:nvPr>
        </p:nvSpPr>
        <p:spPr>
          <a:xfrm>
            <a:off x="6040439" y="5998464"/>
            <a:ext cx="2891063" cy="697394"/>
          </a:xfrm>
        </p:spPr>
        <p:txBody>
          <a:bodyPr wrap="square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rgbClr val="5F5F5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Nielsen_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3582" y="2438469"/>
            <a:ext cx="889600" cy="314589"/>
          </a:xfrm>
          <a:prstGeom prst="rect">
            <a:avLst/>
          </a:prstGeom>
        </p:spPr>
      </p:pic>
      <p:pic>
        <p:nvPicPr>
          <p:cNvPr id="4" name="Picture 3" descr="PPT-White-Cover-Graph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38" y="-8581"/>
            <a:ext cx="4215536" cy="17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rt with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4014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89" y="0"/>
            <a:ext cx="254000" cy="342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7" y="0"/>
            <a:ext cx="1752600" cy="6985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gray">
          <a:xfrm rot="16200000">
            <a:off x="-1078030" y="5582967"/>
            <a:ext cx="236540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600" dirty="0" smtClean="0">
                <a:solidFill>
                  <a:srgbClr val="5F5F5F"/>
                </a:solidFill>
                <a:latin typeface="Calibri"/>
                <a:cs typeface="Calibri"/>
              </a:rPr>
              <a:t>Copyright ©2013 The Nielsen Company. Confidential and proprietary.</a:t>
            </a:r>
            <a:endParaRPr lang="en-US" sz="600" dirty="0">
              <a:solidFill>
                <a:srgbClr val="5F5F5F"/>
              </a:solidFill>
              <a:latin typeface="Calibri"/>
              <a:cs typeface="Calibri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4"/>
          </p:nvPr>
        </p:nvSpPr>
        <p:spPr>
          <a:xfrm>
            <a:off x="594360" y="1801368"/>
            <a:ext cx="7876476" cy="251618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rgbClr val="009DD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5"/>
          </p:nvPr>
        </p:nvSpPr>
        <p:spPr>
          <a:xfrm>
            <a:off x="685800" y="5769864"/>
            <a:ext cx="7781544" cy="399086"/>
          </a:xfrm>
          <a:solidFill>
            <a:srgbClr val="009DD9"/>
          </a:solidFill>
          <a:ln>
            <a:noFill/>
          </a:ln>
        </p:spPr>
        <p:txBody>
          <a:bodyPr wrap="square" tIns="0" bIns="0" anchor="ctr" anchorCtr="0"/>
          <a:lstStyle>
            <a:lvl1pPr marL="0" indent="0" algn="ctr">
              <a:spcBef>
                <a:spcPts val="0"/>
              </a:spcBef>
              <a:buNone/>
              <a:defRPr sz="1800" b="0" baseline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6"/>
          </p:nvPr>
        </p:nvSpPr>
        <p:spPr>
          <a:xfrm>
            <a:off x="758952" y="2177748"/>
            <a:ext cx="7711884" cy="3238754"/>
          </a:xfrm>
        </p:spPr>
        <p:txBody>
          <a:bodyPr wrap="none"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594360" y="1280160"/>
            <a:ext cx="8160322" cy="315118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8880760" y="6600342"/>
            <a:ext cx="1346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 algn="ctr" defTabSz="914400">
              <a:spcBef>
                <a:spcPts val="0"/>
              </a:spcBef>
            </a:pPr>
            <a:fld id="{0D7D805D-F6E5-43ED-9D8A-77676030D49C}" type="slidenum">
              <a:rPr lang="en-US" sz="900" b="0">
                <a:solidFill>
                  <a:srgbClr val="009DD9"/>
                </a:solidFill>
              </a:rPr>
              <a:pPr algn="ctr" defTabSz="914400">
                <a:spcBef>
                  <a:spcPts val="0"/>
                </a:spcBef>
              </a:pPr>
              <a:t>‹N°›</a:t>
            </a:fld>
            <a:endParaRPr lang="en-US" sz="900" b="0" dirty="0">
              <a:solidFill>
                <a:srgbClr val="009DD9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7"/>
          </p:nvPr>
        </p:nvSpPr>
        <p:spPr>
          <a:xfrm>
            <a:off x="594360" y="6373368"/>
            <a:ext cx="8165465" cy="365760"/>
          </a:xfr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0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4014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89" y="0"/>
            <a:ext cx="254000" cy="3429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7" y="0"/>
            <a:ext cx="1752600" cy="6985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gray">
          <a:xfrm rot="16200000">
            <a:off x="-1078030" y="5582967"/>
            <a:ext cx="236540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600" dirty="0" smtClean="0">
                <a:solidFill>
                  <a:srgbClr val="5F5F5F"/>
                </a:solidFill>
                <a:latin typeface="Calibri"/>
                <a:cs typeface="Calibri"/>
              </a:rPr>
              <a:t>Copyright ©2013 The Nielsen Company. Confidential and proprietary.</a:t>
            </a:r>
            <a:endParaRPr lang="en-US" sz="600" dirty="0">
              <a:solidFill>
                <a:srgbClr val="5F5F5F"/>
              </a:solidFill>
              <a:latin typeface="Calibri"/>
              <a:cs typeface="Calibri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4"/>
          </p:nvPr>
        </p:nvSpPr>
        <p:spPr>
          <a:xfrm>
            <a:off x="594360" y="1801368"/>
            <a:ext cx="4087178" cy="177006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rgbClr val="009DD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6"/>
          </p:nvPr>
        </p:nvSpPr>
        <p:spPr>
          <a:xfrm>
            <a:off x="711200" y="2238121"/>
            <a:ext cx="3970338" cy="3238754"/>
          </a:xfrm>
        </p:spPr>
        <p:txBody>
          <a:bodyPr wrap="none"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594360" y="1280160"/>
            <a:ext cx="8160322" cy="315118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8880760" y="6600342"/>
            <a:ext cx="1346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 algn="ctr" defTabSz="914400">
              <a:spcBef>
                <a:spcPts val="0"/>
              </a:spcBef>
            </a:pPr>
            <a:fld id="{0D7D805D-F6E5-43ED-9D8A-77676030D49C}" type="slidenum">
              <a:rPr lang="en-US" sz="900" b="0">
                <a:solidFill>
                  <a:srgbClr val="009DD9"/>
                </a:solidFill>
              </a:rPr>
              <a:pPr algn="ctr" defTabSz="914400">
                <a:spcBef>
                  <a:spcPts val="0"/>
                </a:spcBef>
              </a:pPr>
              <a:t>‹N°›</a:t>
            </a:fld>
            <a:endParaRPr lang="en-US" sz="900" b="0" dirty="0">
              <a:solidFill>
                <a:srgbClr val="009DD9"/>
              </a:solidFill>
            </a:endParaRPr>
          </a:p>
        </p:txBody>
      </p:sp>
      <p:sp>
        <p:nvSpPr>
          <p:cNvPr id="14" name="Chart Placeholder 12"/>
          <p:cNvSpPr>
            <a:spLocks noGrp="1"/>
          </p:cNvSpPr>
          <p:nvPr>
            <p:ph type="chart" sz="quarter" idx="18"/>
          </p:nvPr>
        </p:nvSpPr>
        <p:spPr>
          <a:xfrm>
            <a:off x="4862512" y="2238121"/>
            <a:ext cx="3970338" cy="3238754"/>
          </a:xfrm>
        </p:spPr>
        <p:txBody>
          <a:bodyPr wrap="none"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9"/>
          </p:nvPr>
        </p:nvSpPr>
        <p:spPr>
          <a:xfrm>
            <a:off x="4811042" y="1801368"/>
            <a:ext cx="4087178" cy="177006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rgbClr val="009DD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5"/>
          </p:nvPr>
        </p:nvSpPr>
        <p:spPr>
          <a:xfrm>
            <a:off x="594360" y="6373368"/>
            <a:ext cx="8165465" cy="365760"/>
          </a:xfr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0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24014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 rot="16200000">
            <a:off x="-1078030" y="5582967"/>
            <a:ext cx="236540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600" dirty="0" smtClean="0">
                <a:solidFill>
                  <a:srgbClr val="5F5F5F"/>
                </a:solidFill>
                <a:latin typeface="Calibri"/>
                <a:cs typeface="Calibri"/>
              </a:rPr>
              <a:t>Copyright ©2013</a:t>
            </a:r>
            <a:r>
              <a:rPr lang="en-US" sz="600" baseline="0" dirty="0" smtClean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lang="en-US" sz="600" dirty="0" smtClean="0">
                <a:solidFill>
                  <a:srgbClr val="5F5F5F"/>
                </a:solidFill>
                <a:latin typeface="Calibri"/>
                <a:cs typeface="Calibri"/>
              </a:rPr>
              <a:t>The Nielsen Company. Confidential and proprietary.</a:t>
            </a:r>
            <a:endParaRPr lang="en-US" sz="600" dirty="0">
              <a:solidFill>
                <a:srgbClr val="5F5F5F"/>
              </a:solidFill>
              <a:latin typeface="Calibri"/>
              <a:cs typeface="Calibri"/>
            </a:endParaRP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776657" y="1947672"/>
            <a:ext cx="7614868" cy="346233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5"/>
          </p:nvPr>
        </p:nvSpPr>
        <p:spPr>
          <a:xfrm>
            <a:off x="594360" y="1280160"/>
            <a:ext cx="8160322" cy="315118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8880760" y="6600342"/>
            <a:ext cx="1346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 algn="ctr" defTabSz="914400">
              <a:spcBef>
                <a:spcPts val="0"/>
              </a:spcBef>
            </a:pPr>
            <a:fld id="{0D7D805D-F6E5-43ED-9D8A-77676030D49C}" type="slidenum">
              <a:rPr lang="en-US" sz="900" b="0">
                <a:solidFill>
                  <a:srgbClr val="009DD9"/>
                </a:solidFill>
              </a:rPr>
              <a:pPr algn="ctr" defTabSz="914400">
                <a:spcBef>
                  <a:spcPts val="0"/>
                </a:spcBef>
              </a:pPr>
              <a:t>‹N°›</a:t>
            </a:fld>
            <a:endParaRPr lang="en-US" sz="900" b="0" dirty="0">
              <a:solidFill>
                <a:srgbClr val="009DD9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6"/>
          </p:nvPr>
        </p:nvSpPr>
        <p:spPr>
          <a:xfrm>
            <a:off x="594360" y="6373368"/>
            <a:ext cx="8165465" cy="365760"/>
          </a:xfr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89" y="0"/>
            <a:ext cx="254000" cy="342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7" y="0"/>
            <a:ext cx="17526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32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4014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453" y="3181946"/>
            <a:ext cx="6978810" cy="585216"/>
          </a:xfrm>
        </p:spPr>
        <p:txBody>
          <a:bodyPr wrap="square" anchor="t">
            <a:normAutofit/>
          </a:bodyPr>
          <a:lstStyle>
            <a:lvl1pPr algn="ctr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" y="0"/>
            <a:ext cx="27305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75" y="0"/>
            <a:ext cx="2755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13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Divder Slide 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979453" y="3181946"/>
            <a:ext cx="6978810" cy="585216"/>
          </a:xfrm>
        </p:spPr>
        <p:txBody>
          <a:bodyPr wrap="square" anchor="t">
            <a:normAutofit/>
          </a:bodyPr>
          <a:lstStyle>
            <a:lvl1pPr algn="ctr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" y="0"/>
            <a:ext cx="27305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75" y="0"/>
            <a:ext cx="2755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13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6083300" cy="474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089" y="1018822"/>
            <a:ext cx="1905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04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Final Slide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6083300" cy="474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089" y="1018822"/>
            <a:ext cx="1905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6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8196263" y="6324600"/>
            <a:ext cx="75406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3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214453-36BB-4CD6-9F25-5FEF1AA5605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5BBEE4-0BE8-4F90-9C06-DBF1374F7E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00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214453-36BB-4CD6-9F25-5FEF1AA5605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5BBEE4-0BE8-4F90-9C06-DBF1374F7E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1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28" y="2438469"/>
            <a:ext cx="780107" cy="314589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7"/>
          </p:nvPr>
        </p:nvSpPr>
        <p:spPr>
          <a:xfrm>
            <a:off x="6044184" y="5998464"/>
            <a:ext cx="2891063" cy="697394"/>
          </a:xfrm>
        </p:spPr>
        <p:txBody>
          <a:bodyPr wrap="square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2835276"/>
            <a:ext cx="5667603" cy="1310218"/>
          </a:xfrm>
        </p:spPr>
        <p:txBody>
          <a:bodyPr wrap="square" tIns="0" bIns="0">
            <a:noAutofit/>
          </a:bodyPr>
          <a:lstStyle>
            <a:lvl1pPr algn="r">
              <a:lnSpc>
                <a:spcPct val="80000"/>
              </a:lnSpc>
              <a:tabLst>
                <a:tab pos="508000" algn="l"/>
              </a:tabLst>
              <a:defRPr sz="4500" b="0" cap="all" baseline="0">
                <a:solidFill>
                  <a:srgbClr val="009D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76600" y="4154504"/>
            <a:ext cx="5667603" cy="569896"/>
          </a:xfrm>
        </p:spPr>
        <p:txBody>
          <a:bodyPr wrap="square" tIns="0" bIns="0"/>
          <a:lstStyle>
            <a:lvl1pPr marL="0" indent="0" algn="r">
              <a:lnSpc>
                <a:spcPct val="100000"/>
              </a:lnSpc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PPT-White-Cover-Graphic-No-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1" y="-8759"/>
            <a:ext cx="6115907" cy="474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35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2613" y="1481138"/>
            <a:ext cx="4019550" cy="4400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3" y="1481138"/>
            <a:ext cx="4019550" cy="4400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9325" y="6338888"/>
            <a:ext cx="341947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3788" y="6448425"/>
            <a:ext cx="82391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5BBEE4-0BE8-4F90-9C06-DBF1374F7E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1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Title Slide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7426" y="4797429"/>
            <a:ext cx="5486400" cy="665162"/>
          </a:xfrm>
        </p:spPr>
        <p:txBody>
          <a:bodyPr wrap="square" tIns="0" bIns="0"/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7"/>
          </p:nvPr>
        </p:nvSpPr>
        <p:spPr>
          <a:xfrm>
            <a:off x="247426" y="5997616"/>
            <a:ext cx="2891063" cy="697394"/>
          </a:xfrm>
        </p:spPr>
        <p:txBody>
          <a:bodyPr wrap="square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 descr="Nielsen_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364067" y="3162550"/>
            <a:ext cx="889000" cy="314377"/>
          </a:xfrm>
          <a:prstGeom prst="rect">
            <a:avLst/>
          </a:prstGeom>
        </p:spPr>
      </p:pic>
      <p:pic>
        <p:nvPicPr>
          <p:cNvPr id="12" name="Picture 11" descr="Nielsen_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364067" y="3162550"/>
            <a:ext cx="889000" cy="314377"/>
          </a:xfrm>
          <a:prstGeom prst="rect">
            <a:avLst/>
          </a:prstGeom>
        </p:spPr>
      </p:pic>
      <p:pic>
        <p:nvPicPr>
          <p:cNvPr id="20" name="Picture 19" descr="Nielsen_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364067" y="3162550"/>
            <a:ext cx="889000" cy="314377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46889" y="3488801"/>
            <a:ext cx="5486938" cy="1310218"/>
          </a:xfrm>
        </p:spPr>
        <p:txBody>
          <a:bodyPr wrap="square" tIns="0" bIns="0">
            <a:noAutofit/>
          </a:bodyPr>
          <a:lstStyle>
            <a:lvl1pPr algn="l">
              <a:lnSpc>
                <a:spcPct val="80000"/>
              </a:lnSpc>
              <a:tabLst>
                <a:tab pos="508000" algn="l"/>
              </a:tabLst>
              <a:defRPr sz="4500" b="0" cap="all" baseline="0">
                <a:solidFill>
                  <a:srgbClr val="009D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PPT-Black-Cover-Graphi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4061679" cy="192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0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Title Slide 2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7426" y="4797429"/>
            <a:ext cx="5486400" cy="665162"/>
          </a:xfrm>
        </p:spPr>
        <p:txBody>
          <a:bodyPr wrap="square" tIns="0" bIns="0"/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7"/>
          </p:nvPr>
        </p:nvSpPr>
        <p:spPr>
          <a:xfrm>
            <a:off x="247426" y="5998464"/>
            <a:ext cx="2891063" cy="697394"/>
          </a:xfrm>
        </p:spPr>
        <p:txBody>
          <a:bodyPr wrap="square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 descr="Nielsen_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364067" y="3162550"/>
            <a:ext cx="889000" cy="314377"/>
          </a:xfrm>
          <a:prstGeom prst="rect">
            <a:avLst/>
          </a:prstGeom>
        </p:spPr>
      </p:pic>
      <p:pic>
        <p:nvPicPr>
          <p:cNvPr id="12" name="Picture 11" descr="Nielsen_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364067" y="3162550"/>
            <a:ext cx="889000" cy="314377"/>
          </a:xfrm>
          <a:prstGeom prst="rect">
            <a:avLst/>
          </a:prstGeom>
        </p:spPr>
      </p:pic>
      <p:pic>
        <p:nvPicPr>
          <p:cNvPr id="20" name="Picture 19" descr="Nielsen_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364067" y="3162550"/>
            <a:ext cx="889000" cy="314377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46889" y="3488801"/>
            <a:ext cx="5486938" cy="1310218"/>
          </a:xfrm>
        </p:spPr>
        <p:txBody>
          <a:bodyPr wrap="square" tIns="0" bIns="0">
            <a:noAutofit/>
          </a:bodyPr>
          <a:lstStyle>
            <a:lvl1pPr algn="l">
              <a:lnSpc>
                <a:spcPct val="80000"/>
              </a:lnSpc>
              <a:tabLst>
                <a:tab pos="508000" algn="l"/>
              </a:tabLst>
              <a:defRPr sz="4500" b="0" cap="all" baseline="0">
                <a:solidFill>
                  <a:srgbClr val="009D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PPT-Black-Cover-Graphic-No-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94" y="0"/>
            <a:ext cx="8366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78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94360" y="676656"/>
            <a:ext cx="8165465" cy="5715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94360" y="1280160"/>
            <a:ext cx="8165465" cy="315118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94360" y="2020824"/>
            <a:ext cx="8165465" cy="4079875"/>
          </a:xfrm>
        </p:spPr>
        <p:txBody>
          <a:bodyPr/>
          <a:lstStyle>
            <a:lvl1pPr>
              <a:spcBef>
                <a:spcPts val="800"/>
              </a:spcBef>
              <a:defRPr>
                <a:solidFill>
                  <a:srgbClr val="5F5F5F"/>
                </a:solidFill>
              </a:defRPr>
            </a:lvl1pPr>
            <a:lvl2pPr>
              <a:defRPr>
                <a:solidFill>
                  <a:srgbClr val="5F5F5F"/>
                </a:solidFill>
              </a:defRPr>
            </a:lvl2pPr>
            <a:lvl3pPr>
              <a:defRPr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5"/>
          </p:nvPr>
        </p:nvSpPr>
        <p:spPr>
          <a:xfrm>
            <a:off x="594360" y="6373368"/>
            <a:ext cx="8165465" cy="365760"/>
          </a:xfr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0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224014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89" y="0"/>
            <a:ext cx="254000" cy="342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gray">
          <a:xfrm rot="16200000">
            <a:off x="-1078030" y="5582967"/>
            <a:ext cx="236540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600" dirty="0" smtClean="0">
                <a:solidFill>
                  <a:srgbClr val="5F5F5F"/>
                </a:solidFill>
                <a:latin typeface="Calibri"/>
                <a:cs typeface="Calibri"/>
              </a:rPr>
              <a:t>Copyright ©2013 The Nielsen Company. Confidential and proprietary.</a:t>
            </a:r>
            <a:endParaRPr lang="en-US" sz="600" dirty="0">
              <a:solidFill>
                <a:srgbClr val="5F5F5F"/>
              </a:solidFill>
              <a:latin typeface="Calibri"/>
              <a:cs typeface="Calibri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94360" y="676656"/>
            <a:ext cx="7232904" cy="5715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94360" y="1280160"/>
            <a:ext cx="7232904" cy="315118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94361" y="2020824"/>
            <a:ext cx="5827078" cy="4079875"/>
          </a:xfrm>
        </p:spPr>
        <p:txBody>
          <a:bodyPr/>
          <a:lstStyle>
            <a:lvl1pPr>
              <a:spcBef>
                <a:spcPts val="800"/>
              </a:spcBef>
              <a:defRPr>
                <a:solidFill>
                  <a:srgbClr val="5F5F5F"/>
                </a:solidFill>
              </a:defRPr>
            </a:lvl1pPr>
            <a:lvl2pPr>
              <a:defRPr>
                <a:solidFill>
                  <a:srgbClr val="5F5F5F"/>
                </a:solidFill>
              </a:defRPr>
            </a:lvl2pPr>
            <a:lvl3pPr>
              <a:defRPr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5"/>
          </p:nvPr>
        </p:nvSpPr>
        <p:spPr>
          <a:xfrm>
            <a:off x="594360" y="6373368"/>
            <a:ext cx="5827079" cy="365760"/>
          </a:xfr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Oval 12"/>
          <p:cNvSpPr/>
          <p:nvPr/>
        </p:nvSpPr>
        <p:spPr>
          <a:xfrm>
            <a:off x="8848016" y="6568281"/>
            <a:ext cx="209382" cy="209382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8880760" y="6600342"/>
            <a:ext cx="1346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 algn="ctr" defTabSz="914400">
              <a:spcBef>
                <a:spcPts val="0"/>
              </a:spcBef>
            </a:pPr>
            <a:fld id="{0D7D805D-F6E5-43ED-9D8A-77676030D49C}" type="slidenum">
              <a:rPr lang="en-US" sz="900" b="0">
                <a:solidFill>
                  <a:srgbClr val="FFFFFF"/>
                </a:solidFill>
              </a:rPr>
              <a:pPr algn="ctr" defTabSz="914400">
                <a:spcBef>
                  <a:spcPts val="0"/>
                </a:spcBef>
              </a:pPr>
              <a:t>‹N°›</a:t>
            </a:fld>
            <a:endParaRPr lang="en-US" sz="900" b="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7" y="0"/>
            <a:ext cx="17526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94360" y="676656"/>
            <a:ext cx="8166672" cy="571500"/>
          </a:xfrm>
        </p:spPr>
        <p:txBody>
          <a:bodyPr wrap="square"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94360" y="1280160"/>
            <a:ext cx="8160322" cy="315118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594360" y="6373368"/>
            <a:ext cx="8165465" cy="365760"/>
          </a:xfr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0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4014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89" y="0"/>
            <a:ext cx="254000" cy="342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7" y="0"/>
            <a:ext cx="1752600" cy="698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gray">
          <a:xfrm rot="16200000">
            <a:off x="-1078030" y="5582967"/>
            <a:ext cx="236540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600" dirty="0" smtClean="0">
                <a:solidFill>
                  <a:srgbClr val="5F5F5F"/>
                </a:solidFill>
                <a:latin typeface="Calibri"/>
                <a:cs typeface="Calibri"/>
              </a:rPr>
              <a:t>Copyright ©2013</a:t>
            </a:r>
            <a:r>
              <a:rPr lang="en-US" sz="600" baseline="0" dirty="0" smtClean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lang="en-US" sz="600" dirty="0" smtClean="0">
                <a:solidFill>
                  <a:srgbClr val="5F5F5F"/>
                </a:solidFill>
                <a:latin typeface="Calibri"/>
                <a:cs typeface="Calibri"/>
              </a:rPr>
              <a:t> The Nielsen Company. Confidential and proprietary.</a:t>
            </a:r>
            <a:endParaRPr lang="en-US" sz="600" dirty="0">
              <a:solidFill>
                <a:srgbClr val="5F5F5F"/>
              </a:solidFill>
              <a:latin typeface="Calibri"/>
              <a:cs typeface="Calibri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94360" y="676656"/>
            <a:ext cx="8166672" cy="571500"/>
          </a:xfrm>
        </p:spPr>
        <p:txBody>
          <a:bodyPr wrap="square"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94360" y="1280160"/>
            <a:ext cx="8160322" cy="315118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594360" y="6373368"/>
            <a:ext cx="8165465" cy="365760"/>
          </a:xfr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8880760" y="6600342"/>
            <a:ext cx="1346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 algn="ctr" defTabSz="914400">
              <a:spcBef>
                <a:spcPts val="0"/>
              </a:spcBef>
            </a:pPr>
            <a:fld id="{0D7D805D-F6E5-43ED-9D8A-77676030D49C}" type="slidenum">
              <a:rPr lang="en-US" sz="900" b="0">
                <a:solidFill>
                  <a:srgbClr val="009DD9"/>
                </a:solidFill>
              </a:rPr>
              <a:pPr algn="ctr" defTabSz="914400">
                <a:spcBef>
                  <a:spcPts val="0"/>
                </a:spcBef>
              </a:pPr>
              <a:t>‹N°›</a:t>
            </a:fld>
            <a:endParaRPr lang="en-US" sz="900" b="0" dirty="0">
              <a:solidFill>
                <a:srgbClr val="009D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lid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4014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89" y="0"/>
            <a:ext cx="254000" cy="342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7" y="0"/>
            <a:ext cx="1752600" cy="6985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gray">
          <a:xfrm rot="16200000">
            <a:off x="-1078030" y="5582967"/>
            <a:ext cx="236540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600" dirty="0" smtClean="0">
                <a:solidFill>
                  <a:srgbClr val="5F5F5F"/>
                </a:solidFill>
                <a:latin typeface="Calibri"/>
                <a:cs typeface="Calibri"/>
              </a:rPr>
              <a:t>Copyright ©2013 The Nielsen Company. Confidential and proprietary.</a:t>
            </a:r>
            <a:endParaRPr lang="en-US" sz="600" dirty="0">
              <a:solidFill>
                <a:srgbClr val="5F5F5F"/>
              </a:solidFill>
              <a:latin typeface="Calibri"/>
              <a:cs typeface="Calibri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4"/>
          </p:nvPr>
        </p:nvSpPr>
        <p:spPr>
          <a:xfrm>
            <a:off x="594359" y="1801368"/>
            <a:ext cx="8186103" cy="259556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rgbClr val="009DD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6"/>
          </p:nvPr>
        </p:nvSpPr>
        <p:spPr>
          <a:xfrm>
            <a:off x="594359" y="2095500"/>
            <a:ext cx="8186103" cy="3963987"/>
          </a:xfrm>
        </p:spPr>
        <p:txBody>
          <a:bodyPr wrap="none"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594360" y="1280160"/>
            <a:ext cx="8160322" cy="315118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8880760" y="6600342"/>
            <a:ext cx="1346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 algn="ctr" defTabSz="914400">
              <a:spcBef>
                <a:spcPts val="0"/>
              </a:spcBef>
            </a:pPr>
            <a:fld id="{0D7D805D-F6E5-43ED-9D8A-77676030D49C}" type="slidenum">
              <a:rPr lang="en-US" sz="900" b="0">
                <a:solidFill>
                  <a:srgbClr val="009DD9"/>
                </a:solidFill>
              </a:rPr>
              <a:pPr algn="ctr" defTabSz="914400">
                <a:spcBef>
                  <a:spcPts val="0"/>
                </a:spcBef>
              </a:pPr>
              <a:t>‹N°›</a:t>
            </a:fld>
            <a:endParaRPr lang="en-US" sz="900" b="0" dirty="0">
              <a:solidFill>
                <a:srgbClr val="009DD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5"/>
          </p:nvPr>
        </p:nvSpPr>
        <p:spPr>
          <a:xfrm>
            <a:off x="594360" y="6373368"/>
            <a:ext cx="8165465" cy="365760"/>
          </a:xfr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38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4014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" y="2878667"/>
            <a:ext cx="685800" cy="3987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gray">
          <a:xfrm rot="16200000">
            <a:off x="-1078031" y="1091630"/>
            <a:ext cx="236540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600" dirty="0" smtClean="0">
                <a:solidFill>
                  <a:srgbClr val="5F5F5F"/>
                </a:solidFill>
                <a:latin typeface="Calibri"/>
                <a:cs typeface="Calibri"/>
              </a:rPr>
              <a:t>Copyright ©2013 The Nielsen Company. Confidential and proprietary.</a:t>
            </a:r>
            <a:endParaRPr lang="en-US" sz="600" dirty="0">
              <a:solidFill>
                <a:srgbClr val="5F5F5F"/>
              </a:solidFill>
              <a:latin typeface="Calibri"/>
              <a:cs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676656"/>
            <a:ext cx="8165465" cy="571500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020824"/>
            <a:ext cx="8165466" cy="407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8880760" y="6600342"/>
            <a:ext cx="1346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 algn="ctr" defTabSz="914400">
              <a:spcBef>
                <a:spcPts val="0"/>
              </a:spcBef>
            </a:pPr>
            <a:fld id="{0D7D805D-F6E5-43ED-9D8A-77676030D49C}" type="slidenum">
              <a:rPr lang="en-US" sz="900" b="0">
                <a:solidFill>
                  <a:srgbClr val="009DD9"/>
                </a:solidFill>
              </a:rPr>
              <a:pPr algn="ctr" defTabSz="914400">
                <a:spcBef>
                  <a:spcPts val="0"/>
                </a:spcBef>
              </a:pPr>
              <a:t>‹N°›</a:t>
            </a:fld>
            <a:endParaRPr lang="en-US" sz="900" b="0" dirty="0">
              <a:solidFill>
                <a:srgbClr val="009DD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89" y="0"/>
            <a:ext cx="254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6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000" kern="1200" cap="all" baseline="0">
          <a:solidFill>
            <a:srgbClr val="009DD9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lnSpc>
          <a:spcPct val="100000"/>
        </a:lnSpc>
        <a:spcBef>
          <a:spcPts val="800"/>
        </a:spcBef>
        <a:buClr>
          <a:srgbClr val="5F5F5F"/>
        </a:buClr>
        <a:buFont typeface="Arial"/>
        <a:buChar char="•"/>
        <a:defRPr sz="18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908050" indent="-457200" algn="l" defTabSz="457200" rtl="0" eaLnBrk="1" latinLnBrk="0" hangingPunct="1">
        <a:lnSpc>
          <a:spcPct val="100000"/>
        </a:lnSpc>
        <a:spcBef>
          <a:spcPts val="800"/>
        </a:spcBef>
        <a:buClr>
          <a:srgbClr val="5F5F5F"/>
        </a:buClr>
        <a:buFont typeface="Arial" pitchFamily="34" charset="0"/>
        <a:buChar char="•"/>
        <a:defRPr sz="1600" kern="1200" baseline="0">
          <a:solidFill>
            <a:srgbClr val="5F5F5F"/>
          </a:solidFill>
          <a:latin typeface="+mn-lt"/>
          <a:ea typeface="+mn-ea"/>
          <a:cs typeface="+mn-cs"/>
        </a:defRPr>
      </a:lvl2pPr>
      <a:lvl3pPr marL="1371600" indent="-457200" algn="l" defTabSz="457200" rtl="0" eaLnBrk="1" latinLnBrk="0" hangingPunct="1">
        <a:lnSpc>
          <a:spcPct val="100000"/>
        </a:lnSpc>
        <a:spcBef>
          <a:spcPts val="700"/>
        </a:spcBef>
        <a:buClr>
          <a:srgbClr val="5F5F5F"/>
        </a:buClr>
        <a:buFont typeface="Arial"/>
        <a:buChar char="•"/>
        <a:defRPr sz="1400" kern="1200" baseline="0">
          <a:solidFill>
            <a:srgbClr val="5F5F5F"/>
          </a:solidFill>
          <a:latin typeface="+mn-lt"/>
          <a:ea typeface="+mn-ea"/>
          <a:cs typeface="+mn-cs"/>
        </a:defRPr>
      </a:lvl3pPr>
      <a:lvl4pPr marL="1825625" indent="-454025" algn="l" defTabSz="457200" rtl="0" eaLnBrk="1" latinLnBrk="0" hangingPunct="1">
        <a:lnSpc>
          <a:spcPct val="100000"/>
        </a:lnSpc>
        <a:spcBef>
          <a:spcPts val="700"/>
        </a:spcBef>
        <a:buClr>
          <a:srgbClr val="5F5F5F"/>
        </a:buClr>
        <a:buFont typeface="Arial" pitchFamily="34" charset="0"/>
        <a:buChar char="•"/>
        <a:defRPr sz="1200" kern="1200" baseline="0">
          <a:solidFill>
            <a:srgbClr val="5F5F5F"/>
          </a:solidFill>
          <a:latin typeface="+mn-lt"/>
          <a:ea typeface="+mn-ea"/>
          <a:cs typeface="+mn-cs"/>
        </a:defRPr>
      </a:lvl4pPr>
      <a:lvl5pPr marL="2286000" indent="-457200" algn="l" defTabSz="457200" rtl="0" eaLnBrk="1" latinLnBrk="0" hangingPunct="1">
        <a:lnSpc>
          <a:spcPct val="100000"/>
        </a:lnSpc>
        <a:spcBef>
          <a:spcPts val="700"/>
        </a:spcBef>
        <a:buClr>
          <a:srgbClr val="5F5F5F"/>
        </a:buClr>
        <a:buFont typeface="Arial" pitchFamily="34" charset="0"/>
        <a:buChar char="•"/>
        <a:defRPr sz="12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5.emf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emf"/><Relationship Id="rId11" Type="http://schemas.openxmlformats.org/officeDocument/2006/relationships/package" Target="../embeddings/Microsoft_Excel_Worksheet1.xlsx"/><Relationship Id="rId5" Type="http://schemas.openxmlformats.org/officeDocument/2006/relationships/image" Target="../media/image23.emf"/><Relationship Id="rId10" Type="http://schemas.openxmlformats.org/officeDocument/2006/relationships/oleObject" Target="../embeddings/oleObject1.bin"/><Relationship Id="rId4" Type="http://schemas.openxmlformats.org/officeDocument/2006/relationships/image" Target="../media/image22.emf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2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emf"/><Relationship Id="rId12" Type="http://schemas.openxmlformats.org/officeDocument/2006/relationships/image" Target="../media/image27.w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3.emf"/><Relationship Id="rId11" Type="http://schemas.openxmlformats.org/officeDocument/2006/relationships/package" Target="../embeddings/Microsoft_Excel_Worksheet2.xlsx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2.bin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Worksheet3.xlsx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Census display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Review </a:t>
            </a:r>
          </a:p>
          <a:p>
            <a:r>
              <a:rPr lang="en-US" dirty="0" smtClean="0"/>
              <a:t>October 2016</a:t>
            </a:r>
          </a:p>
          <a:p>
            <a:r>
              <a:rPr lang="en-US" sz="1600" b="1" dirty="0" smtClean="0"/>
              <a:t>Global Data science CPS method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296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193204"/>
            <a:ext cx="8165465" cy="571500"/>
          </a:xfrm>
        </p:spPr>
        <p:txBody>
          <a:bodyPr/>
          <a:lstStyle/>
          <a:p>
            <a:r>
              <a:rPr lang="en-US" sz="2000" dirty="0" smtClean="0"/>
              <a:t>Back ground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836712"/>
            <a:ext cx="8165466" cy="5472608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chemeClr val="bg2"/>
              </a:solidFill>
            </a:endParaRPr>
          </a:p>
          <a:p>
            <a:r>
              <a:rPr lang="en-US" dirty="0"/>
              <a:t>T</a:t>
            </a:r>
            <a:r>
              <a:rPr lang="en-US" dirty="0" smtClean="0"/>
              <a:t>he project scope was to define an estimation of timing and define a path to orient research &amp; model design… </a:t>
            </a:r>
          </a:p>
          <a:p>
            <a:endParaRPr lang="en-US" dirty="0" smtClean="0"/>
          </a:p>
          <a:p>
            <a:r>
              <a:rPr lang="en-US" dirty="0" smtClean="0"/>
              <a:t>After initial investigation, it became clear that there are </a:t>
            </a:r>
            <a:r>
              <a:rPr lang="en-US" dirty="0" smtClean="0"/>
              <a:t>opportunities to </a:t>
            </a:r>
            <a:r>
              <a:rPr lang="en-US" dirty="0" smtClean="0"/>
              <a:t>the predictive power of the model</a:t>
            </a:r>
          </a:p>
          <a:p>
            <a:endParaRPr lang="en-US" dirty="0" smtClean="0"/>
          </a:p>
          <a:p>
            <a:r>
              <a:rPr lang="en-US" dirty="0" smtClean="0"/>
              <a:t>Operational challenges.   </a:t>
            </a:r>
          </a:p>
          <a:p>
            <a:pPr marL="450850" lvl="1" indent="0">
              <a:buNone/>
            </a:pPr>
            <a:r>
              <a:rPr lang="en-US" sz="1800" dirty="0" smtClean="0"/>
              <a:t>	</a:t>
            </a:r>
          </a:p>
          <a:p>
            <a:pPr lvl="1"/>
            <a:endParaRPr lang="en-US" sz="18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674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 txBox="1">
            <a:spLocks/>
          </p:cNvSpPr>
          <p:nvPr/>
        </p:nvSpPr>
        <p:spPr>
          <a:xfrm>
            <a:off x="492895" y="235050"/>
            <a:ext cx="8183563" cy="6016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 baseline="0">
                <a:solidFill>
                  <a:srgbClr val="009DD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/>
              <a:t>Exploration Phase: 3 main steps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8854" y="1196752"/>
            <a:ext cx="2271908" cy="29950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" name="TextBox 46"/>
          <p:cNvSpPr txBox="1"/>
          <p:nvPr/>
        </p:nvSpPr>
        <p:spPr>
          <a:xfrm>
            <a:off x="899593" y="3663463"/>
            <a:ext cx="2541741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lnSpc>
                <a:spcPts val="172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cap="all" dirty="0" smtClean="0">
                <a:latin typeface="Arial" pitchFamily="34" charset="0"/>
                <a:ea typeface="ＭＳ Ｐゴシック" charset="-128"/>
              </a:rPr>
              <a:t>New Predictive variables Definition</a:t>
            </a:r>
            <a:r>
              <a:rPr lang="en-US" sz="1600" b="1" cap="all" dirty="0" smtClean="0">
                <a:latin typeface="Arial" pitchFamily="34" charset="0"/>
                <a:ea typeface="ＭＳ Ｐゴシック" charset="-128"/>
              </a:rPr>
              <a:t> </a:t>
            </a:r>
            <a:endParaRPr lang="en-US" sz="1600" b="1" cap="all" dirty="0">
              <a:latin typeface="Arial" pitchFamily="34" charset="0"/>
              <a:ea typeface="ＭＳ Ｐゴシック" charset="-128"/>
            </a:endParaRPr>
          </a:p>
        </p:txBody>
      </p:sp>
      <p:cxnSp>
        <p:nvCxnSpPr>
          <p:cNvPr id="6" name="Straight Connector 50"/>
          <p:cNvCxnSpPr/>
          <p:nvPr/>
        </p:nvCxnSpPr>
        <p:spPr>
          <a:xfrm>
            <a:off x="1010814" y="4263821"/>
            <a:ext cx="2271908" cy="0"/>
          </a:xfrm>
          <a:prstGeom prst="line">
            <a:avLst/>
          </a:prstGeom>
          <a:noFill/>
          <a:ln w="76200" cap="flat" cmpd="sng" algn="ctr">
            <a:solidFill>
              <a:srgbClr val="009DD9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3470136" y="1196752"/>
            <a:ext cx="2181984" cy="2995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TextBox 72"/>
          <p:cNvSpPr txBox="1"/>
          <p:nvPr/>
        </p:nvSpPr>
        <p:spPr>
          <a:xfrm>
            <a:off x="3505924" y="3687757"/>
            <a:ext cx="211340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lnSpc>
                <a:spcPts val="172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cap="all" dirty="0" smtClean="0">
                <a:latin typeface="Arial" pitchFamily="34" charset="0"/>
                <a:ea typeface="ＭＳ Ｐゴシック" charset="-128"/>
              </a:rPr>
              <a:t>Display Promo Characterization</a:t>
            </a:r>
            <a:endParaRPr lang="en-US" sz="1400" b="1" cap="all" dirty="0">
              <a:latin typeface="Arial" pitchFamily="34" charset="0"/>
              <a:ea typeface="ＭＳ Ｐゴシック" charset="-128"/>
            </a:endParaRPr>
          </a:p>
        </p:txBody>
      </p:sp>
      <p:cxnSp>
        <p:nvCxnSpPr>
          <p:cNvPr id="9" name="Straight Connector 74"/>
          <p:cNvCxnSpPr/>
          <p:nvPr/>
        </p:nvCxnSpPr>
        <p:spPr>
          <a:xfrm>
            <a:off x="3437342" y="4263821"/>
            <a:ext cx="2271908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5918408" y="1196752"/>
            <a:ext cx="2181984" cy="299506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TextBox 26"/>
          <p:cNvSpPr txBox="1"/>
          <p:nvPr/>
        </p:nvSpPr>
        <p:spPr>
          <a:xfrm>
            <a:off x="5986990" y="3737456"/>
            <a:ext cx="2113402" cy="29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lnSpc>
                <a:spcPts val="172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cap="all" dirty="0" smtClean="0">
                <a:latin typeface="Arial" pitchFamily="34" charset="0"/>
                <a:ea typeface="ＭＳ Ｐゴシック" charset="-128"/>
              </a:rPr>
              <a:t>Modelling</a:t>
            </a:r>
            <a:endParaRPr lang="en-US" sz="1400" b="1" cap="all" dirty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88230" y="4653136"/>
            <a:ext cx="8555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007FC7"/>
              </a:buClr>
              <a:buFont typeface="+mj-lt"/>
              <a:buAutoNum type="arabicPeriod"/>
            </a:pPr>
            <a:r>
              <a:rPr lang="en-US" altLang="fr-FR" dirty="0" smtClean="0">
                <a:solidFill>
                  <a:srgbClr val="5F5F5F"/>
                </a:solidFill>
              </a:rPr>
              <a:t>Create new variables with </a:t>
            </a:r>
            <a:r>
              <a:rPr lang="en-US" altLang="fr-FR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discriminate effect </a:t>
            </a:r>
            <a:r>
              <a:rPr lang="en-US" altLang="fr-FR" dirty="0" smtClean="0">
                <a:solidFill>
                  <a:srgbClr val="5F5F5F"/>
                </a:solidFill>
              </a:rPr>
              <a:t>on </a:t>
            </a:r>
            <a:r>
              <a:rPr lang="en-US" altLang="fr-FR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Promo </a:t>
            </a:r>
            <a:r>
              <a:rPr lang="en-US" altLang="fr-FR" dirty="0" smtClean="0">
                <a:solidFill>
                  <a:srgbClr val="5F5F5F"/>
                </a:solidFill>
              </a:rPr>
              <a:t>: optimal Discretization based on </a:t>
            </a:r>
            <a:r>
              <a:rPr lang="en-US" altLang="fr-FR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MDLPC algorithm</a:t>
            </a:r>
          </a:p>
          <a:p>
            <a:pPr marL="800100" lvl="1" indent="-342900">
              <a:buClr>
                <a:srgbClr val="007FC7"/>
              </a:buClr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Clr>
                <a:srgbClr val="007FC7"/>
              </a:buClr>
              <a:buFont typeface="+mj-lt"/>
              <a:buAutoNum type="arabicPeriod"/>
            </a:pPr>
            <a:r>
              <a:rPr lang="en-US" dirty="0" smtClean="0"/>
              <a:t>Display promo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Characterization</a:t>
            </a:r>
            <a:r>
              <a:rPr lang="en-US" dirty="0" smtClean="0"/>
              <a:t>: explain the factors behind Display promo act purchases</a:t>
            </a:r>
            <a:endParaRPr lang="en-US" altLang="fr-FR" dirty="0" smtClean="0">
              <a:solidFill>
                <a:srgbClr val="5F5F5F"/>
              </a:solidFill>
            </a:endParaRPr>
          </a:p>
          <a:p>
            <a:pPr marL="800100" lvl="1" indent="-342900">
              <a:buClr>
                <a:srgbClr val="007FC7"/>
              </a:buClr>
              <a:buFont typeface="+mj-lt"/>
              <a:buAutoNum type="arabicPeriod"/>
            </a:pPr>
            <a:endParaRPr lang="en-US" altLang="fr-FR" dirty="0" smtClean="0">
              <a:solidFill>
                <a:srgbClr val="5F5F5F"/>
              </a:solidFill>
            </a:endParaRPr>
          </a:p>
          <a:p>
            <a:pPr marL="800100" lvl="1" indent="-342900">
              <a:buClr>
                <a:srgbClr val="007FC7"/>
              </a:buClr>
              <a:buFont typeface="+mj-lt"/>
              <a:buAutoNum type="arabicPeriod"/>
            </a:pPr>
            <a:r>
              <a:rPr lang="en-US" altLang="fr-FR" dirty="0" smtClean="0">
                <a:solidFill>
                  <a:srgbClr val="5F5F5F"/>
                </a:solidFill>
              </a:rPr>
              <a:t>Modeling: </a:t>
            </a:r>
            <a:r>
              <a:rPr lang="en-US" altLang="fr-FR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 Predictive Model </a:t>
            </a:r>
            <a:endParaRPr lang="en-US" altLang="fr-FR" u="sng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Straight Connector 74"/>
          <p:cNvCxnSpPr/>
          <p:nvPr/>
        </p:nvCxnSpPr>
        <p:spPr>
          <a:xfrm>
            <a:off x="5940152" y="4263821"/>
            <a:ext cx="21999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1210"/>
            <a:ext cx="1831486" cy="192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28800"/>
            <a:ext cx="1821722" cy="192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844" y="1683643"/>
            <a:ext cx="1840532" cy="186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795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4624"/>
            <a:ext cx="7128792" cy="571500"/>
          </a:xfrm>
        </p:spPr>
        <p:txBody>
          <a:bodyPr/>
          <a:lstStyle/>
          <a:p>
            <a:r>
              <a:rPr lang="pt-PT" sz="2800" dirty="0" smtClean="0"/>
              <a:t>Why we use MDLPC Algorithm?</a:t>
            </a:r>
            <a:endParaRPr lang="pt-PT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1222682" y="1713732"/>
            <a:ext cx="1870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62028" y="1713732"/>
            <a:ext cx="160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Target</a:t>
            </a:r>
          </a:p>
        </p:txBody>
      </p:sp>
      <p:sp>
        <p:nvSpPr>
          <p:cNvPr id="30" name="Oval 29"/>
          <p:cNvSpPr/>
          <p:nvPr/>
        </p:nvSpPr>
        <p:spPr>
          <a:xfrm>
            <a:off x="572608" y="1484784"/>
            <a:ext cx="720000" cy="96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316810" y="2022737"/>
            <a:ext cx="2839367" cy="1717574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ounded Rectangle 62"/>
          <p:cNvSpPr/>
          <p:nvPr/>
        </p:nvSpPr>
        <p:spPr>
          <a:xfrm>
            <a:off x="323528" y="2148278"/>
            <a:ext cx="2839367" cy="1712046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Oval 35"/>
          <p:cNvSpPr/>
          <p:nvPr/>
        </p:nvSpPr>
        <p:spPr>
          <a:xfrm>
            <a:off x="3578052" y="1494838"/>
            <a:ext cx="720000" cy="9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67544" y="2564904"/>
            <a:ext cx="2520280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No benchmark available to detect data change due to Promo effect based on classical data: Volume, value… </a:t>
            </a:r>
          </a:p>
          <a:p>
            <a:r>
              <a:rPr lang="en-US" sz="1050" i="1" dirty="0" smtClean="0"/>
              <a:t>       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60826" y="2516899"/>
            <a:ext cx="269535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/>
              <a:t>Conception of new variables </a:t>
            </a:r>
            <a:r>
              <a:rPr lang="en-US" altLang="fr-FR" sz="1050" dirty="0" smtClean="0"/>
              <a:t>with </a:t>
            </a:r>
            <a:r>
              <a:rPr lang="en-US" altLang="fr-FR" sz="1050" dirty="0"/>
              <a:t>high discriminate effect on Display Promo</a:t>
            </a:r>
            <a:endParaRPr lang="en-US" sz="1050" dirty="0"/>
          </a:p>
        </p:txBody>
      </p:sp>
      <p:sp>
        <p:nvSpPr>
          <p:cNvPr id="16" name="TextBox 37"/>
          <p:cNvSpPr txBox="1"/>
          <p:nvPr/>
        </p:nvSpPr>
        <p:spPr>
          <a:xfrm>
            <a:off x="7245411" y="1703678"/>
            <a:ext cx="160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92D050"/>
                </a:solidFill>
              </a:rPr>
              <a:t>Solutions &amp; Results</a:t>
            </a:r>
          </a:p>
        </p:txBody>
      </p:sp>
      <p:sp>
        <p:nvSpPr>
          <p:cNvPr id="17" name="Rounded Rectangle 46"/>
          <p:cNvSpPr/>
          <p:nvPr/>
        </p:nvSpPr>
        <p:spPr>
          <a:xfrm>
            <a:off x="6300193" y="2012683"/>
            <a:ext cx="2808312" cy="1761220"/>
          </a:xfrm>
          <a:prstGeom prst="roundRect">
            <a:avLst/>
          </a:prstGeom>
          <a:noFill/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35"/>
          <p:cNvSpPr/>
          <p:nvPr/>
        </p:nvSpPr>
        <p:spPr>
          <a:xfrm>
            <a:off x="6561435" y="1484784"/>
            <a:ext cx="720000" cy="96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13154" y="2516899"/>
            <a:ext cx="2695351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 smtClean="0"/>
              <a:t>Supervised Re - coding using </a:t>
            </a:r>
            <a:r>
              <a:rPr lang="en-GB" sz="1050" b="1" dirty="0" smtClean="0"/>
              <a:t>MDLPC Algorithm, </a:t>
            </a:r>
            <a:r>
              <a:rPr lang="en-GB" sz="1050" dirty="0" smtClean="0"/>
              <a:t>based on </a:t>
            </a:r>
            <a:r>
              <a:rPr lang="en-GB" sz="1050" b="1" dirty="0" smtClean="0"/>
              <a:t>the concept of entropy gain.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fr-FR" sz="1050" dirty="0" smtClean="0">
                <a:solidFill>
                  <a:srgbClr val="5F5F5F"/>
                </a:solidFill>
              </a:rPr>
              <a:t>Optimal Discretization of continuous variables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fr-FR" sz="1050" dirty="0" smtClean="0">
                <a:solidFill>
                  <a:srgbClr val="5F5F5F"/>
                </a:solidFill>
              </a:rPr>
              <a:t>New variables with high association to Display Promo  </a:t>
            </a:r>
            <a:endParaRPr lang="en-GB" sz="1050" b="1" dirty="0" smtClean="0"/>
          </a:p>
          <a:p>
            <a:endParaRPr lang="en-US" sz="1050" dirty="0" smtClean="0"/>
          </a:p>
        </p:txBody>
      </p:sp>
      <p:pic>
        <p:nvPicPr>
          <p:cNvPr id="22" name="Picture 67" descr="Ideas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8466" y="1666381"/>
            <a:ext cx="525938" cy="682500"/>
          </a:xfrm>
          <a:prstGeom prst="rect">
            <a:avLst/>
          </a:prstGeom>
        </p:spPr>
      </p:pic>
      <p:pic>
        <p:nvPicPr>
          <p:cNvPr id="23" name="Picture 71" descr="Measure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983" y="1700130"/>
            <a:ext cx="461250" cy="615000"/>
          </a:xfrm>
          <a:prstGeom prst="rect">
            <a:avLst/>
          </a:prstGeom>
        </p:spPr>
      </p:pic>
      <p:pic>
        <p:nvPicPr>
          <p:cNvPr id="24" name="Picture 57" descr="shopping list.em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90" y="1708962"/>
            <a:ext cx="343125" cy="551251"/>
          </a:xfrm>
          <a:prstGeom prst="rect">
            <a:avLst/>
          </a:prstGeom>
          <a:noFill/>
        </p:spPr>
      </p:pic>
      <p:sp>
        <p:nvSpPr>
          <p:cNvPr id="2" name="ZoneTexte 1"/>
          <p:cNvSpPr txBox="1"/>
          <p:nvPr/>
        </p:nvSpPr>
        <p:spPr>
          <a:xfrm>
            <a:off x="1163233" y="6021288"/>
            <a:ext cx="621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MDLPC </a:t>
            </a:r>
            <a:r>
              <a:rPr lang="fr-FR" b="1" dirty="0" err="1">
                <a:solidFill>
                  <a:srgbClr val="FF0000"/>
                </a:solidFill>
              </a:rPr>
              <a:t>Algorithm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secure</a:t>
            </a:r>
            <a:r>
              <a:rPr lang="fr-FR" b="1" dirty="0" smtClean="0">
                <a:solidFill>
                  <a:srgbClr val="FF0000"/>
                </a:solidFill>
              </a:rPr>
              <a:t> high </a:t>
            </a:r>
            <a:r>
              <a:rPr lang="fr-FR" b="1" dirty="0" err="1" smtClean="0">
                <a:solidFill>
                  <a:srgbClr val="FF0000"/>
                </a:solidFill>
              </a:rPr>
              <a:t>correlation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with</a:t>
            </a:r>
            <a:r>
              <a:rPr lang="fr-FR" b="1" dirty="0" smtClean="0">
                <a:solidFill>
                  <a:srgbClr val="FF0000"/>
                </a:solidFill>
              </a:rPr>
              <a:t> Display Promo! </a:t>
            </a:r>
            <a:endParaRPr lang="fr-FR" dirty="0">
              <a:solidFill>
                <a:srgbClr val="FF0000"/>
              </a:solidFill>
            </a:endParaRPr>
          </a:p>
        </p:txBody>
      </p:sp>
      <p:grpSp>
        <p:nvGrpSpPr>
          <p:cNvPr id="21" name="Group 57"/>
          <p:cNvGrpSpPr/>
          <p:nvPr/>
        </p:nvGrpSpPr>
        <p:grpSpPr>
          <a:xfrm>
            <a:off x="683568" y="5949280"/>
            <a:ext cx="360000" cy="480000"/>
            <a:chOff x="2166213" y="3979681"/>
            <a:chExt cx="504000" cy="505082"/>
          </a:xfrm>
          <a:solidFill>
            <a:srgbClr val="FF0000"/>
          </a:solidFill>
        </p:grpSpPr>
        <p:sp>
          <p:nvSpPr>
            <p:cNvPr id="25" name="Oval 58"/>
            <p:cNvSpPr/>
            <p:nvPr/>
          </p:nvSpPr>
          <p:spPr>
            <a:xfrm>
              <a:off x="2166213" y="3979681"/>
              <a:ext cx="504000" cy="50508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59" descr="attention.em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243" y="4069837"/>
              <a:ext cx="94585" cy="346036"/>
            </a:xfrm>
            <a:prstGeom prst="rect">
              <a:avLst/>
            </a:prstGeom>
            <a:grpFill/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3180"/>
            <a:ext cx="1414275" cy="149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8" y="3963136"/>
            <a:ext cx="6946604" cy="165010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036628"/>
              </p:ext>
            </p:extLst>
          </p:nvPr>
        </p:nvGraphicFramePr>
        <p:xfrm>
          <a:off x="7474024" y="5805264"/>
          <a:ext cx="1130424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Worksheet" showAsIcon="1" r:id="rId11" imgW="914400" imgH="771480" progId="Excel.Sheet.12">
                  <p:embed/>
                </p:oleObj>
              </mc:Choice>
              <mc:Fallback>
                <p:oleObj name="Worksheet" showAsIcon="1" r:id="rId11" imgW="914400" imgH="77148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4024" y="5805264"/>
                        <a:ext cx="1130424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7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1" y="-171400"/>
            <a:ext cx="7848873" cy="648072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2400" kern="1200" cap="all" dirty="0" smtClean="0">
                <a:solidFill>
                  <a:srgbClr val="009DD9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400" kern="1200" cap="all" dirty="0" smtClean="0">
                <a:solidFill>
                  <a:srgbClr val="009DD9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dirty="0">
                <a:solidFill>
                  <a:srgbClr val="009DD9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400" kern="1200" cap="all" dirty="0">
                <a:solidFill>
                  <a:srgbClr val="009DD9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dirty="0" smtClean="0">
                <a:solidFill>
                  <a:srgbClr val="009DD9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400" kern="1200" cap="all" dirty="0" smtClean="0">
                <a:solidFill>
                  <a:srgbClr val="009DD9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 cap="all" dirty="0" smtClean="0">
                <a:solidFill>
                  <a:srgbClr val="009DD9"/>
                </a:solidFill>
                <a:latin typeface="+mj-lt"/>
                <a:ea typeface="+mj-ea"/>
                <a:cs typeface="+mj-cs"/>
              </a:rPr>
              <a:t>Explain factors </a:t>
            </a:r>
            <a:r>
              <a:rPr lang="en-US" sz="2300" kern="1200" cap="all" dirty="0">
                <a:solidFill>
                  <a:srgbClr val="009DD9"/>
                </a:solidFill>
                <a:latin typeface="+mj-lt"/>
                <a:ea typeface="+mj-ea"/>
                <a:cs typeface="+mj-cs"/>
              </a:rPr>
              <a:t>behind Display promo act </a:t>
            </a:r>
            <a:r>
              <a:rPr lang="en-US" sz="2300" kern="1200" cap="all" dirty="0" smtClean="0">
                <a:solidFill>
                  <a:srgbClr val="009DD9"/>
                </a:solidFill>
                <a:latin typeface="+mj-lt"/>
                <a:ea typeface="+mj-ea"/>
                <a:cs typeface="+mj-cs"/>
              </a:rPr>
              <a:t>purchases</a:t>
            </a:r>
            <a:r>
              <a:rPr lang="pt-PT" sz="2300" kern="1200" cap="all" dirty="0" smtClean="0">
                <a:solidFill>
                  <a:srgbClr val="009DD9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PT" sz="2300" kern="1200" cap="all" dirty="0">
                <a:solidFill>
                  <a:srgbClr val="009DD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2682" y="1497708"/>
            <a:ext cx="1870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62028" y="1497708"/>
            <a:ext cx="160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Target</a:t>
            </a:r>
          </a:p>
        </p:txBody>
      </p:sp>
      <p:sp>
        <p:nvSpPr>
          <p:cNvPr id="30" name="Oval 29"/>
          <p:cNvSpPr/>
          <p:nvPr/>
        </p:nvSpPr>
        <p:spPr>
          <a:xfrm>
            <a:off x="572608" y="1268760"/>
            <a:ext cx="720000" cy="96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316810" y="1806713"/>
            <a:ext cx="2839367" cy="1717574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ounded Rectangle 62"/>
          <p:cNvSpPr/>
          <p:nvPr/>
        </p:nvSpPr>
        <p:spPr>
          <a:xfrm>
            <a:off x="323528" y="1844824"/>
            <a:ext cx="2839367" cy="1712046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Oval 35"/>
          <p:cNvSpPr/>
          <p:nvPr/>
        </p:nvSpPr>
        <p:spPr>
          <a:xfrm>
            <a:off x="3578052" y="1278814"/>
            <a:ext cx="720000" cy="9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67544" y="2212024"/>
            <a:ext cx="2520280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As we are Leveraging </a:t>
            </a:r>
            <a:r>
              <a:rPr lang="en-US" sz="1050" dirty="0"/>
              <a:t>a variety of data sources (Banners, store attributes, transformed data purchase facts - </a:t>
            </a:r>
            <a:r>
              <a:rPr lang="fr-FR" sz="1050" b="1" dirty="0"/>
              <a:t>MDLPC </a:t>
            </a:r>
            <a:r>
              <a:rPr lang="en-US" sz="1050" dirty="0" smtClean="0"/>
              <a:t>…), It’s impossible to position the new set of variables compared to the existing ones. 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 smtClean="0"/>
          </a:p>
          <a:p>
            <a:r>
              <a:rPr lang="en-US" sz="1050" i="1" dirty="0" smtClean="0"/>
              <a:t>       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60826" y="2192717"/>
            <a:ext cx="2695351" cy="90024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Characterize </a:t>
            </a:r>
            <a:r>
              <a:rPr lang="en-US" sz="1050" dirty="0"/>
              <a:t>the Display promo variable and explain the factors behind promo acts purchases</a:t>
            </a:r>
            <a:r>
              <a:rPr lang="en-US" sz="1050" dirty="0" smtClean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Validate the contribution of each variables set and interactions</a:t>
            </a:r>
            <a:endParaRPr lang="fr-FR" sz="1050" dirty="0"/>
          </a:p>
        </p:txBody>
      </p:sp>
      <p:sp>
        <p:nvSpPr>
          <p:cNvPr id="16" name="TextBox 37"/>
          <p:cNvSpPr txBox="1"/>
          <p:nvPr/>
        </p:nvSpPr>
        <p:spPr>
          <a:xfrm>
            <a:off x="7245411" y="1487654"/>
            <a:ext cx="160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92D050"/>
                </a:solidFill>
              </a:rPr>
              <a:t>Solutions &amp; Results</a:t>
            </a:r>
          </a:p>
        </p:txBody>
      </p:sp>
      <p:sp>
        <p:nvSpPr>
          <p:cNvPr id="17" name="Rounded Rectangle 46"/>
          <p:cNvSpPr/>
          <p:nvPr/>
        </p:nvSpPr>
        <p:spPr>
          <a:xfrm>
            <a:off x="6300193" y="1796659"/>
            <a:ext cx="2808312" cy="1761220"/>
          </a:xfrm>
          <a:prstGeom prst="roundRect">
            <a:avLst/>
          </a:prstGeom>
          <a:noFill/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35"/>
          <p:cNvSpPr/>
          <p:nvPr/>
        </p:nvSpPr>
        <p:spPr>
          <a:xfrm>
            <a:off x="6561435" y="1268760"/>
            <a:ext cx="720000" cy="96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13154" y="2212024"/>
            <a:ext cx="2695351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Multivariate analysis </a:t>
            </a:r>
            <a:r>
              <a:rPr lang="en-US" sz="1050" dirty="0" smtClean="0"/>
              <a:t> </a:t>
            </a:r>
            <a:r>
              <a:rPr lang="en-GB" sz="1050" dirty="0"/>
              <a:t>followed by hierarchical 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</a:t>
            </a:r>
            <a:r>
              <a:rPr lang="en-US" sz="1050" dirty="0" smtClean="0"/>
              <a:t>pplied on potential predictive variables 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T</a:t>
            </a:r>
            <a:r>
              <a:rPr lang="en-GB" sz="1050" dirty="0" smtClean="0"/>
              <a:t>he </a:t>
            </a:r>
            <a:r>
              <a:rPr lang="en-GB" sz="1050" dirty="0"/>
              <a:t>display promo variable </a:t>
            </a:r>
            <a:r>
              <a:rPr lang="en-GB" sz="1050" dirty="0" smtClean="0"/>
              <a:t>is  used as </a:t>
            </a:r>
            <a:r>
              <a:rPr lang="en-GB" sz="1050" dirty="0"/>
              <a:t>an illustrative variable</a:t>
            </a:r>
            <a:endParaRPr lang="fr-F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fr-FR" sz="1050" dirty="0" smtClean="0">
                <a:solidFill>
                  <a:srgbClr val="5F5F5F"/>
                </a:solidFill>
              </a:rPr>
              <a:t>Output </a:t>
            </a:r>
            <a:r>
              <a:rPr lang="en-GB" sz="1050" dirty="0"/>
              <a:t>measure an indirect association between the promo/no promo and the </a:t>
            </a:r>
            <a:r>
              <a:rPr lang="en-GB" sz="1050" dirty="0" smtClean="0"/>
              <a:t>significant criteria</a:t>
            </a:r>
            <a:endParaRPr lang="en-US" sz="1050" dirty="0" smtClean="0"/>
          </a:p>
        </p:txBody>
      </p:sp>
      <p:pic>
        <p:nvPicPr>
          <p:cNvPr id="22" name="Picture 67" descr="Ideas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8466" y="1450357"/>
            <a:ext cx="525938" cy="682500"/>
          </a:xfrm>
          <a:prstGeom prst="rect">
            <a:avLst/>
          </a:prstGeom>
        </p:spPr>
      </p:pic>
      <p:pic>
        <p:nvPicPr>
          <p:cNvPr id="23" name="Picture 71" descr="Measure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1983" y="1484106"/>
            <a:ext cx="461250" cy="615000"/>
          </a:xfrm>
          <a:prstGeom prst="rect">
            <a:avLst/>
          </a:prstGeom>
        </p:spPr>
      </p:pic>
      <p:pic>
        <p:nvPicPr>
          <p:cNvPr id="24" name="Picture 57" descr="shopping list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90" y="1492938"/>
            <a:ext cx="343125" cy="551251"/>
          </a:xfrm>
          <a:prstGeom prst="rect">
            <a:avLst/>
          </a:prstGeom>
          <a:noFill/>
        </p:spPr>
      </p:pic>
      <p:sp>
        <p:nvSpPr>
          <p:cNvPr id="2" name="ZoneTexte 1"/>
          <p:cNvSpPr txBox="1"/>
          <p:nvPr/>
        </p:nvSpPr>
        <p:spPr>
          <a:xfrm>
            <a:off x="1163233" y="6228020"/>
            <a:ext cx="659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Statistical test value allowed us to measure an indirect association between the promo/no promo and </a:t>
            </a:r>
            <a:r>
              <a:rPr lang="en-US" b="1" dirty="0" smtClean="0">
                <a:solidFill>
                  <a:srgbClr val="FF0000"/>
                </a:solidFill>
              </a:rPr>
              <a:t>explain factors behind !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</p:txBody>
      </p:sp>
      <p:grpSp>
        <p:nvGrpSpPr>
          <p:cNvPr id="21" name="Group 57"/>
          <p:cNvGrpSpPr/>
          <p:nvPr/>
        </p:nvGrpSpPr>
        <p:grpSpPr>
          <a:xfrm>
            <a:off x="683568" y="6165304"/>
            <a:ext cx="360000" cy="480000"/>
            <a:chOff x="2166213" y="3979681"/>
            <a:chExt cx="504000" cy="505082"/>
          </a:xfrm>
          <a:solidFill>
            <a:srgbClr val="FF0000"/>
          </a:solidFill>
        </p:grpSpPr>
        <p:sp>
          <p:nvSpPr>
            <p:cNvPr id="25" name="Oval 58"/>
            <p:cNvSpPr/>
            <p:nvPr/>
          </p:nvSpPr>
          <p:spPr>
            <a:xfrm>
              <a:off x="2166213" y="3979681"/>
              <a:ext cx="504000" cy="50508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59" descr="attention.em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243" y="4069837"/>
              <a:ext cx="94585" cy="346036"/>
            </a:xfrm>
            <a:prstGeom prst="rect">
              <a:avLst/>
            </a:prstGeom>
            <a:grpFill/>
          </p:spPr>
        </p:pic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3811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154798"/>
              </p:ext>
            </p:extLst>
          </p:nvPr>
        </p:nvGraphicFramePr>
        <p:xfrm>
          <a:off x="8100392" y="6173994"/>
          <a:ext cx="648072" cy="546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Worksheet" showAsIcon="1" r:id="rId11" imgW="914400" imgH="771480" progId="Excel.Sheet.12">
                  <p:embed/>
                </p:oleObj>
              </mc:Choice>
              <mc:Fallback>
                <p:oleObj name="Worksheet" showAsIcon="1" r:id="rId11" imgW="914400" imgH="77148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6173994"/>
                        <a:ext cx="648072" cy="546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8635254" cy="263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240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4624"/>
            <a:ext cx="8165465" cy="571500"/>
          </a:xfrm>
        </p:spPr>
        <p:txBody>
          <a:bodyPr/>
          <a:lstStyle/>
          <a:p>
            <a:r>
              <a:rPr lang="fr-FR" sz="2000" b="1" dirty="0" err="1"/>
              <a:t>predictive</a:t>
            </a:r>
            <a:r>
              <a:rPr lang="fr-FR" sz="2000" b="1" dirty="0"/>
              <a:t> </a:t>
            </a:r>
            <a:r>
              <a:rPr lang="fr-FR" sz="2000" b="1" dirty="0" err="1"/>
              <a:t>models</a:t>
            </a:r>
            <a:r>
              <a:rPr lang="fr-FR" sz="2000" b="1" dirty="0"/>
              <a:t> </a:t>
            </a:r>
            <a:r>
              <a:rPr lang="fr-FR" sz="2000" b="1" dirty="0" err="1" smtClean="0"/>
              <a:t>Result</a:t>
            </a:r>
            <a:r>
              <a:rPr lang="fr-FR" sz="2000" b="1" dirty="0" smtClean="0"/>
              <a:t> -</a:t>
            </a:r>
            <a:r>
              <a:rPr lang="fr-FR" sz="2000" dirty="0" smtClean="0"/>
              <a:t>Bayes Model-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165466" cy="496855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Simple </a:t>
            </a:r>
            <a:r>
              <a:rPr lang="en-US" dirty="0"/>
              <a:t>supervised  classification model</a:t>
            </a:r>
          </a:p>
          <a:p>
            <a:r>
              <a:rPr lang="en-US" dirty="0" smtClean="0"/>
              <a:t>H </a:t>
            </a:r>
            <a:r>
              <a:rPr lang="en-US" dirty="0"/>
              <a:t>is the hypothesis to be tested H = { Display Promo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E is linked evidence to hypothesis</a:t>
            </a:r>
            <a:endParaRPr lang="en-US" altLang="fr-FR" dirty="0" smtClean="0"/>
          </a:p>
          <a:p>
            <a:r>
              <a:rPr lang="en-US" altLang="fr-FR" dirty="0" smtClean="0"/>
              <a:t>Other models can be deployed:  Logistic, PLS Logistic, neuronal </a:t>
            </a:r>
            <a:r>
              <a:rPr lang="en-US" altLang="fr-FR" dirty="0" smtClean="0"/>
              <a:t>network, Random Forest</a:t>
            </a:r>
            <a:r>
              <a:rPr lang="en-US" altLang="fr-FR" dirty="0" smtClean="0"/>
              <a:t>, SVM, Bagging</a:t>
            </a:r>
            <a:r>
              <a:rPr lang="en-US" altLang="fr-FR" dirty="0" smtClean="0"/>
              <a:t>…</a:t>
            </a:r>
            <a:endParaRPr lang="en-US" altLang="fr-FR" dirty="0"/>
          </a:p>
          <a:p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447203"/>
              </p:ext>
            </p:extLst>
          </p:nvPr>
        </p:nvGraphicFramePr>
        <p:xfrm>
          <a:off x="3059832" y="726976"/>
          <a:ext cx="293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Bitmap Image" r:id="rId3" imgW="2933333" imgH="685714" progId="PBrush">
                  <p:embed/>
                </p:oleObj>
              </mc:Choice>
              <mc:Fallback>
                <p:oleObj name="Bitmap Image" r:id="rId3" imgW="2933333" imgH="685714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726976"/>
                        <a:ext cx="2933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367799"/>
              </p:ext>
            </p:extLst>
          </p:nvPr>
        </p:nvGraphicFramePr>
        <p:xfrm>
          <a:off x="7956376" y="587727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56376" y="587727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21" name="Picture 4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-27384"/>
            <a:ext cx="13239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ZoneTexte 1"/>
          <p:cNvSpPr txBox="1"/>
          <p:nvPr/>
        </p:nvSpPr>
        <p:spPr>
          <a:xfrm>
            <a:off x="822000" y="5722178"/>
            <a:ext cx="713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</a:rPr>
              <a:t>The accuracy of the observation classified correctly </a:t>
            </a:r>
            <a:r>
              <a:rPr lang="en-GB" b="1" dirty="0" smtClean="0">
                <a:solidFill>
                  <a:srgbClr val="FF0000"/>
                </a:solidFill>
              </a:rPr>
              <a:t>62</a:t>
            </a:r>
            <a:r>
              <a:rPr lang="en-GB" b="1" dirty="0" smtClean="0">
                <a:solidFill>
                  <a:srgbClr val="FF0000"/>
                </a:solidFill>
              </a:rPr>
              <a:t>%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</a:rPr>
              <a:t>The model type will </a:t>
            </a:r>
            <a:r>
              <a:rPr lang="en-GB" b="1" dirty="0" smtClean="0">
                <a:solidFill>
                  <a:srgbClr val="FF0000"/>
                </a:solidFill>
              </a:rPr>
              <a:t>enhance significantly </a:t>
            </a:r>
            <a:r>
              <a:rPr lang="en-GB" b="1" dirty="0" smtClean="0">
                <a:solidFill>
                  <a:srgbClr val="FF0000"/>
                </a:solidFill>
              </a:rPr>
              <a:t>the accuracy</a:t>
            </a:r>
            <a:endParaRPr lang="fr-FR" dirty="0">
              <a:solidFill>
                <a:srgbClr val="FF0000"/>
              </a:solidFill>
            </a:endParaRPr>
          </a:p>
        </p:txBody>
      </p:sp>
      <p:grpSp>
        <p:nvGrpSpPr>
          <p:cNvPr id="18" name="Group 57"/>
          <p:cNvGrpSpPr/>
          <p:nvPr/>
        </p:nvGrpSpPr>
        <p:grpSpPr>
          <a:xfrm>
            <a:off x="611560" y="5949280"/>
            <a:ext cx="360000" cy="480000"/>
            <a:chOff x="2166213" y="3979681"/>
            <a:chExt cx="504000" cy="505082"/>
          </a:xfrm>
          <a:solidFill>
            <a:srgbClr val="FF0000"/>
          </a:solidFill>
        </p:grpSpPr>
        <p:sp>
          <p:nvSpPr>
            <p:cNvPr id="19" name="Oval 58"/>
            <p:cNvSpPr/>
            <p:nvPr/>
          </p:nvSpPr>
          <p:spPr>
            <a:xfrm>
              <a:off x="2166213" y="3979681"/>
              <a:ext cx="504000" cy="50508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59" descr="attention.emf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243" y="4069837"/>
              <a:ext cx="94585" cy="346036"/>
            </a:xfrm>
            <a:prstGeom prst="rect">
              <a:avLst/>
            </a:prstGeom>
            <a:grpFill/>
          </p:spPr>
        </p:pic>
      </p:grpSp>
      <p:pic>
        <p:nvPicPr>
          <p:cNvPr id="3144" name="Picture 7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41" y="2996952"/>
            <a:ext cx="8207123" cy="272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18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360" y="452670"/>
            <a:ext cx="8166672" cy="571500"/>
          </a:xfrm>
        </p:spPr>
        <p:txBody>
          <a:bodyPr/>
          <a:lstStyle/>
          <a:p>
            <a:r>
              <a:rPr lang="fr-FR" dirty="0" smtClean="0"/>
              <a:t>DATA SCIENCE </a:t>
            </a:r>
            <a:r>
              <a:rPr lang="fr-FR" dirty="0" err="1" smtClean="0"/>
              <a:t>methods</a:t>
            </a:r>
            <a:r>
              <a:rPr lang="fr-FR" dirty="0" smtClean="0"/>
              <a:t> RECOMMENDATION</a:t>
            </a:r>
            <a:endParaRPr lang="fr-FR" dirty="0"/>
          </a:p>
        </p:txBody>
      </p:sp>
      <p:sp>
        <p:nvSpPr>
          <p:cNvPr id="6" name="TextBox 37"/>
          <p:cNvSpPr txBox="1"/>
          <p:nvPr/>
        </p:nvSpPr>
        <p:spPr>
          <a:xfrm>
            <a:off x="1628786" y="1439649"/>
            <a:ext cx="160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92D050"/>
                </a:solidFill>
              </a:rPr>
              <a:t>Potential Solution </a:t>
            </a:r>
          </a:p>
        </p:txBody>
      </p:sp>
      <p:sp>
        <p:nvSpPr>
          <p:cNvPr id="7" name="Rounded Rectangle 46"/>
          <p:cNvSpPr/>
          <p:nvPr/>
        </p:nvSpPr>
        <p:spPr>
          <a:xfrm>
            <a:off x="683568" y="1748652"/>
            <a:ext cx="8208912" cy="2220736"/>
          </a:xfrm>
          <a:prstGeom prst="roundRect">
            <a:avLst/>
          </a:prstGeom>
          <a:noFill/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35"/>
          <p:cNvSpPr/>
          <p:nvPr/>
        </p:nvSpPr>
        <p:spPr>
          <a:xfrm>
            <a:off x="944810" y="1220755"/>
            <a:ext cx="720000" cy="96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6528" y="2357664"/>
            <a:ext cx="8095952" cy="148502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Keep current predictive variables based on 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MDLPC’s thresholds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Thresholds should be defined by 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Retailer MBD &amp; </a:t>
            </a:r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</a:t>
            </a:r>
            <a:r>
              <a:rPr lang="en-GB" sz="1600" dirty="0" smtClean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Operational </a:t>
            </a:r>
            <a:r>
              <a:rPr lang="en-GB" sz="1600" dirty="0"/>
              <a:t>feasibility to be checked – Deal with 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process Flow </a:t>
            </a:r>
            <a:r>
              <a:rPr lang="en-GB" sz="1600" dirty="0" smtClean="0"/>
              <a:t>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Methods </a:t>
            </a:r>
            <a:r>
              <a:rPr lang="en-GB" sz="1600" dirty="0"/>
              <a:t>to enhance the model (Target  </a:t>
            </a:r>
            <a:r>
              <a:rPr lang="en-GB" sz="1600" b="1" dirty="0" smtClean="0"/>
              <a:t>more 85% </a:t>
            </a:r>
            <a:r>
              <a:rPr lang="en-GB" sz="1600" dirty="0"/>
              <a:t>of accuracy based on confusion matrix). </a:t>
            </a:r>
            <a:endParaRPr lang="en-US" sz="105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 dirty="0" smtClean="0"/>
          </a:p>
        </p:txBody>
      </p:sp>
      <p:sp>
        <p:nvSpPr>
          <p:cNvPr id="11" name="TextBox 37"/>
          <p:cNvSpPr txBox="1"/>
          <p:nvPr/>
        </p:nvSpPr>
        <p:spPr>
          <a:xfrm>
            <a:off x="1628786" y="4297510"/>
            <a:ext cx="160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</a:t>
            </a:r>
            <a:r>
              <a:rPr lang="fr-FR" sz="1200" dirty="0" smtClean="0"/>
              <a:t>rawbacks</a:t>
            </a:r>
            <a:r>
              <a:rPr lang="fr-FR" sz="1200" dirty="0"/>
              <a:t> </a:t>
            </a:r>
            <a:endParaRPr lang="en-US" sz="1200" b="1" dirty="0" smtClean="0">
              <a:solidFill>
                <a:schemeClr val="accent4"/>
              </a:solidFill>
            </a:endParaRPr>
          </a:p>
        </p:txBody>
      </p:sp>
      <p:sp>
        <p:nvSpPr>
          <p:cNvPr id="12" name="Rounded Rectangle 46"/>
          <p:cNvSpPr/>
          <p:nvPr/>
        </p:nvSpPr>
        <p:spPr>
          <a:xfrm>
            <a:off x="683568" y="4606515"/>
            <a:ext cx="8208912" cy="1702805"/>
          </a:xfrm>
          <a:prstGeom prst="round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796528" y="5143786"/>
            <a:ext cx="7807920" cy="115416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Operational challenges </a:t>
            </a:r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endParaRPr lang="en-US" sz="1050" dirty="0" smtClean="0"/>
          </a:p>
        </p:txBody>
      </p:sp>
      <p:sp>
        <p:nvSpPr>
          <p:cNvPr id="17" name="Oval 11"/>
          <p:cNvSpPr>
            <a:spLocks noChangeAspect="1"/>
          </p:cNvSpPr>
          <p:nvPr/>
        </p:nvSpPr>
        <p:spPr>
          <a:xfrm>
            <a:off x="944844" y="4161410"/>
            <a:ext cx="746836" cy="99578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57"/>
          <p:cNvGrpSpPr/>
          <p:nvPr/>
        </p:nvGrpSpPr>
        <p:grpSpPr>
          <a:xfrm>
            <a:off x="611560" y="6405384"/>
            <a:ext cx="360000" cy="480000"/>
            <a:chOff x="2166213" y="3979681"/>
            <a:chExt cx="504000" cy="505082"/>
          </a:xfrm>
          <a:solidFill>
            <a:srgbClr val="FF0000"/>
          </a:solidFill>
        </p:grpSpPr>
        <p:sp>
          <p:nvSpPr>
            <p:cNvPr id="16" name="Oval 58"/>
            <p:cNvSpPr/>
            <p:nvPr/>
          </p:nvSpPr>
          <p:spPr>
            <a:xfrm>
              <a:off x="2166213" y="3979681"/>
              <a:ext cx="504000" cy="50508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59" descr="attention.em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243" y="4069837"/>
              <a:ext cx="94585" cy="3460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7808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Multicolor">
      <a:dk1>
        <a:srgbClr val="5F5F5F"/>
      </a:dk1>
      <a:lt1>
        <a:srgbClr val="FFFFFF"/>
      </a:lt1>
      <a:dk2>
        <a:srgbClr val="000000"/>
      </a:dk2>
      <a:lt2>
        <a:srgbClr val="707276"/>
      </a:lt2>
      <a:accent1>
        <a:srgbClr val="009DD9"/>
      </a:accent1>
      <a:accent2>
        <a:srgbClr val="FF8300"/>
      </a:accent2>
      <a:accent3>
        <a:srgbClr val="B21DAC"/>
      </a:accent3>
      <a:accent4>
        <a:srgbClr val="D70036"/>
      </a:accent4>
      <a:accent5>
        <a:srgbClr val="707276"/>
      </a:accent5>
      <a:accent6>
        <a:srgbClr val="000000"/>
      </a:accent6>
      <a:hlink>
        <a:srgbClr val="B21DAC"/>
      </a:hlink>
      <a:folHlink>
        <a:srgbClr val="D700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Yellow">
      <a:srgbClr val="FFCD00"/>
    </a:custClr>
    <a:custClr name="Dark Red">
      <a:srgbClr val="9B0C10"/>
    </a:custClr>
    <a:custClr name="Light Red">
      <a:srgbClr val="F69493"/>
    </a:custClr>
    <a:custClr name="Pale Red">
      <a:srgbClr val="FACAC7"/>
    </a:custClr>
    <a:custClr name="Dark Purple">
      <a:srgbClr val="80076B"/>
    </a:custClr>
    <a:custClr name="Light Purple">
      <a:srgbClr val="DE98D5"/>
    </a:custClr>
    <a:custClr name="Pale Purple">
      <a:srgbClr val="F0CCEB"/>
    </a:custClr>
    <a:custClr name="Dark Orange">
      <a:srgbClr val="F15722"/>
    </a:custClr>
    <a:custClr name="Light Orange">
      <a:srgbClr val="FCBC85"/>
    </a:custClr>
    <a:custClr name="Pale Orange">
      <a:srgbClr val="FEDBBD"/>
    </a:custClr>
    <a:custClr name="Dark Cyan">
      <a:srgbClr val="007FC7"/>
    </a:custClr>
    <a:custClr name="Light Cyan">
      <a:srgbClr val="6ECFF6"/>
    </a:custClr>
    <a:custClr name="Pale Cyan">
      <a:srgbClr val="B9E5FB"/>
    </a:custClr>
    <a:custClr name="Dark Green">
      <a:srgbClr val="218535"/>
    </a:custClr>
    <a:custClr name="Green">
      <a:srgbClr val="8DC63F"/>
    </a:custClr>
    <a:custClr name="Light Green">
      <a:srgbClr val="C4DF9B"/>
    </a:custClr>
    <a:custClr name="Pale Green">
      <a:srgbClr val="E0EED0"/>
    </a:custClr>
    <a:custClr name="Light Gray">
      <a:srgbClr val="B6B6B9"/>
    </a:custClr>
  </a:custClr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ulticolor">
    <a:dk1>
      <a:srgbClr val="5F5F5F"/>
    </a:dk1>
    <a:lt1>
      <a:srgbClr val="FFFFFF"/>
    </a:lt1>
    <a:dk2>
      <a:srgbClr val="000000"/>
    </a:dk2>
    <a:lt2>
      <a:srgbClr val="707276"/>
    </a:lt2>
    <a:accent1>
      <a:srgbClr val="009DD9"/>
    </a:accent1>
    <a:accent2>
      <a:srgbClr val="FF8300"/>
    </a:accent2>
    <a:accent3>
      <a:srgbClr val="B21DAC"/>
    </a:accent3>
    <a:accent4>
      <a:srgbClr val="D70036"/>
    </a:accent4>
    <a:accent5>
      <a:srgbClr val="707276"/>
    </a:accent5>
    <a:accent6>
      <a:srgbClr val="000000"/>
    </a:accent6>
    <a:hlink>
      <a:srgbClr val="B21DAC"/>
    </a:hlink>
    <a:folHlink>
      <a:srgbClr val="D70036"/>
    </a:folHlink>
  </a:clrScheme>
</a:themeOverride>
</file>

<file path=ppt/theme/themeOverride2.xml><?xml version="1.0" encoding="utf-8"?>
<a:themeOverride xmlns:a="http://schemas.openxmlformats.org/drawingml/2006/main">
  <a:clrScheme name="Multicolor">
    <a:dk1>
      <a:srgbClr val="5F5F5F"/>
    </a:dk1>
    <a:lt1>
      <a:srgbClr val="FFFFFF"/>
    </a:lt1>
    <a:dk2>
      <a:srgbClr val="000000"/>
    </a:dk2>
    <a:lt2>
      <a:srgbClr val="707276"/>
    </a:lt2>
    <a:accent1>
      <a:srgbClr val="009DD9"/>
    </a:accent1>
    <a:accent2>
      <a:srgbClr val="FF8300"/>
    </a:accent2>
    <a:accent3>
      <a:srgbClr val="B21DAC"/>
    </a:accent3>
    <a:accent4>
      <a:srgbClr val="D70036"/>
    </a:accent4>
    <a:accent5>
      <a:srgbClr val="707276"/>
    </a:accent5>
    <a:accent6>
      <a:srgbClr val="000000"/>
    </a:accent6>
    <a:hlink>
      <a:srgbClr val="B21DAC"/>
    </a:hlink>
    <a:folHlink>
      <a:srgbClr val="D7003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23867</TotalTime>
  <Words>434</Words>
  <Application>Microsoft Office PowerPoint</Application>
  <PresentationFormat>Affichage à l'écran (4:3)</PresentationFormat>
  <Paragraphs>67</Paragraphs>
  <Slides>7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Tema1</vt:lpstr>
      <vt:lpstr>Worksheet</vt:lpstr>
      <vt:lpstr>Bitmap Image</vt:lpstr>
      <vt:lpstr>Census display modelling</vt:lpstr>
      <vt:lpstr>Back ground</vt:lpstr>
      <vt:lpstr>Présentation PowerPoint</vt:lpstr>
      <vt:lpstr>Why we use MDLPC Algorithm?</vt:lpstr>
      <vt:lpstr>   Explain factors behind Display promo act purchases ?</vt:lpstr>
      <vt:lpstr>predictive models Result -Bayes Model-</vt:lpstr>
      <vt:lpstr>DATA SCIENCE methods RECOMMENDATION</vt:lpstr>
    </vt:vector>
  </TitlesOfParts>
  <Company>Nielsen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Mousanniah01</dc:creator>
  <cp:lastModifiedBy>Mousannif, Ahmed</cp:lastModifiedBy>
  <cp:revision>299</cp:revision>
  <cp:lastPrinted>2016-05-04T14:19:14Z</cp:lastPrinted>
  <dcterms:created xsi:type="dcterms:W3CDTF">2016-04-11T08:46:22Z</dcterms:created>
  <dcterms:modified xsi:type="dcterms:W3CDTF">2022-02-08T10:08:37Z</dcterms:modified>
</cp:coreProperties>
</file>