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6" r:id="rId6"/>
    <p:sldId id="288" r:id="rId7"/>
    <p:sldId id="279" r:id="rId8"/>
    <p:sldId id="289" r:id="rId9"/>
    <p:sldId id="290" r:id="rId10"/>
    <p:sldId id="291" r:id="rId11"/>
    <p:sldId id="292" r:id="rId12"/>
    <p:sldId id="293" r:id="rId13"/>
    <p:sldId id="294" r:id="rId14"/>
    <p:sldId id="281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09" d="100"/>
          <a:sy n="109" d="100"/>
        </p:scale>
        <p:origin x="612" y="7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3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2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2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9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2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1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System Analysis &amp;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4000">
                <a:solidFill>
                  <a:schemeClr val="accent4"/>
                </a:solidFill>
              </a:rPr>
              <a:t>Design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BDC2FF-D095-8F88-12EF-365BC370B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28084"/>
              </p:ext>
            </p:extLst>
          </p:nvPr>
        </p:nvGraphicFramePr>
        <p:xfrm>
          <a:off x="1" y="966098"/>
          <a:ext cx="12192000" cy="606471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70247">
                  <a:extLst>
                    <a:ext uri="{9D8B030D-6E8A-4147-A177-3AD203B41FA5}">
                      <a16:colId xmlns:a16="http://schemas.microsoft.com/office/drawing/2014/main" val="177368719"/>
                    </a:ext>
                  </a:extLst>
                </a:gridCol>
                <a:gridCol w="945444">
                  <a:extLst>
                    <a:ext uri="{9D8B030D-6E8A-4147-A177-3AD203B41FA5}">
                      <a16:colId xmlns:a16="http://schemas.microsoft.com/office/drawing/2014/main" val="2658321999"/>
                    </a:ext>
                  </a:extLst>
                </a:gridCol>
                <a:gridCol w="883467">
                  <a:extLst>
                    <a:ext uri="{9D8B030D-6E8A-4147-A177-3AD203B41FA5}">
                      <a16:colId xmlns:a16="http://schemas.microsoft.com/office/drawing/2014/main" val="946089727"/>
                    </a:ext>
                  </a:extLst>
                </a:gridCol>
                <a:gridCol w="1124683">
                  <a:extLst>
                    <a:ext uri="{9D8B030D-6E8A-4147-A177-3AD203B41FA5}">
                      <a16:colId xmlns:a16="http://schemas.microsoft.com/office/drawing/2014/main" val="2700819015"/>
                    </a:ext>
                  </a:extLst>
                </a:gridCol>
                <a:gridCol w="889037">
                  <a:extLst>
                    <a:ext uri="{9D8B030D-6E8A-4147-A177-3AD203B41FA5}">
                      <a16:colId xmlns:a16="http://schemas.microsoft.com/office/drawing/2014/main" val="3006201934"/>
                    </a:ext>
                  </a:extLst>
                </a:gridCol>
                <a:gridCol w="880743">
                  <a:extLst>
                    <a:ext uri="{9D8B030D-6E8A-4147-A177-3AD203B41FA5}">
                      <a16:colId xmlns:a16="http://schemas.microsoft.com/office/drawing/2014/main" val="3972731985"/>
                    </a:ext>
                  </a:extLst>
                </a:gridCol>
                <a:gridCol w="1125764">
                  <a:extLst>
                    <a:ext uri="{9D8B030D-6E8A-4147-A177-3AD203B41FA5}">
                      <a16:colId xmlns:a16="http://schemas.microsoft.com/office/drawing/2014/main" val="1460162748"/>
                    </a:ext>
                  </a:extLst>
                </a:gridCol>
                <a:gridCol w="718536">
                  <a:extLst>
                    <a:ext uri="{9D8B030D-6E8A-4147-A177-3AD203B41FA5}">
                      <a16:colId xmlns:a16="http://schemas.microsoft.com/office/drawing/2014/main" val="3439166742"/>
                    </a:ext>
                  </a:extLst>
                </a:gridCol>
                <a:gridCol w="1210166">
                  <a:extLst>
                    <a:ext uri="{9D8B030D-6E8A-4147-A177-3AD203B41FA5}">
                      <a16:colId xmlns:a16="http://schemas.microsoft.com/office/drawing/2014/main" val="1032448090"/>
                    </a:ext>
                  </a:extLst>
                </a:gridCol>
                <a:gridCol w="1121923">
                  <a:extLst>
                    <a:ext uri="{9D8B030D-6E8A-4147-A177-3AD203B41FA5}">
                      <a16:colId xmlns:a16="http://schemas.microsoft.com/office/drawing/2014/main" val="1314092040"/>
                    </a:ext>
                  </a:extLst>
                </a:gridCol>
                <a:gridCol w="1060995">
                  <a:extLst>
                    <a:ext uri="{9D8B030D-6E8A-4147-A177-3AD203B41FA5}">
                      <a16:colId xmlns:a16="http://schemas.microsoft.com/office/drawing/2014/main" val="2724194362"/>
                    </a:ext>
                  </a:extLst>
                </a:gridCol>
                <a:gridCol w="1060995">
                  <a:extLst>
                    <a:ext uri="{9D8B030D-6E8A-4147-A177-3AD203B41FA5}">
                      <a16:colId xmlns:a16="http://schemas.microsoft.com/office/drawing/2014/main" val="2988328854"/>
                    </a:ext>
                  </a:extLst>
                </a:gridCol>
              </a:tblGrid>
              <a:tr h="511964">
                <a:tc row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marketer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Stock clerk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payment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books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Search/filter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98776"/>
                  </a:ext>
                </a:extLst>
              </a:tr>
              <a:tr h="376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800795"/>
                  </a:ext>
                </a:extLst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/>
                        <a:t>Login</a:t>
                      </a:r>
                    </a:p>
                    <a:p>
                      <a:r>
                        <a:rPr lang="en-US" sz="1400"/>
                        <a:t>signup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083866"/>
                  </a:ext>
                </a:extLst>
              </a:tr>
              <a:tr h="753321">
                <a:tc>
                  <a:txBody>
                    <a:bodyPr/>
                    <a:lstStyle/>
                    <a:p>
                      <a:r>
                        <a:rPr lang="en-US" sz="1400"/>
                        <a:t>Add</a:t>
                      </a:r>
                    </a:p>
                    <a:p>
                      <a:r>
                        <a:rPr lang="en-US" sz="1400"/>
                        <a:t>Remove</a:t>
                      </a:r>
                    </a:p>
                    <a:p>
                      <a:r>
                        <a:rPr lang="en-US" sz="1400"/>
                        <a:t>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94414"/>
                  </a:ext>
                </a:extLst>
              </a:tr>
              <a:tr h="753321">
                <a:tc>
                  <a:txBody>
                    <a:bodyPr/>
                    <a:lstStyle/>
                    <a:p>
                      <a:r>
                        <a:rPr lang="en-US" sz="1400"/>
                        <a:t>Search</a:t>
                      </a:r>
                    </a:p>
                    <a:p>
                      <a:r>
                        <a:rPr lang="en-US" sz="1400"/>
                        <a:t>Filter</a:t>
                      </a:r>
                    </a:p>
                    <a:p>
                      <a:r>
                        <a:rPr lang="en-US" sz="1400"/>
                        <a:t>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87753"/>
                  </a:ext>
                </a:extLst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/>
                        <a:t>Make</a:t>
                      </a:r>
                    </a:p>
                    <a:p>
                      <a:r>
                        <a:rPr lang="en-US" sz="140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54545"/>
                  </a:ext>
                </a:extLst>
              </a:tr>
              <a:tr h="558704">
                <a:tc>
                  <a:txBody>
                    <a:bodyPr/>
                    <a:lstStyle/>
                    <a:p>
                      <a:r>
                        <a:rPr lang="en-US" sz="1400"/>
                        <a:t>Customer managemant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70156"/>
                  </a:ext>
                </a:extLst>
              </a:tr>
              <a:tr h="376660">
                <a:tc>
                  <a:txBody>
                    <a:bodyPr/>
                    <a:lstStyle/>
                    <a:p>
                      <a:r>
                        <a:rPr lang="en-US" sz="1400"/>
                        <a:t>Get reprt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26787"/>
                  </a:ext>
                </a:extLst>
              </a:tr>
              <a:tr h="533602">
                <a:tc>
                  <a:txBody>
                    <a:bodyPr/>
                    <a:lstStyle/>
                    <a:p>
                      <a:r>
                        <a:rPr lang="en-US" sz="1400"/>
                        <a:t>Buying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92256"/>
                  </a:ext>
                </a:extLst>
              </a:tr>
              <a:tr h="376660">
                <a:tc>
                  <a:txBody>
                    <a:bodyPr/>
                    <a:lstStyle/>
                    <a:p>
                      <a:r>
                        <a:rPr lang="en-US" sz="140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20246"/>
                  </a:ext>
                </a:extLst>
              </a:tr>
              <a:tr h="533602">
                <a:tc>
                  <a:txBody>
                    <a:bodyPr/>
                    <a:lstStyle/>
                    <a:p>
                      <a:r>
                        <a:rPr lang="en-US" sz="1400"/>
                        <a:t>Restore/back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423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31DCE3-CDF9-16BB-3FF6-544A3746A79F}"/>
              </a:ext>
            </a:extLst>
          </p:cNvPr>
          <p:cNvSpPr txBox="1"/>
          <p:nvPr/>
        </p:nvSpPr>
        <p:spPr>
          <a:xfrm>
            <a:off x="6901229" y="633698"/>
            <a:ext cx="134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33605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7301"/>
              </p:ext>
            </p:extLst>
          </p:nvPr>
        </p:nvGraphicFramePr>
        <p:xfrm>
          <a:off x="167054" y="703384"/>
          <a:ext cx="11734800" cy="609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1244984019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</a:tblGrid>
              <a:tr h="507756">
                <a:tc>
                  <a:txBody>
                    <a:bodyPr/>
                    <a:lstStyle/>
                    <a:p>
                      <a:pPr algn="ctr" rtl="1"/>
                      <a:r>
                        <a:rPr lang="fa-IR"/>
                        <a:t>یوزر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CRUD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/>
                        <a:t>توضیح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/>
                        <a:t>ورودی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465443">
                <a:tc rowSpan="12"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Marketer,stock clerk, manager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Add a new book to inventory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Book details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View details of a book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Book 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Modify information of book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Book ID, New data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Remove a book from inventory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Book ID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Register a new customer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Customer details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View customer information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Customer 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Modify customer information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Customer ID, New data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90242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Remove a customer account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Customer ID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68957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Make a payment for a purchase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Transaction details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54925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Read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View payment details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Transaction ID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816714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Update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Modify payment information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Transaction ID, New data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44848"/>
                  </a:ext>
                </a:extLst>
              </a:tr>
              <a:tr h="465443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Cancel a payment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Transaction ID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73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99978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8183" y="2516292"/>
            <a:ext cx="2442892" cy="242884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+mj-lt"/>
              </a:rPr>
              <a:t>Book</a:t>
            </a:r>
            <a:r>
              <a:rPr lang="en-US" b="1">
                <a:latin typeface="+mj-lt"/>
              </a:rPr>
              <a:t> Managemant</a:t>
            </a:r>
            <a:endParaRPr lang="en-US" sz="1200" b="1">
              <a:latin typeface="+mj-lt"/>
            </a:endParaRPr>
          </a:p>
          <a:p>
            <a:pPr algn="ctr"/>
            <a:r>
              <a:rPr lang="en-US" sz="2000" b="1">
                <a:latin typeface="+mj-lt"/>
              </a:rPr>
              <a:t>PROJECT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930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/>
              <a:t>نمودار کلاس ها سید شروین سجادی           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93603"/>
            <a:ext cx="939800" cy="939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41385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600"/>
              <a:t>جدول </a:t>
            </a:r>
            <a:r>
              <a:rPr lang="en-US" sz="1600" b="1"/>
              <a:t>CRUD</a:t>
            </a:r>
            <a:r>
              <a:rPr lang="fa-IR" sz="1600" b="1"/>
              <a:t> </a:t>
            </a:r>
            <a:r>
              <a:rPr lang="fa-IR" sz="1600"/>
              <a:t>حمید امینی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314453"/>
            <a:ext cx="939800" cy="939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9300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/>
              <a:t>شرح یوزکیس ها بهداد گلشه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93603"/>
            <a:ext cx="939800" cy="939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94" y="378435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/>
              <a:t>       طراحی خود یوزکیس سید شروین سجادی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4092" y="3620107"/>
            <a:ext cx="939800" cy="939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89664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90624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61051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434606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012074" y="391808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3EB2B71-5E26-0AE8-22D6-C2BFC4C95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" y="966097"/>
            <a:ext cx="4903300" cy="5829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0FCA2-2C3A-3D91-C873-752DA6EEECAF}"/>
              </a:ext>
            </a:extLst>
          </p:cNvPr>
          <p:cNvSpPr txBox="1"/>
          <p:nvPr/>
        </p:nvSpPr>
        <p:spPr>
          <a:xfrm>
            <a:off x="5662247" y="2911247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https://mega.nz/file/V6sR1YQK#susUB6othWfdriiNSBOvg_ddKW9afedAJpGjyCrQklo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5FBE9-7048-31FC-338C-EA5E8190E5AB}"/>
              </a:ext>
            </a:extLst>
          </p:cNvPr>
          <p:cNvSpPr txBox="1"/>
          <p:nvPr/>
        </p:nvSpPr>
        <p:spPr>
          <a:xfrm>
            <a:off x="9263428" y="2354132"/>
            <a:ext cx="284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/>
              <a:t>لینک یوزکیس در فضای ابری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AB21EB-F1BD-39FD-C175-7726C0EC66ED}"/>
              </a:ext>
            </a:extLst>
          </p:cNvPr>
          <p:cNvSpPr txBox="1"/>
          <p:nvPr/>
        </p:nvSpPr>
        <p:spPr>
          <a:xfrm>
            <a:off x="6268917" y="619747"/>
            <a:ext cx="57648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/>
              <a:t>1</a:t>
            </a:r>
            <a:r>
              <a:rPr lang="fa-IR"/>
              <a:t>. مارکتر: مدیریت تبلیغات و بازاریابی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امکان ویرایش و افزودن تبلیغات جدید.</a:t>
            </a:r>
          </a:p>
          <a:p>
            <a:pPr algn="r" rtl="1"/>
            <a:r>
              <a:rPr lang="fa-IR"/>
              <a:t>دسترسی به داده‌های مشتریان برای ارائه تخفیفات و پیشنهادهای مخصوص.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ایجاد و مدیریت کمپین‌های تبلیغاتی.</a:t>
            </a:r>
          </a:p>
          <a:p>
            <a:pPr algn="r" rtl="1"/>
            <a:r>
              <a:rPr lang="fa-IR"/>
              <a:t>بررسی بازخورد و عملکرد تبلیغات.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افزایش شناخت برند و افزایش فروش از طریق تبلیغات موثر.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B3F70-210E-EB09-B2CD-43D53A56BD23}"/>
              </a:ext>
            </a:extLst>
          </p:cNvPr>
          <p:cNvSpPr txBox="1"/>
          <p:nvPr/>
        </p:nvSpPr>
        <p:spPr>
          <a:xfrm>
            <a:off x="5931878" y="3446585"/>
            <a:ext cx="61018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/>
              <a:t>2</a:t>
            </a:r>
            <a:r>
              <a:rPr lang="fa-IR"/>
              <a:t>. مدیر: مدیریت کلیه فعالیت‌ها و گزارش‌ها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دسترسی به گزارشات فروش و موجودی.</a:t>
            </a:r>
          </a:p>
          <a:p>
            <a:pPr algn="r" rtl="1"/>
            <a:r>
              <a:rPr lang="fa-IR"/>
              <a:t>قابلیت مدیریت حساب‌ها و دسترسی به اطلاعات کارمندان.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پایش کلیه فعالیت‌ها و عملکرد فروشگاه.</a:t>
            </a:r>
          </a:p>
          <a:p>
            <a:pPr algn="r" rtl="1"/>
            <a:r>
              <a:rPr lang="fa-IR"/>
              <a:t>مدیریت اطلاعات مشتریان و پشتیبانی از تصمیم‌گیری‌های استراتژیک.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گزارشات جامع در مورد فروش، موجودی، و عملکرد فروشگاه.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4DBD5-B20B-C352-BA3A-CD2E826C3BE9}"/>
              </a:ext>
            </a:extLst>
          </p:cNvPr>
          <p:cNvSpPr txBox="1"/>
          <p:nvPr/>
        </p:nvSpPr>
        <p:spPr>
          <a:xfrm>
            <a:off x="422031" y="619747"/>
            <a:ext cx="45016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/>
              <a:t>3</a:t>
            </a:r>
            <a:r>
              <a:rPr lang="fa-IR"/>
              <a:t>. کارمند انبار: مدیریت موجودی و انبار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دسترسی به لیست کامل کتب و محصولات موجود.</a:t>
            </a:r>
          </a:p>
          <a:p>
            <a:pPr algn="r" rtl="1"/>
            <a:r>
              <a:rPr lang="fa-IR"/>
              <a:t>امکان بروزرسانی موجودی و اطلاعات محصولات.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پیگیری موجودی و جلوگیری از اتمام موجودی.</a:t>
            </a:r>
          </a:p>
          <a:p>
            <a:pPr algn="r" rtl="1"/>
            <a:r>
              <a:rPr lang="fa-IR"/>
              <a:t>دریافت و ارسال محصولات.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موجودی به‌روز و ارسال موفق محصولات.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57236-256F-D2E5-A4B8-15936CB7378B}"/>
              </a:ext>
            </a:extLst>
          </p:cNvPr>
          <p:cNvSpPr txBox="1"/>
          <p:nvPr/>
        </p:nvSpPr>
        <p:spPr>
          <a:xfrm>
            <a:off x="-114300" y="3634317"/>
            <a:ext cx="52083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/>
              <a:t>4</a:t>
            </a:r>
            <a:r>
              <a:rPr lang="fa-IR"/>
              <a:t>. ادمین: مدیریت کاربران و تنظیمات سیستم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دسترسی به اطلاعات کاربران و مدیریت دسترسی‌ها.</a:t>
            </a:r>
          </a:p>
          <a:p>
            <a:pPr algn="r" rtl="1"/>
            <a:r>
              <a:rPr lang="fa-IR"/>
              <a:t>امکان پشتیبان‌گیری از داده‌ها و انجام به‌روزرسانی‌های سیستم.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ایجاد و مدیریت حساب‌ها و دسترسی‌های کاربران.</a:t>
            </a:r>
          </a:p>
          <a:p>
            <a:pPr algn="r" rtl="1"/>
            <a:r>
              <a:rPr lang="fa-IR"/>
              <a:t>پشتیبان‌گیری از داده‌ها و امنیت سیستم.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مدیریت به‌روز کاربران و اطمینان از امنیت سیستم.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3D2F3E7-02C9-B101-D55B-BB5EDCC29C6D}"/>
              </a:ext>
            </a:extLst>
          </p:cNvPr>
          <p:cNvSpPr txBox="1"/>
          <p:nvPr/>
        </p:nvSpPr>
        <p:spPr>
          <a:xfrm>
            <a:off x="6699738" y="596765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Marketer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3BEDF-E7A8-6992-8799-C69F8344FAAB}"/>
              </a:ext>
            </a:extLst>
          </p:cNvPr>
          <p:cNvSpPr txBox="1"/>
          <p:nvPr/>
        </p:nvSpPr>
        <p:spPr>
          <a:xfrm>
            <a:off x="8440615" y="966097"/>
            <a:ext cx="35227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Login</a:t>
            </a:r>
          </a:p>
          <a:p>
            <a:pPr algn="r" rtl="1"/>
            <a:r>
              <a:rPr lang="en-US"/>
              <a:t> </a:t>
            </a:r>
            <a:r>
              <a:rPr lang="fa-IR"/>
              <a:t>ورودی:</a:t>
            </a:r>
          </a:p>
          <a:p>
            <a:pPr algn="r" rtl="1"/>
            <a:r>
              <a:rPr lang="fa-IR"/>
              <a:t>نام کاربری و رمز عبور.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احراز هویت و ورود به سیستم.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دسترسی به اطلاعات مختص به مارکتر.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EC670-EC0A-2E33-E770-73BE3A29ED89}"/>
              </a:ext>
            </a:extLst>
          </p:cNvPr>
          <p:cNvSpPr txBox="1"/>
          <p:nvPr/>
        </p:nvSpPr>
        <p:spPr>
          <a:xfrm>
            <a:off x="8027376" y="3625286"/>
            <a:ext cx="39360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Sign Up</a:t>
            </a:r>
          </a:p>
          <a:p>
            <a:pPr algn="r" rtl="1"/>
            <a:r>
              <a:rPr lang="fa-IR"/>
              <a:t> ورودی:</a:t>
            </a:r>
          </a:p>
          <a:p>
            <a:pPr algn="r" rtl="1"/>
            <a:r>
              <a:rPr lang="fa-IR"/>
              <a:t>اطلاعات مورد نیاز برای ثبت نام، از جمله نام، نام خانوادگی، ایمیل، و رمز عبور.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ذخیره اطلاعات در سیستم و ایجاد حساب کاربری.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ایجاد حساب کاربری جدید و دسترسی به سیستم.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B451D-6118-C2E2-CDE2-CE83ECA0429C}"/>
              </a:ext>
            </a:extLst>
          </p:cNvPr>
          <p:cNvSpPr txBox="1"/>
          <p:nvPr/>
        </p:nvSpPr>
        <p:spPr>
          <a:xfrm>
            <a:off x="4015154" y="1039963"/>
            <a:ext cx="36927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Add/Remove Books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اطلاعات کامل کتب برای افزودن (عنوان، نویسنده، ناشر و ...) یا اطلاعات مورد نیاز برای حذف (شناسه کتاب یا مشخصات دیگر).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افزودن یا حذف کتب از پایگاه داده.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تغییرات در لیست کتب و موجودی.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AC2CE-EAD7-A6D6-1398-651DBF0DA8B3}"/>
              </a:ext>
            </a:extLst>
          </p:cNvPr>
          <p:cNvSpPr txBox="1"/>
          <p:nvPr/>
        </p:nvSpPr>
        <p:spPr>
          <a:xfrm>
            <a:off x="4386629" y="3693546"/>
            <a:ext cx="34187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Search/Filter Books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پارامترهای جستجو (عنوان، نویسنده، دسته بندی و ...) یا گزینه‌های فیلترگذاری.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اجرای جستجو یا فیلتر بر روی داده‌های کتب.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لیست کتب مطابق با جستجو یا فیلتر.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16845-2627-11C5-4B43-8988B74F9CD1}"/>
              </a:ext>
            </a:extLst>
          </p:cNvPr>
          <p:cNvSpPr txBox="1"/>
          <p:nvPr/>
        </p:nvSpPr>
        <p:spPr>
          <a:xfrm>
            <a:off x="304066" y="1039963"/>
            <a:ext cx="36927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Make Payment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مبلغ پرداختی و اطلاعات مربوط به تراکنش (شماره کارت، تاریخ انقضاء و ...) </a:t>
            </a:r>
            <a:endParaRPr lang="en-US"/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ارسال اطلاعات به درگاه پرداخت بانکی و پایان تراکنش.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تایید پرداخت و ثبت تراکنش در سیستم.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3EC830-05E3-2CA9-AC7D-9CE79EA629DE}"/>
              </a:ext>
            </a:extLst>
          </p:cNvPr>
          <p:cNvSpPr txBox="1"/>
          <p:nvPr/>
        </p:nvSpPr>
        <p:spPr>
          <a:xfrm>
            <a:off x="379535" y="3693546"/>
            <a:ext cx="35418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Customer Management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دسترسی به اطلاعات مشتریان شامل خریدهای گذشته و اطلاعات تماس.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مشاهده و ویرایش اطلاعات مشتریان، ارسال پیام یا تخفیف به مشتریان خاص.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به‌روزرسانی اطلاعات مشتریان و ارتباط مؤثر با آنها.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C9F9DA-DF21-E6B8-50F4-6BC6AEDA1126}"/>
              </a:ext>
            </a:extLst>
          </p:cNvPr>
          <p:cNvSpPr txBox="1"/>
          <p:nvPr/>
        </p:nvSpPr>
        <p:spPr>
          <a:xfrm>
            <a:off x="6778869" y="596765"/>
            <a:ext cx="151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Stock clerk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5A6E4-CEBC-FF63-F23F-B802C872372F}"/>
              </a:ext>
            </a:extLst>
          </p:cNvPr>
          <p:cNvSpPr txBox="1"/>
          <p:nvPr/>
        </p:nvSpPr>
        <p:spPr>
          <a:xfrm>
            <a:off x="5451231" y="1187696"/>
            <a:ext cx="643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/>
              <a:t>در این بخش </a:t>
            </a:r>
            <a:r>
              <a:rPr lang="en-US"/>
              <a:t>login</a:t>
            </a:r>
            <a:r>
              <a:rPr lang="fa-IR"/>
              <a:t> و </a:t>
            </a:r>
            <a:r>
              <a:rPr lang="en-US"/>
              <a:t>sign up</a:t>
            </a:r>
            <a:r>
              <a:rPr lang="fa-IR"/>
              <a:t> مانند بخش قبلی نیز کار میکند.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BCE9C-8884-D74E-D0A1-0C0103F44D22}"/>
              </a:ext>
            </a:extLst>
          </p:cNvPr>
          <p:cNvSpPr txBox="1"/>
          <p:nvPr/>
        </p:nvSpPr>
        <p:spPr>
          <a:xfrm>
            <a:off x="5785340" y="1861599"/>
            <a:ext cx="61018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000" b="1" u="sng"/>
              <a:t>Add/Remove Books</a:t>
            </a:r>
            <a:endParaRPr lang="fa-IR" sz="2000" b="1" u="sng"/>
          </a:p>
          <a:p>
            <a:pPr algn="r" rtl="1"/>
            <a:r>
              <a:rPr lang="fa-IR" sz="2000"/>
              <a:t>ورودی:</a:t>
            </a:r>
          </a:p>
          <a:p>
            <a:pPr algn="r" rtl="1"/>
            <a:r>
              <a:rPr lang="fa-IR" sz="2000"/>
              <a:t>اطلاعات کامل کتب برای افزودن (عنوان، نویسنده، ناشر و ...) یا اطلاعات مورد نیاز برای حذف (شناسه کتاب یا مشخصات دیگر).</a:t>
            </a:r>
          </a:p>
          <a:p>
            <a:pPr algn="r" rtl="1"/>
            <a:r>
              <a:rPr lang="fa-IR" sz="2000"/>
              <a:t>فرآیند:</a:t>
            </a:r>
          </a:p>
          <a:p>
            <a:pPr algn="r" rtl="1"/>
            <a:r>
              <a:rPr lang="fa-IR" sz="2000"/>
              <a:t>افزودن یا حذف کتب از پایگاه داده.</a:t>
            </a:r>
          </a:p>
          <a:p>
            <a:pPr algn="r" rtl="1"/>
            <a:r>
              <a:rPr lang="fa-IR" sz="2000"/>
              <a:t>خروجی:</a:t>
            </a:r>
          </a:p>
          <a:p>
            <a:pPr algn="r" rtl="1"/>
            <a:r>
              <a:rPr lang="fa-IR" sz="2000"/>
              <a:t>تغییرات در لیست کتب و موجودی انبار.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528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29E66E-C876-4F27-CF5C-AE3168ADEBD4}"/>
              </a:ext>
            </a:extLst>
          </p:cNvPr>
          <p:cNvSpPr txBox="1"/>
          <p:nvPr/>
        </p:nvSpPr>
        <p:spPr>
          <a:xfrm>
            <a:off x="6849209" y="640544"/>
            <a:ext cx="1388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654FF-59D8-B227-6AF9-8854D6862FBB}"/>
              </a:ext>
            </a:extLst>
          </p:cNvPr>
          <p:cNvSpPr txBox="1"/>
          <p:nvPr/>
        </p:nvSpPr>
        <p:spPr>
          <a:xfrm>
            <a:off x="5861540" y="118769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/>
              <a:t>در این بخش </a:t>
            </a:r>
            <a:r>
              <a:rPr lang="en-US"/>
              <a:t>login</a:t>
            </a:r>
            <a:r>
              <a:rPr lang="fa-IR"/>
              <a:t> و </a:t>
            </a:r>
            <a:r>
              <a:rPr lang="en-US"/>
              <a:t>sign up</a:t>
            </a:r>
            <a:r>
              <a:rPr lang="fa-IR"/>
              <a:t> مانند بخش </a:t>
            </a:r>
            <a:r>
              <a:rPr lang="en-US"/>
              <a:t>Marketer</a:t>
            </a:r>
            <a:r>
              <a:rPr lang="fa-IR"/>
              <a:t> نیز کار میکند.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2B566-7BF3-2474-38EB-B723F2B57405}"/>
              </a:ext>
            </a:extLst>
          </p:cNvPr>
          <p:cNvSpPr txBox="1"/>
          <p:nvPr/>
        </p:nvSpPr>
        <p:spPr>
          <a:xfrm>
            <a:off x="6594231" y="1674673"/>
            <a:ext cx="50585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Get Report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انتخاب نوع گزارش (فروش، موجودی، عملکرد فروشگاه و ...).</a:t>
            </a:r>
          </a:p>
          <a:p>
            <a:pPr algn="r" rtl="1"/>
            <a:r>
              <a:rPr lang="fa-IR"/>
              <a:t>انتخاب بازه زمانی مورد نظر.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تولید گزارش بر اساس اطلاعات مورد نظر.</a:t>
            </a:r>
          </a:p>
          <a:p>
            <a:pPr algn="r" rtl="1"/>
            <a:r>
              <a:rPr lang="fa-IR"/>
              <a:t>نمایش گزارش به صورت مناسب (جداول، نمودارها و ...).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گزارش مورد نظر برای مدیر.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D7879-A28C-A47D-6922-467893833D44}"/>
              </a:ext>
            </a:extLst>
          </p:cNvPr>
          <p:cNvSpPr txBox="1"/>
          <p:nvPr/>
        </p:nvSpPr>
        <p:spPr>
          <a:xfrm>
            <a:off x="105508" y="1674673"/>
            <a:ext cx="52138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Buying Books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اطلاعات کتب مورد نظر برای خرید (شناسه کتاب یا جزئیات دیگر).</a:t>
            </a:r>
          </a:p>
          <a:p>
            <a:pPr algn="r" rtl="1"/>
            <a:r>
              <a:rPr lang="fa-IR"/>
              <a:t>مشخصات تراکنش مالی (شماره کارت و ...).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ثبت سفارش خرید کتب و ارسال به سیستم پرداخت.</a:t>
            </a:r>
          </a:p>
          <a:p>
            <a:pPr algn="r" rtl="1"/>
            <a:r>
              <a:rPr lang="fa-IR"/>
              <a:t>بررسی موجودی و تایید سفارش.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ثبت خرید در سیستم و ارسال تراکنش به بانک.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53A0A9-F39A-2156-0355-ADC1CA5FEA2F}"/>
              </a:ext>
            </a:extLst>
          </p:cNvPr>
          <p:cNvSpPr txBox="1"/>
          <p:nvPr/>
        </p:nvSpPr>
        <p:spPr>
          <a:xfrm>
            <a:off x="5618286" y="4259996"/>
            <a:ext cx="61018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User Management</a:t>
            </a:r>
            <a:endParaRPr lang="fa-IR" b="1" u="sng"/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دسترسی به اطلاعات کاربران (مشتریان، کارمندان و ...).</a:t>
            </a:r>
          </a:p>
          <a:p>
            <a:pPr algn="r" rtl="1"/>
            <a:r>
              <a:rPr lang="fa-IR"/>
              <a:t>امکان مشاهده و ویرایش اطلاعات کاربران.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مدیریت حساب‌ها و دسترسی‌ها.</a:t>
            </a:r>
          </a:p>
          <a:p>
            <a:pPr algn="r" rtl="1"/>
            <a:r>
              <a:rPr lang="fa-IR"/>
              <a:t>ایجاد و ویرایش حساب کاربری، انجام تغییرات در دسترسی‌ها.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به‌روزرسانی اطلاعات کاربران و تغییرات در حساب‌ها و دسترسی‌ها.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2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CC65F-C44F-FFDF-EF7B-1751EEAEB326}"/>
              </a:ext>
            </a:extLst>
          </p:cNvPr>
          <p:cNvSpPr txBox="1"/>
          <p:nvPr/>
        </p:nvSpPr>
        <p:spPr>
          <a:xfrm>
            <a:off x="6866792" y="670631"/>
            <a:ext cx="134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Admin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2A11D-5C27-00FC-62B1-7FF607DFABAE}"/>
              </a:ext>
            </a:extLst>
          </p:cNvPr>
          <p:cNvSpPr txBox="1"/>
          <p:nvPr/>
        </p:nvSpPr>
        <p:spPr>
          <a:xfrm>
            <a:off x="6541477" y="1967024"/>
            <a:ext cx="52929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Restore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انتخاب نوع بازیابی (بازیابی سیستم به یک نقطه زمانی خاص یا ...).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اجرای عملیات بازیابی بر اساس تنظیمات مشخص شده.</a:t>
            </a:r>
          </a:p>
          <a:p>
            <a:pPr algn="r" rtl="1"/>
            <a:r>
              <a:rPr lang="fa-IR"/>
              <a:t>تأیید و اعمال تغییرات.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سیستم به حالتی خاص بازیابی می‌شود و تاییدیه بازیابی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5C6C7-3300-0C51-6D62-6188571C3183}"/>
              </a:ext>
            </a:extLst>
          </p:cNvPr>
          <p:cNvSpPr txBox="1"/>
          <p:nvPr/>
        </p:nvSpPr>
        <p:spPr>
          <a:xfrm>
            <a:off x="64479" y="1967024"/>
            <a:ext cx="61018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b="1" u="sng"/>
              <a:t>Backup</a:t>
            </a:r>
          </a:p>
          <a:p>
            <a:pPr algn="r" rtl="1"/>
            <a:r>
              <a:rPr lang="fa-IR"/>
              <a:t>ورودی:</a:t>
            </a:r>
          </a:p>
          <a:p>
            <a:pPr algn="r" rtl="1"/>
            <a:r>
              <a:rPr lang="fa-IR"/>
              <a:t>انتخاب نوع پشتیبان‌گیری (پشتیبان‌گیری کلی سیستم یا فقط بخش خاصی از داده‌ها).</a:t>
            </a:r>
          </a:p>
          <a:p>
            <a:pPr algn="r" rtl="1"/>
            <a:r>
              <a:rPr lang="fa-IR"/>
              <a:t>فرآیند:</a:t>
            </a:r>
          </a:p>
          <a:p>
            <a:pPr algn="r" rtl="1"/>
            <a:r>
              <a:rPr lang="fa-IR"/>
              <a:t>اجرای عملیات پشتیبان‌گیری و ذخیره اطلاعات در یک محل امن.</a:t>
            </a:r>
          </a:p>
          <a:p>
            <a:pPr algn="r" rtl="1"/>
            <a:r>
              <a:rPr lang="fa-IR"/>
              <a:t>اطلاعات مرتبط با پشتیبان‌گیری (زمان، موفقیت، حجم و ...) را ثبت کنید.</a:t>
            </a:r>
          </a:p>
          <a:p>
            <a:pPr algn="r" rtl="1"/>
            <a:r>
              <a:rPr lang="fa-IR"/>
              <a:t>خروجی:</a:t>
            </a:r>
          </a:p>
          <a:p>
            <a:pPr algn="r" rtl="1"/>
            <a:r>
              <a:rPr lang="fa-IR"/>
              <a:t>ایجاد یک فایل پشتیبان یا سیستم آماده برای بازیابی در آینده.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System Analysis &amp;</a:t>
            </a:r>
            <a:b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Design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333543-D962-49E4-2ECE-16982580C741}"/>
              </a:ext>
            </a:extLst>
          </p:cNvPr>
          <p:cNvSpPr txBox="1"/>
          <p:nvPr/>
        </p:nvSpPr>
        <p:spPr>
          <a:xfrm>
            <a:off x="7262447" y="1749642"/>
            <a:ext cx="4700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/>
              <a:t>لینک کلاس ها در فضای ابری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368578-6BF4-AD4B-5C91-41E8C58F8169}"/>
              </a:ext>
            </a:extLst>
          </p:cNvPr>
          <p:cNvSpPr txBox="1"/>
          <p:nvPr/>
        </p:nvSpPr>
        <p:spPr>
          <a:xfrm>
            <a:off x="6734174" y="2579353"/>
            <a:ext cx="5229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https://mega.nz/file/onViULSC#sP6gTON2XxNA2q3GII27jlPXJZi2yGw6haOYGeUq7hE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8932A-92A1-E7A4-E339-7FC1788AC618}"/>
              </a:ext>
            </a:extLst>
          </p:cNvPr>
          <p:cNvSpPr txBox="1"/>
          <p:nvPr/>
        </p:nvSpPr>
        <p:spPr>
          <a:xfrm>
            <a:off x="6866792" y="670631"/>
            <a:ext cx="134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02BE6D-5A1F-AE2D-94F0-4F5A3FAC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0" y="1129553"/>
            <a:ext cx="4474624" cy="520554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936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290</TotalTime>
  <Words>1161</Words>
  <Application>Microsoft Office PowerPoint</Application>
  <PresentationFormat>Widescreen</PresentationFormat>
  <Paragraphs>281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Light</vt:lpstr>
      <vt:lpstr>Office Theme</vt:lpstr>
      <vt:lpstr>System Analysis &amp; Design</vt:lpstr>
      <vt:lpstr>Project analysis slide 2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7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&amp; Design</dc:title>
  <dc:creator>Administrator</dc:creator>
  <cp:lastModifiedBy>Administrator</cp:lastModifiedBy>
  <cp:revision>4</cp:revision>
  <dcterms:created xsi:type="dcterms:W3CDTF">2023-12-31T17:31:49Z</dcterms:created>
  <dcterms:modified xsi:type="dcterms:W3CDTF">2024-01-01T09:26:14Z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