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2" r:id="rId2"/>
  </p:sldMasterIdLst>
  <p:notesMasterIdLst>
    <p:notesMasterId r:id="rId16"/>
  </p:notesMasterIdLst>
  <p:handoutMasterIdLst>
    <p:handoutMasterId r:id="rId17"/>
  </p:handoutMasterIdLst>
  <p:sldIdLst>
    <p:sldId id="315" r:id="rId3"/>
    <p:sldId id="325" r:id="rId4"/>
    <p:sldId id="320" r:id="rId5"/>
    <p:sldId id="328" r:id="rId6"/>
    <p:sldId id="329" r:id="rId7"/>
    <p:sldId id="330" r:id="rId8"/>
    <p:sldId id="332" r:id="rId9"/>
    <p:sldId id="333" r:id="rId10"/>
    <p:sldId id="337" r:id="rId11"/>
    <p:sldId id="331" r:id="rId12"/>
    <p:sldId id="338" r:id="rId13"/>
    <p:sldId id="341" r:id="rId14"/>
    <p:sldId id="343" r:id="rId15"/>
  </p:sldIdLst>
  <p:sldSz cx="12192000" cy="6858000"/>
  <p:notesSz cx="6731000" cy="9867900"/>
  <p:defaultTex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p:defaultTextStyle>
  <p:extLst>
    <p:ext uri="{EFAFB233-063F-42B5-8137-9DF3F51BA10A}">
      <p15:sldGuideLst xmlns:p15="http://schemas.microsoft.com/office/powerpoint/2012/main">
        <p15:guide id="1" orient="horz" pos="3793" userDrawn="1">
          <p15:clr>
            <a:srgbClr val="A4A3A4"/>
          </p15:clr>
        </p15:guide>
        <p15:guide id="2" orient="horz" pos="255" userDrawn="1">
          <p15:clr>
            <a:srgbClr val="A4A3A4"/>
          </p15:clr>
        </p15:guide>
        <p15:guide id="3" orient="horz" pos="1706" userDrawn="1">
          <p15:clr>
            <a:srgbClr val="A4A3A4"/>
          </p15:clr>
        </p15:guide>
        <p15:guide id="4" pos="7288" userDrawn="1">
          <p15:clr>
            <a:srgbClr val="A4A3A4"/>
          </p15:clr>
        </p15:guide>
        <p15:guide id="5" pos="392" userDrawn="1">
          <p15:clr>
            <a:srgbClr val="A4A3A4"/>
          </p15:clr>
        </p15:guide>
      </p15:sldGuideLst>
    </p:ext>
    <p:ext uri="{2D200454-40CA-4A62-9FC3-DE9A4176ACB9}">
      <p15:notesGuideLst xmlns:p15="http://schemas.microsoft.com/office/powerpoint/2012/main">
        <p15:guide id="1" orient="horz" pos="386">
          <p15:clr>
            <a:srgbClr val="A4A3A4"/>
          </p15:clr>
        </p15:guide>
        <p15:guide id="2" orient="horz" pos="5830">
          <p15:clr>
            <a:srgbClr val="A4A3A4"/>
          </p15:clr>
        </p15:guide>
        <p15:guide id="3" orient="horz" pos="2201">
          <p15:clr>
            <a:srgbClr val="A4A3A4"/>
          </p15:clr>
        </p15:guide>
        <p15:guide id="4" orient="horz" pos="2065">
          <p15:clr>
            <a:srgbClr val="A4A3A4"/>
          </p15:clr>
        </p15:guide>
        <p15:guide id="5" pos="306">
          <p15:clr>
            <a:srgbClr val="A4A3A4"/>
          </p15:clr>
        </p15:guide>
        <p15:guide id="6" pos="39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3E3"/>
    <a:srgbClr val="D4E6F4"/>
    <a:srgbClr val="EEEFEF"/>
    <a:srgbClr val="5BBBB7"/>
    <a:srgbClr val="1E9D8B"/>
    <a:srgbClr val="4C99B2"/>
    <a:srgbClr val="007A87"/>
    <a:srgbClr val="179C7D"/>
    <a:srgbClr val="A2D7CB"/>
    <a:srgbClr val="5CB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871" autoAdjust="0"/>
  </p:normalViewPr>
  <p:slideViewPr>
    <p:cSldViewPr showGuides="1">
      <p:cViewPr varScale="1">
        <p:scale>
          <a:sx n="115" d="100"/>
          <a:sy n="115" d="100"/>
        </p:scale>
        <p:origin x="258" y="108"/>
      </p:cViewPr>
      <p:guideLst>
        <p:guide orient="horz" pos="3793"/>
        <p:guide orient="horz" pos="255"/>
        <p:guide orient="horz" pos="1706"/>
        <p:guide pos="7288"/>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2" d="100"/>
          <a:sy n="82" d="100"/>
        </p:scale>
        <p:origin x="-3930" y="-390"/>
      </p:cViewPr>
      <p:guideLst>
        <p:guide orient="horz" pos="386"/>
        <p:guide orient="horz" pos="5830"/>
        <p:guide orient="horz" pos="2201"/>
        <p:guide orient="horz" pos="2065"/>
        <p:guide pos="306"/>
        <p:guide pos="393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13175" y="0"/>
            <a:ext cx="2916238" cy="493713"/>
          </a:xfrm>
          <a:prstGeom prst="rect">
            <a:avLst/>
          </a:prstGeom>
        </p:spPr>
        <p:txBody>
          <a:bodyPr vert="horz" lIns="91440" tIns="45720" rIns="91440" bIns="45720" rtlCol="0"/>
          <a:lstStyle>
            <a:lvl1pPr algn="r">
              <a:defRPr sz="1200"/>
            </a:lvl1pPr>
          </a:lstStyle>
          <a:p>
            <a:fld id="{712E56AE-624E-49E0-8ED0-94A91F974A6E}" type="datetimeFigureOut">
              <a:rPr lang="de-DE" smtClean="0"/>
              <a:pPr/>
              <a:t>17.06.2022</a:t>
            </a:fld>
            <a:endParaRPr lang="de-DE"/>
          </a:p>
        </p:txBody>
      </p:sp>
      <p:sp>
        <p:nvSpPr>
          <p:cNvPr id="4" name="Fußzeilenplatzhalter 3"/>
          <p:cNvSpPr>
            <a:spLocks noGrp="1"/>
          </p:cNvSpPr>
          <p:nvPr>
            <p:ph type="ftr" sz="quarter" idx="2"/>
          </p:nvPr>
        </p:nvSpPr>
        <p:spPr>
          <a:xfrm>
            <a:off x="0" y="9372600"/>
            <a:ext cx="2916238" cy="49371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13175" y="9372600"/>
            <a:ext cx="2916238" cy="493713"/>
          </a:xfrm>
          <a:prstGeom prst="rect">
            <a:avLst/>
          </a:prstGeom>
        </p:spPr>
        <p:txBody>
          <a:bodyPr vert="horz" lIns="91440" tIns="45720" rIns="91440" bIns="45720" rtlCol="0" anchor="b"/>
          <a:lstStyle>
            <a:lvl1pPr algn="r">
              <a:defRPr sz="1200"/>
            </a:lvl1pPr>
          </a:lstStyle>
          <a:p>
            <a:fld id="{80BC5AC0-20DA-4069-B102-9653FA907D55}" type="slidenum">
              <a:rPr lang="de-DE" smtClean="0"/>
              <a:pPr/>
              <a:t>‹Nr.›</a:t>
            </a:fld>
            <a:endParaRPr lang="de-DE"/>
          </a:p>
        </p:txBody>
      </p:sp>
    </p:spTree>
    <p:extLst>
      <p:ext uri="{BB962C8B-B14F-4D97-AF65-F5344CB8AC3E}">
        <p14:creationId xmlns:p14="http://schemas.microsoft.com/office/powerpoint/2010/main" val="2314779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5774" y="0"/>
            <a:ext cx="3599826" cy="493713"/>
          </a:xfrm>
          <a:prstGeom prst="rect">
            <a:avLst/>
          </a:prstGeom>
        </p:spPr>
        <p:txBody>
          <a:bodyPr vert="horz" lIns="0" tIns="90000" rIns="91440" bIns="45720" rtlCol="0"/>
          <a:lstStyle>
            <a:lvl1pPr algn="l">
              <a:defRPr sz="1200">
                <a:latin typeface="Frutiger LT Com 55 Roman" pitchFamily="34" charset="0"/>
              </a:defRPr>
            </a:lvl1pPr>
          </a:lstStyle>
          <a:p>
            <a:endParaRPr lang="de-DE" dirty="0"/>
          </a:p>
        </p:txBody>
      </p:sp>
      <p:sp>
        <p:nvSpPr>
          <p:cNvPr id="3" name="Datumsplatzhalter 2"/>
          <p:cNvSpPr>
            <a:spLocks noGrp="1"/>
          </p:cNvSpPr>
          <p:nvPr>
            <p:ph type="dt" idx="1"/>
          </p:nvPr>
        </p:nvSpPr>
        <p:spPr>
          <a:xfrm>
            <a:off x="4805700" y="0"/>
            <a:ext cx="1439525" cy="493713"/>
          </a:xfrm>
          <a:prstGeom prst="rect">
            <a:avLst/>
          </a:prstGeom>
        </p:spPr>
        <p:txBody>
          <a:bodyPr vert="horz" lIns="91440" tIns="90000" rIns="0" bIns="45720" rtlCol="0"/>
          <a:lstStyle>
            <a:lvl1pPr algn="r">
              <a:defRPr sz="1200">
                <a:latin typeface="Frutiger LT Com 55 Roman" pitchFamily="34" charset="0"/>
              </a:defRPr>
            </a:lvl1pPr>
          </a:lstStyle>
          <a:p>
            <a:fld id="{D64C5CA1-81F4-43E1-8D15-34184FE6F392}" type="datetimeFigureOut">
              <a:rPr lang="de-DE" smtClean="0"/>
              <a:pPr/>
              <a:t>17.06.2022</a:t>
            </a:fld>
            <a:endParaRPr lang="de-DE" dirty="0"/>
          </a:p>
        </p:txBody>
      </p:sp>
      <p:sp>
        <p:nvSpPr>
          <p:cNvPr id="4" name="Folienbildplatzhalter 3"/>
          <p:cNvSpPr>
            <a:spLocks noGrp="1" noRot="1" noChangeAspect="1"/>
          </p:cNvSpPr>
          <p:nvPr>
            <p:ph type="sldImg" idx="2"/>
          </p:nvPr>
        </p:nvSpPr>
        <p:spPr>
          <a:xfrm>
            <a:off x="-106363" y="612775"/>
            <a:ext cx="4737101" cy="2665413"/>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85774" y="3494088"/>
            <a:ext cx="5759451" cy="5760462"/>
          </a:xfrm>
          <a:prstGeom prst="rect">
            <a:avLst/>
          </a:prstGeom>
        </p:spPr>
        <p:txBody>
          <a:bodyPr vert="horz" lIns="0" tIns="0" rIns="0" bIns="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485774" y="9372600"/>
            <a:ext cx="3599826" cy="493713"/>
          </a:xfrm>
          <a:prstGeom prst="rect">
            <a:avLst/>
          </a:prstGeom>
        </p:spPr>
        <p:txBody>
          <a:bodyPr vert="horz" lIns="0" tIns="45720" rIns="91440" bIns="180000" rtlCol="0" anchor="b"/>
          <a:lstStyle>
            <a:lvl1pPr algn="l">
              <a:defRPr sz="1200">
                <a:latin typeface="Frutiger LT Com 55 Roman" pitchFamily="34" charset="0"/>
              </a:defRPr>
            </a:lvl1pPr>
          </a:lstStyle>
          <a:p>
            <a:endParaRPr lang="de-DE" dirty="0"/>
          </a:p>
        </p:txBody>
      </p:sp>
      <p:sp>
        <p:nvSpPr>
          <p:cNvPr id="7" name="Foliennummernplatzhalter 6"/>
          <p:cNvSpPr>
            <a:spLocks noGrp="1"/>
          </p:cNvSpPr>
          <p:nvPr>
            <p:ph type="sldNum" sz="quarter" idx="5"/>
          </p:nvPr>
        </p:nvSpPr>
        <p:spPr>
          <a:xfrm>
            <a:off x="4805699" y="9372600"/>
            <a:ext cx="1439525" cy="493713"/>
          </a:xfrm>
          <a:prstGeom prst="rect">
            <a:avLst/>
          </a:prstGeom>
        </p:spPr>
        <p:txBody>
          <a:bodyPr vert="horz" lIns="91440" tIns="45720" rIns="0" bIns="180000" rtlCol="0" anchor="b"/>
          <a:lstStyle>
            <a:lvl1pPr algn="r">
              <a:defRPr sz="1200">
                <a:latin typeface="Frutiger LT Com 55 Roman" pitchFamily="34" charset="0"/>
              </a:defRPr>
            </a:lvl1pPr>
          </a:lstStyle>
          <a:p>
            <a:fld id="{6F118F77-BF2E-4843-AA6C-ED9ACCB38B45}" type="slidenum">
              <a:rPr lang="de-DE" smtClean="0"/>
              <a:pPr/>
              <a:t>‹Nr.›</a:t>
            </a:fld>
            <a:endParaRPr lang="de-DE" dirty="0"/>
          </a:p>
        </p:txBody>
      </p:sp>
    </p:spTree>
    <p:extLst>
      <p:ext uri="{BB962C8B-B14F-4D97-AF65-F5344CB8AC3E}">
        <p14:creationId xmlns:p14="http://schemas.microsoft.com/office/powerpoint/2010/main" val="15243539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Clr>
        <a:srgbClr val="179C7D"/>
      </a:buClr>
      <a:buFont typeface="Wingdings" pitchFamily="2" charset="2"/>
      <a:buChar char="n"/>
      <a:defRPr sz="1200" kern="1200">
        <a:solidFill>
          <a:schemeClr val="tx1"/>
        </a:solidFill>
        <a:latin typeface="Frutiger LT Com 55 Roman" pitchFamily="34" charset="0"/>
        <a:ea typeface="+mn-ea"/>
        <a:cs typeface="+mn-cs"/>
      </a:defRPr>
    </a:lvl1pPr>
    <a:lvl2pPr marL="360363" indent="-184150"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2pPr>
    <a:lvl3pPr marL="536575" indent="-176213"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3pPr>
    <a:lvl4pPr marL="715963" indent="-17462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4pPr>
    <a:lvl5pPr marL="896938" indent="-18097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mit Bild">
    <p:spTree>
      <p:nvGrpSpPr>
        <p:cNvPr id="1" name=""/>
        <p:cNvGrpSpPr/>
        <p:nvPr/>
      </p:nvGrpSpPr>
      <p:grpSpPr>
        <a:xfrm>
          <a:off x="0" y="0"/>
          <a:ext cx="0" cy="0"/>
          <a:chOff x="0" y="0"/>
          <a:chExt cx="0" cy="0"/>
        </a:xfrm>
      </p:grpSpPr>
      <p:sp>
        <p:nvSpPr>
          <p:cNvPr id="3" name="Rectangle 3"/>
          <p:cNvSpPr>
            <a:spLocks noGrp="1" noChangeArrowheads="1"/>
          </p:cNvSpPr>
          <p:nvPr>
            <p:ph type="subTitle" idx="1"/>
          </p:nvPr>
        </p:nvSpPr>
        <p:spPr>
          <a:xfrm>
            <a:off x="622300" y="1773238"/>
            <a:ext cx="10944000" cy="647622"/>
          </a:xfrm>
        </p:spPr>
        <p:txBody>
          <a:bodyPr/>
          <a:lstStyle>
            <a:lvl1pPr marL="0" indent="0">
              <a:spcAft>
                <a:spcPts val="0"/>
              </a:spcAft>
              <a:buNone/>
              <a:defRPr/>
            </a:lvl1pPr>
          </a:lstStyle>
          <a:p>
            <a:pPr lvl="0"/>
            <a:r>
              <a:rPr lang="de-DE" noProof="0" smtClean="0"/>
              <a:t>Formatvorlage des Untertitelmasters durch Klicken bearbeiten</a:t>
            </a:r>
            <a:endParaRPr lang="de-DE" noProof="0" dirty="0" smtClean="0"/>
          </a:p>
        </p:txBody>
      </p:sp>
      <p:sp>
        <p:nvSpPr>
          <p:cNvPr id="4" name="Line 13"/>
          <p:cNvSpPr>
            <a:spLocks noChangeShapeType="1"/>
          </p:cNvSpPr>
          <p:nvPr userDrawn="1"/>
        </p:nvSpPr>
        <p:spPr bwMode="auto">
          <a:xfrm>
            <a:off x="622300" y="249287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Bildplatzhalter 2"/>
          <p:cNvSpPr>
            <a:spLocks noGrp="1"/>
          </p:cNvSpPr>
          <p:nvPr>
            <p:ph type="pic" sz="quarter" idx="10"/>
          </p:nvPr>
        </p:nvSpPr>
        <p:spPr>
          <a:xfrm>
            <a:off x="625700" y="2636890"/>
            <a:ext cx="10944000" cy="3384470"/>
          </a:xfrm>
        </p:spPr>
        <p:txBody>
          <a:bodyPr anchor="ctr" anchorCtr="0"/>
          <a:lstStyle>
            <a:lvl1pPr marL="0" indent="0" algn="ctr">
              <a:buNone/>
              <a:defRPr/>
            </a:lvl1pPr>
          </a:lstStyle>
          <a:p>
            <a:r>
              <a:rPr lang="de-DE" smtClean="0"/>
              <a:t>Bild durch Klicken auf Symbol hinzufügen</a:t>
            </a:r>
            <a:endParaRPr lang="de-DE" dirty="0"/>
          </a:p>
        </p:txBody>
      </p:sp>
      <p:sp>
        <p:nvSpPr>
          <p:cNvPr id="6" name="Line 12"/>
          <p:cNvSpPr>
            <a:spLocks noChangeShapeType="1"/>
          </p:cNvSpPr>
          <p:nvPr userDrawn="1"/>
        </p:nvSpPr>
        <p:spPr bwMode="auto">
          <a:xfrm flipV="1">
            <a:off x="622300" y="404813"/>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7"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de-DE" noProof="0" smtClean="0"/>
              <a:t>Titelmasterformat durch Klicken bearbeiten</a:t>
            </a:r>
            <a:endParaRPr lang="de-DE" noProof="0" dirty="0" smtClean="0"/>
          </a:p>
        </p:txBody>
      </p:sp>
    </p:spTree>
    <p:extLst>
      <p:ext uri="{BB962C8B-B14F-4D97-AF65-F5344CB8AC3E}">
        <p14:creationId xmlns:p14="http://schemas.microsoft.com/office/powerpoint/2010/main" val="4029149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Überschrift 2-zeil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2300" y="334800"/>
            <a:ext cx="10944000" cy="738664"/>
          </a:xfrm>
        </p:spPr>
        <p:txBody>
          <a:bodyPr wrap="square">
            <a:spAutoFit/>
          </a:bodyPr>
          <a:lstStyle>
            <a:lvl1pPr marL="0" indent="0" defTabSz="504000">
              <a:defRPr/>
            </a:lvl1pPr>
          </a:lstStyle>
          <a:p>
            <a:r>
              <a:rPr lang="de-DE" noProof="0" dirty="0" smtClean="0"/>
              <a:t>Titelmasterformat durch Klicken bearbeiten</a:t>
            </a:r>
            <a:br>
              <a:rPr lang="de-DE" noProof="0" dirty="0" smtClean="0"/>
            </a:br>
            <a:endParaRPr lang="de-DE" noProof="0" dirty="0"/>
          </a:p>
        </p:txBody>
      </p:sp>
      <p:sp>
        <p:nvSpPr>
          <p:cNvPr id="3" name="Inhaltsplatzhalter 2"/>
          <p:cNvSpPr>
            <a:spLocks noGrp="1"/>
          </p:cNvSpPr>
          <p:nvPr>
            <p:ph idx="1"/>
          </p:nvPr>
        </p:nvSpPr>
        <p:spPr>
          <a:xfrm>
            <a:off x="622300" y="1773238"/>
            <a:ext cx="10944000" cy="4248150"/>
          </a:xfrm>
        </p:spPr>
        <p:txBody>
          <a:body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4" name="Line 13"/>
          <p:cNvSpPr>
            <a:spLocks noChangeShapeType="1"/>
          </p:cNvSpPr>
          <p:nvPr/>
        </p:nvSpPr>
        <p:spPr bwMode="auto">
          <a:xfrm>
            <a:off x="622300" y="1196752"/>
            <a:ext cx="10944000" cy="0"/>
          </a:xfrm>
          <a:prstGeom prst="line">
            <a:avLst/>
          </a:prstGeom>
          <a:noFill/>
          <a:ln w="12700" cap="rnd">
            <a:solidFill>
              <a:schemeClr val="bg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feld 22"/>
          <p:cNvSpPr txBox="1"/>
          <p:nvPr/>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
        <p:nvSpPr>
          <p:cNvPr id="7" name="Line 13"/>
          <p:cNvSpPr>
            <a:spLocks noChangeShapeType="1"/>
          </p:cNvSpPr>
          <p:nvPr userDrawn="1"/>
        </p:nvSpPr>
        <p:spPr bwMode="auto">
          <a:xfrm>
            <a:off x="622300" y="1196752"/>
            <a:ext cx="10944000" cy="0"/>
          </a:xfrm>
          <a:prstGeom prst="line">
            <a:avLst/>
          </a:prstGeom>
          <a:noFill/>
          <a:ln w="12700" cap="rnd">
            <a:solidFill>
              <a:schemeClr val="bg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4609915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622300" y="334800"/>
            <a:ext cx="10944000" cy="369332"/>
          </a:xfrm>
        </p:spPr>
        <p:txBody>
          <a:bodyPr wrap="square">
            <a:spAutoFit/>
          </a:bodyPr>
          <a:lstStyle>
            <a:lvl1pPr marL="0" indent="0" defTabSz="504000">
              <a:defRPr/>
            </a:lvl1pPr>
          </a:lstStyle>
          <a:p>
            <a:r>
              <a:rPr lang="de-DE" noProof="0" smtClean="0"/>
              <a:t>Titelmasterformat durch Klicken bearbeiten</a:t>
            </a:r>
            <a:endParaRPr lang="de-DE" noProof="0" dirty="0"/>
          </a:p>
        </p:txBody>
      </p:sp>
      <p:sp>
        <p:nvSpPr>
          <p:cNvPr id="3" name="Inhaltsplatzhalter 2"/>
          <p:cNvSpPr>
            <a:spLocks noGrp="1"/>
          </p:cNvSpPr>
          <p:nvPr>
            <p:ph idx="1"/>
          </p:nvPr>
        </p:nvSpPr>
        <p:spPr>
          <a:xfrm>
            <a:off x="622300" y="1773238"/>
            <a:ext cx="5376000" cy="4248150"/>
          </a:xfrm>
        </p:spPr>
        <p:txBody>
          <a:body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5" name="Inhaltsplatzhalter 2"/>
          <p:cNvSpPr>
            <a:spLocks noGrp="1"/>
          </p:cNvSpPr>
          <p:nvPr>
            <p:ph idx="10"/>
          </p:nvPr>
        </p:nvSpPr>
        <p:spPr>
          <a:xfrm>
            <a:off x="6190300" y="1772816"/>
            <a:ext cx="5376000" cy="4248150"/>
          </a:xfrm>
        </p:spPr>
        <p:txBody>
          <a:body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7" name="Line 13"/>
          <p:cNvSpPr>
            <a:spLocks noChangeShapeType="1"/>
          </p:cNvSpPr>
          <p:nvPr/>
        </p:nvSpPr>
        <p:spPr bwMode="auto">
          <a:xfrm>
            <a:off x="622300" y="1196752"/>
            <a:ext cx="10944000" cy="0"/>
          </a:xfrm>
          <a:prstGeom prst="line">
            <a:avLst/>
          </a:prstGeom>
          <a:noFill/>
          <a:ln w="12700" cap="rnd">
            <a:solidFill>
              <a:schemeClr val="bg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Textfeld 22"/>
          <p:cNvSpPr txBox="1"/>
          <p:nvPr/>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
        <p:nvSpPr>
          <p:cNvPr id="9" name="Line 13"/>
          <p:cNvSpPr>
            <a:spLocks noChangeShapeType="1"/>
          </p:cNvSpPr>
          <p:nvPr userDrawn="1"/>
        </p:nvSpPr>
        <p:spPr bwMode="auto">
          <a:xfrm>
            <a:off x="622300" y="1196752"/>
            <a:ext cx="10944000" cy="0"/>
          </a:xfrm>
          <a:prstGeom prst="line">
            <a:avLst/>
          </a:prstGeom>
          <a:noFill/>
          <a:ln w="12700" cap="rnd">
            <a:solidFill>
              <a:schemeClr val="bg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13961319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kseite">
    <p:spTree>
      <p:nvGrpSpPr>
        <p:cNvPr id="1" name=""/>
        <p:cNvGrpSpPr/>
        <p:nvPr/>
      </p:nvGrpSpPr>
      <p:grpSpPr>
        <a:xfrm>
          <a:off x="0" y="0"/>
          <a:ext cx="0" cy="0"/>
          <a:chOff x="0" y="0"/>
          <a:chExt cx="0" cy="0"/>
        </a:xfrm>
      </p:grpSpPr>
      <p:sp>
        <p:nvSpPr>
          <p:cNvPr id="6" name="Bildplatzhalter 2"/>
          <p:cNvSpPr>
            <a:spLocks noGrp="1"/>
          </p:cNvSpPr>
          <p:nvPr>
            <p:ph type="pic" sz="quarter" idx="10"/>
          </p:nvPr>
        </p:nvSpPr>
        <p:spPr>
          <a:xfrm>
            <a:off x="625700" y="332656"/>
            <a:ext cx="10944000" cy="5688704"/>
          </a:xfrm>
        </p:spPr>
        <p:txBody>
          <a:bodyPr anchor="ctr" anchorCtr="0"/>
          <a:lstStyle>
            <a:lvl1pPr marL="0" indent="0" algn="ctr">
              <a:buNone/>
              <a:defRPr/>
            </a:lvl1pPr>
          </a:lstStyle>
          <a:p>
            <a:r>
              <a:rPr lang="de-DE" smtClean="0"/>
              <a:t>Bild durch Klicken auf Symbol hinzufügen</a:t>
            </a:r>
            <a:endParaRPr lang="de-DE" dirty="0"/>
          </a:p>
        </p:txBody>
      </p:sp>
      <p:sp>
        <p:nvSpPr>
          <p:cNvPr id="4" name="Textfeld 22"/>
          <p:cNvSpPr txBox="1"/>
          <p:nvPr/>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
        <p:nvSpPr>
          <p:cNvPr id="5"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20921394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81974B6-531F-493C-98B0-4B3C17A9DAD7}" type="datetimeFigureOut">
              <a:rPr lang="de-DE" smtClean="0"/>
              <a:t>17.06.2022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638D0BA-6FAF-4F60-8CB2-90D71185331B}" type="slidenum">
              <a:rPr lang="de-DE" smtClean="0"/>
              <a:t>‹Nr.›</a:t>
            </a:fld>
            <a:endParaRPr lang="de-DE"/>
          </a:p>
        </p:txBody>
      </p:sp>
    </p:spTree>
    <p:extLst>
      <p:ext uri="{BB962C8B-B14F-4D97-AF65-F5344CB8AC3E}">
        <p14:creationId xmlns:p14="http://schemas.microsoft.com/office/powerpoint/2010/main" val="241100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3084" name="Line 12"/>
          <p:cNvSpPr>
            <a:spLocks noChangeShapeType="1"/>
          </p:cNvSpPr>
          <p:nvPr userDrawn="1"/>
        </p:nvSpPr>
        <p:spPr bwMode="auto">
          <a:xfrm flipV="1">
            <a:off x="622300" y="406800"/>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85" name="Line 13"/>
          <p:cNvSpPr>
            <a:spLocks noChangeShapeType="1"/>
          </p:cNvSpPr>
          <p:nvPr userDrawn="1"/>
        </p:nvSpPr>
        <p:spPr bwMode="auto">
          <a:xfrm>
            <a:off x="622300" y="249287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91" name="Text Box 19"/>
          <p:cNvSpPr txBox="1">
            <a:spLocks noChangeArrowheads="1"/>
          </p:cNvSpPr>
          <p:nvPr userDrawn="1"/>
        </p:nvSpPr>
        <p:spPr bwMode="auto">
          <a:xfrm>
            <a:off x="607484" y="6433203"/>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spcAft>
                <a:spcPct val="0"/>
              </a:spcAft>
              <a:buFontTx/>
              <a:buNone/>
            </a:pPr>
            <a:r>
              <a:rPr lang="de-DE" sz="800" dirty="0">
                <a:solidFill>
                  <a:schemeClr val="bg2"/>
                </a:solidFill>
              </a:rPr>
              <a:t>© Fraunhofer </a:t>
            </a:r>
            <a:r>
              <a:rPr lang="de-DE" sz="800" dirty="0" smtClean="0">
                <a:solidFill>
                  <a:schemeClr val="bg2"/>
                </a:solidFill>
              </a:rPr>
              <a:t>ISI</a:t>
            </a:r>
            <a:endParaRPr lang="de-DE" sz="800" dirty="0">
              <a:solidFill>
                <a:schemeClr val="bg2"/>
              </a:solidFill>
            </a:endParaRPr>
          </a:p>
        </p:txBody>
      </p:sp>
      <p:sp>
        <p:nvSpPr>
          <p:cNvPr id="8" name="Line 7"/>
          <p:cNvSpPr>
            <a:spLocks noChangeShapeType="1"/>
          </p:cNvSpPr>
          <p:nvPr userDrawn="1"/>
        </p:nvSpPr>
        <p:spPr bwMode="auto">
          <a:xfrm flipV="1">
            <a:off x="625700" y="6165380"/>
            <a:ext cx="10944000" cy="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Rectangle 2"/>
          <p:cNvSpPr>
            <a:spLocks noGrp="1" noChangeArrowheads="1"/>
          </p:cNvSpPr>
          <p:nvPr>
            <p:ph type="ctrTitle"/>
          </p:nvPr>
        </p:nvSpPr>
        <p:spPr>
          <a:xfrm>
            <a:off x="622300" y="476823"/>
            <a:ext cx="10944000" cy="1008140"/>
          </a:xfrm>
          <a:noFill/>
        </p:spPr>
        <p:txBody>
          <a:bodyPr/>
          <a:lstStyle>
            <a:lvl1pPr marL="0" indent="0">
              <a:defRPr sz="3200" b="0" cap="all" spc="300" baseline="0">
                <a:latin typeface="+mn-lt"/>
              </a:defRPr>
            </a:lvl1pPr>
          </a:lstStyle>
          <a:p>
            <a:pPr lvl="0"/>
            <a:r>
              <a:rPr lang="de-DE" noProof="0" smtClean="0"/>
              <a:t>Titelmasterformat durch Klicken bearbeiten</a:t>
            </a:r>
            <a:endParaRPr lang="de-DE" noProof="0" dirty="0" smtClean="0"/>
          </a:p>
        </p:txBody>
      </p:sp>
      <p:sp>
        <p:nvSpPr>
          <p:cNvPr id="10" name="Rectangle 3"/>
          <p:cNvSpPr>
            <a:spLocks noGrp="1" noChangeArrowheads="1"/>
          </p:cNvSpPr>
          <p:nvPr>
            <p:ph type="subTitle" idx="1"/>
          </p:nvPr>
        </p:nvSpPr>
        <p:spPr>
          <a:xfrm>
            <a:off x="622300" y="1773238"/>
            <a:ext cx="10944000" cy="647622"/>
          </a:xfrm>
        </p:spPr>
        <p:txBody>
          <a:bodyPr/>
          <a:lstStyle>
            <a:lvl1pPr marL="0" indent="0">
              <a:spcAft>
                <a:spcPts val="0"/>
              </a:spcAft>
              <a:buNone/>
              <a:defRPr/>
            </a:lvl1pPr>
          </a:lstStyle>
          <a:p>
            <a:pPr lvl="0"/>
            <a:r>
              <a:rPr lang="de-DE" noProof="0" smtClean="0"/>
              <a:t>Formatvorlage des Untertitelmasters durch Klicken bearbeiten</a:t>
            </a:r>
            <a:endParaRPr lang="de-DE" noProof="0" dirty="0" smtClean="0"/>
          </a:p>
        </p:txBody>
      </p:sp>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59300" y="3658220"/>
            <a:ext cx="3073400" cy="850900"/>
          </a:xfrm>
          <a:prstGeom prst="rect">
            <a:avLst/>
          </a:prstGeom>
        </p:spPr>
      </p:pic>
    </p:spTree>
    <p:extLst>
      <p:ext uri="{BB962C8B-B14F-4D97-AF65-F5344CB8AC3E}">
        <p14:creationId xmlns:p14="http://schemas.microsoft.com/office/powerpoint/2010/main" val="38730153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622300" y="476823"/>
            <a:ext cx="10944000" cy="1007908"/>
          </a:xfrm>
        </p:spPr>
        <p:txBody>
          <a:bodyPr/>
          <a:lstStyle>
            <a:lvl1pPr marL="0" indent="0">
              <a:defRPr sz="3200" cap="all" baseline="0"/>
            </a:lvl1pPr>
          </a:lstStyle>
          <a:p>
            <a:pPr lvl="0"/>
            <a:r>
              <a:rPr lang="de-DE" noProof="0" smtClean="0"/>
              <a:t>Titelmasterformat durch Klicken bearbeiten</a:t>
            </a:r>
          </a:p>
        </p:txBody>
      </p:sp>
      <p:sp>
        <p:nvSpPr>
          <p:cNvPr id="4" name="Line 12"/>
          <p:cNvSpPr>
            <a:spLocks noChangeShapeType="1"/>
          </p:cNvSpPr>
          <p:nvPr userDrawn="1"/>
        </p:nvSpPr>
        <p:spPr bwMode="auto">
          <a:xfrm flipV="1">
            <a:off x="622300" y="406800"/>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8"/>
          <p:cNvSpPr>
            <a:spLocks noChangeShapeType="1"/>
          </p:cNvSpPr>
          <p:nvPr userDrawn="1"/>
        </p:nvSpPr>
        <p:spPr bwMode="auto">
          <a:xfrm>
            <a:off x="624000" y="155880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platzhalter 2"/>
          <p:cNvSpPr>
            <a:spLocks noGrp="1"/>
          </p:cNvSpPr>
          <p:nvPr>
            <p:ph type="body" sz="quarter" idx="10"/>
          </p:nvPr>
        </p:nvSpPr>
        <p:spPr>
          <a:xfrm>
            <a:off x="622302" y="1773238"/>
            <a:ext cx="10945700"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7"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3496663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Überschrift 2-zeil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2300" y="334800"/>
            <a:ext cx="10944000" cy="738664"/>
          </a:xfrm>
        </p:spPr>
        <p:txBody>
          <a:bodyPr wrap="square">
            <a:spAutoFit/>
          </a:bodyPr>
          <a:lstStyle>
            <a:lvl1pPr marL="0" indent="0" defTabSz="504000">
              <a:defRPr/>
            </a:lvl1pPr>
          </a:lstStyle>
          <a:p>
            <a:r>
              <a:rPr lang="de-DE" noProof="0" dirty="0" smtClean="0"/>
              <a:t>Titelmasterformat durch Klicken bearbeiten</a:t>
            </a:r>
            <a:br>
              <a:rPr lang="de-DE" noProof="0" dirty="0" smtClean="0"/>
            </a:br>
            <a:endParaRPr lang="de-DE" noProof="0" dirty="0"/>
          </a:p>
        </p:txBody>
      </p:sp>
      <p:sp>
        <p:nvSpPr>
          <p:cNvPr id="3" name="Inhaltsplatzhalter 2"/>
          <p:cNvSpPr>
            <a:spLocks noGrp="1"/>
          </p:cNvSpPr>
          <p:nvPr>
            <p:ph idx="1"/>
          </p:nvPr>
        </p:nvSpPr>
        <p:spPr>
          <a:xfrm>
            <a:off x="622300" y="1773238"/>
            <a:ext cx="10944000" cy="4248150"/>
          </a:xfrm>
        </p:spPr>
        <p:txBody>
          <a:body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4" name="Line 13"/>
          <p:cNvSpPr>
            <a:spLocks noChangeShapeType="1"/>
          </p:cNvSpPr>
          <p:nvPr userDrawn="1"/>
        </p:nvSpPr>
        <p:spPr bwMode="auto">
          <a:xfrm>
            <a:off x="622300" y="1196752"/>
            <a:ext cx="10944000" cy="0"/>
          </a:xfrm>
          <a:prstGeom prst="line">
            <a:avLst/>
          </a:prstGeom>
          <a:noFill/>
          <a:ln w="12700" cap="rnd">
            <a:solidFill>
              <a:schemeClr val="bg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25418413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622300" y="334800"/>
            <a:ext cx="10944000" cy="369332"/>
          </a:xfrm>
        </p:spPr>
        <p:txBody>
          <a:bodyPr wrap="square">
            <a:spAutoFit/>
          </a:bodyPr>
          <a:lstStyle>
            <a:lvl1pPr marL="0" indent="0" defTabSz="504000">
              <a:defRPr/>
            </a:lvl1pPr>
          </a:lstStyle>
          <a:p>
            <a:r>
              <a:rPr lang="de-DE" noProof="0" smtClean="0"/>
              <a:t>Titelmasterformat durch Klicken bearbeiten</a:t>
            </a:r>
            <a:endParaRPr lang="de-DE" noProof="0" dirty="0"/>
          </a:p>
        </p:txBody>
      </p:sp>
      <p:sp>
        <p:nvSpPr>
          <p:cNvPr id="3" name="Inhaltsplatzhalter 2"/>
          <p:cNvSpPr>
            <a:spLocks noGrp="1"/>
          </p:cNvSpPr>
          <p:nvPr>
            <p:ph idx="1"/>
          </p:nvPr>
        </p:nvSpPr>
        <p:spPr>
          <a:xfrm>
            <a:off x="622300" y="1773238"/>
            <a:ext cx="5376000" cy="4248150"/>
          </a:xfrm>
        </p:spPr>
        <p:txBody>
          <a:body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5" name="Inhaltsplatzhalter 2"/>
          <p:cNvSpPr>
            <a:spLocks noGrp="1"/>
          </p:cNvSpPr>
          <p:nvPr>
            <p:ph idx="10"/>
          </p:nvPr>
        </p:nvSpPr>
        <p:spPr>
          <a:xfrm>
            <a:off x="6190300" y="1772816"/>
            <a:ext cx="5376000" cy="4248150"/>
          </a:xfrm>
        </p:spPr>
        <p:txBody>
          <a:body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dirty="0"/>
          </a:p>
        </p:txBody>
      </p:sp>
      <p:sp>
        <p:nvSpPr>
          <p:cNvPr id="7" name="Line 13"/>
          <p:cNvSpPr>
            <a:spLocks noChangeShapeType="1"/>
          </p:cNvSpPr>
          <p:nvPr userDrawn="1"/>
        </p:nvSpPr>
        <p:spPr bwMode="auto">
          <a:xfrm>
            <a:off x="622300" y="1196752"/>
            <a:ext cx="10944000" cy="0"/>
          </a:xfrm>
          <a:prstGeom prst="line">
            <a:avLst/>
          </a:prstGeom>
          <a:noFill/>
          <a:ln w="12700" cap="rnd">
            <a:solidFill>
              <a:schemeClr val="bg2"/>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25418413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kseite">
    <p:spTree>
      <p:nvGrpSpPr>
        <p:cNvPr id="1" name=""/>
        <p:cNvGrpSpPr/>
        <p:nvPr/>
      </p:nvGrpSpPr>
      <p:grpSpPr>
        <a:xfrm>
          <a:off x="0" y="0"/>
          <a:ext cx="0" cy="0"/>
          <a:chOff x="0" y="0"/>
          <a:chExt cx="0" cy="0"/>
        </a:xfrm>
      </p:grpSpPr>
      <p:sp>
        <p:nvSpPr>
          <p:cNvPr id="6" name="Bildplatzhalter 2"/>
          <p:cNvSpPr>
            <a:spLocks noGrp="1"/>
          </p:cNvSpPr>
          <p:nvPr>
            <p:ph type="pic" sz="quarter" idx="10"/>
          </p:nvPr>
        </p:nvSpPr>
        <p:spPr>
          <a:xfrm>
            <a:off x="625700" y="332656"/>
            <a:ext cx="10944000" cy="5688704"/>
          </a:xfrm>
        </p:spPr>
        <p:txBody>
          <a:bodyPr anchor="ctr" anchorCtr="0"/>
          <a:lstStyle>
            <a:lvl1pPr marL="0" indent="0" algn="ctr">
              <a:buNone/>
              <a:defRPr/>
            </a:lvl1pPr>
          </a:lstStyle>
          <a:p>
            <a:r>
              <a:rPr lang="de-DE" smtClean="0"/>
              <a:t>Bild durch Klicken auf Symbol hinzufügen</a:t>
            </a:r>
            <a:endParaRPr lang="de-DE" dirty="0"/>
          </a:p>
        </p:txBody>
      </p:sp>
      <p:sp>
        <p:nvSpPr>
          <p:cNvPr id="4"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25418413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el mit Bild">
    <p:spTree>
      <p:nvGrpSpPr>
        <p:cNvPr id="1" name=""/>
        <p:cNvGrpSpPr/>
        <p:nvPr/>
      </p:nvGrpSpPr>
      <p:grpSpPr>
        <a:xfrm>
          <a:off x="0" y="0"/>
          <a:ext cx="0" cy="0"/>
          <a:chOff x="0" y="0"/>
          <a:chExt cx="0" cy="0"/>
        </a:xfrm>
      </p:grpSpPr>
      <p:sp>
        <p:nvSpPr>
          <p:cNvPr id="3" name="Rectangle 3"/>
          <p:cNvSpPr>
            <a:spLocks noGrp="1" noChangeArrowheads="1"/>
          </p:cNvSpPr>
          <p:nvPr>
            <p:ph type="subTitle" idx="1"/>
          </p:nvPr>
        </p:nvSpPr>
        <p:spPr>
          <a:xfrm>
            <a:off x="622300" y="1773238"/>
            <a:ext cx="10944000" cy="647622"/>
          </a:xfrm>
        </p:spPr>
        <p:txBody>
          <a:bodyPr/>
          <a:lstStyle>
            <a:lvl1pPr marL="0" indent="0">
              <a:spcAft>
                <a:spcPts val="0"/>
              </a:spcAft>
              <a:buNone/>
              <a:defRPr/>
            </a:lvl1pPr>
          </a:lstStyle>
          <a:p>
            <a:pPr lvl="0"/>
            <a:r>
              <a:rPr lang="de-DE" noProof="0" smtClean="0"/>
              <a:t>Formatvorlage des Untertitelmasters durch Klicken bearbeiten</a:t>
            </a:r>
            <a:endParaRPr lang="de-DE" noProof="0" dirty="0" smtClean="0"/>
          </a:p>
        </p:txBody>
      </p:sp>
      <p:sp>
        <p:nvSpPr>
          <p:cNvPr id="4" name="Line 13"/>
          <p:cNvSpPr>
            <a:spLocks noChangeShapeType="1"/>
          </p:cNvSpPr>
          <p:nvPr/>
        </p:nvSpPr>
        <p:spPr bwMode="auto">
          <a:xfrm>
            <a:off x="622300" y="249287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Bildplatzhalter 2"/>
          <p:cNvSpPr>
            <a:spLocks noGrp="1"/>
          </p:cNvSpPr>
          <p:nvPr>
            <p:ph type="pic" sz="quarter" idx="10"/>
          </p:nvPr>
        </p:nvSpPr>
        <p:spPr>
          <a:xfrm>
            <a:off x="625700" y="2636890"/>
            <a:ext cx="10944000" cy="3384470"/>
          </a:xfrm>
        </p:spPr>
        <p:txBody>
          <a:bodyPr anchor="ctr" anchorCtr="0"/>
          <a:lstStyle>
            <a:lvl1pPr marL="0" indent="0" algn="ctr">
              <a:buNone/>
              <a:defRPr/>
            </a:lvl1pPr>
          </a:lstStyle>
          <a:p>
            <a:r>
              <a:rPr lang="de-DE" smtClean="0"/>
              <a:t>Bild durch Klicken auf Symbol hinzufügen</a:t>
            </a:r>
            <a:endParaRPr lang="de-DE" dirty="0"/>
          </a:p>
        </p:txBody>
      </p:sp>
      <p:sp>
        <p:nvSpPr>
          <p:cNvPr id="6" name="Line 12"/>
          <p:cNvSpPr>
            <a:spLocks noChangeShapeType="1"/>
          </p:cNvSpPr>
          <p:nvPr/>
        </p:nvSpPr>
        <p:spPr bwMode="auto">
          <a:xfrm flipV="1">
            <a:off x="622300" y="404813"/>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7" name="Rectangle 2"/>
          <p:cNvSpPr>
            <a:spLocks noGrp="1" noChangeArrowheads="1"/>
          </p:cNvSpPr>
          <p:nvPr>
            <p:ph type="ctrTitle"/>
          </p:nvPr>
        </p:nvSpPr>
        <p:spPr>
          <a:xfrm>
            <a:off x="622300" y="476823"/>
            <a:ext cx="10944000" cy="1008140"/>
          </a:xfrm>
          <a:noFill/>
        </p:spPr>
        <p:txBody>
          <a:bodyPr/>
          <a:lstStyle>
            <a:lvl1pPr marL="0" indent="0">
              <a:defRPr sz="3200" cap="all" baseline="0"/>
            </a:lvl1pPr>
          </a:lstStyle>
          <a:p>
            <a:pPr lvl="0"/>
            <a:r>
              <a:rPr lang="de-DE" noProof="0" smtClean="0"/>
              <a:t>Titelmasterformat durch Klicken bearbeiten</a:t>
            </a:r>
            <a:endParaRPr lang="de-DE" noProof="0" dirty="0" smtClean="0"/>
          </a:p>
        </p:txBody>
      </p:sp>
      <p:sp>
        <p:nvSpPr>
          <p:cNvPr id="8" name="Line 13"/>
          <p:cNvSpPr>
            <a:spLocks noChangeShapeType="1"/>
          </p:cNvSpPr>
          <p:nvPr userDrawn="1"/>
        </p:nvSpPr>
        <p:spPr bwMode="auto">
          <a:xfrm>
            <a:off x="622300" y="249287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Line 12"/>
          <p:cNvSpPr>
            <a:spLocks noChangeShapeType="1"/>
          </p:cNvSpPr>
          <p:nvPr userDrawn="1"/>
        </p:nvSpPr>
        <p:spPr bwMode="auto">
          <a:xfrm flipV="1">
            <a:off x="622300" y="404813"/>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extLst>
      <p:ext uri="{BB962C8B-B14F-4D97-AF65-F5344CB8AC3E}">
        <p14:creationId xmlns:p14="http://schemas.microsoft.com/office/powerpoint/2010/main" val="35101155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el mit Logo">
    <p:spTree>
      <p:nvGrpSpPr>
        <p:cNvPr id="1" name=""/>
        <p:cNvGrpSpPr/>
        <p:nvPr/>
      </p:nvGrpSpPr>
      <p:grpSpPr>
        <a:xfrm>
          <a:off x="0" y="0"/>
          <a:ext cx="0" cy="0"/>
          <a:chOff x="0" y="0"/>
          <a:chExt cx="0" cy="0"/>
        </a:xfrm>
      </p:grpSpPr>
      <p:sp>
        <p:nvSpPr>
          <p:cNvPr id="3084" name="Line 12"/>
          <p:cNvSpPr>
            <a:spLocks noChangeShapeType="1"/>
          </p:cNvSpPr>
          <p:nvPr/>
        </p:nvSpPr>
        <p:spPr bwMode="auto">
          <a:xfrm flipV="1">
            <a:off x="622300" y="406800"/>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85" name="Line 13"/>
          <p:cNvSpPr>
            <a:spLocks noChangeShapeType="1"/>
          </p:cNvSpPr>
          <p:nvPr/>
        </p:nvSpPr>
        <p:spPr bwMode="auto">
          <a:xfrm>
            <a:off x="622300" y="249287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091" name="Text Box 19"/>
          <p:cNvSpPr txBox="1">
            <a:spLocks noChangeArrowheads="1"/>
          </p:cNvSpPr>
          <p:nvPr/>
        </p:nvSpPr>
        <p:spPr bwMode="auto">
          <a:xfrm>
            <a:off x="607484" y="6433201"/>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spcAft>
                <a:spcPct val="0"/>
              </a:spcAft>
              <a:buFontTx/>
              <a:buNone/>
            </a:pPr>
            <a:r>
              <a:rPr lang="de-DE" sz="800" dirty="0">
                <a:solidFill>
                  <a:schemeClr val="bg2"/>
                </a:solidFill>
              </a:rPr>
              <a:t>© Fraunhofer </a:t>
            </a:r>
            <a:r>
              <a:rPr lang="de-DE" sz="800" dirty="0" smtClean="0">
                <a:solidFill>
                  <a:schemeClr val="bg2"/>
                </a:solidFill>
              </a:rPr>
              <a:t>ISI</a:t>
            </a:r>
            <a:endParaRPr lang="de-DE" sz="800" dirty="0">
              <a:solidFill>
                <a:schemeClr val="bg2"/>
              </a:solidFill>
            </a:endParaRPr>
          </a:p>
        </p:txBody>
      </p:sp>
      <p:sp>
        <p:nvSpPr>
          <p:cNvPr id="8" name="Line 7"/>
          <p:cNvSpPr>
            <a:spLocks noChangeShapeType="1"/>
          </p:cNvSpPr>
          <p:nvPr/>
        </p:nvSpPr>
        <p:spPr bwMode="auto">
          <a:xfrm flipV="1">
            <a:off x="625700" y="6165380"/>
            <a:ext cx="10944000" cy="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Rectangle 2"/>
          <p:cNvSpPr>
            <a:spLocks noGrp="1" noChangeArrowheads="1"/>
          </p:cNvSpPr>
          <p:nvPr>
            <p:ph type="ctrTitle"/>
          </p:nvPr>
        </p:nvSpPr>
        <p:spPr>
          <a:xfrm>
            <a:off x="622300" y="476823"/>
            <a:ext cx="10944000" cy="1008140"/>
          </a:xfrm>
          <a:noFill/>
        </p:spPr>
        <p:txBody>
          <a:bodyPr/>
          <a:lstStyle>
            <a:lvl1pPr marL="0" indent="0">
              <a:defRPr sz="3200" b="0" cap="all" spc="300" baseline="0">
                <a:latin typeface="+mn-lt"/>
              </a:defRPr>
            </a:lvl1pPr>
          </a:lstStyle>
          <a:p>
            <a:pPr lvl="0"/>
            <a:r>
              <a:rPr lang="de-DE" noProof="0" smtClean="0"/>
              <a:t>Titelmasterformat durch Klicken bearbeiten</a:t>
            </a:r>
            <a:endParaRPr lang="de-DE" noProof="0" dirty="0" smtClean="0"/>
          </a:p>
        </p:txBody>
      </p:sp>
      <p:sp>
        <p:nvSpPr>
          <p:cNvPr id="10" name="Rectangle 3"/>
          <p:cNvSpPr>
            <a:spLocks noGrp="1" noChangeArrowheads="1"/>
          </p:cNvSpPr>
          <p:nvPr>
            <p:ph type="subTitle" idx="1"/>
          </p:nvPr>
        </p:nvSpPr>
        <p:spPr>
          <a:xfrm>
            <a:off x="622300" y="1773238"/>
            <a:ext cx="10944000" cy="647622"/>
          </a:xfrm>
        </p:spPr>
        <p:txBody>
          <a:bodyPr/>
          <a:lstStyle>
            <a:lvl1pPr marL="0" indent="0">
              <a:spcAft>
                <a:spcPts val="0"/>
              </a:spcAft>
              <a:buNone/>
              <a:defRPr/>
            </a:lvl1pPr>
          </a:lstStyle>
          <a:p>
            <a:pPr lvl="0"/>
            <a:r>
              <a:rPr lang="de-DE" noProof="0" smtClean="0"/>
              <a:t>Formatvorlage des Untertitelmasters durch Klicken bearbeiten</a:t>
            </a:r>
            <a:endParaRPr lang="de-DE" noProof="0" dirty="0" smtClean="0"/>
          </a:p>
        </p:txBody>
      </p:sp>
      <p:sp>
        <p:nvSpPr>
          <p:cNvPr id="11" name="Line 12"/>
          <p:cNvSpPr>
            <a:spLocks noChangeShapeType="1"/>
          </p:cNvSpPr>
          <p:nvPr userDrawn="1"/>
        </p:nvSpPr>
        <p:spPr bwMode="auto">
          <a:xfrm flipV="1">
            <a:off x="622300" y="406800"/>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2" name="Line 13"/>
          <p:cNvSpPr>
            <a:spLocks noChangeShapeType="1"/>
          </p:cNvSpPr>
          <p:nvPr userDrawn="1"/>
        </p:nvSpPr>
        <p:spPr bwMode="auto">
          <a:xfrm>
            <a:off x="622300" y="249287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 name="Text Box 19"/>
          <p:cNvSpPr txBox="1">
            <a:spLocks noChangeArrowheads="1"/>
          </p:cNvSpPr>
          <p:nvPr userDrawn="1"/>
        </p:nvSpPr>
        <p:spPr bwMode="auto">
          <a:xfrm>
            <a:off x="607484" y="6433203"/>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spcAft>
                <a:spcPct val="0"/>
              </a:spcAft>
              <a:buFontTx/>
              <a:buNone/>
            </a:pPr>
            <a:r>
              <a:rPr lang="de-DE" sz="800" dirty="0">
                <a:solidFill>
                  <a:schemeClr val="bg2"/>
                </a:solidFill>
              </a:rPr>
              <a:t>© Fraunhofer </a:t>
            </a:r>
            <a:r>
              <a:rPr lang="de-DE" sz="800" dirty="0" smtClean="0">
                <a:solidFill>
                  <a:schemeClr val="bg2"/>
                </a:solidFill>
              </a:rPr>
              <a:t>ISI</a:t>
            </a:r>
            <a:endParaRPr lang="de-DE" sz="800" dirty="0">
              <a:solidFill>
                <a:schemeClr val="bg2"/>
              </a:solidFill>
            </a:endParaRPr>
          </a:p>
        </p:txBody>
      </p:sp>
      <p:sp>
        <p:nvSpPr>
          <p:cNvPr id="14" name="Line 7"/>
          <p:cNvSpPr>
            <a:spLocks noChangeShapeType="1"/>
          </p:cNvSpPr>
          <p:nvPr userDrawn="1"/>
        </p:nvSpPr>
        <p:spPr bwMode="auto">
          <a:xfrm flipV="1">
            <a:off x="625700" y="6165380"/>
            <a:ext cx="10944000" cy="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16" name="Grafik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59300" y="3658220"/>
            <a:ext cx="3073400" cy="850900"/>
          </a:xfrm>
          <a:prstGeom prst="rect">
            <a:avLst/>
          </a:prstGeom>
        </p:spPr>
      </p:pic>
    </p:spTree>
    <p:extLst>
      <p:ext uri="{BB962C8B-B14F-4D97-AF65-F5344CB8AC3E}">
        <p14:creationId xmlns:p14="http://schemas.microsoft.com/office/powerpoint/2010/main" val="35446524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622300" y="476823"/>
            <a:ext cx="10944000" cy="1007908"/>
          </a:xfrm>
        </p:spPr>
        <p:txBody>
          <a:bodyPr/>
          <a:lstStyle>
            <a:lvl1pPr marL="0" indent="0">
              <a:defRPr sz="3200" cap="all" baseline="0"/>
            </a:lvl1pPr>
          </a:lstStyle>
          <a:p>
            <a:pPr lvl="0"/>
            <a:r>
              <a:rPr lang="de-DE" noProof="0" smtClean="0"/>
              <a:t>Titelmasterformat durch Klicken bearbeiten</a:t>
            </a:r>
          </a:p>
        </p:txBody>
      </p:sp>
      <p:sp>
        <p:nvSpPr>
          <p:cNvPr id="4" name="Line 12"/>
          <p:cNvSpPr>
            <a:spLocks noChangeShapeType="1"/>
          </p:cNvSpPr>
          <p:nvPr/>
        </p:nvSpPr>
        <p:spPr bwMode="auto">
          <a:xfrm flipV="1">
            <a:off x="622300" y="406800"/>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 name="Line 8"/>
          <p:cNvSpPr>
            <a:spLocks noChangeShapeType="1"/>
          </p:cNvSpPr>
          <p:nvPr/>
        </p:nvSpPr>
        <p:spPr bwMode="auto">
          <a:xfrm>
            <a:off x="624000" y="155880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6" name="Textplatzhalter 2"/>
          <p:cNvSpPr>
            <a:spLocks noGrp="1"/>
          </p:cNvSpPr>
          <p:nvPr>
            <p:ph type="body" sz="quarter" idx="10"/>
          </p:nvPr>
        </p:nvSpPr>
        <p:spPr>
          <a:xfrm>
            <a:off x="622301" y="1773238"/>
            <a:ext cx="10945700"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de-DE" noProof="0" smtClean="0"/>
              <a:t>Formatvorlagen des Textmasters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7" name="Textfeld 22"/>
          <p:cNvSpPr txBox="1"/>
          <p:nvPr/>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
        <p:nvSpPr>
          <p:cNvPr id="8" name="Line 12"/>
          <p:cNvSpPr>
            <a:spLocks noChangeShapeType="1"/>
          </p:cNvSpPr>
          <p:nvPr userDrawn="1"/>
        </p:nvSpPr>
        <p:spPr bwMode="auto">
          <a:xfrm flipV="1">
            <a:off x="622300" y="406800"/>
            <a:ext cx="109440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9" name="Line 8"/>
          <p:cNvSpPr>
            <a:spLocks noChangeShapeType="1"/>
          </p:cNvSpPr>
          <p:nvPr userDrawn="1"/>
        </p:nvSpPr>
        <p:spPr bwMode="auto">
          <a:xfrm>
            <a:off x="624000" y="1558800"/>
            <a:ext cx="1094400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 name="Textfeld 22"/>
          <p:cNvSpPr txBox="1"/>
          <p:nvPr userDrawn="1"/>
        </p:nvSpPr>
        <p:spPr>
          <a:xfrm>
            <a:off x="623392" y="6597352"/>
            <a:ext cx="2400000" cy="122400"/>
          </a:xfrm>
          <a:prstGeom prst="rect">
            <a:avLst/>
          </a:prstGeom>
          <a:noFill/>
          <a:ln>
            <a:noFill/>
          </a:ln>
        </p:spPr>
        <p:txBody>
          <a:bodyPr wrap="square" lIns="0" tIns="0" rIns="0" bIns="0" rtlCol="0">
            <a:noAutofit/>
          </a:bodyPr>
          <a:lstStyle>
            <a:defPPr>
              <a:defRPr lang="de-DE"/>
            </a:defPPr>
            <a:lvl1pPr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1pPr>
            <a:lvl2pPr marL="4572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2pPr>
            <a:lvl3pPr marL="9144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3pPr>
            <a:lvl4pPr marL="13716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4pPr>
            <a:lvl5pPr marL="1828800" algn="l" rtl="0" fontAlgn="base">
              <a:spcBef>
                <a:spcPct val="0"/>
              </a:spcBef>
              <a:spcAft>
                <a:spcPct val="40000"/>
              </a:spcAft>
              <a:buFont typeface="Wingdings" pitchFamily="2" charset="2"/>
              <a:defRPr kern="1200">
                <a:solidFill>
                  <a:schemeClr val="tx1"/>
                </a:solidFill>
                <a:latin typeface="Frutiger LT Com 55 Roman" pitchFamily="34" charset="0"/>
                <a:ea typeface="+mn-ea"/>
                <a:cs typeface="+mn-cs"/>
              </a:defRPr>
            </a:lvl5pPr>
            <a:lvl6pPr marL="2286000" algn="l" defTabSz="914400" rtl="0" eaLnBrk="1" latinLnBrk="0" hangingPunct="1">
              <a:defRPr kern="1200">
                <a:solidFill>
                  <a:schemeClr val="tx1"/>
                </a:solidFill>
                <a:latin typeface="Frutiger LT Com 55 Roman" pitchFamily="34" charset="0"/>
                <a:ea typeface="+mn-ea"/>
                <a:cs typeface="+mn-cs"/>
              </a:defRPr>
            </a:lvl6pPr>
            <a:lvl7pPr marL="2743200" algn="l" defTabSz="914400" rtl="0" eaLnBrk="1" latinLnBrk="0" hangingPunct="1">
              <a:defRPr kern="1200">
                <a:solidFill>
                  <a:schemeClr val="tx1"/>
                </a:solidFill>
                <a:latin typeface="Frutiger LT Com 55 Roman" pitchFamily="34" charset="0"/>
                <a:ea typeface="+mn-ea"/>
                <a:cs typeface="+mn-cs"/>
              </a:defRPr>
            </a:lvl7pPr>
            <a:lvl8pPr marL="3200400" algn="l" defTabSz="914400" rtl="0" eaLnBrk="1" latinLnBrk="0" hangingPunct="1">
              <a:defRPr kern="1200">
                <a:solidFill>
                  <a:schemeClr val="tx1"/>
                </a:solidFill>
                <a:latin typeface="Frutiger LT Com 55 Roman" pitchFamily="34" charset="0"/>
                <a:ea typeface="+mn-ea"/>
                <a:cs typeface="+mn-cs"/>
              </a:defRPr>
            </a:lvl8pPr>
            <a:lvl9pPr marL="3657600" algn="l" defTabSz="914400" rtl="0" eaLnBrk="1" latinLnBrk="0" hangingPunct="1">
              <a:defRPr kern="1200">
                <a:solidFill>
                  <a:schemeClr val="tx1"/>
                </a:solidFill>
                <a:latin typeface="Frutiger LT Com 55 Roman" pitchFamily="34" charset="0"/>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kern="1200" spc="0" noProof="0" dirty="0" smtClean="0">
                <a:solidFill>
                  <a:srgbClr val="A8AFAF"/>
                </a:solidFill>
                <a:latin typeface="+mn-lt"/>
                <a:ea typeface="+mn-ea"/>
                <a:cs typeface="+mn-cs"/>
              </a:rPr>
              <a:t>Seite </a:t>
            </a:r>
            <a:fld id="{35D2E405-F80B-413D-A98C-CAAD2FD4AFEC}" type="slidenum">
              <a:rPr lang="en-US" sz="800" noProof="0" smtClean="0">
                <a:solidFill>
                  <a:srgbClr val="A8AFAF"/>
                </a:solidFill>
                <a:latin typeface="+mn-lt"/>
              </a:rPr>
              <a:pPr marL="0" marR="0" indent="0" algn="l" defTabSz="914400" rtl="0" eaLnBrk="1" fontAlgn="auto" latinLnBrk="0" hangingPunct="1">
                <a:lnSpc>
                  <a:spcPct val="100000"/>
                </a:lnSpc>
                <a:spcBef>
                  <a:spcPts val="0"/>
                </a:spcBef>
                <a:spcAft>
                  <a:spcPts val="0"/>
                </a:spcAft>
                <a:buClrTx/>
                <a:buSzTx/>
                <a:buFontTx/>
                <a:buNone/>
                <a:tabLst/>
                <a:defRPr/>
              </a:pPr>
              <a:t>‹Nr.›</a:t>
            </a:fld>
            <a:endParaRPr lang="en-US" sz="800" noProof="0" dirty="0" smtClean="0">
              <a:solidFill>
                <a:srgbClr val="A8AFAF"/>
              </a:solidFill>
              <a:latin typeface="+mn-lt"/>
            </a:endParaRPr>
          </a:p>
          <a:p>
            <a:r>
              <a:rPr lang="en-US" sz="800" kern="1200" spc="0" dirty="0" smtClean="0">
                <a:solidFill>
                  <a:srgbClr val="A8AFAF"/>
                </a:solidFill>
                <a:latin typeface="+mn-lt"/>
                <a:ea typeface="+mn-ea"/>
                <a:cs typeface="+mn-cs"/>
              </a:rPr>
              <a:t> </a:t>
            </a:r>
            <a:r>
              <a:rPr lang="en-US" sz="800" kern="1200" spc="0" baseline="0" dirty="0" smtClean="0">
                <a:solidFill>
                  <a:srgbClr val="A8AFAF"/>
                </a:solidFill>
                <a:latin typeface="+mn-lt"/>
                <a:ea typeface="+mn-ea"/>
                <a:cs typeface="+mn-cs"/>
              </a:rPr>
              <a:t> </a:t>
            </a:r>
            <a:endParaRPr lang="en-US" sz="800" kern="1200" spc="0" dirty="0">
              <a:solidFill>
                <a:srgbClr val="A8AFAF"/>
              </a:solidFill>
              <a:latin typeface="+mn-lt"/>
              <a:ea typeface="+mn-ea"/>
              <a:cs typeface="+mn-cs"/>
            </a:endParaRPr>
          </a:p>
        </p:txBody>
      </p:sp>
    </p:spTree>
    <p:extLst>
      <p:ext uri="{BB962C8B-B14F-4D97-AF65-F5344CB8AC3E}">
        <p14:creationId xmlns:p14="http://schemas.microsoft.com/office/powerpoint/2010/main" val="30963838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334800"/>
            <a:ext cx="10944000" cy="1225540"/>
          </a:xfrm>
          <a:prstGeom prst="rect">
            <a:avLst/>
          </a:prstGeom>
          <a:noFill/>
          <a:ln>
            <a:noFill/>
          </a:ln>
          <a:effectLst/>
          <a:extLst/>
        </p:spPr>
        <p:txBody>
          <a:bodyPr vert="horz" wrap="square" lIns="0" tIns="0" rIns="0" bIns="0" numCol="1" anchor="t" anchorCtr="0" compatLnSpc="1">
            <a:prstTxWarp prst="textNoShape">
              <a:avLst/>
            </a:prstTxWarp>
            <a:noAutofit/>
          </a:bodyPr>
          <a:lstStyle/>
          <a:p>
            <a:pPr lvl="0"/>
            <a:r>
              <a:rPr lang="de-DE" noProof="0" dirty="0" smtClean="0"/>
              <a:t>Mastertitelformat bearbeiten</a:t>
            </a:r>
          </a:p>
        </p:txBody>
      </p:sp>
      <p:sp>
        <p:nvSpPr>
          <p:cNvPr id="1027" name="Rectangle 3"/>
          <p:cNvSpPr>
            <a:spLocks noGrp="1" noChangeArrowheads="1"/>
          </p:cNvSpPr>
          <p:nvPr>
            <p:ph type="body" idx="1"/>
          </p:nvPr>
        </p:nvSpPr>
        <p:spPr bwMode="auto">
          <a:xfrm>
            <a:off x="622300" y="1774800"/>
            <a:ext cx="10944000" cy="424815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a:t>
            </a:r>
            <a:r>
              <a:rPr lang="de-DE" noProof="0" dirty="0" smtClean="0"/>
              <a:t>Ebene</a:t>
            </a:r>
          </a:p>
          <a:p>
            <a:pPr lvl="3"/>
            <a:r>
              <a:rPr lang="de-DE" dirty="0" smtClean="0"/>
              <a:t>Vierte Ebene</a:t>
            </a:r>
          </a:p>
          <a:p>
            <a:pPr lvl="4"/>
            <a:r>
              <a:rPr lang="de-DE" dirty="0" smtClean="0"/>
              <a:t>Fünfte Ebene</a:t>
            </a:r>
          </a:p>
        </p:txBody>
      </p:sp>
      <p:sp>
        <p:nvSpPr>
          <p:cNvPr id="1032" name="Text Box 8"/>
          <p:cNvSpPr txBox="1">
            <a:spLocks noChangeArrowheads="1"/>
          </p:cNvSpPr>
          <p:nvPr/>
        </p:nvSpPr>
        <p:spPr bwMode="auto">
          <a:xfrm>
            <a:off x="607484" y="6433203"/>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spcAft>
                <a:spcPct val="0"/>
              </a:spcAft>
              <a:buFontTx/>
              <a:buNone/>
            </a:pPr>
            <a:r>
              <a:rPr lang="de-DE" sz="800" noProof="0">
                <a:solidFill>
                  <a:schemeClr val="bg2"/>
                </a:solidFill>
              </a:rPr>
              <a:t>© </a:t>
            </a:r>
            <a:r>
              <a:rPr lang="de-DE" sz="800" noProof="0" smtClean="0">
                <a:solidFill>
                  <a:schemeClr val="bg2"/>
                </a:solidFill>
              </a:rPr>
              <a:t>Fraunhofer ISI </a:t>
            </a:r>
            <a:endParaRPr lang="de-DE" sz="800" noProof="0">
              <a:solidFill>
                <a:schemeClr val="bg2"/>
              </a:solidFill>
            </a:endParaRPr>
          </a:p>
        </p:txBody>
      </p:sp>
      <p:sp>
        <p:nvSpPr>
          <p:cNvPr id="7" name="Line 7"/>
          <p:cNvSpPr>
            <a:spLocks noChangeShapeType="1"/>
          </p:cNvSpPr>
          <p:nvPr/>
        </p:nvSpPr>
        <p:spPr bwMode="auto">
          <a:xfrm flipV="1">
            <a:off x="625700" y="6165380"/>
            <a:ext cx="10944000" cy="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2" name="Grafik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47670" y="6300000"/>
            <a:ext cx="1420938" cy="388800"/>
          </a:xfrm>
          <a:prstGeom prst="rect">
            <a:avLst/>
          </a:prstGeom>
        </p:spPr>
      </p:pic>
    </p:spTree>
    <p:extLst>
      <p:ext uri="{BB962C8B-B14F-4D97-AF65-F5344CB8AC3E}">
        <p14:creationId xmlns:p14="http://schemas.microsoft.com/office/powerpoint/2010/main" val="3737120482"/>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9" r:id="rId3"/>
    <p:sldLayoutId id="2147483681" r:id="rId4"/>
    <p:sldLayoutId id="2147483674" r:id="rId5"/>
    <p:sldLayoutId id="2147483680" r:id="rId6"/>
  </p:sldLayoutIdLst>
  <p:timing>
    <p:tnLst>
      <p:par>
        <p:cTn id="1" dur="indefinite" restart="never" nodeType="tmRoot"/>
      </p:par>
    </p:tnLst>
  </p:timing>
  <p:txStyles>
    <p:titleStyle>
      <a:lvl1pPr marL="0" indent="0" algn="l" defTabSz="504000" rtl="0" eaLnBrk="1" fontAlgn="base" hangingPunct="1">
        <a:spcBef>
          <a:spcPct val="0"/>
        </a:spcBef>
        <a:spcAft>
          <a:spcPct val="0"/>
        </a:spcAft>
        <a:defRPr sz="2400" b="0" spc="300">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2300" y="334800"/>
            <a:ext cx="10944000" cy="1225540"/>
          </a:xfrm>
          <a:prstGeom prst="rect">
            <a:avLst/>
          </a:prstGeom>
          <a:noFill/>
          <a:ln>
            <a:noFill/>
          </a:ln>
          <a:effectLst/>
          <a:extLst/>
        </p:spPr>
        <p:txBody>
          <a:bodyPr vert="horz" wrap="square" lIns="0" tIns="0" rIns="0" bIns="0" numCol="1" anchor="t" anchorCtr="0" compatLnSpc="1">
            <a:prstTxWarp prst="textNoShape">
              <a:avLst/>
            </a:prstTxWarp>
            <a:noAutofit/>
          </a:bodyPr>
          <a:lstStyle/>
          <a:p>
            <a:pPr lvl="0"/>
            <a:r>
              <a:rPr lang="de-DE" noProof="0" smtClean="0"/>
              <a:t>Mastertitelformat bearbeiten</a:t>
            </a:r>
          </a:p>
        </p:txBody>
      </p:sp>
      <p:sp>
        <p:nvSpPr>
          <p:cNvPr id="1027" name="Rectangle 3"/>
          <p:cNvSpPr>
            <a:spLocks noGrp="1" noChangeArrowheads="1"/>
          </p:cNvSpPr>
          <p:nvPr>
            <p:ph type="body" idx="1"/>
          </p:nvPr>
        </p:nvSpPr>
        <p:spPr bwMode="auto">
          <a:xfrm>
            <a:off x="622300" y="1774800"/>
            <a:ext cx="10944000" cy="424815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a:t>
            </a:r>
            <a:r>
              <a:rPr lang="de-DE" noProof="0" dirty="0" smtClean="0"/>
              <a:t>Ebene</a:t>
            </a:r>
          </a:p>
          <a:p>
            <a:pPr lvl="3"/>
            <a:r>
              <a:rPr lang="de-DE" dirty="0" smtClean="0"/>
              <a:t>Vierte Ebene</a:t>
            </a:r>
          </a:p>
          <a:p>
            <a:pPr lvl="4"/>
            <a:r>
              <a:rPr lang="de-DE" dirty="0" smtClean="0"/>
              <a:t>Fünfte Ebene</a:t>
            </a:r>
          </a:p>
        </p:txBody>
      </p:sp>
      <p:sp>
        <p:nvSpPr>
          <p:cNvPr id="1032" name="Text Box 8"/>
          <p:cNvSpPr txBox="1">
            <a:spLocks noChangeArrowheads="1"/>
          </p:cNvSpPr>
          <p:nvPr/>
        </p:nvSpPr>
        <p:spPr bwMode="auto">
          <a:xfrm>
            <a:off x="607484" y="6433201"/>
            <a:ext cx="120014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spcAft>
                <a:spcPct val="0"/>
              </a:spcAft>
              <a:buFontTx/>
              <a:buNone/>
            </a:pPr>
            <a:r>
              <a:rPr lang="de-DE" sz="800" noProof="0">
                <a:solidFill>
                  <a:schemeClr val="bg2"/>
                </a:solidFill>
              </a:rPr>
              <a:t>© </a:t>
            </a:r>
            <a:r>
              <a:rPr lang="de-DE" sz="800" noProof="0" smtClean="0">
                <a:solidFill>
                  <a:schemeClr val="bg2"/>
                </a:solidFill>
              </a:rPr>
              <a:t>Fraunhofer ISI </a:t>
            </a:r>
            <a:endParaRPr lang="de-DE" sz="800" noProof="0">
              <a:solidFill>
                <a:schemeClr val="bg2"/>
              </a:solidFill>
            </a:endParaRPr>
          </a:p>
        </p:txBody>
      </p:sp>
      <p:sp>
        <p:nvSpPr>
          <p:cNvPr id="7" name="Line 7"/>
          <p:cNvSpPr>
            <a:spLocks noChangeShapeType="1"/>
          </p:cNvSpPr>
          <p:nvPr/>
        </p:nvSpPr>
        <p:spPr bwMode="auto">
          <a:xfrm flipV="1">
            <a:off x="625700" y="6165380"/>
            <a:ext cx="10944000" cy="0"/>
          </a:xfrm>
          <a:prstGeom prst="line">
            <a:avLst/>
          </a:prstGeom>
          <a:noFill/>
          <a:ln w="317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9" name="Grafik 8"/>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147670" y="6300000"/>
            <a:ext cx="1420938" cy="388800"/>
          </a:xfrm>
          <a:prstGeom prst="rect">
            <a:avLst/>
          </a:prstGeom>
        </p:spPr>
      </p:pic>
    </p:spTree>
    <p:extLst>
      <p:ext uri="{BB962C8B-B14F-4D97-AF65-F5344CB8AC3E}">
        <p14:creationId xmlns:p14="http://schemas.microsoft.com/office/powerpoint/2010/main" val="379901030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timing>
    <p:tnLst>
      <p:par>
        <p:cTn id="1" dur="indefinite" restart="never" nodeType="tmRoot"/>
      </p:par>
    </p:tnLst>
  </p:timing>
  <p:txStyles>
    <p:titleStyle>
      <a:lvl1pPr marL="0" indent="0" algn="l" defTabSz="504000" rtl="0" eaLnBrk="1" fontAlgn="base" hangingPunct="1">
        <a:spcBef>
          <a:spcPct val="0"/>
        </a:spcBef>
        <a:spcAft>
          <a:spcPct val="0"/>
        </a:spcAft>
        <a:defRPr sz="2400" b="0" spc="300">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p:txBody>
          <a:bodyPr/>
          <a:lstStyle/>
          <a:p>
            <a:r>
              <a:rPr lang="de-DE" dirty="0" err="1" smtClean="0"/>
              <a:t>What</a:t>
            </a:r>
            <a:r>
              <a:rPr lang="de-DE" dirty="0" smtClean="0"/>
              <a:t> </a:t>
            </a:r>
            <a:r>
              <a:rPr lang="de-DE" dirty="0" err="1" smtClean="0"/>
              <a:t>they</a:t>
            </a:r>
            <a:r>
              <a:rPr lang="de-DE" dirty="0" smtClean="0"/>
              <a:t> </a:t>
            </a:r>
            <a:r>
              <a:rPr lang="de-DE" dirty="0" err="1" smtClean="0"/>
              <a:t>are</a:t>
            </a:r>
            <a:r>
              <a:rPr lang="de-DE" dirty="0" smtClean="0"/>
              <a:t> </a:t>
            </a:r>
            <a:r>
              <a:rPr lang="de-DE" dirty="0" err="1" smtClean="0"/>
              <a:t>about</a:t>
            </a:r>
            <a:r>
              <a:rPr lang="de-DE" dirty="0" smtClean="0"/>
              <a:t> </a:t>
            </a:r>
            <a:r>
              <a:rPr lang="de-DE" dirty="0" err="1" smtClean="0"/>
              <a:t>and</a:t>
            </a:r>
            <a:r>
              <a:rPr lang="de-DE" dirty="0" smtClean="0"/>
              <a:t> </a:t>
            </a:r>
            <a:r>
              <a:rPr lang="de-DE" dirty="0" err="1" smtClean="0"/>
              <a:t>how</a:t>
            </a:r>
            <a:r>
              <a:rPr lang="de-DE" dirty="0" smtClean="0"/>
              <a:t> </a:t>
            </a:r>
            <a:r>
              <a:rPr lang="de-DE" dirty="0" err="1" smtClean="0"/>
              <a:t>they</a:t>
            </a:r>
            <a:r>
              <a:rPr lang="de-DE" dirty="0" smtClean="0"/>
              <a:t> </a:t>
            </a:r>
            <a:r>
              <a:rPr lang="de-DE" dirty="0" err="1" smtClean="0"/>
              <a:t>are</a:t>
            </a:r>
            <a:r>
              <a:rPr lang="de-DE" dirty="0" smtClean="0"/>
              <a:t> </a:t>
            </a:r>
            <a:r>
              <a:rPr lang="de-DE" dirty="0" err="1" smtClean="0"/>
              <a:t>put</a:t>
            </a:r>
            <a:r>
              <a:rPr lang="de-DE" dirty="0" smtClean="0"/>
              <a:t> </a:t>
            </a:r>
            <a:r>
              <a:rPr lang="de-DE" dirty="0" err="1" smtClean="0"/>
              <a:t>into</a:t>
            </a:r>
            <a:r>
              <a:rPr lang="de-DE" dirty="0" smtClean="0"/>
              <a:t> </a:t>
            </a:r>
            <a:r>
              <a:rPr lang="de-DE" dirty="0" err="1" smtClean="0"/>
              <a:t>action</a:t>
            </a:r>
            <a:r>
              <a:rPr lang="de-DE" dirty="0" smtClean="0"/>
              <a:t>. A </a:t>
            </a:r>
            <a:r>
              <a:rPr lang="de-DE" dirty="0" err="1" smtClean="0"/>
              <a:t>contribution</a:t>
            </a:r>
            <a:r>
              <a:rPr lang="de-DE" dirty="0" smtClean="0"/>
              <a:t> </a:t>
            </a:r>
            <a:r>
              <a:rPr lang="de-DE" dirty="0" err="1" smtClean="0"/>
              <a:t>to</a:t>
            </a:r>
            <a:r>
              <a:rPr lang="de-DE" dirty="0" smtClean="0"/>
              <a:t> </a:t>
            </a:r>
            <a:r>
              <a:rPr lang="de-DE" dirty="0" err="1" smtClean="0"/>
              <a:t>the</a:t>
            </a:r>
            <a:r>
              <a:rPr lang="de-DE" dirty="0" smtClean="0"/>
              <a:t> OECD </a:t>
            </a:r>
            <a:r>
              <a:rPr lang="de-DE" dirty="0" err="1" smtClean="0"/>
              <a:t>Hackathon</a:t>
            </a:r>
            <a:r>
              <a:rPr lang="de-DE" dirty="0" smtClean="0"/>
              <a:t>. </a:t>
            </a:r>
            <a:endParaRPr lang="de-DE" dirty="0"/>
          </a:p>
        </p:txBody>
      </p:sp>
      <p:sp>
        <p:nvSpPr>
          <p:cNvPr id="4" name="Titel 3"/>
          <p:cNvSpPr>
            <a:spLocks noGrp="1"/>
          </p:cNvSpPr>
          <p:nvPr>
            <p:ph type="ctrTitle"/>
          </p:nvPr>
        </p:nvSpPr>
        <p:spPr/>
        <p:txBody>
          <a:bodyPr/>
          <a:lstStyle/>
          <a:p>
            <a:r>
              <a:rPr lang="de-DE" dirty="0" err="1" smtClean="0"/>
              <a:t>policy</a:t>
            </a:r>
            <a:r>
              <a:rPr lang="de-DE" dirty="0" smtClean="0"/>
              <a:t> </a:t>
            </a:r>
            <a:r>
              <a:rPr lang="de-DE" dirty="0" err="1" smtClean="0"/>
              <a:t>Strategies</a:t>
            </a:r>
            <a:r>
              <a:rPr lang="de-DE" dirty="0" smtClean="0"/>
              <a:t> </a:t>
            </a:r>
            <a:r>
              <a:rPr lang="de-DE" dirty="0" err="1" smtClean="0"/>
              <a:t>for</a:t>
            </a:r>
            <a:r>
              <a:rPr lang="de-DE" dirty="0" smtClean="0"/>
              <a:t> </a:t>
            </a:r>
            <a:r>
              <a:rPr lang="de-DE" dirty="0" err="1" smtClean="0"/>
              <a:t>the</a:t>
            </a:r>
            <a:r>
              <a:rPr lang="de-DE" dirty="0" smtClean="0"/>
              <a:t> </a:t>
            </a:r>
            <a:r>
              <a:rPr lang="de-DE" dirty="0" err="1" smtClean="0"/>
              <a:t>energy</a:t>
            </a:r>
            <a:r>
              <a:rPr lang="de-DE" dirty="0" smtClean="0"/>
              <a:t> Transition</a:t>
            </a:r>
            <a:endParaRPr lang="de-DE" dirty="0"/>
          </a:p>
        </p:txBody>
      </p:sp>
      <p:sp>
        <p:nvSpPr>
          <p:cNvPr id="7" name="Rechteck 6"/>
          <p:cNvSpPr/>
          <p:nvPr/>
        </p:nvSpPr>
        <p:spPr bwMode="auto">
          <a:xfrm>
            <a:off x="6023990" y="3140960"/>
            <a:ext cx="936130" cy="64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endParaRPr lang="en-US"/>
          </a:p>
        </p:txBody>
      </p:sp>
      <p:pic>
        <p:nvPicPr>
          <p:cNvPr id="2" name="Grafik 1"/>
          <p:cNvPicPr>
            <a:picLocks noChangeAspect="1"/>
          </p:cNvPicPr>
          <p:nvPr/>
        </p:nvPicPr>
        <p:blipFill>
          <a:blip r:embed="rId2"/>
          <a:stretch>
            <a:fillRect/>
          </a:stretch>
        </p:blipFill>
        <p:spPr>
          <a:xfrm>
            <a:off x="622300" y="2900886"/>
            <a:ext cx="1143000" cy="1143000"/>
          </a:xfrm>
          <a:prstGeom prst="rect">
            <a:avLst/>
          </a:prstGeom>
        </p:spPr>
      </p:pic>
      <p:pic>
        <p:nvPicPr>
          <p:cNvPr id="3" name="Grafik 2"/>
          <p:cNvPicPr>
            <a:picLocks noChangeAspect="1"/>
          </p:cNvPicPr>
          <p:nvPr/>
        </p:nvPicPr>
        <p:blipFill>
          <a:blip r:embed="rId3"/>
          <a:stretch>
            <a:fillRect/>
          </a:stretch>
        </p:blipFill>
        <p:spPr>
          <a:xfrm>
            <a:off x="5159899" y="2900886"/>
            <a:ext cx="1143000" cy="1143000"/>
          </a:xfrm>
          <a:prstGeom prst="rect">
            <a:avLst/>
          </a:prstGeom>
        </p:spPr>
      </p:pic>
      <p:pic>
        <p:nvPicPr>
          <p:cNvPr id="8" name="Grafik 7"/>
          <p:cNvPicPr>
            <a:picLocks noChangeAspect="1"/>
          </p:cNvPicPr>
          <p:nvPr/>
        </p:nvPicPr>
        <p:blipFill>
          <a:blip r:embed="rId4"/>
          <a:stretch>
            <a:fillRect/>
          </a:stretch>
        </p:blipFill>
        <p:spPr>
          <a:xfrm>
            <a:off x="7545661" y="2924785"/>
            <a:ext cx="1143000" cy="1143000"/>
          </a:xfrm>
          <a:prstGeom prst="rect">
            <a:avLst/>
          </a:prstGeom>
        </p:spPr>
      </p:pic>
      <p:pic>
        <p:nvPicPr>
          <p:cNvPr id="9" name="Grafik 8"/>
          <p:cNvPicPr>
            <a:picLocks noChangeAspect="1"/>
          </p:cNvPicPr>
          <p:nvPr/>
        </p:nvPicPr>
        <p:blipFill>
          <a:blip r:embed="rId5"/>
          <a:stretch>
            <a:fillRect/>
          </a:stretch>
        </p:blipFill>
        <p:spPr>
          <a:xfrm>
            <a:off x="2943612" y="2909180"/>
            <a:ext cx="1143000" cy="1143000"/>
          </a:xfrm>
          <a:prstGeom prst="rect">
            <a:avLst/>
          </a:prstGeom>
        </p:spPr>
      </p:pic>
      <p:pic>
        <p:nvPicPr>
          <p:cNvPr id="10" name="Grafik 9"/>
          <p:cNvPicPr>
            <a:picLocks noChangeAspect="1"/>
          </p:cNvPicPr>
          <p:nvPr/>
        </p:nvPicPr>
        <p:blipFill>
          <a:blip r:embed="rId6"/>
          <a:stretch>
            <a:fillRect/>
          </a:stretch>
        </p:blipFill>
        <p:spPr>
          <a:xfrm>
            <a:off x="9826398" y="2919936"/>
            <a:ext cx="1143000" cy="1123950"/>
          </a:xfrm>
          <a:prstGeom prst="rect">
            <a:avLst/>
          </a:prstGeom>
        </p:spPr>
      </p:pic>
      <p:sp>
        <p:nvSpPr>
          <p:cNvPr id="12" name="Textfeld 11"/>
          <p:cNvSpPr txBox="1"/>
          <p:nvPr/>
        </p:nvSpPr>
        <p:spPr>
          <a:xfrm>
            <a:off x="622300" y="4365104"/>
            <a:ext cx="1143000" cy="369332"/>
          </a:xfrm>
          <a:prstGeom prst="rect">
            <a:avLst/>
          </a:prstGeom>
          <a:noFill/>
        </p:spPr>
        <p:txBody>
          <a:bodyPr wrap="square" rtlCol="0">
            <a:spAutoFit/>
          </a:bodyPr>
          <a:lstStyle/>
          <a:p>
            <a:endParaRPr lang="de-DE"/>
          </a:p>
        </p:txBody>
      </p:sp>
      <p:sp>
        <p:nvSpPr>
          <p:cNvPr id="13" name="Textfeld 12"/>
          <p:cNvSpPr txBox="1"/>
          <p:nvPr/>
        </p:nvSpPr>
        <p:spPr>
          <a:xfrm>
            <a:off x="622299" y="4374958"/>
            <a:ext cx="1143001" cy="461665"/>
          </a:xfrm>
          <a:prstGeom prst="rect">
            <a:avLst/>
          </a:prstGeom>
          <a:noFill/>
        </p:spPr>
        <p:txBody>
          <a:bodyPr wrap="square" rtlCol="0">
            <a:spAutoFit/>
          </a:bodyPr>
          <a:lstStyle/>
          <a:p>
            <a:r>
              <a:rPr lang="de-DE" sz="1200" dirty="0" smtClean="0"/>
              <a:t>Andrea Zielinski</a:t>
            </a:r>
            <a:endParaRPr lang="de-DE" sz="1200" dirty="0"/>
          </a:p>
        </p:txBody>
      </p:sp>
      <p:sp>
        <p:nvSpPr>
          <p:cNvPr id="14" name="Textfeld 13"/>
          <p:cNvSpPr txBox="1"/>
          <p:nvPr/>
        </p:nvSpPr>
        <p:spPr>
          <a:xfrm>
            <a:off x="9797124" y="4356181"/>
            <a:ext cx="1143000" cy="461665"/>
          </a:xfrm>
          <a:prstGeom prst="rect">
            <a:avLst/>
          </a:prstGeom>
          <a:noFill/>
        </p:spPr>
        <p:txBody>
          <a:bodyPr wrap="square" rtlCol="0">
            <a:spAutoFit/>
          </a:bodyPr>
          <a:lstStyle/>
          <a:p>
            <a:r>
              <a:rPr lang="de-DE" sz="1200" dirty="0" smtClean="0"/>
              <a:t>David Howoldt</a:t>
            </a:r>
            <a:endParaRPr lang="de-DE" sz="1200" dirty="0"/>
          </a:p>
        </p:txBody>
      </p:sp>
      <p:sp>
        <p:nvSpPr>
          <p:cNvPr id="15" name="Textfeld 14"/>
          <p:cNvSpPr txBox="1"/>
          <p:nvPr/>
        </p:nvSpPr>
        <p:spPr>
          <a:xfrm>
            <a:off x="2916006" y="4356181"/>
            <a:ext cx="1143000" cy="461665"/>
          </a:xfrm>
          <a:prstGeom prst="rect">
            <a:avLst/>
          </a:prstGeom>
          <a:noFill/>
        </p:spPr>
        <p:txBody>
          <a:bodyPr wrap="square" rtlCol="0">
            <a:spAutoFit/>
          </a:bodyPr>
          <a:lstStyle/>
          <a:p>
            <a:r>
              <a:rPr lang="de-DE" sz="1200" dirty="0" smtClean="0"/>
              <a:t>Florian Wittmann</a:t>
            </a:r>
            <a:endParaRPr lang="de-DE" sz="1200" dirty="0"/>
          </a:p>
        </p:txBody>
      </p:sp>
      <p:sp>
        <p:nvSpPr>
          <p:cNvPr id="16" name="Textfeld 15"/>
          <p:cNvSpPr txBox="1"/>
          <p:nvPr/>
        </p:nvSpPr>
        <p:spPr>
          <a:xfrm>
            <a:off x="7504180" y="4380747"/>
            <a:ext cx="1143000" cy="276999"/>
          </a:xfrm>
          <a:prstGeom prst="rect">
            <a:avLst/>
          </a:prstGeom>
          <a:noFill/>
        </p:spPr>
        <p:txBody>
          <a:bodyPr wrap="square" rtlCol="0">
            <a:spAutoFit/>
          </a:bodyPr>
          <a:lstStyle/>
          <a:p>
            <a:r>
              <a:rPr lang="de-DE" sz="1200" dirty="0" smtClean="0"/>
              <a:t>Jan Rörden</a:t>
            </a:r>
            <a:endParaRPr lang="de-DE" sz="1200" dirty="0"/>
          </a:p>
        </p:txBody>
      </p:sp>
      <p:sp>
        <p:nvSpPr>
          <p:cNvPr id="17" name="Textfeld 16"/>
          <p:cNvSpPr txBox="1"/>
          <p:nvPr/>
        </p:nvSpPr>
        <p:spPr>
          <a:xfrm>
            <a:off x="5209712" y="4365104"/>
            <a:ext cx="1143000" cy="461665"/>
          </a:xfrm>
          <a:prstGeom prst="rect">
            <a:avLst/>
          </a:prstGeom>
          <a:noFill/>
        </p:spPr>
        <p:txBody>
          <a:bodyPr wrap="square" rtlCol="0">
            <a:spAutoFit/>
          </a:bodyPr>
          <a:lstStyle/>
          <a:p>
            <a:r>
              <a:rPr lang="de-DE" sz="1200" dirty="0" smtClean="0"/>
              <a:t>Denilton Darold</a:t>
            </a:r>
            <a:endParaRPr lang="de-DE" sz="1200" dirty="0"/>
          </a:p>
        </p:txBody>
      </p:sp>
    </p:spTree>
    <p:extLst>
      <p:ext uri="{BB962C8B-B14F-4D97-AF65-F5344CB8AC3E}">
        <p14:creationId xmlns:p14="http://schemas.microsoft.com/office/powerpoint/2010/main" val="24263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0300" y="334800"/>
            <a:ext cx="10896000" cy="369332"/>
          </a:xfrm>
        </p:spPr>
        <p:txBody>
          <a:bodyPr/>
          <a:lstStyle/>
          <a:p>
            <a:r>
              <a:rPr lang="de-DE" dirty="0" err="1" smtClean="0"/>
              <a:t>Tracing</a:t>
            </a:r>
            <a:r>
              <a:rPr lang="de-DE" dirty="0" smtClean="0"/>
              <a:t> Strategic </a:t>
            </a:r>
            <a:r>
              <a:rPr lang="de-DE" dirty="0" err="1" smtClean="0"/>
              <a:t>Approaches</a:t>
            </a:r>
            <a:r>
              <a:rPr lang="de-DE" dirty="0" smtClean="0"/>
              <a:t> in </a:t>
            </a:r>
            <a:r>
              <a:rPr lang="de-DE" dirty="0" err="1" smtClean="0"/>
              <a:t>the</a:t>
            </a:r>
            <a:r>
              <a:rPr lang="de-DE" dirty="0" smtClean="0"/>
              <a:t> STIP </a:t>
            </a:r>
            <a:r>
              <a:rPr lang="de-DE" dirty="0" err="1" smtClean="0"/>
              <a:t>Compass</a:t>
            </a:r>
            <a:endParaRPr lang="de-DE" dirty="0"/>
          </a:p>
        </p:txBody>
      </p:sp>
      <p:pic>
        <p:nvPicPr>
          <p:cNvPr id="10" name="Inhaltsplatzhalter 9"/>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6264167" y="2179112"/>
            <a:ext cx="4728377" cy="3842276"/>
          </a:xfrm>
        </p:spPr>
      </p:pic>
      <p:sp>
        <p:nvSpPr>
          <p:cNvPr id="11" name="Inhaltsplatzhalter 10"/>
          <p:cNvSpPr>
            <a:spLocks noGrp="1"/>
          </p:cNvSpPr>
          <p:nvPr>
            <p:ph idx="1"/>
          </p:nvPr>
        </p:nvSpPr>
        <p:spPr/>
        <p:txBody>
          <a:bodyPr/>
          <a:lstStyle/>
          <a:p>
            <a:r>
              <a:rPr lang="de-DE" sz="1400" dirty="0" err="1" smtClean="0"/>
              <a:t>Guiding</a:t>
            </a:r>
            <a:r>
              <a:rPr lang="de-DE" sz="1400" dirty="0" smtClean="0"/>
              <a:t> </a:t>
            </a:r>
            <a:r>
              <a:rPr lang="de-DE" sz="1400" dirty="0" err="1" smtClean="0"/>
              <a:t>question</a:t>
            </a:r>
            <a:r>
              <a:rPr lang="de-DE" sz="1400" dirty="0" smtClean="0"/>
              <a:t>: </a:t>
            </a:r>
            <a:r>
              <a:rPr lang="de-DE" sz="1400" dirty="0" err="1" smtClean="0"/>
              <a:t>How</a:t>
            </a:r>
            <a:r>
              <a:rPr lang="de-DE" sz="1400" dirty="0" smtClean="0"/>
              <a:t> </a:t>
            </a:r>
            <a:r>
              <a:rPr lang="de-DE" sz="1400" dirty="0" err="1" smtClean="0"/>
              <a:t>could</a:t>
            </a:r>
            <a:r>
              <a:rPr lang="de-DE" sz="1400" dirty="0" smtClean="0"/>
              <a:t> </a:t>
            </a:r>
            <a:r>
              <a:rPr lang="de-DE" sz="1400" dirty="0" err="1" smtClean="0"/>
              <a:t>differing</a:t>
            </a:r>
            <a:r>
              <a:rPr lang="de-DE" sz="1400" dirty="0" smtClean="0"/>
              <a:t> </a:t>
            </a:r>
            <a:r>
              <a:rPr lang="de-DE" sz="1400" dirty="0" err="1" smtClean="0"/>
              <a:t>strategies</a:t>
            </a:r>
            <a:r>
              <a:rPr lang="de-DE" sz="1400" dirty="0" smtClean="0"/>
              <a:t> </a:t>
            </a:r>
            <a:r>
              <a:rPr lang="de-DE" sz="1400" dirty="0" err="1" smtClean="0"/>
              <a:t>for</a:t>
            </a:r>
            <a:r>
              <a:rPr lang="de-DE" sz="1400" dirty="0" smtClean="0"/>
              <a:t> </a:t>
            </a:r>
            <a:r>
              <a:rPr lang="de-DE" sz="1400" dirty="0" err="1" smtClean="0"/>
              <a:t>the</a:t>
            </a:r>
            <a:r>
              <a:rPr lang="de-DE" sz="1400" dirty="0" smtClean="0"/>
              <a:t> </a:t>
            </a:r>
            <a:r>
              <a:rPr lang="de-DE" sz="1400" dirty="0" err="1" smtClean="0"/>
              <a:t>energy</a:t>
            </a:r>
            <a:r>
              <a:rPr lang="de-DE" sz="1400" dirty="0" smtClean="0"/>
              <a:t> </a:t>
            </a:r>
            <a:r>
              <a:rPr lang="de-DE" sz="1400" dirty="0" err="1" smtClean="0"/>
              <a:t>transition</a:t>
            </a:r>
            <a:r>
              <a:rPr lang="de-DE" sz="1400" dirty="0" smtClean="0"/>
              <a:t> </a:t>
            </a:r>
            <a:r>
              <a:rPr lang="de-DE" sz="1400" dirty="0" err="1" smtClean="0"/>
              <a:t>be</a:t>
            </a:r>
            <a:r>
              <a:rPr lang="de-DE" sz="1400" dirty="0" smtClean="0"/>
              <a:t> </a:t>
            </a:r>
            <a:r>
              <a:rPr lang="de-DE" sz="1400" dirty="0" err="1" smtClean="0"/>
              <a:t>put</a:t>
            </a:r>
            <a:r>
              <a:rPr lang="de-DE" sz="1400" dirty="0" smtClean="0"/>
              <a:t> </a:t>
            </a:r>
            <a:r>
              <a:rPr lang="de-DE" sz="1400" dirty="0" err="1" smtClean="0"/>
              <a:t>into</a:t>
            </a:r>
            <a:r>
              <a:rPr lang="de-DE" sz="1400" dirty="0" smtClean="0"/>
              <a:t> </a:t>
            </a:r>
            <a:r>
              <a:rPr lang="de-DE" sz="1400" dirty="0" err="1" smtClean="0"/>
              <a:t>action</a:t>
            </a:r>
            <a:r>
              <a:rPr lang="de-DE" sz="1400" dirty="0" smtClean="0"/>
              <a:t>? </a:t>
            </a:r>
          </a:p>
          <a:p>
            <a:r>
              <a:rPr lang="de-DE" sz="1400" dirty="0" smtClean="0"/>
              <a:t>Approach</a:t>
            </a:r>
          </a:p>
          <a:p>
            <a:pPr lvl="1">
              <a:buFont typeface="+mj-lt"/>
              <a:buAutoNum type="arabicPeriod"/>
            </a:pPr>
            <a:r>
              <a:rPr lang="de-DE" sz="1400" dirty="0" err="1" smtClean="0"/>
              <a:t>Applying</a:t>
            </a:r>
            <a:r>
              <a:rPr lang="de-DE" sz="1400" dirty="0" smtClean="0"/>
              <a:t> </a:t>
            </a:r>
            <a:r>
              <a:rPr lang="de-DE" sz="1400" dirty="0" err="1" smtClean="0"/>
              <a:t>topic</a:t>
            </a:r>
            <a:r>
              <a:rPr lang="de-DE" sz="1400" dirty="0" smtClean="0"/>
              <a:t> </a:t>
            </a:r>
            <a:r>
              <a:rPr lang="de-DE" sz="1400" dirty="0" err="1" smtClean="0"/>
              <a:t>model</a:t>
            </a:r>
            <a:r>
              <a:rPr lang="de-DE" sz="1400" dirty="0" smtClean="0"/>
              <a:t> </a:t>
            </a:r>
            <a:r>
              <a:rPr lang="de-DE" sz="1400" dirty="0" err="1"/>
              <a:t>to</a:t>
            </a:r>
            <a:r>
              <a:rPr lang="de-DE" sz="1400" dirty="0"/>
              <a:t> STIP </a:t>
            </a:r>
            <a:r>
              <a:rPr lang="de-DE" sz="1400" dirty="0" err="1" smtClean="0"/>
              <a:t>Compass</a:t>
            </a:r>
            <a:endParaRPr lang="de-DE" sz="1400" dirty="0" smtClean="0"/>
          </a:p>
          <a:p>
            <a:pPr lvl="1">
              <a:buFont typeface="+mj-lt"/>
              <a:buAutoNum type="arabicPeriod"/>
            </a:pPr>
            <a:r>
              <a:rPr lang="de-DE" sz="1400" dirty="0" smtClean="0"/>
              <a:t>Focus on best-fit initiatives </a:t>
            </a:r>
            <a:r>
              <a:rPr lang="de-DE" sz="1400" dirty="0" err="1" smtClean="0"/>
              <a:t>for</a:t>
            </a:r>
            <a:r>
              <a:rPr lang="de-DE" sz="1400" dirty="0" smtClean="0"/>
              <a:t> </a:t>
            </a:r>
            <a:r>
              <a:rPr lang="de-DE" sz="1400" dirty="0" err="1" smtClean="0"/>
              <a:t>the</a:t>
            </a:r>
            <a:r>
              <a:rPr lang="de-DE" sz="1400" dirty="0" smtClean="0"/>
              <a:t> </a:t>
            </a:r>
            <a:r>
              <a:rPr lang="de-DE" sz="1400" dirty="0" err="1" smtClean="0"/>
              <a:t>topics</a:t>
            </a:r>
            <a:r>
              <a:rPr lang="de-DE" sz="1400" dirty="0" smtClean="0"/>
              <a:t> </a:t>
            </a:r>
            <a:r>
              <a:rPr lang="de-DE" sz="1400" dirty="0" err="1" smtClean="0"/>
              <a:t>and</a:t>
            </a:r>
            <a:r>
              <a:rPr lang="de-DE" sz="1400" dirty="0" smtClean="0"/>
              <a:t> </a:t>
            </a:r>
            <a:r>
              <a:rPr lang="de-DE" sz="1400" dirty="0" err="1" smtClean="0"/>
              <a:t>consider</a:t>
            </a:r>
            <a:r>
              <a:rPr lang="de-DE" sz="1400" dirty="0" smtClean="0"/>
              <a:t> </a:t>
            </a:r>
            <a:r>
              <a:rPr lang="de-DE" sz="1400" dirty="0" err="1" smtClean="0"/>
              <a:t>distribution</a:t>
            </a:r>
            <a:r>
              <a:rPr lang="de-DE" sz="1400" dirty="0" smtClean="0"/>
              <a:t> </a:t>
            </a:r>
            <a:r>
              <a:rPr lang="de-DE" sz="1400" dirty="0" err="1" smtClean="0"/>
              <a:t>of</a:t>
            </a:r>
            <a:r>
              <a:rPr lang="de-DE" sz="1400" dirty="0" smtClean="0"/>
              <a:t>:</a:t>
            </a:r>
          </a:p>
          <a:p>
            <a:pPr lvl="2"/>
            <a:r>
              <a:rPr lang="de-DE" sz="1400" dirty="0" smtClean="0"/>
              <a:t>Instrument </a:t>
            </a:r>
            <a:r>
              <a:rPr lang="de-DE" sz="1400" dirty="0" err="1" smtClean="0"/>
              <a:t>types</a:t>
            </a:r>
            <a:endParaRPr lang="de-DE" sz="1400" dirty="0" smtClean="0"/>
          </a:p>
          <a:p>
            <a:pPr lvl="2"/>
            <a:r>
              <a:rPr lang="de-DE" sz="1400" dirty="0" smtClean="0"/>
              <a:t>Target </a:t>
            </a:r>
            <a:r>
              <a:rPr lang="de-DE" sz="1400" dirty="0" err="1" smtClean="0"/>
              <a:t>groups</a:t>
            </a:r>
            <a:endParaRPr lang="de-DE" sz="1400" dirty="0" smtClean="0"/>
          </a:p>
          <a:p>
            <a:pPr lvl="2"/>
            <a:r>
              <a:rPr lang="de-DE" sz="1400" dirty="0" err="1" smtClean="0"/>
              <a:t>Policy</a:t>
            </a:r>
            <a:r>
              <a:rPr lang="de-DE" sz="1400" dirty="0" smtClean="0"/>
              <a:t> mix </a:t>
            </a:r>
            <a:r>
              <a:rPr lang="de-DE" sz="1400" dirty="0" err="1" smtClean="0"/>
              <a:t>themes</a:t>
            </a:r>
            <a:endParaRPr lang="de-DE" sz="1400" dirty="0" smtClean="0"/>
          </a:p>
          <a:p>
            <a:pPr lvl="1"/>
            <a:endParaRPr lang="de-DE" dirty="0" smtClean="0"/>
          </a:p>
          <a:p>
            <a:pPr marL="0" indent="0">
              <a:buNone/>
            </a:pPr>
            <a:endParaRPr lang="de-DE" dirty="0"/>
          </a:p>
          <a:p>
            <a:endParaRPr lang="de-DE" dirty="0"/>
          </a:p>
        </p:txBody>
      </p:sp>
      <p:sp>
        <p:nvSpPr>
          <p:cNvPr id="12" name="Textfeld 11"/>
          <p:cNvSpPr txBox="1"/>
          <p:nvPr/>
        </p:nvSpPr>
        <p:spPr>
          <a:xfrm>
            <a:off x="6264167" y="1700808"/>
            <a:ext cx="3245376" cy="369332"/>
          </a:xfrm>
          <a:prstGeom prst="rect">
            <a:avLst/>
          </a:prstGeom>
          <a:noFill/>
        </p:spPr>
        <p:txBody>
          <a:bodyPr wrap="none" rtlCol="0">
            <a:spAutoFit/>
          </a:bodyPr>
          <a:lstStyle/>
          <a:p>
            <a:r>
              <a:rPr lang="de-DE" dirty="0" smtClean="0"/>
              <a:t>Topic </a:t>
            </a:r>
            <a:r>
              <a:rPr lang="de-DE" dirty="0" err="1" smtClean="0"/>
              <a:t>Proportions</a:t>
            </a:r>
            <a:r>
              <a:rPr lang="de-DE" dirty="0" smtClean="0"/>
              <a:t> </a:t>
            </a:r>
            <a:r>
              <a:rPr lang="de-DE" dirty="0" err="1" smtClean="0"/>
              <a:t>Compared</a:t>
            </a:r>
            <a:endParaRPr lang="de-DE" dirty="0"/>
          </a:p>
        </p:txBody>
      </p:sp>
    </p:spTree>
    <p:extLst>
      <p:ext uri="{BB962C8B-B14F-4D97-AF65-F5344CB8AC3E}">
        <p14:creationId xmlns:p14="http://schemas.microsoft.com/office/powerpoint/2010/main" val="247942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25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250"/>
                                        <p:tgtEl>
                                          <p:spTgt spid="1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25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1000"/>
                                        <p:tgtEl>
                                          <p:spTgt spid="11">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1000"/>
                                        <p:tgtEl>
                                          <p:spTgt spid="11">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1000"/>
                                        <p:tgtEl>
                                          <p:spTgt spid="11">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10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0300" y="334800"/>
            <a:ext cx="10896000" cy="369332"/>
          </a:xfrm>
        </p:spPr>
        <p:txBody>
          <a:bodyPr/>
          <a:lstStyle/>
          <a:p>
            <a:r>
              <a:rPr lang="de-DE" dirty="0" err="1" smtClean="0"/>
              <a:t>Tracing</a:t>
            </a:r>
            <a:r>
              <a:rPr lang="de-DE" dirty="0" smtClean="0"/>
              <a:t> Strategic </a:t>
            </a:r>
            <a:r>
              <a:rPr lang="de-DE" dirty="0" err="1" smtClean="0"/>
              <a:t>Approaches</a:t>
            </a:r>
            <a:r>
              <a:rPr lang="de-DE" dirty="0" smtClean="0"/>
              <a:t> in </a:t>
            </a:r>
            <a:r>
              <a:rPr lang="de-DE" dirty="0" err="1" smtClean="0"/>
              <a:t>the</a:t>
            </a:r>
            <a:r>
              <a:rPr lang="de-DE" dirty="0" smtClean="0"/>
              <a:t> STIP </a:t>
            </a:r>
            <a:r>
              <a:rPr lang="de-DE" dirty="0" err="1" smtClean="0"/>
              <a:t>Compass</a:t>
            </a:r>
            <a:endParaRPr lang="de-DE" dirty="0"/>
          </a:p>
        </p:txBody>
      </p:sp>
      <p:sp>
        <p:nvSpPr>
          <p:cNvPr id="18" name="Textfeld 17"/>
          <p:cNvSpPr txBox="1"/>
          <p:nvPr/>
        </p:nvSpPr>
        <p:spPr>
          <a:xfrm>
            <a:off x="2495600" y="1484784"/>
            <a:ext cx="1427143" cy="276999"/>
          </a:xfrm>
          <a:prstGeom prst="rect">
            <a:avLst/>
          </a:prstGeom>
          <a:noFill/>
        </p:spPr>
        <p:txBody>
          <a:bodyPr wrap="square" rtlCol="0">
            <a:spAutoFit/>
          </a:bodyPr>
          <a:lstStyle/>
          <a:p>
            <a:r>
              <a:rPr lang="de-DE" sz="1200" dirty="0" smtClean="0"/>
              <a:t>Instrument </a:t>
            </a:r>
            <a:r>
              <a:rPr lang="de-DE" sz="1200" dirty="0" err="1" smtClean="0"/>
              <a:t>types</a:t>
            </a:r>
            <a:endParaRPr lang="de-DE" sz="1200" dirty="0"/>
          </a:p>
        </p:txBody>
      </p:sp>
      <p:sp>
        <p:nvSpPr>
          <p:cNvPr id="19" name="Textfeld 18"/>
          <p:cNvSpPr txBox="1"/>
          <p:nvPr/>
        </p:nvSpPr>
        <p:spPr>
          <a:xfrm>
            <a:off x="5480832" y="1484783"/>
            <a:ext cx="1427143" cy="276999"/>
          </a:xfrm>
          <a:prstGeom prst="rect">
            <a:avLst/>
          </a:prstGeom>
          <a:noFill/>
        </p:spPr>
        <p:txBody>
          <a:bodyPr wrap="square" rtlCol="0">
            <a:spAutoFit/>
          </a:bodyPr>
          <a:lstStyle/>
          <a:p>
            <a:r>
              <a:rPr lang="de-DE" sz="1200" dirty="0" smtClean="0"/>
              <a:t>Target </a:t>
            </a:r>
            <a:r>
              <a:rPr lang="de-DE" sz="1200" dirty="0" err="1" smtClean="0"/>
              <a:t>groups</a:t>
            </a:r>
            <a:endParaRPr lang="de-DE" sz="1200" dirty="0"/>
          </a:p>
        </p:txBody>
      </p:sp>
      <p:sp>
        <p:nvSpPr>
          <p:cNvPr id="20" name="Textfeld 19"/>
          <p:cNvSpPr txBox="1"/>
          <p:nvPr/>
        </p:nvSpPr>
        <p:spPr>
          <a:xfrm>
            <a:off x="8436777" y="1498213"/>
            <a:ext cx="1835687" cy="276999"/>
          </a:xfrm>
          <a:prstGeom prst="rect">
            <a:avLst/>
          </a:prstGeom>
          <a:noFill/>
        </p:spPr>
        <p:txBody>
          <a:bodyPr wrap="square" rtlCol="0">
            <a:spAutoFit/>
          </a:bodyPr>
          <a:lstStyle/>
          <a:p>
            <a:r>
              <a:rPr lang="de-DE" sz="1200" dirty="0" err="1" smtClean="0"/>
              <a:t>Policy</a:t>
            </a:r>
            <a:r>
              <a:rPr lang="de-DE" sz="1200" dirty="0" smtClean="0"/>
              <a:t> mix </a:t>
            </a:r>
            <a:r>
              <a:rPr lang="de-DE" sz="1200" dirty="0" err="1" smtClean="0"/>
              <a:t>themes</a:t>
            </a:r>
            <a:endParaRPr lang="de-DE" sz="1200" dirty="0"/>
          </a:p>
        </p:txBody>
      </p:sp>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2224" y="1744730"/>
            <a:ext cx="3744416" cy="4118541"/>
          </a:xfrm>
          <a:prstGeom prst="rect">
            <a:avLst/>
          </a:prstGeom>
        </p:spPr>
      </p:pic>
      <p:pic>
        <p:nvPicPr>
          <p:cNvPr id="14" name="Inhaltsplatzhalter 13"/>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5117469" y="1757518"/>
            <a:ext cx="2889220" cy="3975738"/>
          </a:xfrm>
        </p:spPr>
      </p:pic>
      <p:pic>
        <p:nvPicPr>
          <p:cNvPr id="23" name="Grafik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368" y="1744730"/>
            <a:ext cx="4248472" cy="3894682"/>
          </a:xfrm>
          <a:prstGeom prst="rect">
            <a:avLst/>
          </a:prstGeom>
        </p:spPr>
      </p:pic>
      <p:sp>
        <p:nvSpPr>
          <p:cNvPr id="29" name="Ellipse 28"/>
          <p:cNvSpPr/>
          <p:nvPr/>
        </p:nvSpPr>
        <p:spPr bwMode="auto">
          <a:xfrm>
            <a:off x="8832304" y="3036885"/>
            <a:ext cx="864096" cy="504056"/>
          </a:xfrm>
          <a:prstGeom prst="ellipse">
            <a:avLst/>
          </a:prstGeom>
          <a:noFill/>
          <a:ln>
            <a:headEnd/>
            <a:tailEnd/>
          </a:ln>
          <a:extLst/>
        </p:spPr>
        <p:style>
          <a:lnRef idx="2">
            <a:schemeClr val="accent5"/>
          </a:lnRef>
          <a:fillRef idx="1">
            <a:schemeClr val="lt1"/>
          </a:fillRef>
          <a:effectRef idx="0">
            <a:schemeClr val="accent5"/>
          </a:effectRef>
          <a:fontRef idx="minor">
            <a:schemeClr val="dk1"/>
          </a:fontRef>
        </p:style>
        <p:txBody>
          <a:bodyPr wrap="square" lIns="72000" tIns="54000" rIns="72000" bIns="54000" rtlCol="0" anchor="ctr">
            <a:spAutoFit/>
          </a:bodyPr>
          <a:lstStyle/>
          <a:p>
            <a:pPr marL="215900" indent="-215900" algn="ctr">
              <a:spcAft>
                <a:spcPts val="563"/>
              </a:spcAft>
              <a:buClr>
                <a:schemeClr val="tx2"/>
              </a:buClr>
            </a:pPr>
            <a:endParaRPr lang="de-DE" sz="1400" dirty="0"/>
          </a:p>
        </p:txBody>
      </p:sp>
      <p:sp>
        <p:nvSpPr>
          <p:cNvPr id="30" name="Ellipse 29"/>
          <p:cNvSpPr/>
          <p:nvPr/>
        </p:nvSpPr>
        <p:spPr bwMode="auto">
          <a:xfrm>
            <a:off x="2279576" y="3036885"/>
            <a:ext cx="2481799" cy="504056"/>
          </a:xfrm>
          <a:prstGeom prst="ellipse">
            <a:avLst/>
          </a:prstGeom>
          <a:noFill/>
          <a:ln>
            <a:headEnd/>
            <a:tailEnd/>
          </a:ln>
          <a:extLst/>
        </p:spPr>
        <p:style>
          <a:lnRef idx="2">
            <a:schemeClr val="accent5"/>
          </a:lnRef>
          <a:fillRef idx="1">
            <a:schemeClr val="lt1"/>
          </a:fillRef>
          <a:effectRef idx="0">
            <a:schemeClr val="accent5"/>
          </a:effectRef>
          <a:fontRef idx="minor">
            <a:schemeClr val="dk1"/>
          </a:fontRef>
        </p:style>
        <p:txBody>
          <a:bodyPr wrap="square" lIns="72000" tIns="54000" rIns="72000" bIns="54000" rtlCol="0" anchor="ctr">
            <a:spAutoFit/>
          </a:bodyPr>
          <a:lstStyle/>
          <a:p>
            <a:pPr marL="215900" indent="-215900" algn="ctr">
              <a:spcAft>
                <a:spcPts val="563"/>
              </a:spcAft>
              <a:buClr>
                <a:schemeClr val="tx2"/>
              </a:buClr>
            </a:pPr>
            <a:endParaRPr lang="de-DE" sz="1400" dirty="0"/>
          </a:p>
        </p:txBody>
      </p:sp>
      <p:sp>
        <p:nvSpPr>
          <p:cNvPr id="32" name="Ellipse 31"/>
          <p:cNvSpPr/>
          <p:nvPr/>
        </p:nvSpPr>
        <p:spPr bwMode="auto">
          <a:xfrm>
            <a:off x="5442016" y="2784857"/>
            <a:ext cx="1050224" cy="504056"/>
          </a:xfrm>
          <a:prstGeom prst="ellipse">
            <a:avLst/>
          </a:prstGeom>
          <a:noFill/>
          <a:ln>
            <a:headEnd/>
            <a:tailEnd/>
          </a:ln>
          <a:extLst/>
        </p:spPr>
        <p:style>
          <a:lnRef idx="2">
            <a:schemeClr val="accent5"/>
          </a:lnRef>
          <a:fillRef idx="1">
            <a:schemeClr val="lt1"/>
          </a:fillRef>
          <a:effectRef idx="0">
            <a:schemeClr val="accent5"/>
          </a:effectRef>
          <a:fontRef idx="minor">
            <a:schemeClr val="dk1"/>
          </a:fontRef>
        </p:style>
        <p:txBody>
          <a:bodyPr wrap="square" lIns="72000" tIns="54000" rIns="72000" bIns="54000" rtlCol="0" anchor="ctr">
            <a:spAutoFit/>
          </a:bodyPr>
          <a:lstStyle/>
          <a:p>
            <a:pPr marL="215900" indent="-215900" algn="ctr">
              <a:spcAft>
                <a:spcPts val="563"/>
              </a:spcAft>
              <a:buClr>
                <a:schemeClr val="tx2"/>
              </a:buClr>
            </a:pPr>
            <a:endParaRPr lang="de-DE" sz="1400" dirty="0"/>
          </a:p>
        </p:txBody>
      </p:sp>
      <p:sp>
        <p:nvSpPr>
          <p:cNvPr id="33" name="Ellipse 32"/>
          <p:cNvSpPr/>
          <p:nvPr/>
        </p:nvSpPr>
        <p:spPr bwMode="auto">
          <a:xfrm>
            <a:off x="8832304" y="2065237"/>
            <a:ext cx="957160" cy="504056"/>
          </a:xfrm>
          <a:prstGeom prst="ellipse">
            <a:avLst/>
          </a:prstGeom>
          <a:noFill/>
          <a:ln>
            <a:headEnd/>
            <a:tailEnd/>
          </a:ln>
          <a:extLst/>
        </p:spPr>
        <p:style>
          <a:lnRef idx="2">
            <a:schemeClr val="accent5"/>
          </a:lnRef>
          <a:fillRef idx="1">
            <a:schemeClr val="lt1"/>
          </a:fillRef>
          <a:effectRef idx="0">
            <a:schemeClr val="accent5"/>
          </a:effectRef>
          <a:fontRef idx="minor">
            <a:schemeClr val="dk1"/>
          </a:fontRef>
        </p:style>
        <p:txBody>
          <a:bodyPr wrap="square" lIns="72000" tIns="54000" rIns="72000" bIns="54000" rtlCol="0" anchor="ctr">
            <a:spAutoFit/>
          </a:bodyPr>
          <a:lstStyle/>
          <a:p>
            <a:pPr marL="215900" indent="-215900" algn="ctr">
              <a:spcAft>
                <a:spcPts val="563"/>
              </a:spcAft>
              <a:buClr>
                <a:schemeClr val="tx2"/>
              </a:buClr>
            </a:pPr>
            <a:endParaRPr lang="de-DE" sz="1400" dirty="0"/>
          </a:p>
        </p:txBody>
      </p:sp>
    </p:spTree>
    <p:extLst>
      <p:ext uri="{BB962C8B-B14F-4D97-AF65-F5344CB8AC3E}">
        <p14:creationId xmlns:p14="http://schemas.microsoft.com/office/powerpoint/2010/main" val="426103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Conclusion</a:t>
            </a:r>
            <a:endParaRPr lang="de-DE" dirty="0"/>
          </a:p>
        </p:txBody>
      </p:sp>
      <p:sp>
        <p:nvSpPr>
          <p:cNvPr id="3" name="Inhaltsplatzhalter 2"/>
          <p:cNvSpPr>
            <a:spLocks noGrp="1"/>
          </p:cNvSpPr>
          <p:nvPr>
            <p:ph idx="1"/>
          </p:nvPr>
        </p:nvSpPr>
        <p:spPr/>
        <p:txBody>
          <a:bodyPr/>
          <a:lstStyle/>
          <a:p>
            <a:pPr marL="0" indent="0">
              <a:buNone/>
            </a:pPr>
            <a:r>
              <a:rPr lang="de-DE" sz="1400" dirty="0" smtClean="0"/>
              <a:t>Take-</a:t>
            </a:r>
            <a:r>
              <a:rPr lang="de-DE" sz="1400" dirty="0" err="1" smtClean="0"/>
              <a:t>aways</a:t>
            </a:r>
            <a:endParaRPr lang="de-DE" sz="1400" dirty="0" smtClean="0"/>
          </a:p>
          <a:p>
            <a:r>
              <a:rPr lang="de-DE" sz="1400" dirty="0" err="1" smtClean="0"/>
              <a:t>Identified</a:t>
            </a:r>
            <a:r>
              <a:rPr lang="de-DE" sz="1400" dirty="0" smtClean="0"/>
              <a:t> </a:t>
            </a:r>
            <a:r>
              <a:rPr lang="de-DE" sz="1400" dirty="0" err="1" smtClean="0"/>
              <a:t>strategic</a:t>
            </a:r>
            <a:r>
              <a:rPr lang="de-DE" sz="1400" dirty="0" smtClean="0"/>
              <a:t> </a:t>
            </a:r>
            <a:r>
              <a:rPr lang="de-DE" sz="1400" dirty="0" err="1" smtClean="0"/>
              <a:t>approaches</a:t>
            </a:r>
            <a:r>
              <a:rPr lang="de-DE" sz="1400" dirty="0" smtClean="0"/>
              <a:t> </a:t>
            </a:r>
            <a:r>
              <a:rPr lang="de-DE" sz="1400" dirty="0" err="1" smtClean="0"/>
              <a:t>to</a:t>
            </a:r>
            <a:r>
              <a:rPr lang="de-DE" sz="1400" dirty="0" smtClean="0"/>
              <a:t> </a:t>
            </a:r>
            <a:r>
              <a:rPr lang="de-DE" sz="1400" dirty="0" err="1" smtClean="0"/>
              <a:t>the</a:t>
            </a:r>
            <a:r>
              <a:rPr lang="de-DE" sz="1400" dirty="0" smtClean="0"/>
              <a:t> </a:t>
            </a:r>
            <a:r>
              <a:rPr lang="de-DE" sz="1400" dirty="0" err="1" smtClean="0"/>
              <a:t>energy</a:t>
            </a:r>
            <a:r>
              <a:rPr lang="de-DE" sz="1400" dirty="0" smtClean="0"/>
              <a:t> </a:t>
            </a:r>
            <a:r>
              <a:rPr lang="de-DE" sz="1400" dirty="0" err="1" smtClean="0"/>
              <a:t>transition</a:t>
            </a:r>
            <a:r>
              <a:rPr lang="de-DE" sz="1400" dirty="0" smtClean="0"/>
              <a:t> </a:t>
            </a:r>
            <a:r>
              <a:rPr lang="de-DE" sz="1400" dirty="0" err="1" smtClean="0"/>
              <a:t>and</a:t>
            </a:r>
            <a:r>
              <a:rPr lang="de-DE" sz="1400" dirty="0" smtClean="0"/>
              <a:t> </a:t>
            </a:r>
            <a:r>
              <a:rPr lang="de-DE" sz="1400" dirty="0" err="1" smtClean="0"/>
              <a:t>explored</a:t>
            </a:r>
            <a:r>
              <a:rPr lang="de-DE" sz="1400" dirty="0" smtClean="0"/>
              <a:t> </a:t>
            </a:r>
            <a:r>
              <a:rPr lang="de-DE" sz="1400" dirty="0" err="1" smtClean="0"/>
              <a:t>implications</a:t>
            </a:r>
            <a:r>
              <a:rPr lang="de-DE" sz="1400" dirty="0" smtClean="0"/>
              <a:t> </a:t>
            </a:r>
            <a:r>
              <a:rPr lang="de-DE" sz="1400" dirty="0" err="1" smtClean="0"/>
              <a:t>for</a:t>
            </a:r>
            <a:r>
              <a:rPr lang="de-DE" sz="1400" dirty="0" smtClean="0"/>
              <a:t> </a:t>
            </a:r>
            <a:r>
              <a:rPr lang="de-DE" sz="1400" dirty="0" err="1" smtClean="0"/>
              <a:t>policy</a:t>
            </a:r>
            <a:r>
              <a:rPr lang="de-DE" sz="1400" dirty="0" smtClean="0"/>
              <a:t> design</a:t>
            </a:r>
          </a:p>
          <a:p>
            <a:r>
              <a:rPr lang="de-DE" sz="1400" dirty="0"/>
              <a:t>This </a:t>
            </a:r>
            <a:r>
              <a:rPr lang="de-DE" sz="1400" dirty="0" err="1"/>
              <a:t>might</a:t>
            </a:r>
            <a:r>
              <a:rPr lang="de-DE" sz="1400" dirty="0"/>
              <a:t> </a:t>
            </a:r>
            <a:r>
              <a:rPr lang="de-DE" sz="1400" dirty="0" err="1"/>
              <a:t>allow</a:t>
            </a:r>
            <a:r>
              <a:rPr lang="de-DE" sz="1400" dirty="0"/>
              <a:t> </a:t>
            </a:r>
            <a:r>
              <a:rPr lang="de-DE" sz="1400" dirty="0" err="1"/>
              <a:t>to</a:t>
            </a:r>
            <a:r>
              <a:rPr lang="de-DE" sz="1400" dirty="0"/>
              <a:t> </a:t>
            </a:r>
            <a:r>
              <a:rPr lang="de-DE" sz="1400" dirty="0" err="1"/>
              <a:t>derive</a:t>
            </a:r>
            <a:r>
              <a:rPr lang="de-DE" sz="1400" dirty="0"/>
              <a:t> </a:t>
            </a:r>
            <a:r>
              <a:rPr lang="de-DE" sz="1400" dirty="0" err="1"/>
              <a:t>policy</a:t>
            </a:r>
            <a:r>
              <a:rPr lang="de-DE" sz="1400" dirty="0"/>
              <a:t> </a:t>
            </a:r>
            <a:r>
              <a:rPr lang="de-DE" sz="1400" dirty="0" err="1"/>
              <a:t>intelligence</a:t>
            </a:r>
            <a:r>
              <a:rPr lang="de-DE" sz="1400" dirty="0"/>
              <a:t> </a:t>
            </a:r>
            <a:r>
              <a:rPr lang="de-DE" sz="1400" dirty="0" err="1"/>
              <a:t>from</a:t>
            </a:r>
            <a:r>
              <a:rPr lang="de-DE" sz="1400" dirty="0"/>
              <a:t> </a:t>
            </a:r>
            <a:r>
              <a:rPr lang="de-DE" sz="1400" dirty="0" err="1"/>
              <a:t>the</a:t>
            </a:r>
            <a:r>
              <a:rPr lang="de-DE" sz="1400" dirty="0"/>
              <a:t> </a:t>
            </a:r>
            <a:r>
              <a:rPr lang="de-DE" sz="1400" dirty="0" err="1"/>
              <a:t>datasets</a:t>
            </a:r>
            <a:r>
              <a:rPr lang="de-DE" sz="1400" dirty="0"/>
              <a:t> </a:t>
            </a:r>
            <a:r>
              <a:rPr lang="de-DE" sz="1400" dirty="0" err="1"/>
              <a:t>without</a:t>
            </a:r>
            <a:r>
              <a:rPr lang="de-DE" sz="1400" dirty="0"/>
              <a:t> </a:t>
            </a:r>
            <a:r>
              <a:rPr lang="de-DE" sz="1400" dirty="0" err="1"/>
              <a:t>country</a:t>
            </a:r>
            <a:r>
              <a:rPr lang="de-DE" sz="1400" dirty="0"/>
              <a:t>-level </a:t>
            </a:r>
            <a:r>
              <a:rPr lang="de-DE" sz="1400" dirty="0" err="1"/>
              <a:t>analysis</a:t>
            </a:r>
            <a:r>
              <a:rPr lang="de-DE" sz="1400" dirty="0"/>
              <a:t> </a:t>
            </a:r>
            <a:r>
              <a:rPr lang="de-DE" sz="1400" dirty="0" smtClean="0"/>
              <a:t>(a plus </a:t>
            </a:r>
            <a:r>
              <a:rPr lang="de-DE" sz="1400" dirty="0" err="1" smtClean="0"/>
              <a:t>given</a:t>
            </a:r>
            <a:r>
              <a:rPr lang="de-DE" sz="1400" dirty="0" smtClean="0"/>
              <a:t> </a:t>
            </a:r>
            <a:r>
              <a:rPr lang="de-DE" sz="1400" dirty="0" err="1" smtClean="0"/>
              <a:t>data</a:t>
            </a:r>
            <a:r>
              <a:rPr lang="de-DE" sz="1400" dirty="0" smtClean="0"/>
              <a:t> </a:t>
            </a:r>
            <a:r>
              <a:rPr lang="de-DE" sz="1400" dirty="0" err="1" smtClean="0"/>
              <a:t>limitations</a:t>
            </a:r>
            <a:r>
              <a:rPr lang="de-DE" sz="1400" dirty="0" smtClean="0"/>
              <a:t>)</a:t>
            </a:r>
          </a:p>
          <a:p>
            <a:pPr marL="0" indent="0">
              <a:buNone/>
            </a:pPr>
            <a:endParaRPr lang="de-DE" sz="1400" dirty="0" smtClean="0"/>
          </a:p>
          <a:p>
            <a:endParaRPr lang="de-DE" dirty="0"/>
          </a:p>
          <a:p>
            <a:endParaRPr lang="de-DE" dirty="0"/>
          </a:p>
        </p:txBody>
      </p:sp>
      <p:sp>
        <p:nvSpPr>
          <p:cNvPr id="4" name="Inhaltsplatzhalter 3"/>
          <p:cNvSpPr>
            <a:spLocks noGrp="1"/>
          </p:cNvSpPr>
          <p:nvPr>
            <p:ph idx="10"/>
          </p:nvPr>
        </p:nvSpPr>
        <p:spPr/>
        <p:txBody>
          <a:bodyPr/>
          <a:lstStyle/>
          <a:p>
            <a:pPr marL="0" indent="0">
              <a:buNone/>
            </a:pPr>
            <a:r>
              <a:rPr lang="de-DE" sz="1400" dirty="0" err="1"/>
              <a:t>Preliminary</a:t>
            </a:r>
            <a:r>
              <a:rPr lang="de-DE" sz="1400" dirty="0"/>
              <a:t> </a:t>
            </a:r>
            <a:r>
              <a:rPr lang="de-DE" sz="1400" dirty="0" err="1"/>
              <a:t>findings</a:t>
            </a:r>
            <a:endParaRPr lang="de-DE" sz="1400" dirty="0"/>
          </a:p>
          <a:p>
            <a:r>
              <a:rPr lang="de-DE" sz="1400" dirty="0"/>
              <a:t>Country </a:t>
            </a:r>
            <a:r>
              <a:rPr lang="de-DE" sz="1400" dirty="0" err="1"/>
              <a:t>differences</a:t>
            </a:r>
            <a:r>
              <a:rPr lang="de-DE" sz="1400" dirty="0"/>
              <a:t>: </a:t>
            </a:r>
            <a:r>
              <a:rPr lang="de-DE" sz="1400" dirty="0" err="1"/>
              <a:t>Diversified</a:t>
            </a:r>
            <a:r>
              <a:rPr lang="de-DE" sz="1400" dirty="0"/>
              <a:t> </a:t>
            </a:r>
            <a:r>
              <a:rPr lang="de-DE" sz="1400" dirty="0" err="1"/>
              <a:t>vs</a:t>
            </a:r>
            <a:r>
              <a:rPr lang="de-DE" sz="1400" dirty="0"/>
              <a:t> </a:t>
            </a:r>
            <a:r>
              <a:rPr lang="de-DE" sz="1400" dirty="0" err="1"/>
              <a:t>more</a:t>
            </a:r>
            <a:r>
              <a:rPr lang="de-DE" sz="1400" dirty="0"/>
              <a:t> </a:t>
            </a:r>
            <a:r>
              <a:rPr lang="de-DE" sz="1400" dirty="0" err="1"/>
              <a:t>focused</a:t>
            </a:r>
            <a:r>
              <a:rPr lang="de-DE" sz="1400" dirty="0"/>
              <a:t> </a:t>
            </a:r>
            <a:r>
              <a:rPr lang="de-DE" sz="1400" dirty="0" err="1"/>
              <a:t>strategic</a:t>
            </a:r>
            <a:r>
              <a:rPr lang="de-DE" sz="1400" dirty="0"/>
              <a:t> </a:t>
            </a:r>
            <a:r>
              <a:rPr lang="de-DE" sz="1400" dirty="0" err="1"/>
              <a:t>approaches</a:t>
            </a:r>
            <a:endParaRPr lang="de-DE" sz="1400" dirty="0"/>
          </a:p>
          <a:p>
            <a:r>
              <a:rPr lang="de-DE" sz="1400" dirty="0" err="1"/>
              <a:t>Some</a:t>
            </a:r>
            <a:r>
              <a:rPr lang="de-DE" sz="1400" dirty="0"/>
              <a:t> </a:t>
            </a:r>
            <a:r>
              <a:rPr lang="de-DE" sz="1400" dirty="0" err="1"/>
              <a:t>more</a:t>
            </a:r>
            <a:r>
              <a:rPr lang="de-DE" sz="1400" dirty="0"/>
              <a:t> </a:t>
            </a:r>
            <a:r>
              <a:rPr lang="de-DE" sz="1400" dirty="0" err="1"/>
              <a:t>concrete</a:t>
            </a:r>
            <a:r>
              <a:rPr lang="de-DE" sz="1400" dirty="0"/>
              <a:t> </a:t>
            </a:r>
            <a:r>
              <a:rPr lang="de-DE" sz="1400" dirty="0" err="1"/>
              <a:t>approaches</a:t>
            </a:r>
            <a:r>
              <a:rPr lang="de-DE" sz="1400" dirty="0"/>
              <a:t> </a:t>
            </a:r>
            <a:r>
              <a:rPr lang="de-DE" sz="1400" dirty="0" err="1"/>
              <a:t>receive</a:t>
            </a:r>
            <a:r>
              <a:rPr lang="de-DE" sz="1400" dirty="0"/>
              <a:t> </a:t>
            </a:r>
            <a:r>
              <a:rPr lang="de-DE" sz="1400" dirty="0" err="1"/>
              <a:t>more</a:t>
            </a:r>
            <a:r>
              <a:rPr lang="de-DE" sz="1400" dirty="0"/>
              <a:t> </a:t>
            </a:r>
            <a:r>
              <a:rPr lang="de-DE" sz="1400" dirty="0" err="1"/>
              <a:t>emphasis</a:t>
            </a:r>
            <a:r>
              <a:rPr lang="de-DE" sz="1400" dirty="0"/>
              <a:t> in </a:t>
            </a:r>
            <a:r>
              <a:rPr lang="de-DE" sz="1400" dirty="0" err="1"/>
              <a:t>policy</a:t>
            </a:r>
            <a:r>
              <a:rPr lang="de-DE" sz="1400" dirty="0"/>
              <a:t> </a:t>
            </a:r>
            <a:r>
              <a:rPr lang="de-DE" sz="1400" dirty="0" smtClean="0"/>
              <a:t>initiatives </a:t>
            </a:r>
            <a:r>
              <a:rPr lang="de-DE" sz="1400" dirty="0" err="1"/>
              <a:t>that</a:t>
            </a:r>
            <a:r>
              <a:rPr lang="de-DE" sz="1400" dirty="0"/>
              <a:t> in </a:t>
            </a:r>
            <a:r>
              <a:rPr lang="de-DE" sz="1400" dirty="0" err="1"/>
              <a:t>strategies</a:t>
            </a:r>
            <a:endParaRPr lang="de-DE" sz="1400" dirty="0"/>
          </a:p>
          <a:p>
            <a:r>
              <a:rPr lang="de-DE" sz="1400" dirty="0" err="1"/>
              <a:t>Policy</a:t>
            </a:r>
            <a:r>
              <a:rPr lang="de-DE" sz="1400" dirty="0"/>
              <a:t> design </a:t>
            </a:r>
            <a:r>
              <a:rPr lang="de-DE" sz="1400" dirty="0" err="1"/>
              <a:t>related</a:t>
            </a:r>
            <a:r>
              <a:rPr lang="de-DE" sz="1400" dirty="0"/>
              <a:t> </a:t>
            </a:r>
            <a:r>
              <a:rPr lang="de-DE" sz="1400" dirty="0" err="1"/>
              <a:t>to</a:t>
            </a:r>
            <a:r>
              <a:rPr lang="de-DE" sz="1400" dirty="0"/>
              <a:t> </a:t>
            </a:r>
            <a:r>
              <a:rPr lang="de-DE" sz="1400" dirty="0" err="1"/>
              <a:t>these</a:t>
            </a:r>
            <a:r>
              <a:rPr lang="de-DE" sz="1400" dirty="0"/>
              <a:t> </a:t>
            </a:r>
            <a:r>
              <a:rPr lang="de-DE" sz="1400" dirty="0" err="1"/>
              <a:t>approaches</a:t>
            </a:r>
            <a:r>
              <a:rPr lang="de-DE" sz="1400" dirty="0"/>
              <a:t> </a:t>
            </a:r>
            <a:r>
              <a:rPr lang="de-DE" sz="1400" dirty="0" err="1"/>
              <a:t>differs</a:t>
            </a:r>
            <a:r>
              <a:rPr lang="de-DE" sz="1400" dirty="0"/>
              <a:t> in </a:t>
            </a:r>
            <a:r>
              <a:rPr lang="de-DE" sz="1400" dirty="0" err="1"/>
              <a:t>terms</a:t>
            </a:r>
            <a:r>
              <a:rPr lang="de-DE" sz="1400" dirty="0"/>
              <a:t> </a:t>
            </a:r>
            <a:r>
              <a:rPr lang="de-DE" sz="1400" dirty="0" err="1"/>
              <a:t>of</a:t>
            </a:r>
            <a:r>
              <a:rPr lang="de-DE" sz="1400" dirty="0"/>
              <a:t> </a:t>
            </a:r>
            <a:r>
              <a:rPr lang="de-DE" sz="1400" dirty="0" err="1"/>
              <a:t>instrument</a:t>
            </a:r>
            <a:r>
              <a:rPr lang="de-DE" sz="1400" dirty="0"/>
              <a:t> </a:t>
            </a:r>
            <a:r>
              <a:rPr lang="de-DE" sz="1400" dirty="0" err="1"/>
              <a:t>types</a:t>
            </a:r>
            <a:r>
              <a:rPr lang="de-DE" sz="1400" dirty="0"/>
              <a:t>, </a:t>
            </a:r>
            <a:r>
              <a:rPr lang="de-DE" sz="1400" dirty="0" err="1"/>
              <a:t>target</a:t>
            </a:r>
            <a:r>
              <a:rPr lang="de-DE" sz="1400" dirty="0"/>
              <a:t> </a:t>
            </a:r>
            <a:r>
              <a:rPr lang="de-DE" sz="1400" dirty="0" err="1"/>
              <a:t>groups</a:t>
            </a:r>
            <a:r>
              <a:rPr lang="de-DE" sz="1400" dirty="0"/>
              <a:t>, </a:t>
            </a:r>
            <a:r>
              <a:rPr lang="de-DE" sz="1400" dirty="0" err="1"/>
              <a:t>policy</a:t>
            </a:r>
            <a:r>
              <a:rPr lang="de-DE" sz="1400" dirty="0"/>
              <a:t> mix </a:t>
            </a:r>
            <a:r>
              <a:rPr lang="de-DE" sz="1400" dirty="0" err="1"/>
              <a:t>areas</a:t>
            </a:r>
            <a:endParaRPr lang="de-DE" sz="1400" dirty="0"/>
          </a:p>
          <a:p>
            <a:pPr marL="0" indent="0">
              <a:buNone/>
            </a:pPr>
            <a:endParaRPr lang="de-DE" sz="1400" dirty="0" smtClean="0"/>
          </a:p>
          <a:p>
            <a:pPr marL="0" indent="0">
              <a:buNone/>
            </a:pPr>
            <a:endParaRPr lang="de-DE" sz="1400" dirty="0" smtClean="0"/>
          </a:p>
          <a:p>
            <a:pPr marL="0" indent="0">
              <a:buNone/>
            </a:pPr>
            <a:r>
              <a:rPr lang="de-DE" sz="1400" dirty="0" smtClean="0"/>
              <a:t>Further </a:t>
            </a:r>
            <a:r>
              <a:rPr lang="de-DE" sz="1400" dirty="0" err="1" smtClean="0"/>
              <a:t>work</a:t>
            </a:r>
            <a:endParaRPr lang="de-DE" sz="1400" dirty="0" smtClean="0"/>
          </a:p>
          <a:p>
            <a:r>
              <a:rPr lang="de-DE" sz="1400" dirty="0" err="1" smtClean="0"/>
              <a:t>What</a:t>
            </a:r>
            <a:r>
              <a:rPr lang="de-DE" sz="1400" dirty="0" smtClean="0"/>
              <a:t> </a:t>
            </a:r>
            <a:r>
              <a:rPr lang="de-DE" sz="1400" dirty="0" err="1" smtClean="0"/>
              <a:t>factors</a:t>
            </a:r>
            <a:r>
              <a:rPr lang="de-DE" sz="1400" dirty="0" smtClean="0"/>
              <a:t> </a:t>
            </a:r>
            <a:r>
              <a:rPr lang="de-DE" sz="1400" dirty="0" err="1" smtClean="0"/>
              <a:t>relate</a:t>
            </a:r>
            <a:r>
              <a:rPr lang="de-DE" sz="1400" dirty="0" smtClean="0"/>
              <a:t> </a:t>
            </a:r>
            <a:r>
              <a:rPr lang="de-DE" sz="1400" dirty="0" err="1" smtClean="0"/>
              <a:t>to</a:t>
            </a:r>
            <a:r>
              <a:rPr lang="de-DE" sz="1400" dirty="0" smtClean="0"/>
              <a:t> </a:t>
            </a:r>
            <a:r>
              <a:rPr lang="de-DE" sz="1400" dirty="0" err="1" smtClean="0"/>
              <a:t>the</a:t>
            </a:r>
            <a:r>
              <a:rPr lang="de-DE" sz="1400" dirty="0" smtClean="0"/>
              <a:t> </a:t>
            </a:r>
            <a:r>
              <a:rPr lang="de-DE" sz="1400" dirty="0" err="1" smtClean="0"/>
              <a:t>focus</a:t>
            </a:r>
            <a:r>
              <a:rPr lang="de-DE" sz="1400" dirty="0" smtClean="0"/>
              <a:t> on different </a:t>
            </a:r>
            <a:r>
              <a:rPr lang="de-DE" sz="1400" dirty="0" err="1" smtClean="0"/>
              <a:t>strategic</a:t>
            </a:r>
            <a:r>
              <a:rPr lang="de-DE" sz="1400" dirty="0" smtClean="0"/>
              <a:t> </a:t>
            </a:r>
            <a:r>
              <a:rPr lang="de-DE" sz="1400" dirty="0" err="1" smtClean="0"/>
              <a:t>approaches</a:t>
            </a:r>
            <a:r>
              <a:rPr lang="de-DE" sz="1400" dirty="0" smtClean="0"/>
              <a:t> </a:t>
            </a:r>
            <a:r>
              <a:rPr lang="de-DE" sz="1400" dirty="0" err="1" smtClean="0"/>
              <a:t>to</a:t>
            </a:r>
            <a:r>
              <a:rPr lang="de-DE" sz="1400" dirty="0" smtClean="0"/>
              <a:t> </a:t>
            </a:r>
            <a:r>
              <a:rPr lang="de-DE" sz="1400" dirty="0" err="1" smtClean="0"/>
              <a:t>the</a:t>
            </a:r>
            <a:r>
              <a:rPr lang="de-DE" sz="1400" dirty="0" smtClean="0"/>
              <a:t> </a:t>
            </a:r>
            <a:r>
              <a:rPr lang="de-DE" sz="1400" dirty="0" err="1" smtClean="0"/>
              <a:t>energy</a:t>
            </a:r>
            <a:r>
              <a:rPr lang="de-DE" sz="1400" dirty="0" smtClean="0"/>
              <a:t> </a:t>
            </a:r>
            <a:r>
              <a:rPr lang="de-DE" sz="1400" dirty="0" err="1" smtClean="0"/>
              <a:t>transition</a:t>
            </a:r>
            <a:r>
              <a:rPr lang="de-DE" sz="1400" dirty="0" smtClean="0"/>
              <a:t>?</a:t>
            </a:r>
          </a:p>
          <a:p>
            <a:r>
              <a:rPr lang="de-DE" sz="1400" dirty="0" err="1" smtClean="0"/>
              <a:t>What</a:t>
            </a:r>
            <a:r>
              <a:rPr lang="de-DE" sz="1400" dirty="0" smtClean="0"/>
              <a:t> </a:t>
            </a:r>
            <a:r>
              <a:rPr lang="de-DE" sz="1400" dirty="0" err="1" smtClean="0"/>
              <a:t>explains</a:t>
            </a:r>
            <a:r>
              <a:rPr lang="de-DE" sz="1400" dirty="0" smtClean="0"/>
              <a:t> </a:t>
            </a:r>
            <a:r>
              <a:rPr lang="de-DE" sz="1400" dirty="0" err="1" smtClean="0"/>
              <a:t>differences</a:t>
            </a:r>
            <a:r>
              <a:rPr lang="de-DE" sz="1400" dirty="0" smtClean="0"/>
              <a:t> in </a:t>
            </a:r>
            <a:r>
              <a:rPr lang="de-DE" sz="1400" dirty="0" err="1" smtClean="0"/>
              <a:t>policy</a:t>
            </a:r>
            <a:r>
              <a:rPr lang="de-DE" sz="1400" dirty="0" smtClean="0"/>
              <a:t> design </a:t>
            </a:r>
            <a:r>
              <a:rPr lang="de-DE" sz="1400" dirty="0" err="1" smtClean="0"/>
              <a:t>related</a:t>
            </a:r>
            <a:r>
              <a:rPr lang="de-DE" sz="1400" dirty="0" smtClean="0"/>
              <a:t> </a:t>
            </a:r>
            <a:r>
              <a:rPr lang="de-DE" sz="1400" dirty="0" err="1" smtClean="0"/>
              <a:t>to</a:t>
            </a:r>
            <a:r>
              <a:rPr lang="de-DE" sz="1400" dirty="0" smtClean="0"/>
              <a:t> </a:t>
            </a:r>
            <a:r>
              <a:rPr lang="de-DE" sz="1400" dirty="0" err="1" smtClean="0"/>
              <a:t>these</a:t>
            </a:r>
            <a:r>
              <a:rPr lang="de-DE" sz="1400" dirty="0" smtClean="0"/>
              <a:t> </a:t>
            </a:r>
            <a:r>
              <a:rPr lang="de-DE" sz="1400" dirty="0" err="1" smtClean="0"/>
              <a:t>approaches</a:t>
            </a:r>
            <a:r>
              <a:rPr lang="de-DE" sz="1400" dirty="0"/>
              <a:t>?</a:t>
            </a:r>
            <a:endParaRPr lang="de-DE" sz="1400" dirty="0" smtClean="0"/>
          </a:p>
          <a:p>
            <a:endParaRPr lang="de-DE" sz="1400" dirty="0"/>
          </a:p>
          <a:p>
            <a:endParaRPr lang="de-DE" dirty="0"/>
          </a:p>
        </p:txBody>
      </p:sp>
    </p:spTree>
    <p:extLst>
      <p:ext uri="{BB962C8B-B14F-4D97-AF65-F5344CB8AC3E}">
        <p14:creationId xmlns:p14="http://schemas.microsoft.com/office/powerpoint/2010/main" val="1105142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Thank</a:t>
            </a:r>
            <a:r>
              <a:rPr lang="de-DE" dirty="0" smtClean="0"/>
              <a:t> </a:t>
            </a:r>
            <a:r>
              <a:rPr lang="de-DE" dirty="0" err="1" smtClean="0"/>
              <a:t>you</a:t>
            </a:r>
            <a:r>
              <a:rPr lang="de-DE" dirty="0" smtClean="0"/>
              <a:t>!</a:t>
            </a:r>
            <a:endParaRPr lang="de-DE" dirty="0"/>
          </a:p>
        </p:txBody>
      </p:sp>
      <p:sp>
        <p:nvSpPr>
          <p:cNvPr id="3" name="Inhaltsplatzhalter 2"/>
          <p:cNvSpPr>
            <a:spLocks noGrp="1"/>
          </p:cNvSpPr>
          <p:nvPr>
            <p:ph idx="1"/>
          </p:nvPr>
        </p:nvSpPr>
        <p:spPr/>
        <p:txBody>
          <a:bodyPr/>
          <a:lstStyle/>
          <a:p>
            <a:endParaRPr lang="de-DE"/>
          </a:p>
        </p:txBody>
      </p:sp>
      <p:sp>
        <p:nvSpPr>
          <p:cNvPr id="4" name="Inhaltsplatzhalter 3"/>
          <p:cNvSpPr>
            <a:spLocks noGrp="1"/>
          </p:cNvSpPr>
          <p:nvPr>
            <p:ph idx="10"/>
          </p:nvPr>
        </p:nvSpPr>
        <p:spPr/>
        <p:txBody>
          <a:bodyPr/>
          <a:lstStyle/>
          <a:p>
            <a:endParaRPr lang="de-DE"/>
          </a:p>
        </p:txBody>
      </p:sp>
    </p:spTree>
    <p:extLst>
      <p:ext uri="{BB962C8B-B14F-4D97-AF65-F5344CB8AC3E}">
        <p14:creationId xmlns:p14="http://schemas.microsoft.com/office/powerpoint/2010/main" val="4099925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147072" y="1128391"/>
            <a:ext cx="9897856" cy="4601217"/>
          </a:xfrm>
          <a:prstGeom prst="rect">
            <a:avLst/>
          </a:prstGeom>
        </p:spPr>
      </p:pic>
    </p:spTree>
    <p:extLst>
      <p:ext uri="{BB962C8B-B14F-4D97-AF65-F5344CB8AC3E}">
        <p14:creationId xmlns:p14="http://schemas.microsoft.com/office/powerpoint/2010/main" val="729914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9262" y="334800"/>
            <a:ext cx="10937037" cy="369332"/>
          </a:xfrm>
        </p:spPr>
        <p:txBody>
          <a:bodyPr/>
          <a:lstStyle/>
          <a:p>
            <a:r>
              <a:rPr lang="de-DE" dirty="0" smtClean="0"/>
              <a:t>Approach</a:t>
            </a:r>
            <a:endParaRPr lang="de-DE" dirty="0"/>
          </a:p>
        </p:txBody>
      </p:sp>
      <p:sp>
        <p:nvSpPr>
          <p:cNvPr id="5" name="Rectangle 5"/>
          <p:cNvSpPr>
            <a:spLocks noGrp="1" noChangeArrowheads="1"/>
          </p:cNvSpPr>
          <p:nvPr>
            <p:ph idx="1"/>
          </p:nvPr>
        </p:nvSpPr>
        <p:spPr bwMode="auto">
          <a:xfrm>
            <a:off x="335360" y="1700808"/>
            <a:ext cx="2449364" cy="1583754"/>
          </a:xfrm>
          <a:prstGeom prst="rect">
            <a:avLst/>
          </a:prstGeom>
          <a:solidFill>
            <a:schemeClr val="accent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indent="0" algn="ctr">
              <a:buNone/>
            </a:pPr>
            <a:r>
              <a:rPr lang="de-DE" sz="1200" dirty="0" err="1" smtClean="0"/>
              <a:t>Pre-compile</a:t>
            </a:r>
            <a:r>
              <a:rPr lang="de-DE" sz="1200" dirty="0" smtClean="0"/>
              <a:t> </a:t>
            </a:r>
            <a:r>
              <a:rPr lang="de-DE" sz="1200" dirty="0" err="1" smtClean="0"/>
              <a:t>strategy</a:t>
            </a:r>
            <a:r>
              <a:rPr lang="de-DE" sz="1200" dirty="0" smtClean="0"/>
              <a:t> </a:t>
            </a:r>
            <a:r>
              <a:rPr lang="de-DE" sz="1200" dirty="0" err="1" smtClean="0"/>
              <a:t>corpus</a:t>
            </a:r>
            <a:endParaRPr lang="de-DE" sz="1200" dirty="0"/>
          </a:p>
        </p:txBody>
      </p:sp>
      <p:sp>
        <p:nvSpPr>
          <p:cNvPr id="6" name="Rectangle 5"/>
          <p:cNvSpPr txBox="1">
            <a:spLocks noChangeArrowheads="1"/>
          </p:cNvSpPr>
          <p:nvPr/>
        </p:nvSpPr>
        <p:spPr bwMode="auto">
          <a:xfrm>
            <a:off x="3575720" y="1700808"/>
            <a:ext cx="2449364" cy="1583754"/>
          </a:xfrm>
          <a:prstGeom prst="rect">
            <a:avLst/>
          </a:prstGeom>
          <a:solidFill>
            <a:schemeClr val="accent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pPr marL="0" indent="0" algn="ctr">
              <a:buFont typeface="Wingdings" pitchFamily="2" charset="2"/>
              <a:buNone/>
            </a:pPr>
            <a:r>
              <a:rPr lang="de-DE" sz="1200" kern="0" dirty="0" err="1" smtClean="0"/>
              <a:t>Identify</a:t>
            </a:r>
            <a:r>
              <a:rPr lang="de-DE" sz="1200" kern="0" dirty="0" smtClean="0"/>
              <a:t> </a:t>
            </a:r>
            <a:r>
              <a:rPr lang="de-DE" sz="1200" kern="0" dirty="0" err="1" smtClean="0"/>
              <a:t>statements</a:t>
            </a:r>
            <a:r>
              <a:rPr lang="de-DE" sz="1200" kern="0" dirty="0" smtClean="0"/>
              <a:t> relevant </a:t>
            </a:r>
          </a:p>
          <a:p>
            <a:pPr marL="0" indent="0" algn="ctr">
              <a:buFont typeface="Wingdings" pitchFamily="2" charset="2"/>
              <a:buNone/>
            </a:pPr>
            <a:r>
              <a:rPr lang="de-DE" sz="1200" kern="0" dirty="0" err="1" smtClean="0"/>
              <a:t>for</a:t>
            </a:r>
            <a:r>
              <a:rPr lang="de-DE" sz="1200" kern="0" dirty="0" smtClean="0"/>
              <a:t> </a:t>
            </a:r>
            <a:r>
              <a:rPr lang="de-DE" sz="1200" kern="0" dirty="0" err="1" smtClean="0"/>
              <a:t>energy</a:t>
            </a:r>
            <a:r>
              <a:rPr lang="de-DE" sz="1200" kern="0" dirty="0" smtClean="0"/>
              <a:t> </a:t>
            </a:r>
            <a:r>
              <a:rPr lang="de-DE" sz="1200" kern="0" dirty="0" err="1" smtClean="0"/>
              <a:t>transitions</a:t>
            </a:r>
            <a:endParaRPr lang="de-DE" sz="1200" kern="0" dirty="0" smtClean="0"/>
          </a:p>
          <a:p>
            <a:pPr marL="0" indent="0" algn="ctr">
              <a:buFont typeface="Wingdings" pitchFamily="2" charset="2"/>
              <a:buNone/>
            </a:pPr>
            <a:endParaRPr lang="de-DE" kern="0" dirty="0"/>
          </a:p>
        </p:txBody>
      </p:sp>
      <p:sp>
        <p:nvSpPr>
          <p:cNvPr id="8" name="Rectangle 5"/>
          <p:cNvSpPr txBox="1">
            <a:spLocks noChangeArrowheads="1"/>
          </p:cNvSpPr>
          <p:nvPr/>
        </p:nvSpPr>
        <p:spPr bwMode="auto">
          <a:xfrm>
            <a:off x="6816080" y="1700808"/>
            <a:ext cx="2449364" cy="1583754"/>
          </a:xfrm>
          <a:prstGeom prst="rect">
            <a:avLst/>
          </a:prstGeom>
          <a:solidFill>
            <a:schemeClr val="accent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pPr marL="0" indent="0" algn="ctr">
              <a:buFont typeface="Wingdings" pitchFamily="2" charset="2"/>
              <a:buNone/>
            </a:pPr>
            <a:r>
              <a:rPr lang="de-DE" sz="1200" kern="0" dirty="0" err="1" smtClean="0"/>
              <a:t>Distinguish</a:t>
            </a:r>
            <a:r>
              <a:rPr lang="de-DE" sz="1200" kern="0" dirty="0" smtClean="0"/>
              <a:t> </a:t>
            </a:r>
            <a:r>
              <a:rPr lang="de-DE" sz="1200" kern="0" dirty="0" err="1" smtClean="0"/>
              <a:t>strategic</a:t>
            </a:r>
            <a:r>
              <a:rPr lang="de-DE" sz="1200" kern="0" dirty="0" smtClean="0"/>
              <a:t> </a:t>
            </a:r>
            <a:r>
              <a:rPr lang="de-DE" sz="1200" kern="0" dirty="0" err="1" smtClean="0"/>
              <a:t>approaches</a:t>
            </a:r>
            <a:r>
              <a:rPr lang="de-DE" sz="1200" kern="0" dirty="0" smtClean="0"/>
              <a:t>,</a:t>
            </a:r>
          </a:p>
          <a:p>
            <a:pPr marL="0" indent="0" algn="ctr">
              <a:buFont typeface="Wingdings" pitchFamily="2" charset="2"/>
              <a:buNone/>
            </a:pPr>
            <a:r>
              <a:rPr lang="de-DE" sz="1200" kern="0" dirty="0" err="1" smtClean="0"/>
              <a:t>country</a:t>
            </a:r>
            <a:r>
              <a:rPr lang="de-DE" sz="1200" kern="0" dirty="0" smtClean="0"/>
              <a:t>-level </a:t>
            </a:r>
            <a:r>
              <a:rPr lang="de-DE" sz="1200" kern="0" dirty="0" err="1" smtClean="0"/>
              <a:t>comparison</a:t>
            </a:r>
            <a:endParaRPr lang="de-DE" sz="1200" kern="0" dirty="0" smtClean="0"/>
          </a:p>
          <a:p>
            <a:pPr marL="0" indent="0" algn="ctr">
              <a:buFont typeface="Wingdings" pitchFamily="2" charset="2"/>
              <a:buNone/>
            </a:pPr>
            <a:endParaRPr lang="de-DE" kern="0" dirty="0"/>
          </a:p>
        </p:txBody>
      </p:sp>
      <p:sp>
        <p:nvSpPr>
          <p:cNvPr id="9" name="Rectangle 5"/>
          <p:cNvSpPr txBox="1">
            <a:spLocks noChangeArrowheads="1"/>
          </p:cNvSpPr>
          <p:nvPr/>
        </p:nvSpPr>
        <p:spPr bwMode="auto">
          <a:xfrm>
            <a:off x="6833973" y="3789040"/>
            <a:ext cx="2449364" cy="1583754"/>
          </a:xfrm>
          <a:prstGeom prst="rect">
            <a:avLst/>
          </a:prstGeom>
          <a:solidFill>
            <a:schemeClr val="accent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pPr marL="0" indent="0" algn="ctr">
              <a:buFont typeface="Wingdings" pitchFamily="2" charset="2"/>
              <a:buNone/>
            </a:pPr>
            <a:r>
              <a:rPr lang="de-DE" sz="1200" kern="0" dirty="0" smtClean="0"/>
              <a:t>Trace </a:t>
            </a:r>
            <a:r>
              <a:rPr lang="de-DE" sz="1200" kern="0" dirty="0" err="1" smtClean="0"/>
              <a:t>these</a:t>
            </a:r>
            <a:r>
              <a:rPr lang="de-DE" sz="1200" kern="0" dirty="0" smtClean="0"/>
              <a:t> </a:t>
            </a:r>
            <a:r>
              <a:rPr lang="de-DE" sz="1200" kern="0" dirty="0" err="1" smtClean="0"/>
              <a:t>approaches</a:t>
            </a:r>
            <a:endParaRPr lang="de-DE" sz="1200" kern="0" dirty="0" smtClean="0"/>
          </a:p>
          <a:p>
            <a:pPr marL="0" indent="0" algn="ctr">
              <a:buFont typeface="Wingdings" pitchFamily="2" charset="2"/>
              <a:buNone/>
            </a:pPr>
            <a:r>
              <a:rPr lang="de-DE" sz="1200" kern="0" dirty="0" smtClean="0"/>
              <a:t>in </a:t>
            </a:r>
            <a:r>
              <a:rPr lang="de-DE" sz="1200" kern="0" dirty="0" err="1" smtClean="0"/>
              <a:t>the</a:t>
            </a:r>
            <a:r>
              <a:rPr lang="de-DE" sz="1200" kern="0" dirty="0" smtClean="0"/>
              <a:t> STIP </a:t>
            </a:r>
            <a:r>
              <a:rPr lang="de-DE" sz="1200" kern="0" dirty="0" err="1" smtClean="0"/>
              <a:t>Compass</a:t>
            </a:r>
            <a:endParaRPr lang="de-DE" sz="1200" kern="0" dirty="0" smtClean="0"/>
          </a:p>
          <a:p>
            <a:pPr marL="0" indent="0" algn="ctr">
              <a:buFont typeface="Wingdings" pitchFamily="2" charset="2"/>
              <a:buNone/>
            </a:pPr>
            <a:endParaRPr lang="de-DE" kern="0" dirty="0"/>
          </a:p>
        </p:txBody>
      </p:sp>
      <p:sp>
        <p:nvSpPr>
          <p:cNvPr id="10" name="Rectangle 5"/>
          <p:cNvSpPr txBox="1">
            <a:spLocks noChangeArrowheads="1"/>
          </p:cNvSpPr>
          <p:nvPr/>
        </p:nvSpPr>
        <p:spPr bwMode="auto">
          <a:xfrm>
            <a:off x="3575720" y="3789040"/>
            <a:ext cx="2449364" cy="1583754"/>
          </a:xfrm>
          <a:prstGeom prst="rect">
            <a:avLst/>
          </a:prstGeom>
          <a:solidFill>
            <a:schemeClr val="accent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pPr marL="0" indent="0" algn="ctr">
              <a:buFont typeface="Wingdings" pitchFamily="2" charset="2"/>
              <a:buNone/>
            </a:pPr>
            <a:r>
              <a:rPr lang="de-DE" sz="1200" kern="0" dirty="0" err="1" smtClean="0"/>
              <a:t>Consider</a:t>
            </a:r>
            <a:r>
              <a:rPr lang="de-DE" sz="1200" kern="0" dirty="0" smtClean="0"/>
              <a:t> </a:t>
            </a:r>
            <a:r>
              <a:rPr lang="de-DE" sz="1200" kern="0" dirty="0" err="1" smtClean="0"/>
              <a:t>how</a:t>
            </a:r>
            <a:r>
              <a:rPr lang="de-DE" sz="1200" kern="0" dirty="0" smtClean="0"/>
              <a:t> </a:t>
            </a:r>
            <a:r>
              <a:rPr lang="de-DE" sz="1200" kern="0" dirty="0" err="1" smtClean="0"/>
              <a:t>these</a:t>
            </a:r>
            <a:r>
              <a:rPr lang="de-DE" sz="1200" kern="0" dirty="0" smtClean="0"/>
              <a:t> </a:t>
            </a:r>
            <a:r>
              <a:rPr lang="de-DE" sz="1200" kern="0" dirty="0" err="1" smtClean="0"/>
              <a:t>approaches</a:t>
            </a:r>
            <a:endParaRPr lang="de-DE" sz="1200" kern="0" dirty="0"/>
          </a:p>
          <a:p>
            <a:pPr marL="0" indent="0" algn="ctr">
              <a:buNone/>
            </a:pPr>
            <a:r>
              <a:rPr lang="de-DE" sz="1200" kern="0" dirty="0" err="1" smtClean="0"/>
              <a:t>are</a:t>
            </a:r>
            <a:r>
              <a:rPr lang="de-DE" sz="1200" kern="0" dirty="0" smtClean="0"/>
              <a:t> </a:t>
            </a:r>
            <a:r>
              <a:rPr lang="de-DE" sz="1200" kern="0" dirty="0" err="1" smtClean="0"/>
              <a:t>put</a:t>
            </a:r>
            <a:r>
              <a:rPr lang="de-DE" sz="1200" kern="0" dirty="0" smtClean="0"/>
              <a:t> </a:t>
            </a:r>
            <a:r>
              <a:rPr lang="de-DE" sz="1200" kern="0" dirty="0" err="1" smtClean="0"/>
              <a:t>into</a:t>
            </a:r>
            <a:r>
              <a:rPr lang="de-DE" sz="1200" kern="0" dirty="0" smtClean="0"/>
              <a:t> </a:t>
            </a:r>
            <a:r>
              <a:rPr lang="de-DE" sz="1200" kern="0" dirty="0" err="1" smtClean="0"/>
              <a:t>action</a:t>
            </a:r>
            <a:r>
              <a:rPr lang="de-DE" sz="1200" kern="0" dirty="0" smtClean="0"/>
              <a:t> in </a:t>
            </a:r>
            <a:r>
              <a:rPr lang="de-DE" sz="1200" kern="0" dirty="0" err="1"/>
              <a:t>policy</a:t>
            </a:r>
            <a:r>
              <a:rPr lang="de-DE" sz="1200" kern="0" dirty="0"/>
              <a:t> </a:t>
            </a:r>
            <a:endParaRPr lang="de-DE" sz="1200" kern="0" dirty="0" smtClean="0"/>
          </a:p>
          <a:p>
            <a:pPr marL="0" indent="0" algn="ctr">
              <a:buNone/>
            </a:pPr>
            <a:r>
              <a:rPr lang="de-DE" sz="1200" kern="0" dirty="0" smtClean="0"/>
              <a:t>initiatives </a:t>
            </a:r>
          </a:p>
          <a:p>
            <a:pPr marL="0" indent="0" algn="ctr">
              <a:buFont typeface="Wingdings" pitchFamily="2" charset="2"/>
              <a:buNone/>
            </a:pPr>
            <a:endParaRPr lang="de-DE" kern="0" dirty="0"/>
          </a:p>
        </p:txBody>
      </p:sp>
      <p:sp>
        <p:nvSpPr>
          <p:cNvPr id="11" name="AutoShape 17"/>
          <p:cNvSpPr>
            <a:spLocks noChangeArrowheads="1"/>
          </p:cNvSpPr>
          <p:nvPr/>
        </p:nvSpPr>
        <p:spPr bwMode="auto">
          <a:xfrm>
            <a:off x="3036703" y="2204554"/>
            <a:ext cx="287337" cy="576262"/>
          </a:xfrm>
          <a:prstGeom prst="rightArrow">
            <a:avLst>
              <a:gd name="adj1" fmla="val 50000"/>
              <a:gd name="adj2" fmla="val 10000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2" name="AutoShape 17"/>
          <p:cNvSpPr>
            <a:spLocks noChangeArrowheads="1"/>
          </p:cNvSpPr>
          <p:nvPr/>
        </p:nvSpPr>
        <p:spPr bwMode="auto">
          <a:xfrm>
            <a:off x="6312719" y="2196480"/>
            <a:ext cx="287337" cy="584336"/>
          </a:xfrm>
          <a:prstGeom prst="rightArrow">
            <a:avLst>
              <a:gd name="adj1" fmla="val 50000"/>
              <a:gd name="adj2" fmla="val 10000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3" name="AutoShape 19"/>
          <p:cNvSpPr>
            <a:spLocks noChangeArrowheads="1"/>
          </p:cNvSpPr>
          <p:nvPr/>
        </p:nvSpPr>
        <p:spPr bwMode="auto">
          <a:xfrm>
            <a:off x="7770523" y="3393132"/>
            <a:ext cx="576263" cy="287337"/>
          </a:xfrm>
          <a:prstGeom prst="downArrow">
            <a:avLst>
              <a:gd name="adj1" fmla="val 42704"/>
              <a:gd name="adj2" fmla="val 10000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AutoShape 16"/>
          <p:cNvSpPr>
            <a:spLocks noChangeArrowheads="1"/>
          </p:cNvSpPr>
          <p:nvPr/>
        </p:nvSpPr>
        <p:spPr bwMode="auto">
          <a:xfrm>
            <a:off x="6285859" y="4221088"/>
            <a:ext cx="287338" cy="576262"/>
          </a:xfrm>
          <a:prstGeom prst="leftArrow">
            <a:avLst>
              <a:gd name="adj1" fmla="val 47917"/>
              <a:gd name="adj2" fmla="val 10000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 name="Geschweifte Klammer rechts 15"/>
          <p:cNvSpPr/>
          <p:nvPr/>
        </p:nvSpPr>
        <p:spPr bwMode="auto">
          <a:xfrm>
            <a:off x="10092226" y="3789040"/>
            <a:ext cx="252246" cy="1583754"/>
          </a:xfrm>
          <a:prstGeom prst="rightBrac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19" name="Textfeld 18"/>
          <p:cNvSpPr txBox="1"/>
          <p:nvPr/>
        </p:nvSpPr>
        <p:spPr>
          <a:xfrm>
            <a:off x="10632503" y="4396251"/>
            <a:ext cx="1080121" cy="646331"/>
          </a:xfrm>
          <a:prstGeom prst="rect">
            <a:avLst/>
          </a:prstGeom>
          <a:noFill/>
        </p:spPr>
        <p:txBody>
          <a:bodyPr wrap="square" rtlCol="0">
            <a:spAutoFit/>
          </a:bodyPr>
          <a:lstStyle/>
          <a:p>
            <a:r>
              <a:rPr lang="de-DE" sz="1200" dirty="0" err="1" smtClean="0"/>
              <a:t>Implications</a:t>
            </a:r>
            <a:r>
              <a:rPr lang="de-DE" sz="1200" dirty="0" smtClean="0"/>
              <a:t> </a:t>
            </a:r>
            <a:r>
              <a:rPr lang="de-DE" sz="1200" dirty="0" err="1" smtClean="0"/>
              <a:t>for</a:t>
            </a:r>
            <a:r>
              <a:rPr lang="de-DE" sz="1200" dirty="0" smtClean="0"/>
              <a:t> </a:t>
            </a:r>
            <a:r>
              <a:rPr lang="de-DE" sz="1200" dirty="0" err="1" smtClean="0"/>
              <a:t>policy</a:t>
            </a:r>
            <a:r>
              <a:rPr lang="de-DE" sz="1200" dirty="0" smtClean="0"/>
              <a:t> design </a:t>
            </a:r>
            <a:endParaRPr lang="de-DE" sz="1200" dirty="0"/>
          </a:p>
        </p:txBody>
      </p:sp>
      <p:sp>
        <p:nvSpPr>
          <p:cNvPr id="20" name="Geschweifte Klammer rechts 19"/>
          <p:cNvSpPr/>
          <p:nvPr/>
        </p:nvSpPr>
        <p:spPr bwMode="auto">
          <a:xfrm>
            <a:off x="10092226" y="1702822"/>
            <a:ext cx="252246" cy="1583754"/>
          </a:xfrm>
          <a:prstGeom prst="rightBrac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21" name="Textfeld 20"/>
          <p:cNvSpPr txBox="1"/>
          <p:nvPr/>
        </p:nvSpPr>
        <p:spPr>
          <a:xfrm>
            <a:off x="10632503" y="2310033"/>
            <a:ext cx="1080121" cy="461665"/>
          </a:xfrm>
          <a:prstGeom prst="rect">
            <a:avLst/>
          </a:prstGeom>
          <a:noFill/>
        </p:spPr>
        <p:txBody>
          <a:bodyPr wrap="square" rtlCol="0">
            <a:spAutoFit/>
          </a:bodyPr>
          <a:lstStyle/>
          <a:p>
            <a:r>
              <a:rPr lang="de-DE" sz="1200" dirty="0" err="1" smtClean="0"/>
              <a:t>Policy</a:t>
            </a:r>
            <a:r>
              <a:rPr lang="de-DE" sz="1200" dirty="0" smtClean="0"/>
              <a:t> </a:t>
            </a:r>
            <a:r>
              <a:rPr lang="de-DE" sz="1200" dirty="0" err="1" smtClean="0"/>
              <a:t>formulation</a:t>
            </a:r>
            <a:endParaRPr lang="de-DE"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0300" y="334800"/>
            <a:ext cx="10896000" cy="369332"/>
          </a:xfrm>
        </p:spPr>
        <p:txBody>
          <a:bodyPr/>
          <a:lstStyle/>
          <a:p>
            <a:r>
              <a:rPr lang="de-DE" dirty="0" err="1" smtClean="0"/>
              <a:t>Identify</a:t>
            </a:r>
            <a:r>
              <a:rPr lang="de-DE" dirty="0" smtClean="0"/>
              <a:t> Relevant Statements in </a:t>
            </a:r>
            <a:r>
              <a:rPr lang="de-DE" dirty="0" err="1" smtClean="0"/>
              <a:t>Strategies</a:t>
            </a:r>
            <a:r>
              <a:rPr lang="de-DE" dirty="0" smtClean="0"/>
              <a:t>: </a:t>
            </a:r>
            <a:r>
              <a:rPr lang="de-DE" dirty="0" err="1" smtClean="0"/>
              <a:t>How</a:t>
            </a:r>
            <a:r>
              <a:rPr lang="de-DE" dirty="0" smtClean="0"/>
              <a:t>?</a:t>
            </a:r>
            <a:endParaRPr lang="de-DE" dirty="0"/>
          </a:p>
        </p:txBody>
      </p:sp>
      <p:sp>
        <p:nvSpPr>
          <p:cNvPr id="3" name="Inhaltsplatzhalter 2"/>
          <p:cNvSpPr>
            <a:spLocks noGrp="1"/>
          </p:cNvSpPr>
          <p:nvPr>
            <p:ph idx="1"/>
          </p:nvPr>
        </p:nvSpPr>
        <p:spPr/>
        <p:txBody>
          <a:bodyPr/>
          <a:lstStyle/>
          <a:p>
            <a:pPr marL="0" indent="0">
              <a:buNone/>
            </a:pPr>
            <a:r>
              <a:rPr lang="de-DE" sz="1400" dirty="0" err="1" smtClean="0"/>
              <a:t>Considerations</a:t>
            </a:r>
            <a:endParaRPr lang="de-DE" sz="1400" dirty="0" smtClean="0"/>
          </a:p>
          <a:p>
            <a:r>
              <a:rPr lang="de-DE" sz="1400" dirty="0" err="1" smtClean="0"/>
              <a:t>Strategies</a:t>
            </a:r>
            <a:r>
              <a:rPr lang="de-DE" sz="1400" dirty="0" smtClean="0"/>
              <a:t> </a:t>
            </a:r>
            <a:r>
              <a:rPr lang="de-DE" sz="1400" dirty="0" err="1"/>
              <a:t>are</a:t>
            </a:r>
            <a:r>
              <a:rPr lang="de-DE" sz="1400" dirty="0"/>
              <a:t> </a:t>
            </a:r>
            <a:r>
              <a:rPr lang="de-DE" sz="1400" dirty="0" err="1"/>
              <a:t>very</a:t>
            </a:r>
            <a:r>
              <a:rPr lang="de-DE" sz="1400" dirty="0"/>
              <a:t> </a:t>
            </a:r>
            <a:r>
              <a:rPr lang="de-DE" sz="1400" dirty="0" err="1" smtClean="0"/>
              <a:t>heterogenous</a:t>
            </a:r>
            <a:r>
              <a:rPr lang="de-DE" sz="1400" dirty="0" smtClean="0"/>
              <a:t>. </a:t>
            </a:r>
            <a:r>
              <a:rPr lang="de-DE" sz="1400" dirty="0" err="1" smtClean="0"/>
              <a:t>Largest</a:t>
            </a:r>
            <a:r>
              <a:rPr lang="de-DE" sz="1400" dirty="0" smtClean="0"/>
              <a:t> </a:t>
            </a:r>
            <a:r>
              <a:rPr lang="de-DE" sz="1400" dirty="0" err="1"/>
              <a:t>category</a:t>
            </a:r>
            <a:r>
              <a:rPr lang="de-DE" sz="1400" dirty="0"/>
              <a:t>: „</a:t>
            </a:r>
            <a:r>
              <a:rPr lang="en-US" sz="1400" dirty="0"/>
              <a:t>Other national strategies implicating STI”. Most are from </a:t>
            </a:r>
            <a:r>
              <a:rPr lang="en-US" sz="1400" dirty="0" smtClean="0"/>
              <a:t>2019-2021</a:t>
            </a:r>
            <a:endParaRPr lang="de-DE" sz="1400" dirty="0" smtClean="0"/>
          </a:p>
          <a:p>
            <a:r>
              <a:rPr lang="de-DE" sz="1400" dirty="0" err="1"/>
              <a:t>Rather</a:t>
            </a:r>
            <a:r>
              <a:rPr lang="de-DE" sz="1400" dirty="0"/>
              <a:t> </a:t>
            </a:r>
            <a:r>
              <a:rPr lang="de-DE" sz="1400" dirty="0" err="1"/>
              <a:t>small</a:t>
            </a:r>
            <a:r>
              <a:rPr lang="de-DE" sz="1400" dirty="0"/>
              <a:t> </a:t>
            </a:r>
            <a:r>
              <a:rPr lang="de-DE" sz="1400" dirty="0" err="1" smtClean="0"/>
              <a:t>share</a:t>
            </a:r>
            <a:r>
              <a:rPr lang="de-DE" sz="1400" dirty="0" smtClean="0"/>
              <a:t> </a:t>
            </a:r>
            <a:r>
              <a:rPr lang="de-DE" sz="1400" dirty="0" err="1"/>
              <a:t>of</a:t>
            </a:r>
            <a:r>
              <a:rPr lang="de-DE" sz="1400" dirty="0"/>
              <a:t> relevant </a:t>
            </a:r>
            <a:r>
              <a:rPr lang="de-DE" sz="1400" dirty="0" err="1"/>
              <a:t>statements</a:t>
            </a:r>
            <a:r>
              <a:rPr lang="de-DE" sz="1400" dirty="0"/>
              <a:t> </a:t>
            </a:r>
            <a:r>
              <a:rPr lang="de-DE" sz="1400" dirty="0" err="1"/>
              <a:t>and</a:t>
            </a:r>
            <a:r>
              <a:rPr lang="de-DE" sz="1400" dirty="0"/>
              <a:t> </a:t>
            </a:r>
            <a:r>
              <a:rPr lang="de-DE" sz="1400" dirty="0" err="1"/>
              <a:t>passages</a:t>
            </a:r>
            <a:r>
              <a:rPr lang="de-DE" sz="1400" dirty="0"/>
              <a:t> in </a:t>
            </a:r>
            <a:r>
              <a:rPr lang="de-DE" sz="1400" dirty="0" err="1"/>
              <a:t>the</a:t>
            </a:r>
            <a:r>
              <a:rPr lang="de-DE" sz="1400" dirty="0"/>
              <a:t> </a:t>
            </a:r>
            <a:r>
              <a:rPr lang="de-DE" sz="1400" dirty="0" err="1" smtClean="0"/>
              <a:t>corpus</a:t>
            </a:r>
            <a:r>
              <a:rPr lang="de-DE" sz="1400" dirty="0" smtClean="0"/>
              <a:t> </a:t>
            </a:r>
            <a:r>
              <a:rPr lang="de-DE" sz="1400" dirty="0" err="1" smtClean="0"/>
              <a:t>is</a:t>
            </a:r>
            <a:r>
              <a:rPr lang="de-DE" sz="1400" dirty="0" smtClean="0"/>
              <a:t> relevant</a:t>
            </a:r>
          </a:p>
          <a:p>
            <a:r>
              <a:rPr lang="de-DE" sz="1400" dirty="0" smtClean="0"/>
              <a:t>Analysis at </a:t>
            </a:r>
            <a:r>
              <a:rPr lang="de-DE" sz="1400" dirty="0" err="1" smtClean="0"/>
              <a:t>sentence</a:t>
            </a:r>
            <a:r>
              <a:rPr lang="de-DE" sz="1400" dirty="0" smtClean="0"/>
              <a:t>-level</a:t>
            </a:r>
          </a:p>
          <a:p>
            <a:r>
              <a:rPr lang="de-DE" sz="1400" dirty="0" err="1" smtClean="0"/>
              <a:t>Use</a:t>
            </a:r>
            <a:r>
              <a:rPr lang="de-DE" sz="1400" dirty="0" smtClean="0"/>
              <a:t> </a:t>
            </a:r>
            <a:r>
              <a:rPr lang="de-DE" sz="1400" dirty="0" err="1" smtClean="0"/>
              <a:t>translated</a:t>
            </a:r>
            <a:r>
              <a:rPr lang="de-DE" sz="1400" dirty="0" smtClean="0"/>
              <a:t> </a:t>
            </a:r>
            <a:r>
              <a:rPr lang="de-DE" sz="1400" dirty="0" err="1" smtClean="0"/>
              <a:t>texts</a:t>
            </a:r>
            <a:r>
              <a:rPr lang="de-DE" sz="1400" dirty="0" smtClean="0"/>
              <a:t>, not </a:t>
            </a:r>
            <a:r>
              <a:rPr lang="de-DE" sz="1400" dirty="0" err="1" smtClean="0"/>
              <a:t>cleaned</a:t>
            </a:r>
            <a:r>
              <a:rPr lang="de-DE" sz="1400" dirty="0" smtClean="0"/>
              <a:t> </a:t>
            </a:r>
            <a:r>
              <a:rPr lang="de-DE" sz="1400" dirty="0" err="1" smtClean="0"/>
              <a:t>version</a:t>
            </a:r>
            <a:endParaRPr lang="de-DE" sz="1400" dirty="0" smtClean="0"/>
          </a:p>
        </p:txBody>
      </p:sp>
      <p:sp>
        <p:nvSpPr>
          <p:cNvPr id="4" name="Inhaltsplatzhalter 3"/>
          <p:cNvSpPr>
            <a:spLocks noGrp="1"/>
          </p:cNvSpPr>
          <p:nvPr>
            <p:ph idx="10"/>
          </p:nvPr>
        </p:nvSpPr>
        <p:spPr>
          <a:xfrm>
            <a:off x="6190300" y="1772816"/>
            <a:ext cx="5376000" cy="4320480"/>
          </a:xfrm>
        </p:spPr>
        <p:txBody>
          <a:bodyPr/>
          <a:lstStyle/>
          <a:p>
            <a:pPr marL="0" indent="0">
              <a:buNone/>
            </a:pPr>
            <a:r>
              <a:rPr lang="en-US" sz="1400" dirty="0" smtClean="0"/>
              <a:t>Semantic Analysis</a:t>
            </a:r>
          </a:p>
          <a:p>
            <a:r>
              <a:rPr lang="en-US" sz="1400" dirty="0" smtClean="0"/>
              <a:t>Identify </a:t>
            </a:r>
            <a:r>
              <a:rPr lang="en-US" sz="1400" dirty="0"/>
              <a:t>the most relevant sentences in the strategy corpus given a pivot sentence (similarity score &gt; 0.6) </a:t>
            </a:r>
          </a:p>
          <a:p>
            <a:r>
              <a:rPr lang="de-DE" sz="1400" dirty="0"/>
              <a:t>Pivot </a:t>
            </a:r>
            <a:r>
              <a:rPr lang="de-DE" sz="1400" dirty="0" err="1"/>
              <a:t>sentence</a:t>
            </a:r>
            <a:r>
              <a:rPr lang="de-DE" sz="1400" dirty="0"/>
              <a:t>: Definition </a:t>
            </a:r>
            <a:r>
              <a:rPr lang="de-DE" sz="1400" dirty="0" err="1"/>
              <a:t>of</a:t>
            </a:r>
            <a:r>
              <a:rPr lang="de-DE" sz="1400" dirty="0"/>
              <a:t> </a:t>
            </a:r>
            <a:r>
              <a:rPr lang="de-DE" sz="1400" dirty="0" err="1"/>
              <a:t>energy</a:t>
            </a:r>
            <a:r>
              <a:rPr lang="de-DE" sz="1400" dirty="0"/>
              <a:t> </a:t>
            </a:r>
            <a:r>
              <a:rPr lang="de-DE" sz="1400" dirty="0" err="1"/>
              <a:t>transitions</a:t>
            </a:r>
            <a:r>
              <a:rPr lang="de-DE" sz="1400" dirty="0"/>
              <a:t> </a:t>
            </a:r>
            <a:r>
              <a:rPr lang="de-DE" sz="1400" dirty="0" err="1"/>
              <a:t>from</a:t>
            </a:r>
            <a:r>
              <a:rPr lang="de-DE" sz="1400" dirty="0"/>
              <a:t> </a:t>
            </a:r>
            <a:r>
              <a:rPr lang="de-DE" sz="1400" dirty="0" err="1"/>
              <a:t>the</a:t>
            </a:r>
            <a:r>
              <a:rPr lang="de-DE" sz="1400" dirty="0"/>
              <a:t> STIP </a:t>
            </a:r>
            <a:r>
              <a:rPr lang="de-DE" sz="1400" dirty="0" err="1"/>
              <a:t>Compass</a:t>
            </a:r>
            <a:r>
              <a:rPr lang="de-DE" sz="1400" dirty="0"/>
              <a:t> (</a:t>
            </a:r>
            <a:r>
              <a:rPr lang="de-DE" sz="1400" dirty="0" err="1"/>
              <a:t>Theme</a:t>
            </a:r>
            <a:r>
              <a:rPr lang="de-DE" sz="1400" dirty="0"/>
              <a:t> 92)</a:t>
            </a:r>
          </a:p>
          <a:p>
            <a:pPr marL="0" indent="0">
              <a:buNone/>
            </a:pPr>
            <a:r>
              <a:rPr lang="en-US" sz="1100" i="1" dirty="0" smtClean="0"/>
              <a:t>Clean </a:t>
            </a:r>
            <a:r>
              <a:rPr lang="en-US" sz="1100" i="1" dirty="0"/>
              <a:t>energy is understood as "low-carbon energy". Clean energy innovation policies, strategies and/or </a:t>
            </a:r>
            <a:r>
              <a:rPr lang="en-US" sz="1100" i="1" dirty="0" err="1"/>
              <a:t>programmes</a:t>
            </a:r>
            <a:r>
              <a:rPr lang="en-US" sz="1100" i="1" dirty="0"/>
              <a:t> (e.g. developments in energy, climate, and S&amp;T policies and strategies, new major R&amp;D and demonstration projects, new support schemes for clean energy inventors and entrepreneurs) aiming to contribute to achieving net-zero CO2 emissions (i.e. deep </a:t>
            </a:r>
            <a:r>
              <a:rPr lang="en-US" sz="1100" i="1" dirty="0" err="1"/>
              <a:t>decarbonisation</a:t>
            </a:r>
            <a:r>
              <a:rPr lang="en-US" sz="1100" i="1" dirty="0"/>
              <a:t>), in any supply-side or end-use sector (e.g. power and heat generation, industry, transport, buildings). Specific attention may be given to policies, strategies and/or </a:t>
            </a:r>
            <a:r>
              <a:rPr lang="en-US" sz="1100" i="1" dirty="0" err="1"/>
              <a:t>programmes</a:t>
            </a:r>
            <a:r>
              <a:rPr lang="en-US" sz="1100" i="1" dirty="0"/>
              <a:t> focusing on hard-to-</a:t>
            </a:r>
            <a:r>
              <a:rPr lang="en-US" sz="1100" i="1" dirty="0" err="1"/>
              <a:t>decarbonise</a:t>
            </a:r>
            <a:r>
              <a:rPr lang="en-US" sz="1100" i="1" dirty="0"/>
              <a:t> sectors where key technologies for </a:t>
            </a:r>
            <a:r>
              <a:rPr lang="en-US" sz="1100" i="1" dirty="0" err="1"/>
              <a:t>decarbonisation</a:t>
            </a:r>
            <a:r>
              <a:rPr lang="en-US" sz="1100" i="1" dirty="0"/>
              <a:t> are relatively less mature (e.g. heavy industry such as iron and steel and cement; long-distance transportation such as shipping and aviation), or on key emerging low-carbon energy technologies (e.g. low-carbon hydrogen, </a:t>
            </a:r>
            <a:r>
              <a:rPr lang="en-US" sz="1100" i="1" dirty="0" smtClean="0"/>
              <a:t>carbon </a:t>
            </a:r>
            <a:r>
              <a:rPr lang="en-US" sz="1100" i="1" dirty="0"/>
              <a:t>capture, </a:t>
            </a:r>
            <a:r>
              <a:rPr lang="en-US" sz="1100" i="1" dirty="0" err="1"/>
              <a:t>utilisation</a:t>
            </a:r>
            <a:r>
              <a:rPr lang="en-US" sz="1100" i="1" dirty="0"/>
              <a:t> and storage, </a:t>
            </a:r>
            <a:r>
              <a:rPr lang="en-US" sz="1100" i="1" dirty="0" smtClean="0"/>
              <a:t>advanced biofuels).</a:t>
            </a:r>
            <a:r>
              <a:rPr lang="de-DE" sz="1100" i="1" dirty="0" smtClean="0"/>
              <a:t> </a:t>
            </a:r>
          </a:p>
          <a:p>
            <a:pPr marL="0" indent="0">
              <a:buNone/>
            </a:pPr>
            <a:r>
              <a:rPr lang="en-US" sz="1400" dirty="0"/>
              <a:t/>
            </a:r>
            <a:br>
              <a:rPr lang="en-US" sz="1400" dirty="0"/>
            </a:br>
            <a:r>
              <a:rPr lang="en-US" sz="1400" dirty="0"/>
              <a:t/>
            </a:r>
            <a:br>
              <a:rPr lang="en-US" sz="1400" dirty="0"/>
            </a:br>
            <a:r>
              <a:rPr lang="en-US" sz="1100" dirty="0" smtClean="0"/>
              <a:t>Ref: </a:t>
            </a:r>
            <a:r>
              <a:rPr lang="de-DE" sz="1100" dirty="0"/>
              <a:t>Reimers, Nils, </a:t>
            </a:r>
            <a:r>
              <a:rPr lang="de-DE" sz="1100" dirty="0" err="1"/>
              <a:t>and</a:t>
            </a:r>
            <a:r>
              <a:rPr lang="de-DE" sz="1100" dirty="0"/>
              <a:t> Iryna </a:t>
            </a:r>
            <a:r>
              <a:rPr lang="de-DE" sz="1100" dirty="0" err="1"/>
              <a:t>Gurevych</a:t>
            </a:r>
            <a:r>
              <a:rPr lang="de-DE" sz="1100" dirty="0"/>
              <a:t>. "</a:t>
            </a:r>
            <a:r>
              <a:rPr lang="de-DE" sz="1100" dirty="0" err="1"/>
              <a:t>Sentence-bert</a:t>
            </a:r>
            <a:r>
              <a:rPr lang="de-DE" sz="1100" dirty="0"/>
              <a:t>: </a:t>
            </a:r>
            <a:r>
              <a:rPr lang="de-DE" sz="1100" dirty="0" err="1"/>
              <a:t>Sentence</a:t>
            </a:r>
            <a:r>
              <a:rPr lang="de-DE" sz="1100" dirty="0"/>
              <a:t> </a:t>
            </a:r>
            <a:r>
              <a:rPr lang="de-DE" sz="1100" dirty="0" err="1"/>
              <a:t>embeddings</a:t>
            </a:r>
            <a:r>
              <a:rPr lang="de-DE" sz="1100" dirty="0"/>
              <a:t> </a:t>
            </a:r>
            <a:r>
              <a:rPr lang="de-DE" sz="1100" dirty="0" err="1"/>
              <a:t>using</a:t>
            </a:r>
            <a:r>
              <a:rPr lang="de-DE" sz="1100" dirty="0"/>
              <a:t> </a:t>
            </a:r>
            <a:r>
              <a:rPr lang="de-DE" sz="1100" dirty="0" err="1"/>
              <a:t>siamese</a:t>
            </a:r>
            <a:r>
              <a:rPr lang="de-DE" sz="1100" dirty="0"/>
              <a:t> </a:t>
            </a:r>
            <a:r>
              <a:rPr lang="de-DE" sz="1100" dirty="0" err="1"/>
              <a:t>bert</a:t>
            </a:r>
            <a:r>
              <a:rPr lang="de-DE" sz="1100" dirty="0"/>
              <a:t>-networks." </a:t>
            </a:r>
            <a:r>
              <a:rPr lang="de-DE" sz="1100" dirty="0" err="1"/>
              <a:t>arXiv</a:t>
            </a:r>
            <a:r>
              <a:rPr lang="de-DE" sz="1100" dirty="0"/>
              <a:t> </a:t>
            </a:r>
            <a:r>
              <a:rPr lang="de-DE" sz="1100" dirty="0" err="1"/>
              <a:t>preprint</a:t>
            </a:r>
            <a:r>
              <a:rPr lang="de-DE" sz="1100" dirty="0"/>
              <a:t> arXiv:1908.10084 (2019)</a:t>
            </a:r>
            <a:endParaRPr lang="en-US" sz="1100" dirty="0"/>
          </a:p>
          <a:p>
            <a:pPr marL="0" indent="0">
              <a:buNone/>
            </a:pPr>
            <a:endParaRPr lang="de-DE" sz="1100" i="1" dirty="0"/>
          </a:p>
        </p:txBody>
      </p:sp>
    </p:spTree>
    <p:extLst>
      <p:ext uri="{BB962C8B-B14F-4D97-AF65-F5344CB8AC3E}">
        <p14:creationId xmlns:p14="http://schemas.microsoft.com/office/powerpoint/2010/main" val="3720532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0300" y="334800"/>
            <a:ext cx="10896000" cy="369332"/>
          </a:xfrm>
        </p:spPr>
        <p:txBody>
          <a:bodyPr/>
          <a:lstStyle/>
          <a:p>
            <a:r>
              <a:rPr lang="de-DE" dirty="0" err="1"/>
              <a:t>Identify</a:t>
            </a:r>
            <a:r>
              <a:rPr lang="de-DE" dirty="0"/>
              <a:t> Relevant </a:t>
            </a:r>
            <a:r>
              <a:rPr lang="de-DE" dirty="0" smtClean="0"/>
              <a:t>Statements in </a:t>
            </a:r>
            <a:r>
              <a:rPr lang="de-DE" dirty="0" err="1" smtClean="0"/>
              <a:t>Strategies</a:t>
            </a:r>
            <a:r>
              <a:rPr lang="de-DE" dirty="0" smtClean="0"/>
              <a:t>: </a:t>
            </a:r>
            <a:r>
              <a:rPr lang="de-DE" dirty="0" err="1" smtClean="0"/>
              <a:t>Results</a:t>
            </a:r>
            <a:endParaRPr lang="de-DE" dirty="0"/>
          </a:p>
        </p:txBody>
      </p:sp>
      <p:sp>
        <p:nvSpPr>
          <p:cNvPr id="3" name="Inhaltsplatzhalter 2"/>
          <p:cNvSpPr>
            <a:spLocks noGrp="1"/>
          </p:cNvSpPr>
          <p:nvPr>
            <p:ph idx="1"/>
          </p:nvPr>
        </p:nvSpPr>
        <p:spPr/>
        <p:txBody>
          <a:bodyPr/>
          <a:lstStyle/>
          <a:p>
            <a:pPr marL="0" indent="0">
              <a:buNone/>
            </a:pPr>
            <a:r>
              <a:rPr lang="de-DE" sz="1400" dirty="0" err="1" smtClean="0"/>
              <a:t>Sentences</a:t>
            </a:r>
            <a:r>
              <a:rPr lang="de-DE" sz="1400" dirty="0" smtClean="0"/>
              <a:t> </a:t>
            </a:r>
            <a:r>
              <a:rPr lang="de-DE" sz="1400" dirty="0" err="1" smtClean="0"/>
              <a:t>most</a:t>
            </a:r>
            <a:r>
              <a:rPr lang="de-DE" sz="1400" dirty="0" smtClean="0"/>
              <a:t> </a:t>
            </a:r>
            <a:r>
              <a:rPr lang="de-DE" sz="1400" dirty="0" err="1" smtClean="0"/>
              <a:t>similar</a:t>
            </a:r>
            <a:r>
              <a:rPr lang="de-DE" sz="1400" dirty="0" smtClean="0"/>
              <a:t> </a:t>
            </a:r>
            <a:r>
              <a:rPr lang="de-DE" sz="1400" dirty="0" err="1" smtClean="0"/>
              <a:t>to</a:t>
            </a:r>
            <a:r>
              <a:rPr lang="de-DE" sz="1400" dirty="0" smtClean="0"/>
              <a:t> </a:t>
            </a:r>
            <a:r>
              <a:rPr lang="de-DE" sz="1400" dirty="0" err="1" smtClean="0"/>
              <a:t>pivot</a:t>
            </a:r>
            <a:r>
              <a:rPr lang="de-DE" sz="1400" dirty="0" smtClean="0"/>
              <a:t> </a:t>
            </a:r>
            <a:r>
              <a:rPr lang="de-DE" sz="1400" dirty="0" err="1" smtClean="0"/>
              <a:t>sentence</a:t>
            </a:r>
            <a:endParaRPr lang="de-DE" sz="1400" dirty="0"/>
          </a:p>
        </p:txBody>
      </p:sp>
      <p:sp>
        <p:nvSpPr>
          <p:cNvPr id="4" name="Inhaltsplatzhalter 3"/>
          <p:cNvSpPr>
            <a:spLocks noGrp="1"/>
          </p:cNvSpPr>
          <p:nvPr>
            <p:ph idx="10"/>
          </p:nvPr>
        </p:nvSpPr>
        <p:spPr/>
        <p:txBody>
          <a:bodyPr/>
          <a:lstStyle/>
          <a:p>
            <a:pPr marL="0" indent="0">
              <a:buNone/>
            </a:pPr>
            <a:r>
              <a:rPr lang="de-DE" sz="1400" dirty="0" smtClean="0"/>
              <a:t>Average </a:t>
            </a:r>
            <a:r>
              <a:rPr lang="de-DE" sz="1400" dirty="0" err="1" smtClean="0"/>
              <a:t>similarity</a:t>
            </a:r>
            <a:r>
              <a:rPr lang="de-DE" sz="1400" dirty="0" smtClean="0"/>
              <a:t> </a:t>
            </a:r>
            <a:r>
              <a:rPr lang="de-DE" sz="1400" dirty="0" err="1" smtClean="0"/>
              <a:t>of</a:t>
            </a:r>
            <a:r>
              <a:rPr lang="de-DE" sz="1400" dirty="0" smtClean="0"/>
              <a:t> </a:t>
            </a:r>
            <a:r>
              <a:rPr lang="de-DE" sz="1400" dirty="0" err="1"/>
              <a:t>s</a:t>
            </a:r>
            <a:r>
              <a:rPr lang="de-DE" sz="1400" dirty="0" err="1" smtClean="0"/>
              <a:t>entences</a:t>
            </a:r>
            <a:r>
              <a:rPr lang="de-DE" sz="1400" dirty="0" smtClean="0"/>
              <a:t> </a:t>
            </a:r>
            <a:r>
              <a:rPr lang="de-DE" sz="1400" dirty="0" err="1" smtClean="0"/>
              <a:t>to</a:t>
            </a:r>
            <a:r>
              <a:rPr lang="de-DE" sz="1400" dirty="0" smtClean="0"/>
              <a:t> </a:t>
            </a:r>
            <a:r>
              <a:rPr lang="de-DE" sz="1400" dirty="0" err="1" smtClean="0"/>
              <a:t>definition</a:t>
            </a:r>
            <a:endParaRPr lang="de-DE" sz="1400" dirty="0" smtClean="0"/>
          </a:p>
        </p:txBody>
      </p:sp>
      <p:pic>
        <p:nvPicPr>
          <p:cNvPr id="6" name="Grafik 5"/>
          <p:cNvPicPr>
            <a:picLocks noChangeAspect="1"/>
          </p:cNvPicPr>
          <p:nvPr/>
        </p:nvPicPr>
        <p:blipFill>
          <a:blip r:embed="rId2"/>
          <a:stretch>
            <a:fillRect/>
          </a:stretch>
        </p:blipFill>
        <p:spPr>
          <a:xfrm>
            <a:off x="5998300" y="2296467"/>
            <a:ext cx="5039428" cy="3200847"/>
          </a:xfrm>
          <a:prstGeom prst="rect">
            <a:avLst/>
          </a:prstGeom>
        </p:spPr>
      </p:pic>
      <p:graphicFrame>
        <p:nvGraphicFramePr>
          <p:cNvPr id="7" name="Tabelle 6"/>
          <p:cNvGraphicFramePr>
            <a:graphicFrameLocks noGrp="1"/>
          </p:cNvGraphicFramePr>
          <p:nvPr>
            <p:extLst>
              <p:ext uri="{D42A27DB-BD31-4B8C-83A1-F6EECF244321}">
                <p14:modId xmlns:p14="http://schemas.microsoft.com/office/powerpoint/2010/main" val="374603707"/>
              </p:ext>
            </p:extLst>
          </p:nvPr>
        </p:nvGraphicFramePr>
        <p:xfrm>
          <a:off x="620221" y="2296467"/>
          <a:ext cx="5187747" cy="2792730"/>
        </p:xfrm>
        <a:graphic>
          <a:graphicData uri="http://schemas.openxmlformats.org/drawingml/2006/table">
            <a:tbl>
              <a:tblPr firstRow="1" firstCol="1" bandRow="1"/>
              <a:tblGrid>
                <a:gridCol w="5187747">
                  <a:extLst>
                    <a:ext uri="{9D8B030D-6E8A-4147-A177-3AD203B41FA5}">
                      <a16:colId xmlns:a16="http://schemas.microsoft.com/office/drawing/2014/main" val="162550004"/>
                    </a:ext>
                  </a:extLst>
                </a:gridCol>
              </a:tblGrid>
              <a:tr h="309245">
                <a:tc>
                  <a:txBody>
                    <a:bodyPr/>
                    <a:lstStyle/>
                    <a:p>
                      <a:pPr algn="l">
                        <a:spcBef>
                          <a:spcPts val="500"/>
                        </a:spcBef>
                        <a:spcAft>
                          <a:spcPts val="0"/>
                        </a:spcAft>
                      </a:pPr>
                      <a:r>
                        <a:rPr lang="en-US" sz="1100" dirty="0" smtClean="0">
                          <a:effectLst/>
                          <a:latin typeface="Segoe UI" panose="020B0502040204020203" pitchFamily="34" charset="0"/>
                          <a:ea typeface="Segoe UI" panose="020B0502040204020203" pitchFamily="34" charset="0"/>
                          <a:cs typeface="Times New Roman" panose="02020603050405020304" pitchFamily="18" charset="0"/>
                        </a:rPr>
                        <a:t>Research and experimental development in LOW CARBON TECHNOLOGIES, including, as a priority, applications in the transformation industries of large consumption   energy, in order to improve efficiency in the consumption of energy and resources and   reduce the environmental impact of such activities.</a:t>
                      </a:r>
                      <a:endParaRPr lang="de-DE"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54610" marR="54610" marT="18415" marB="18415">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4446848"/>
                  </a:ext>
                </a:extLst>
              </a:tr>
              <a:tr h="317500">
                <a:tc>
                  <a:txBody>
                    <a:bodyPr/>
                    <a:lstStyle/>
                    <a:p>
                      <a:pPr algn="l">
                        <a:spcBef>
                          <a:spcPts val="500"/>
                        </a:spcBef>
                        <a:spcAft>
                          <a:spcPts val="0"/>
                        </a:spcAft>
                      </a:pPr>
                      <a:r>
                        <a:rPr lang="en-US" sz="1100" dirty="0" smtClean="0">
                          <a:effectLst/>
                          <a:latin typeface="Segoe UI" panose="020B0502040204020203" pitchFamily="34" charset="0"/>
                          <a:ea typeface="Segoe UI" panose="020B0502040204020203" pitchFamily="34" charset="0"/>
                          <a:cs typeface="Times New Roman" panose="02020603050405020304" pitchFamily="18" charset="0"/>
                        </a:rPr>
                        <a:t>Specifically, Axis 1.1 - Transition to a new environmentally friendly energy model promotes the transition to a low-carbon energy system, with a package of investments and reforms aimed at reducing greenhouse gas emissions, increasing the share of RES in final energy consumption and improving energy efficiency.</a:t>
                      </a:r>
                      <a:endParaRPr lang="de-DE"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54610" marR="54610" marT="18415" marB="18415">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3928608"/>
                  </a:ext>
                </a:extLst>
              </a:tr>
              <a:tr h="309245">
                <a:tc>
                  <a:txBody>
                    <a:bodyPr/>
                    <a:lstStyle/>
                    <a:p>
                      <a:pPr algn="l">
                        <a:spcBef>
                          <a:spcPts val="500"/>
                        </a:spcBef>
                        <a:spcAft>
                          <a:spcPts val="0"/>
                        </a:spcAft>
                      </a:pPr>
                      <a:r>
                        <a:rPr lang="en-US" sz="1100" dirty="0">
                          <a:effectLst/>
                          <a:latin typeface="Segoe UI" panose="020B0502040204020203" pitchFamily="34" charset="0"/>
                          <a:ea typeface="Segoe UI" panose="020B0502040204020203" pitchFamily="34" charset="0"/>
                          <a:cs typeface="Times New Roman" panose="02020603050405020304" pitchFamily="18" charset="0"/>
                        </a:rPr>
                        <a:t>Contribution to the digital transition: 0% (has no impact)   This </a:t>
                      </a:r>
                      <a:r>
                        <a:rPr lang="en-US" sz="1100" dirty="0" err="1">
                          <a:effectLst/>
                          <a:latin typeface="Segoe UI" panose="020B0502040204020203" pitchFamily="34" charset="0"/>
                          <a:ea typeface="Segoe UI" panose="020B0502040204020203" pitchFamily="34" charset="0"/>
                          <a:cs typeface="Times New Roman" panose="02020603050405020304" pitchFamily="18" charset="0"/>
                        </a:rPr>
                        <a:t>programme</a:t>
                      </a:r>
                      <a:r>
                        <a:rPr lang="en-US" sz="1100" dirty="0">
                          <a:effectLst/>
                          <a:latin typeface="Segoe UI" panose="020B0502040204020203" pitchFamily="34" charset="0"/>
                          <a:ea typeface="Segoe UI" panose="020B0502040204020203" pitchFamily="34" charset="0"/>
                          <a:cs typeface="Times New Roman" panose="02020603050405020304" pitchFamily="18" charset="0"/>
                        </a:rPr>
                        <a:t> responds to strategic objective 2 \"a greener Europe with low carbon emissions by encouraging a clean and fair energy transition, green and blue investments, the circular economy, adaptation climate change and risk prevention and management \"mentioned in appendix 1 of the European regulation laying down provisions common to European funds and corresponds to type of intervention 026\" Renovation   or steps to increase the energy efficiency of public infrastructure, demonstration projects and support measures \".</a:t>
                      </a:r>
                      <a:endParaRPr lang="de-DE" sz="1100" dirty="0">
                        <a:effectLst/>
                        <a:latin typeface="Segoe UI" panose="020B0502040204020203" pitchFamily="34" charset="0"/>
                        <a:ea typeface="Segoe UI" panose="020B0502040204020203" pitchFamily="34" charset="0"/>
                        <a:cs typeface="Times New Roman" panose="02020603050405020304" pitchFamily="18" charset="0"/>
                      </a:endParaRPr>
                    </a:p>
                  </a:txBody>
                  <a:tcPr marL="54610" marR="54610" marT="18415" marB="18415">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3371720"/>
                  </a:ext>
                </a:extLst>
              </a:tr>
            </a:tbl>
          </a:graphicData>
        </a:graphic>
      </p:graphicFrame>
    </p:spTree>
    <p:extLst>
      <p:ext uri="{BB962C8B-B14F-4D97-AF65-F5344CB8AC3E}">
        <p14:creationId xmlns:p14="http://schemas.microsoft.com/office/powerpoint/2010/main" val="3357887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0300" y="334800"/>
            <a:ext cx="10896000" cy="369332"/>
          </a:xfrm>
        </p:spPr>
        <p:txBody>
          <a:bodyPr/>
          <a:lstStyle/>
          <a:p>
            <a:r>
              <a:rPr lang="de-DE" dirty="0" err="1" smtClean="0"/>
              <a:t>Distinguish</a:t>
            </a:r>
            <a:r>
              <a:rPr lang="de-DE" dirty="0" smtClean="0"/>
              <a:t> Strategic </a:t>
            </a:r>
            <a:r>
              <a:rPr lang="de-DE" dirty="0" err="1" smtClean="0"/>
              <a:t>Approaches</a:t>
            </a:r>
            <a:r>
              <a:rPr lang="de-DE" dirty="0" smtClean="0"/>
              <a:t> </a:t>
            </a:r>
            <a:r>
              <a:rPr lang="de-DE" dirty="0" err="1" smtClean="0"/>
              <a:t>and</a:t>
            </a:r>
            <a:r>
              <a:rPr lang="de-DE" dirty="0" smtClean="0"/>
              <a:t> </a:t>
            </a:r>
            <a:r>
              <a:rPr lang="de-DE" dirty="0" err="1" smtClean="0"/>
              <a:t>Compare</a:t>
            </a:r>
            <a:r>
              <a:rPr lang="de-DE" dirty="0" smtClean="0"/>
              <a:t> Countries</a:t>
            </a:r>
            <a:endParaRPr lang="de-DE" dirty="0"/>
          </a:p>
        </p:txBody>
      </p:sp>
      <p:sp>
        <p:nvSpPr>
          <p:cNvPr id="3" name="Inhaltsplatzhalter 2"/>
          <p:cNvSpPr>
            <a:spLocks noGrp="1"/>
          </p:cNvSpPr>
          <p:nvPr>
            <p:ph idx="1"/>
          </p:nvPr>
        </p:nvSpPr>
        <p:spPr/>
        <p:txBody>
          <a:bodyPr/>
          <a:lstStyle/>
          <a:p>
            <a:r>
              <a:rPr lang="de-DE" sz="1400" dirty="0" smtClean="0"/>
              <a:t>BERT Topic Model </a:t>
            </a:r>
            <a:r>
              <a:rPr lang="de-DE" sz="1400" dirty="0" err="1" smtClean="0"/>
              <a:t>with</a:t>
            </a:r>
            <a:r>
              <a:rPr lang="de-DE" sz="1400" dirty="0" smtClean="0"/>
              <a:t> 11 </a:t>
            </a:r>
            <a:r>
              <a:rPr lang="de-DE" sz="1400" dirty="0" err="1" smtClean="0"/>
              <a:t>topics</a:t>
            </a:r>
            <a:endParaRPr lang="de-DE" sz="1400" dirty="0" smtClean="0"/>
          </a:p>
          <a:p>
            <a:r>
              <a:rPr lang="de-DE" sz="1400" dirty="0" err="1" smtClean="0"/>
              <a:t>Based</a:t>
            </a:r>
            <a:r>
              <a:rPr lang="de-DE" sz="1400" dirty="0" smtClean="0"/>
              <a:t> on </a:t>
            </a:r>
            <a:r>
              <a:rPr lang="de-DE" sz="1400" dirty="0" err="1" smtClean="0"/>
              <a:t>sentences</a:t>
            </a:r>
            <a:r>
              <a:rPr lang="de-DE" sz="1400" dirty="0" smtClean="0"/>
              <a:t> </a:t>
            </a:r>
            <a:r>
              <a:rPr lang="de-DE" sz="1400" dirty="0" err="1" smtClean="0"/>
              <a:t>identified</a:t>
            </a:r>
            <a:r>
              <a:rPr lang="de-DE" sz="1400" dirty="0" smtClean="0"/>
              <a:t> in </a:t>
            </a:r>
            <a:r>
              <a:rPr lang="de-DE" sz="1400" dirty="0" err="1" smtClean="0"/>
              <a:t>previous</a:t>
            </a:r>
            <a:r>
              <a:rPr lang="de-DE" sz="1400" dirty="0" smtClean="0"/>
              <a:t> </a:t>
            </a:r>
            <a:r>
              <a:rPr lang="de-DE" sz="1400" dirty="0" err="1" smtClean="0"/>
              <a:t>step</a:t>
            </a:r>
            <a:endParaRPr lang="de-DE" sz="1400" dirty="0" smtClean="0"/>
          </a:p>
          <a:p>
            <a:r>
              <a:rPr lang="de-DE" sz="1400" dirty="0" smtClean="0"/>
              <a:t>10 </a:t>
            </a:r>
            <a:r>
              <a:rPr lang="de-DE" sz="1400" dirty="0" err="1" smtClean="0"/>
              <a:t>useful</a:t>
            </a:r>
            <a:r>
              <a:rPr lang="de-DE" sz="1400" dirty="0" smtClean="0"/>
              <a:t> </a:t>
            </a:r>
            <a:r>
              <a:rPr lang="de-DE" sz="1400" dirty="0" err="1" smtClean="0"/>
              <a:t>topics</a:t>
            </a:r>
            <a:r>
              <a:rPr lang="de-DE" sz="1400" dirty="0" smtClean="0"/>
              <a:t>, 1 „</a:t>
            </a:r>
            <a:r>
              <a:rPr lang="de-DE" sz="1400" dirty="0" err="1" smtClean="0"/>
              <a:t>garbage</a:t>
            </a:r>
            <a:r>
              <a:rPr lang="de-DE" sz="1400" dirty="0" smtClean="0"/>
              <a:t>“-topic</a:t>
            </a:r>
            <a:endParaRPr lang="de-DE" sz="1400" dirty="0"/>
          </a:p>
          <a:p>
            <a:endParaRPr lang="de-DE" sz="1400" dirty="0" smtClean="0"/>
          </a:p>
          <a:p>
            <a:endParaRPr lang="de-DE" sz="1400" dirty="0"/>
          </a:p>
          <a:p>
            <a:pPr marL="0" indent="0">
              <a:buNone/>
            </a:pPr>
            <a:r>
              <a:rPr lang="de-DE" sz="1100" dirty="0" err="1" smtClean="0"/>
              <a:t>Ref</a:t>
            </a:r>
            <a:r>
              <a:rPr lang="de-DE" sz="1100" dirty="0" smtClean="0"/>
              <a:t>: </a:t>
            </a:r>
            <a:r>
              <a:rPr lang="en-US" sz="1100" dirty="0" err="1"/>
              <a:t>Grootendorst</a:t>
            </a:r>
            <a:r>
              <a:rPr lang="en-US" sz="1100" dirty="0"/>
              <a:t>, Maarten. </a:t>
            </a:r>
            <a:r>
              <a:rPr lang="en-US" sz="1100" dirty="0" err="1"/>
              <a:t>BERTopic</a:t>
            </a:r>
            <a:r>
              <a:rPr lang="en-US" sz="1100" dirty="0"/>
              <a:t>: Neural topic modeling with a class-based TF-IDF procedure." </a:t>
            </a:r>
            <a:r>
              <a:rPr lang="en-US" sz="1100" i="1" dirty="0" err="1"/>
              <a:t>arXiv</a:t>
            </a:r>
            <a:r>
              <a:rPr lang="en-US" sz="1100" i="1" dirty="0"/>
              <a:t> preprint arXiv:2203.05794</a:t>
            </a:r>
            <a:r>
              <a:rPr lang="en-US" sz="1100" dirty="0"/>
              <a:t> (2022)</a:t>
            </a:r>
            <a:endParaRPr lang="de-DE" sz="1100" dirty="0" smtClean="0"/>
          </a:p>
          <a:p>
            <a:endParaRPr lang="de-DE" sz="1600" dirty="0"/>
          </a:p>
        </p:txBody>
      </p:sp>
      <p:pic>
        <p:nvPicPr>
          <p:cNvPr id="5" name="Inhaltsplatzhalter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6754019" y="1773238"/>
            <a:ext cx="4248150" cy="4248150"/>
          </a:xfrm>
        </p:spPr>
      </p:pic>
    </p:spTree>
    <p:extLst>
      <p:ext uri="{BB962C8B-B14F-4D97-AF65-F5344CB8AC3E}">
        <p14:creationId xmlns:p14="http://schemas.microsoft.com/office/powerpoint/2010/main" val="2933014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9262" y="334800"/>
            <a:ext cx="10937037" cy="369332"/>
          </a:xfrm>
        </p:spPr>
        <p:txBody>
          <a:bodyPr/>
          <a:lstStyle/>
          <a:p>
            <a:r>
              <a:rPr lang="de-DE" dirty="0" smtClean="0"/>
              <a:t>Country Clusters </a:t>
            </a:r>
            <a:r>
              <a:rPr lang="de-DE" dirty="0" err="1"/>
              <a:t>B</a:t>
            </a:r>
            <a:r>
              <a:rPr lang="de-DE" dirty="0" err="1" smtClean="0"/>
              <a:t>ased</a:t>
            </a:r>
            <a:r>
              <a:rPr lang="de-DE" dirty="0" smtClean="0"/>
              <a:t> on </a:t>
            </a:r>
            <a:r>
              <a:rPr lang="de-DE" dirty="0" err="1" smtClean="0"/>
              <a:t>Strategy</a:t>
            </a:r>
            <a:r>
              <a:rPr lang="de-DE" dirty="0" smtClean="0"/>
              <a:t> Topic Model</a:t>
            </a:r>
            <a:endParaRPr lang="de-DE" dirty="0"/>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458" y="1773238"/>
            <a:ext cx="7723909" cy="4248150"/>
          </a:xfrm>
        </p:spPr>
      </p:pic>
    </p:spTree>
    <p:extLst>
      <p:ext uri="{BB962C8B-B14F-4D97-AF65-F5344CB8AC3E}">
        <p14:creationId xmlns:p14="http://schemas.microsoft.com/office/powerpoint/2010/main" val="3613904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Strategy</a:t>
            </a:r>
            <a:r>
              <a:rPr lang="de-DE" dirty="0"/>
              <a:t> Topic </a:t>
            </a:r>
            <a:r>
              <a:rPr lang="de-DE" dirty="0" smtClean="0"/>
              <a:t>Model: Country Clusters 1 &amp; 2</a:t>
            </a:r>
            <a:endParaRPr lang="de-DE" dirty="0"/>
          </a:p>
        </p:txBody>
      </p:sp>
      <p:pic>
        <p:nvPicPr>
          <p:cNvPr id="6" name="Inhaltsplatzhalter 5"/>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6264167" y="1773238"/>
            <a:ext cx="5227853" cy="4248150"/>
          </a:xfrm>
        </p:spPr>
      </p:pic>
      <p:pic>
        <p:nvPicPr>
          <p:cNvPr id="8" name="Inhaltsplatzhalt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96011" y="1773238"/>
            <a:ext cx="5227853" cy="4248150"/>
          </a:xfrm>
        </p:spPr>
      </p:pic>
    </p:spTree>
    <p:extLst>
      <p:ext uri="{BB962C8B-B14F-4D97-AF65-F5344CB8AC3E}">
        <p14:creationId xmlns:p14="http://schemas.microsoft.com/office/powerpoint/2010/main" val="2244901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Strategy</a:t>
            </a:r>
            <a:r>
              <a:rPr lang="de-DE" dirty="0"/>
              <a:t> Topic </a:t>
            </a:r>
            <a:r>
              <a:rPr lang="de-DE" dirty="0" smtClean="0"/>
              <a:t>Model: Country Clusters 3 </a:t>
            </a:r>
            <a:r>
              <a:rPr lang="de-DE" dirty="0"/>
              <a:t>&amp; </a:t>
            </a:r>
            <a:r>
              <a:rPr lang="de-DE" dirty="0" smtClean="0"/>
              <a:t>4</a:t>
            </a:r>
            <a:endParaRPr lang="de-DE" dirty="0"/>
          </a:p>
        </p:txBody>
      </p:sp>
      <p:pic>
        <p:nvPicPr>
          <p:cNvPr id="4" name="Inhaltsplatzhalt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6011" y="1773238"/>
            <a:ext cx="5227853" cy="4248150"/>
          </a:xfrm>
        </p:spPr>
      </p:pic>
      <p:pic>
        <p:nvPicPr>
          <p:cNvPr id="8" name="Inhaltsplatzhalter 7"/>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6264167" y="1773238"/>
            <a:ext cx="5227853" cy="4248150"/>
          </a:xfrm>
        </p:spPr>
      </p:pic>
    </p:spTree>
    <p:extLst>
      <p:ext uri="{BB962C8B-B14F-4D97-AF65-F5344CB8AC3E}">
        <p14:creationId xmlns:p14="http://schemas.microsoft.com/office/powerpoint/2010/main" val="889071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isi_ppt-Vorlage2016">
  <a:themeElements>
    <a:clrScheme name="ISI-Designfarben 2018">
      <a:dk1>
        <a:sysClr val="windowText" lastClr="000000"/>
      </a:dk1>
      <a:lt1>
        <a:srgbClr val="FFFFFF"/>
      </a:lt1>
      <a:dk2>
        <a:srgbClr val="007A87"/>
      </a:dk2>
      <a:lt2>
        <a:srgbClr val="A8AFAF"/>
      </a:lt2>
      <a:accent1>
        <a:srgbClr val="007A87"/>
      </a:accent1>
      <a:accent2>
        <a:srgbClr val="25BAE2"/>
      </a:accent2>
      <a:accent3>
        <a:srgbClr val="D4E6F4"/>
      </a:accent3>
      <a:accent4>
        <a:srgbClr val="009475"/>
      </a:accent4>
      <a:accent5>
        <a:srgbClr val="EB6A0A"/>
      </a:accent5>
      <a:accent6>
        <a:srgbClr val="E1E3E3"/>
      </a:accent6>
      <a:hlink>
        <a:srgbClr val="007A87"/>
      </a:hlink>
      <a:folHlink>
        <a:srgbClr val="A8AFAF"/>
      </a:folHlink>
    </a:clrScheme>
    <a:fontScheme name="Benutzerdefiniert 1">
      <a:majorFont>
        <a:latin typeface="Frutiger LT Com 55 Roman"/>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72000" tIns="54000" rIns="72000" bIns="54000">
        <a:spAutoFit/>
      </a:bodyPr>
      <a:lstStyle>
        <a:defPPr marL="215900" indent="-215900">
          <a:spcAft>
            <a:spcPts val="563"/>
          </a:spcAft>
          <a:buClr>
            <a:schemeClr val="tx2"/>
          </a:buClr>
          <a:defRPr sz="1400" dirty="0"/>
        </a:defPPr>
      </a:lstStyle>
    </a:spDef>
    <a:lnDef>
      <a:spPr bwMode="auto">
        <a:noFill/>
        <a:ln w="9525" cap="flat" cmpd="sng" algn="ctr">
          <a:solidFill>
            <a:srgbClr val="179C7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1" id="{D4F87634-27CA-408D-A47D-3064D89FFE48}" vid="{D334BD83-FBEE-4058-9265-C69E7D124B23}"/>
    </a:ext>
  </a:extLst>
</a:theme>
</file>

<file path=ppt/theme/theme2.xml><?xml version="1.0" encoding="utf-8"?>
<a:theme xmlns:a="http://schemas.openxmlformats.org/drawingml/2006/main" name="ISI-Design2018">
  <a:themeElements>
    <a:clrScheme name="ISI-Designfarben 2018">
      <a:dk1>
        <a:sysClr val="windowText" lastClr="000000"/>
      </a:dk1>
      <a:lt1>
        <a:srgbClr val="FFFFFF"/>
      </a:lt1>
      <a:dk2>
        <a:srgbClr val="007A87"/>
      </a:dk2>
      <a:lt2>
        <a:srgbClr val="A8AFAF"/>
      </a:lt2>
      <a:accent1>
        <a:srgbClr val="007A87"/>
      </a:accent1>
      <a:accent2>
        <a:srgbClr val="25BAE2"/>
      </a:accent2>
      <a:accent3>
        <a:srgbClr val="D4E6F4"/>
      </a:accent3>
      <a:accent4>
        <a:srgbClr val="009475"/>
      </a:accent4>
      <a:accent5>
        <a:srgbClr val="EB6A0A"/>
      </a:accent5>
      <a:accent6>
        <a:srgbClr val="E1E3E3"/>
      </a:accent6>
      <a:hlink>
        <a:srgbClr val="007A87"/>
      </a:hlink>
      <a:folHlink>
        <a:srgbClr val="A8AFAF"/>
      </a:folHlink>
    </a:clrScheme>
    <a:fontScheme name="Benutzerdefiniert 1">
      <a:majorFont>
        <a:latin typeface="Frutiger LT Com 55 Roman"/>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72000" tIns="54000" rIns="72000" bIns="54000">
        <a:spAutoFit/>
      </a:bodyPr>
      <a:lstStyle>
        <a:defPPr marL="215900" indent="-215900">
          <a:spcAft>
            <a:spcPts val="563"/>
          </a:spcAft>
          <a:buClr>
            <a:schemeClr val="tx2"/>
          </a:buClr>
          <a:defRPr sz="1400" dirty="0"/>
        </a:defPPr>
      </a:lstStyle>
    </a:spDef>
    <a:lnDef>
      <a:spPr bwMode="auto">
        <a:noFill/>
        <a:ln w="9525" cap="flat" cmpd="sng" algn="ctr">
          <a:solidFill>
            <a:srgbClr val="179C7D"/>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1" id="{D4F87634-27CA-408D-A47D-3064D89FFE48}" vid="{5A2317AB-BEEF-4736-A0BE-31A679C3703E}"/>
    </a:ext>
  </a:extLst>
</a:theme>
</file>

<file path=ppt/theme/theme3.xml><?xml version="1.0" encoding="utf-8"?>
<a:theme xmlns:a="http://schemas.openxmlformats.org/drawingml/2006/main"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isi_ppt-Vorlage2018_16-9</Template>
  <TotalTime>0</TotalTime>
  <Words>804</Words>
  <Application>Microsoft Office PowerPoint</Application>
  <PresentationFormat>Breitbild</PresentationFormat>
  <Paragraphs>76</Paragraphs>
  <Slides>13</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13</vt:i4>
      </vt:variant>
    </vt:vector>
  </HeadingPairs>
  <TitlesOfParts>
    <vt:vector size="20" baseType="lpstr">
      <vt:lpstr>Frutiger LT Com 45 Light</vt:lpstr>
      <vt:lpstr>Frutiger LT Com 55 Roman</vt:lpstr>
      <vt:lpstr>Segoe UI</vt:lpstr>
      <vt:lpstr>Times New Roman</vt:lpstr>
      <vt:lpstr>Wingdings</vt:lpstr>
      <vt:lpstr>isi_ppt-Vorlage2016</vt:lpstr>
      <vt:lpstr>ISI-Design2018</vt:lpstr>
      <vt:lpstr>policy Strategies for the energy Transition</vt:lpstr>
      <vt:lpstr>PowerPoint-Präsentation</vt:lpstr>
      <vt:lpstr>Approach</vt:lpstr>
      <vt:lpstr>Identify Relevant Statements in Strategies: How?</vt:lpstr>
      <vt:lpstr>Identify Relevant Statements in Strategies: Results</vt:lpstr>
      <vt:lpstr>Distinguish Strategic Approaches and Compare Countries</vt:lpstr>
      <vt:lpstr>Country Clusters Based on Strategy Topic Model</vt:lpstr>
      <vt:lpstr>Strategy Topic Model: Country Clusters 1 &amp; 2</vt:lpstr>
      <vt:lpstr>Strategy Topic Model: Country Clusters 3 &amp; 4</vt:lpstr>
      <vt:lpstr>Tracing Strategic Approaches in the STIP Compass</vt:lpstr>
      <vt:lpstr>Tracing Strategic Approaches in the STIP Compass</vt:lpstr>
      <vt:lpstr>Conclusion</vt:lpstr>
      <vt:lpstr>Thank you!</vt:lpstr>
    </vt:vector>
  </TitlesOfParts>
  <Company>Fraunhofer 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mit logo / durch Klicken hinzufügen</dc:title>
  <dc:creator>Howoldt, David</dc:creator>
  <cp:lastModifiedBy>Howoldt, David</cp:lastModifiedBy>
  <cp:revision>47</cp:revision>
  <cp:lastPrinted>2011-04-27T07:57:31Z</cp:lastPrinted>
  <dcterms:created xsi:type="dcterms:W3CDTF">2022-06-01T09:58:54Z</dcterms:created>
  <dcterms:modified xsi:type="dcterms:W3CDTF">2022-06-17T13:22:19Z</dcterms:modified>
</cp:coreProperties>
</file>

<file path=userCustomization/customUI.xml><?xml version="1.0" encoding="utf-8"?>
<mso:customUI xmlns:doc="http://schemas.microsoft.com/office/2006/01/customui/currentDocument" xmlns:mso="http://schemas.microsoft.com/office/2006/01/customui">
  <mso:ribbon>
    <mso:qat>
      <mso:documentControls>
        <mso:separator idQ="doc:sep1" visible="true"/>
        <mso:control idQ="mso:SlideLayoutGallery" visible="true"/>
      </mso:documentControls>
    </mso:qat>
  </mso:ribbon>
</mso:customUI>
</file>