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4"/>
    <p:sldMasterId id="2147483680" r:id="rId5"/>
    <p:sldMasterId id="2147483745" r:id="rId6"/>
    <p:sldMasterId id="2147483750" r:id="rId7"/>
  </p:sldMasterIdLst>
  <p:notesMasterIdLst>
    <p:notesMasterId r:id="rId56"/>
  </p:notesMasterIdLst>
  <p:sldIdLst>
    <p:sldId id="437" r:id="rId8"/>
    <p:sldId id="438" r:id="rId9"/>
    <p:sldId id="484" r:id="rId10"/>
    <p:sldId id="502" r:id="rId11"/>
    <p:sldId id="506" r:id="rId12"/>
    <p:sldId id="541" r:id="rId13"/>
    <p:sldId id="519" r:id="rId14"/>
    <p:sldId id="507" r:id="rId15"/>
    <p:sldId id="513" r:id="rId16"/>
    <p:sldId id="508" r:id="rId17"/>
    <p:sldId id="509" r:id="rId18"/>
    <p:sldId id="510" r:id="rId19"/>
    <p:sldId id="511" r:id="rId20"/>
    <p:sldId id="514" r:id="rId21"/>
    <p:sldId id="441" r:id="rId22"/>
    <p:sldId id="442" r:id="rId23"/>
    <p:sldId id="444" r:id="rId24"/>
    <p:sldId id="445" r:id="rId25"/>
    <p:sldId id="503" r:id="rId26"/>
    <p:sldId id="504" r:id="rId27"/>
    <p:sldId id="505" r:id="rId28"/>
    <p:sldId id="452" r:id="rId29"/>
    <p:sldId id="489" r:id="rId30"/>
    <p:sldId id="512" r:id="rId31"/>
    <p:sldId id="520" r:id="rId32"/>
    <p:sldId id="515" r:id="rId33"/>
    <p:sldId id="521" r:id="rId34"/>
    <p:sldId id="522" r:id="rId35"/>
    <p:sldId id="516" r:id="rId36"/>
    <p:sldId id="524" r:id="rId37"/>
    <p:sldId id="539" r:id="rId38"/>
    <p:sldId id="525" r:id="rId39"/>
    <p:sldId id="538" r:id="rId40"/>
    <p:sldId id="526" r:id="rId41"/>
    <p:sldId id="537" r:id="rId42"/>
    <p:sldId id="528" r:id="rId43"/>
    <p:sldId id="536" r:id="rId44"/>
    <p:sldId id="529" r:id="rId45"/>
    <p:sldId id="535" r:id="rId46"/>
    <p:sldId id="530" r:id="rId47"/>
    <p:sldId id="533" r:id="rId48"/>
    <p:sldId id="531" r:id="rId49"/>
    <p:sldId id="542" r:id="rId50"/>
    <p:sldId id="517" r:id="rId51"/>
    <p:sldId id="523" r:id="rId52"/>
    <p:sldId id="532" r:id="rId53"/>
    <p:sldId id="518" r:id="rId54"/>
    <p:sldId id="540" r:id="rId55"/>
  </p:sldIdLst>
  <p:sldSz cx="9144000" cy="5143500" type="screen16x9"/>
  <p:notesSz cx="6805613" cy="9944100"/>
  <p:custDataLst>
    <p:tags r:id="rId5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 Adams" initials="" lastIdx="7" clrIdx="0"/>
  <p:cmAuthor id="1" name="BAIG Omar, EXD/DKI" initials="BOE" lastIdx="0" clrIdx="1">
    <p:extLst>
      <p:ext uri="{19B8F6BF-5375-455C-9EA6-DF929625EA0E}">
        <p15:presenceInfo xmlns:p15="http://schemas.microsoft.com/office/powerpoint/2012/main" userId="S-1-5-21-2146598497-832928401-1254845835-41544" providerId="AD"/>
      </p:ext>
    </p:extLst>
  </p:cmAuthor>
  <p:cmAuthor id="2" name="NARU Faisal, EXD" initials="NFE" lastIdx="1" clrIdx="2">
    <p:extLst>
      <p:ext uri="{19B8F6BF-5375-455C-9EA6-DF929625EA0E}">
        <p15:presenceInfo xmlns:p15="http://schemas.microsoft.com/office/powerpoint/2012/main" userId="S-1-5-21-2146598497-832928401-1254845835-51182" providerId="AD"/>
      </p:ext>
    </p:extLst>
  </p:cmAuthor>
  <p:cmAuthor id="3" name="GROSSET Mary-Ann, EXD/DKI/BPD" initials="GME" lastIdx="1" clrIdx="3">
    <p:extLst>
      <p:ext uri="{19B8F6BF-5375-455C-9EA6-DF929625EA0E}">
        <p15:presenceInfo xmlns:p15="http://schemas.microsoft.com/office/powerpoint/2012/main" userId="S-1-5-21-2146598497-832928401-1254845835-24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494"/>
    <a:srgbClr val="006299"/>
    <a:srgbClr val="0077B5"/>
    <a:srgbClr val="727272"/>
    <a:srgbClr val="E9EDF4"/>
    <a:srgbClr val="FEE0E0"/>
    <a:srgbClr val="C7E6A4"/>
    <a:srgbClr val="8FE2FF"/>
    <a:srgbClr val="85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23265-D5A2-5868-A917-2659580255DF}" v="199" dt="2022-05-23T15:22:00.602"/>
    <p1510:client id="{42646810-DA17-3AEB-C223-39B01195E1F0}" v="47" dt="2022-05-23T12:39:08.059"/>
    <p1510:client id="{4356504D-5D90-61FE-4195-B7479F2051F0}" v="930" dt="2022-05-23T20:11:44.964"/>
    <p1510:client id="{5C841A00-03F2-DADF-E293-43B45188E2DE}" v="8" dt="2022-05-23T12:05:46.607"/>
    <p1510:client id="{C343F669-6009-2A75-69B5-1923E48C2DBB}" v="2" dt="2022-05-23T12:12:20.470"/>
    <p1510:client id="{D6482F18-5BAC-D046-B6F8-0056B97E801B}" v="459" dt="2022-05-23T10:26:09.993"/>
    <p1510:client id="{E08BE26C-1CE7-A7A7-A63C-CBE4905A6A12}" v="39" dt="2022-05-23T12:57:52.594"/>
    <p1510:client id="{E6ABB22E-83B8-7746-AAB9-C727A64201BB}" v="10" dt="2022-05-23T07:39:27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gs" Target="tags/tag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ecd-my.sharepoint.com/personal/hunter_mcguire_oecd_org/Documents/Descriptive%20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Documents in Corpus by Year</a:t>
            </a:r>
          </a:p>
        </c:rich>
      </c:tx>
      <c:layout>
        <c:manualLayout>
          <c:xMode val="edge"/>
          <c:yMode val="edge"/>
          <c:x val="0.15660281232377246"/>
          <c:y val="4.7135225725358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2"/>
          <c:order val="0"/>
          <c:tx>
            <c:strRef>
              <c:f>Summary!$C$28</c:f>
              <c:strCache>
                <c:ptCount val="1"/>
                <c:pt idx="0">
                  <c:v>Pre-COVID-19</c:v>
                </c:pt>
              </c:strCache>
            </c:strRef>
          </c:tx>
          <c:spPr>
            <a:solidFill>
              <a:srgbClr val="97BF0D"/>
            </a:solidFill>
            <a:ln>
              <a:noFill/>
            </a:ln>
            <a:effectLst/>
          </c:spPr>
          <c:invertIfNegative val="0"/>
          <c:cat>
            <c:numRef>
              <c:f>Summary!$A$29:$A$37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Summary!$C$29:$C$37</c:f>
              <c:numCache>
                <c:formatCode>General</c:formatCode>
                <c:ptCount val="9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14</c:v>
                </c:pt>
                <c:pt idx="4">
                  <c:v>9</c:v>
                </c:pt>
                <c:pt idx="5">
                  <c:v>25</c:v>
                </c:pt>
                <c:pt idx="6">
                  <c:v>50</c:v>
                </c:pt>
                <c:pt idx="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6-4B4D-B897-02E89F0D13CE}"/>
            </c:ext>
          </c:extLst>
        </c:ser>
        <c:ser>
          <c:idx val="1"/>
          <c:order val="1"/>
          <c:tx>
            <c:strRef>
              <c:f>Summary!$B$28</c:f>
              <c:strCache>
                <c:ptCount val="1"/>
                <c:pt idx="0">
                  <c:v>Intra-COVID-19</c:v>
                </c:pt>
              </c:strCache>
            </c:strRef>
          </c:tx>
          <c:spPr>
            <a:solidFill>
              <a:srgbClr val="006299"/>
            </a:solidFill>
            <a:ln>
              <a:noFill/>
            </a:ln>
            <a:effectLst/>
          </c:spPr>
          <c:invertIfNegative val="0"/>
          <c:cat>
            <c:numRef>
              <c:f>Summary!$A$29:$A$37</c:f>
              <c:numCache>
                <c:formatCode>General</c:formatCode>
                <c:ptCount val="9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</c:numCache>
            </c:numRef>
          </c:cat>
          <c:val>
            <c:numRef>
              <c:f>Summary!$B$29:$B$37</c:f>
              <c:numCache>
                <c:formatCode>General</c:formatCode>
                <c:ptCount val="9"/>
                <c:pt idx="7">
                  <c:v>60</c:v>
                </c:pt>
                <c:pt idx="8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6-4B4D-B897-02E89F0D1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76240111"/>
        <c:axId val="1676233039"/>
      </c:barChart>
      <c:catAx>
        <c:axId val="167624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233039"/>
        <c:crosses val="autoZero"/>
        <c:auto val="1"/>
        <c:lblAlgn val="ctr"/>
        <c:lblOffset val="100"/>
        <c:noMultiLvlLbl val="0"/>
      </c:catAx>
      <c:valAx>
        <c:axId val="167623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 of documents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24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3"/>
            <a:ext cx="2949099" cy="49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92417" rIns="92417" bIns="92417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6620" marR="0" lvl="1" indent="115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3240" marR="0" lvl="2" indent="231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9859" marR="0" lvl="3" indent="346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86479" marR="0" lvl="4" indent="462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3099" marR="0" lvl="5" indent="57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6337" marR="0" lvl="6" indent="808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66196" marR="0" lvl="7" indent="1155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2675" marR="0" lvl="8" indent="1617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40" y="3"/>
            <a:ext cx="2949099" cy="49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92417" rIns="92417" bIns="92417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None/>
              <a:def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346620" marR="0" lvl="1" indent="115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3240" marR="0" lvl="2" indent="231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9859" marR="0" lvl="3" indent="346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86479" marR="0" lvl="4" indent="462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3099" marR="0" lvl="5" indent="57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6337" marR="0" lvl="6" indent="808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66196" marR="0" lvl="7" indent="1155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2675" marR="0" lvl="8" indent="1617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0688" y="1243013"/>
            <a:ext cx="5965825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85599"/>
            <a:ext cx="5444490" cy="391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92417" rIns="92417" bIns="92417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5169"/>
            <a:ext cx="2949099" cy="49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92417" rIns="92417" bIns="92417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6620" marR="0" lvl="1" indent="115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93240" marR="0" lvl="2" indent="231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39859" marR="0" lvl="3" indent="346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86479" marR="0" lvl="4" indent="4621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33099" marR="0" lvl="5" indent="57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26337" marR="0" lvl="6" indent="8087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66196" marR="0" lvl="7" indent="1155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852675" marR="0" lvl="8" indent="16175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40" y="9445169"/>
            <a:ext cx="2949099" cy="49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46196" rIns="92417" bIns="46196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100" smtClean="0">
                <a:latin typeface="Avenir"/>
                <a:ea typeface="Avenir"/>
                <a:cs typeface="Avenir"/>
                <a:sym typeface="Avenir"/>
              </a:rPr>
              <a:pPr algn="r">
                <a:buSzPts val="1200"/>
              </a:pPr>
              <a:t>‹#›</a:t>
            </a:fld>
            <a:endParaRPr lang="en-US" sz="1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0cf6c98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1238250"/>
            <a:ext cx="5942012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5b0cf6c989_0_121:notes"/>
          <p:cNvSpPr txBox="1">
            <a:spLocks noGrp="1"/>
          </p:cNvSpPr>
          <p:nvPr>
            <p:ph type="body" idx="1"/>
          </p:nvPr>
        </p:nvSpPr>
        <p:spPr>
          <a:xfrm>
            <a:off x="679450" y="4767264"/>
            <a:ext cx="5435600" cy="39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46196" rIns="92417" bIns="46196" anchor="t" anchorCtr="0">
            <a:noAutofit/>
          </a:bodyPr>
          <a:lstStyle/>
          <a:p>
            <a:pPr marL="0" indent="0"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5b0cf6c989_0_121:notes"/>
          <p:cNvSpPr txBox="1">
            <a:spLocks noGrp="1"/>
          </p:cNvSpPr>
          <p:nvPr>
            <p:ph type="sldNum" idx="12"/>
          </p:nvPr>
        </p:nvSpPr>
        <p:spPr>
          <a:xfrm>
            <a:off x="3848646" y="9408982"/>
            <a:ext cx="2944283" cy="4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46196" rIns="92417" bIns="46196" anchor="b" anchorCtr="0">
            <a:noAutofit/>
          </a:bodyPr>
          <a:lstStyle/>
          <a:p>
            <a:pPr algn="r"/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8219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000"/>
              <a:t>The level of reporting still</a:t>
            </a:r>
            <a:r>
              <a:rPr lang="en-US" sz="1000" baseline="0"/>
              <a:t> varies by country, though in this edition it has overall increased.</a:t>
            </a: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C1CB8-D35E-40AC-9EB3-5DAF3689357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295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b0cf6c98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1238250"/>
            <a:ext cx="5942012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5b0cf6c989_0_121:notes"/>
          <p:cNvSpPr txBox="1">
            <a:spLocks noGrp="1"/>
          </p:cNvSpPr>
          <p:nvPr>
            <p:ph type="body" idx="1"/>
          </p:nvPr>
        </p:nvSpPr>
        <p:spPr>
          <a:xfrm>
            <a:off x="679450" y="4767264"/>
            <a:ext cx="5435600" cy="39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46196" rIns="92417" bIns="46196" anchor="t" anchorCtr="0">
            <a:noAutofit/>
          </a:bodyPr>
          <a:lstStyle/>
          <a:p>
            <a:pPr marL="0" indent="0"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5b0cf6c989_0_121:notes"/>
          <p:cNvSpPr txBox="1">
            <a:spLocks noGrp="1"/>
          </p:cNvSpPr>
          <p:nvPr>
            <p:ph type="sldNum" idx="12"/>
          </p:nvPr>
        </p:nvSpPr>
        <p:spPr>
          <a:xfrm>
            <a:off x="3848646" y="9408982"/>
            <a:ext cx="2944283" cy="4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17" tIns="46196" rIns="92417" bIns="46196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4135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778DD-26B5-418D-9415-8A78075FD8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85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778DD-26B5-418D-9415-8A78075FD83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41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5778DD-26B5-418D-9415-8A78075FD83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259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778DD-26B5-418D-9415-8A78075FD8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2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778DD-26B5-418D-9415-8A78075FD83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0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66EEC-14EF-47EE-AFBC-A1E2A1A933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37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sz="12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66EEC-14EF-47EE-AFBC-A1E2A1A933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6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000"/>
              <a:t>Here we have a number of database indicators,</a:t>
            </a:r>
            <a:r>
              <a:rPr lang="en-US" sz="1000" baseline="0"/>
              <a:t> comparing the 2021 survey with prior editions.</a:t>
            </a:r>
          </a:p>
          <a:p>
            <a:pPr marL="114300" indent="0">
              <a:buNone/>
            </a:pPr>
            <a:endParaRPr lang="en-US" sz="1000" baseline="0"/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tabLst/>
              <a:defRPr/>
            </a:pPr>
            <a:r>
              <a:rPr lang="en-GB" sz="1800" b="0" i="0" u="none" strike="noStrike" cap="none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burden on countries has been kept at bay. Allowing the countries to focus on 1/ adding new initiative and 2/ focus on improving</a:t>
            </a:r>
            <a:r>
              <a:rPr lang="en-GB" sz="1800" b="0" i="0" u="none" strike="noStrike" cap="none" baseline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quality. 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C1CB8-D35E-40AC-9EB3-5DAF3689357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5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3" descr="img couv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" b="24765"/>
          <a:stretch/>
        </p:blipFill>
        <p:spPr>
          <a:xfrm>
            <a:off x="0" y="0"/>
            <a:ext cx="9144000" cy="5236046"/>
          </a:xfrm>
          <a:prstGeom prst="rect">
            <a:avLst/>
          </a:prstGeom>
          <a:ln>
            <a:noFill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61805"/>
            <a:ext cx="9251950" cy="594122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3975" spc="300">
                <a:solidFill>
                  <a:srgbClr val="82C93F"/>
                </a:solidFill>
                <a:latin typeface="Century Gothic"/>
                <a:cs typeface="Century Gothic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 bwMode="auto">
          <a:xfrm>
            <a:off x="3" y="5020024"/>
            <a:ext cx="9143999" cy="32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03598"/>
            <a:ext cx="9251950" cy="1728192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lnSpc>
                <a:spcPct val="100000"/>
              </a:lnSpc>
              <a:spcBef>
                <a:spcPts val="1800"/>
              </a:spcBef>
              <a:buNone/>
              <a:defRPr sz="5025"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GB"/>
              <a:t>PRESENTATION TITLE</a:t>
            </a:r>
          </a:p>
        </p:txBody>
      </p:sp>
      <p:pic>
        <p:nvPicPr>
          <p:cNvPr id="8" name="Image 7" descr="LOGO OECD-02-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1939" y="-6691"/>
            <a:ext cx="1252067" cy="5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4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53" y="4538036"/>
            <a:ext cx="270002" cy="23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LOGO OECD-02-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08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vidence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31629" y="0"/>
            <a:ext cx="1012372" cy="744583"/>
          </a:xfrm>
          <a:prstGeom prst="rect">
            <a:avLst/>
          </a:prstGeom>
          <a:solidFill>
            <a:srgbClr val="94C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rgbClr val="94C1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7652351" cy="744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143813" y="52532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800" b="1" cap="all" spc="300" baseline="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 ON TWO LINES</a:t>
            </a:r>
            <a:endParaRPr lang="en-GB" noProof="0"/>
          </a:p>
        </p:txBody>
      </p:sp>
      <p:pic>
        <p:nvPicPr>
          <p:cNvPr id="56" name="Imag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53" y="4538036"/>
            <a:ext cx="270002" cy="23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27"/>
          <p:cNvSpPr/>
          <p:nvPr/>
        </p:nvSpPr>
        <p:spPr>
          <a:xfrm>
            <a:off x="7676346" y="0"/>
            <a:ext cx="458986" cy="744583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8524" y="238112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LOGO OECD-02-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5331" y="139190"/>
            <a:ext cx="1012379" cy="4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3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42642" y="853189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185479" y="1701768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582613" y="864447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7725451" y="1713026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582613" y="3099002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7725451" y="3947581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48672" y="3098647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1191510" y="3947227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LOGO OECD-02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8" y="1829957"/>
            <a:ext cx="1807369" cy="10114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1" hasCustomPrompt="1"/>
          </p:nvPr>
        </p:nvSpPr>
        <p:spPr>
          <a:xfrm>
            <a:off x="6931119" y="1829956"/>
            <a:ext cx="1807369" cy="1011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31119" y="4065950"/>
            <a:ext cx="1807369" cy="9275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7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417432" y="4065949"/>
            <a:ext cx="1807369" cy="9275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9" name="Espace réservé pour une image  28"/>
          <p:cNvSpPr>
            <a:spLocks noGrp="1"/>
          </p:cNvSpPr>
          <p:nvPr>
            <p:ph type="pic" sz="quarter" idx="14"/>
          </p:nvPr>
        </p:nvSpPr>
        <p:spPr>
          <a:xfrm>
            <a:off x="2364581" y="964406"/>
            <a:ext cx="4429125" cy="40290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13B2C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2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LOGO OECD-02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Rectangle 7"/>
          <p:cNvSpPr/>
          <p:nvPr/>
        </p:nvSpPr>
        <p:spPr>
          <a:xfrm>
            <a:off x="0" y="465677"/>
            <a:ext cx="9144000" cy="4663536"/>
          </a:xfrm>
          <a:prstGeom prst="rect">
            <a:avLst/>
          </a:prstGeom>
          <a:solidFill>
            <a:srgbClr val="13B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5743" y="1164432"/>
            <a:ext cx="3805485" cy="2361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50" b="1" spc="6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  <a:lvl2pPr marL="0" marR="0" indent="0" algn="l" defTabSz="914378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050" spc="90" baseline="0">
                <a:solidFill>
                  <a:srgbClr val="FFFFFF"/>
                </a:solidFill>
              </a:defRPr>
            </a:lvl2pPr>
            <a:lvl3pPr>
              <a:defRPr sz="1050">
                <a:solidFill>
                  <a:srgbClr val="FFFFFF"/>
                </a:solidFill>
              </a:defRPr>
            </a:lvl3pPr>
            <a:lvl4pPr>
              <a:defRPr sz="1050">
                <a:solidFill>
                  <a:srgbClr val="FFFFFF"/>
                </a:solidFill>
              </a:defRPr>
            </a:lvl4pPr>
            <a:lvl5pPr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fr-FR"/>
              <a:t>STYLES DE TITRE DU TEXTE DU MASQUE</a:t>
            </a: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3"/>
          </p:nvPr>
        </p:nvSpPr>
        <p:spPr>
          <a:xfrm>
            <a:off x="4743451" y="993897"/>
            <a:ext cx="4193381" cy="35182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743" y="2847451"/>
            <a:ext cx="3805485" cy="2361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50" b="1" spc="6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  <a:lvl2pPr marL="0" marR="0" indent="0" algn="l" defTabSz="914378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050" spc="90" baseline="0">
                <a:solidFill>
                  <a:srgbClr val="FFFFFF"/>
                </a:solidFill>
              </a:defRPr>
            </a:lvl2pPr>
            <a:lvl3pPr>
              <a:defRPr sz="1050">
                <a:solidFill>
                  <a:srgbClr val="FFFFFF"/>
                </a:solidFill>
              </a:defRPr>
            </a:lvl3pPr>
            <a:lvl4pPr>
              <a:defRPr sz="1050">
                <a:solidFill>
                  <a:srgbClr val="FFFFFF"/>
                </a:solidFill>
              </a:defRPr>
            </a:lvl4pPr>
            <a:lvl5pPr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fr-FR"/>
              <a:t>STYLES DE TITRE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5743" y="1540793"/>
            <a:ext cx="3793331" cy="942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14313" indent="-214313">
              <a:buFont typeface="Arial" panose="020B0604020202020204" pitchFamily="34" charset="0"/>
              <a:buChar char="•"/>
              <a:defRPr sz="1050" b="0" spc="6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z="1050"/>
              <a:t>Texte de la liste</a:t>
            </a:r>
            <a:endParaRPr lang="fr-FR"/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6" hasCustomPrompt="1"/>
          </p:nvPr>
        </p:nvSpPr>
        <p:spPr>
          <a:xfrm>
            <a:off x="235743" y="3219575"/>
            <a:ext cx="3793331" cy="942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14313" indent="-214313">
              <a:buFont typeface="Arial" panose="020B0604020202020204" pitchFamily="34" charset="0"/>
              <a:buChar char="•"/>
              <a:defRPr sz="1050" b="0" spc="6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z="1050"/>
              <a:t>Texte de la liste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32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LOGO OECD-02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440387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173578" y="738251"/>
            <a:ext cx="8852816" cy="1019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1200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/>
              <a:t>Cliquez pour modifier le texte </a:t>
            </a:r>
            <a:r>
              <a:rPr lang="fr-FR" err="1"/>
              <a:t>Neque</a:t>
            </a:r>
            <a:r>
              <a:rPr lang="fr-FR"/>
              <a:t> </a:t>
            </a:r>
            <a:r>
              <a:rPr lang="fr-FR" err="1"/>
              <a:t>porro</a:t>
            </a:r>
            <a:r>
              <a:rPr lang="fr-FR"/>
              <a:t> </a:t>
            </a:r>
            <a:r>
              <a:rPr lang="fr-FR" err="1"/>
              <a:t>quisquam</a:t>
            </a:r>
            <a:r>
              <a:rPr lang="fr-FR"/>
              <a:t> est, qui </a:t>
            </a:r>
            <a:r>
              <a:rPr lang="fr-FR" err="1"/>
              <a:t>dolorem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quia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, </a:t>
            </a:r>
            <a:r>
              <a:rPr lang="fr-FR" err="1"/>
              <a:t>adipisci</a:t>
            </a:r>
            <a:r>
              <a:rPr lang="fr-FR"/>
              <a:t> </a:t>
            </a:r>
            <a:r>
              <a:rPr lang="fr-FR" err="1"/>
              <a:t>velit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quia non </a:t>
            </a:r>
            <a:r>
              <a:rPr lang="fr-FR" err="1"/>
              <a:t>numquam</a:t>
            </a:r>
            <a:r>
              <a:rPr lang="fr-FR"/>
              <a:t> </a:t>
            </a:r>
            <a:r>
              <a:rPr lang="fr-FR" err="1"/>
              <a:t>eius</a:t>
            </a:r>
            <a:r>
              <a:rPr lang="fr-FR"/>
              <a:t> </a:t>
            </a:r>
            <a:r>
              <a:rPr lang="fr-FR" err="1"/>
              <a:t>modi</a:t>
            </a:r>
            <a:r>
              <a:rPr lang="fr-FR"/>
              <a:t> </a:t>
            </a:r>
            <a:r>
              <a:rPr lang="fr-FR" err="1"/>
              <a:t>tempora</a:t>
            </a:r>
            <a:r>
              <a:rPr lang="fr-FR"/>
              <a:t> </a:t>
            </a:r>
            <a:r>
              <a:rPr lang="fr-FR" err="1"/>
              <a:t>incidunt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</a:t>
            </a:r>
            <a:r>
              <a:rPr lang="fr-FR" err="1"/>
              <a:t>magnam</a:t>
            </a:r>
            <a:r>
              <a:rPr lang="fr-FR"/>
              <a:t> </a:t>
            </a:r>
            <a:r>
              <a:rPr lang="fr-FR" err="1"/>
              <a:t>aliquam</a:t>
            </a:r>
            <a:r>
              <a:rPr lang="fr-FR"/>
              <a:t> </a:t>
            </a:r>
            <a:r>
              <a:rPr lang="fr-FR" err="1"/>
              <a:t>quaerat</a:t>
            </a:r>
            <a:r>
              <a:rPr lang="fr-FR"/>
              <a:t> </a:t>
            </a:r>
            <a:r>
              <a:rPr lang="fr-FR" err="1"/>
              <a:t>voluptatem</a:t>
            </a:r>
            <a:r>
              <a:rPr lang="fr-FR"/>
              <a:t>. Ut </a:t>
            </a:r>
            <a:r>
              <a:rPr lang="fr-FR" err="1"/>
              <a:t>enim</a:t>
            </a:r>
            <a:r>
              <a:rPr lang="fr-FR"/>
              <a:t> ad minima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nostrum</a:t>
            </a:r>
            <a:r>
              <a:rPr lang="fr-FR"/>
              <a:t> </a:t>
            </a:r>
            <a:r>
              <a:rPr lang="fr-FR" err="1"/>
              <a:t>exercitationem</a:t>
            </a:r>
            <a:r>
              <a:rPr lang="fr-FR"/>
              <a:t> </a:t>
            </a:r>
            <a:r>
              <a:rPr lang="fr-FR" err="1"/>
              <a:t>ullam</a:t>
            </a:r>
            <a:r>
              <a:rPr lang="fr-FR"/>
              <a:t> </a:t>
            </a:r>
            <a:r>
              <a:rPr lang="fr-FR" err="1"/>
              <a:t>corporis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laboriosam</a:t>
            </a:r>
            <a:r>
              <a:rPr lang="fr-FR"/>
              <a:t>,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aliquid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commodi</a:t>
            </a:r>
            <a:r>
              <a:rPr lang="fr-FR"/>
              <a:t> </a:t>
            </a:r>
            <a:r>
              <a:rPr lang="fr-FR" err="1"/>
              <a:t>consequatur</a:t>
            </a:r>
            <a:r>
              <a:rPr lang="fr-FR"/>
              <a:t>? 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" y="2993231"/>
            <a:ext cx="2750344" cy="13501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975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 sz="975"/>
              <a:t>Cliquez pour modifier le texte de second niveau At </a:t>
            </a:r>
            <a:r>
              <a:rPr lang="fr-FR" sz="975" err="1"/>
              <a:t>vero</a:t>
            </a:r>
            <a:r>
              <a:rPr lang="fr-FR" sz="975"/>
              <a:t> </a:t>
            </a:r>
            <a:r>
              <a:rPr lang="fr-FR" sz="975" err="1"/>
              <a:t>eos</a:t>
            </a:r>
            <a:r>
              <a:rPr lang="fr-FR" sz="975"/>
              <a:t> et </a:t>
            </a:r>
            <a:r>
              <a:rPr lang="fr-FR" sz="975" err="1"/>
              <a:t>accusamus</a:t>
            </a:r>
            <a:r>
              <a:rPr lang="fr-FR" sz="975"/>
              <a:t> et </a:t>
            </a:r>
            <a:r>
              <a:rPr lang="fr-FR" sz="975" err="1"/>
              <a:t>iusto</a:t>
            </a:r>
            <a:r>
              <a:rPr lang="fr-FR" sz="975"/>
              <a:t> </a:t>
            </a:r>
            <a:r>
              <a:rPr lang="fr-FR" sz="975" err="1"/>
              <a:t>odio</a:t>
            </a:r>
            <a:r>
              <a:rPr lang="fr-FR" sz="975"/>
              <a:t> </a:t>
            </a:r>
            <a:r>
              <a:rPr lang="fr-FR" sz="975" err="1"/>
              <a:t>dignissimos</a:t>
            </a:r>
            <a:r>
              <a:rPr lang="fr-FR" sz="975"/>
              <a:t> </a:t>
            </a:r>
            <a:r>
              <a:rPr lang="fr-FR" sz="975" err="1"/>
              <a:t>ducimus</a:t>
            </a:r>
            <a:r>
              <a:rPr lang="fr-FR" sz="975"/>
              <a:t> qui </a:t>
            </a:r>
            <a:r>
              <a:rPr lang="fr-FR" sz="975" err="1"/>
              <a:t>blanditiis</a:t>
            </a:r>
            <a:r>
              <a:rPr lang="fr-FR" sz="975"/>
              <a:t> </a:t>
            </a:r>
            <a:r>
              <a:rPr lang="fr-FR" sz="975" err="1"/>
              <a:t>praesentium</a:t>
            </a:r>
            <a:r>
              <a:rPr lang="fr-FR" sz="975"/>
              <a:t> </a:t>
            </a:r>
            <a:r>
              <a:rPr lang="fr-FR" sz="975" err="1"/>
              <a:t>voluptatum</a:t>
            </a:r>
            <a:r>
              <a:rPr lang="fr-FR" sz="975"/>
              <a:t> </a:t>
            </a:r>
            <a:r>
              <a:rPr lang="fr-FR" sz="975" err="1"/>
              <a:t>deleniti</a:t>
            </a:r>
            <a:r>
              <a:rPr lang="fr-FR" sz="975"/>
              <a:t> </a:t>
            </a:r>
            <a:r>
              <a:rPr lang="fr-FR" sz="975" err="1"/>
              <a:t>atque</a:t>
            </a:r>
            <a:r>
              <a:rPr lang="fr-FR" sz="975"/>
              <a:t> </a:t>
            </a:r>
            <a:r>
              <a:rPr lang="fr-FR" sz="975" err="1"/>
              <a:t>corrupti</a:t>
            </a:r>
            <a:r>
              <a:rPr lang="fr-FR" sz="975"/>
              <a:t> </a:t>
            </a:r>
            <a:r>
              <a:rPr lang="fr-FR" sz="975" err="1"/>
              <a:t>quos</a:t>
            </a:r>
            <a:r>
              <a:rPr lang="fr-FR" sz="975"/>
              <a:t> </a:t>
            </a:r>
            <a:r>
              <a:rPr lang="fr-FR" sz="975" err="1"/>
              <a:t>dolores</a:t>
            </a:r>
            <a:r>
              <a:rPr lang="fr-FR" sz="975"/>
              <a:t> et </a:t>
            </a:r>
            <a:r>
              <a:rPr lang="fr-FR" sz="975" err="1"/>
              <a:t>quas</a:t>
            </a:r>
            <a:r>
              <a:rPr lang="fr-FR" sz="975"/>
              <a:t> </a:t>
            </a:r>
            <a:r>
              <a:rPr lang="fr-FR" sz="975" err="1"/>
              <a:t>molestias</a:t>
            </a:r>
            <a:r>
              <a:rPr lang="fr-FR" sz="975"/>
              <a:t> </a:t>
            </a:r>
            <a:r>
              <a:rPr lang="fr-FR" sz="975" err="1"/>
              <a:t>excepturi</a:t>
            </a:r>
            <a:r>
              <a:rPr lang="fr-FR" sz="975"/>
              <a:t> </a:t>
            </a:r>
            <a:r>
              <a:rPr lang="fr-FR" sz="975" err="1"/>
              <a:t>sint</a:t>
            </a:r>
            <a:r>
              <a:rPr lang="fr-FR" sz="975"/>
              <a:t> </a:t>
            </a:r>
            <a:r>
              <a:rPr lang="fr-FR" sz="975" err="1"/>
              <a:t>occaecati</a:t>
            </a:r>
            <a:r>
              <a:rPr lang="fr-FR" sz="975"/>
              <a:t> </a:t>
            </a:r>
            <a:r>
              <a:rPr lang="fr-FR" sz="975" err="1"/>
              <a:t>cupiditate</a:t>
            </a:r>
            <a:r>
              <a:rPr lang="fr-FR" sz="975"/>
              <a:t> no.</a:t>
            </a:r>
            <a:endParaRPr lang="fr-FR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06" y="2993231"/>
            <a:ext cx="2750344" cy="13501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975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 sz="975"/>
              <a:t>Cliquez pour modifier le texte de second niveau At </a:t>
            </a:r>
            <a:r>
              <a:rPr lang="fr-FR" sz="975" err="1"/>
              <a:t>vero</a:t>
            </a:r>
            <a:r>
              <a:rPr lang="fr-FR" sz="975"/>
              <a:t> </a:t>
            </a:r>
            <a:r>
              <a:rPr lang="fr-FR" sz="975" err="1"/>
              <a:t>eos</a:t>
            </a:r>
            <a:r>
              <a:rPr lang="fr-FR" sz="975"/>
              <a:t> et </a:t>
            </a:r>
            <a:r>
              <a:rPr lang="fr-FR" sz="975" err="1"/>
              <a:t>accusamus</a:t>
            </a:r>
            <a:r>
              <a:rPr lang="fr-FR" sz="975"/>
              <a:t> et </a:t>
            </a:r>
            <a:r>
              <a:rPr lang="fr-FR" sz="975" err="1"/>
              <a:t>iusto</a:t>
            </a:r>
            <a:r>
              <a:rPr lang="fr-FR" sz="975"/>
              <a:t> </a:t>
            </a:r>
            <a:r>
              <a:rPr lang="fr-FR" sz="975" err="1"/>
              <a:t>odio</a:t>
            </a:r>
            <a:r>
              <a:rPr lang="fr-FR" sz="975"/>
              <a:t> </a:t>
            </a:r>
            <a:r>
              <a:rPr lang="fr-FR" sz="975" err="1"/>
              <a:t>dignissimos</a:t>
            </a:r>
            <a:r>
              <a:rPr lang="fr-FR" sz="975"/>
              <a:t> </a:t>
            </a:r>
            <a:r>
              <a:rPr lang="fr-FR" sz="975" err="1"/>
              <a:t>ducimus</a:t>
            </a:r>
            <a:r>
              <a:rPr lang="fr-FR" sz="975"/>
              <a:t> qui </a:t>
            </a:r>
            <a:r>
              <a:rPr lang="fr-FR" sz="975" err="1"/>
              <a:t>blanditiis</a:t>
            </a:r>
            <a:r>
              <a:rPr lang="fr-FR" sz="975"/>
              <a:t> </a:t>
            </a:r>
            <a:r>
              <a:rPr lang="fr-FR" sz="975" err="1"/>
              <a:t>praesentium</a:t>
            </a:r>
            <a:r>
              <a:rPr lang="fr-FR" sz="975"/>
              <a:t> </a:t>
            </a:r>
            <a:r>
              <a:rPr lang="fr-FR" sz="975" err="1"/>
              <a:t>voluptatum</a:t>
            </a:r>
            <a:r>
              <a:rPr lang="fr-FR" sz="975"/>
              <a:t> </a:t>
            </a:r>
            <a:r>
              <a:rPr lang="fr-FR" sz="975" err="1"/>
              <a:t>deleniti</a:t>
            </a:r>
            <a:r>
              <a:rPr lang="fr-FR" sz="975"/>
              <a:t> </a:t>
            </a:r>
            <a:r>
              <a:rPr lang="fr-FR" sz="975" err="1"/>
              <a:t>atque</a:t>
            </a:r>
            <a:r>
              <a:rPr lang="fr-FR" sz="975"/>
              <a:t> </a:t>
            </a:r>
            <a:r>
              <a:rPr lang="fr-FR" sz="975" err="1"/>
              <a:t>corrupti</a:t>
            </a:r>
            <a:r>
              <a:rPr lang="fr-FR" sz="975"/>
              <a:t> </a:t>
            </a:r>
            <a:r>
              <a:rPr lang="fr-FR" sz="975" err="1"/>
              <a:t>quos</a:t>
            </a:r>
            <a:r>
              <a:rPr lang="fr-FR" sz="975"/>
              <a:t> </a:t>
            </a:r>
            <a:r>
              <a:rPr lang="fr-FR" sz="975" err="1"/>
              <a:t>dolores</a:t>
            </a:r>
            <a:r>
              <a:rPr lang="fr-FR" sz="975"/>
              <a:t> et </a:t>
            </a:r>
            <a:r>
              <a:rPr lang="fr-FR" sz="975" err="1"/>
              <a:t>quas</a:t>
            </a:r>
            <a:r>
              <a:rPr lang="fr-FR" sz="975"/>
              <a:t> </a:t>
            </a:r>
            <a:r>
              <a:rPr lang="fr-FR" sz="975" err="1"/>
              <a:t>molestias</a:t>
            </a:r>
            <a:r>
              <a:rPr lang="fr-FR" sz="975"/>
              <a:t> </a:t>
            </a:r>
            <a:r>
              <a:rPr lang="fr-FR" sz="975" err="1"/>
              <a:t>excepturi</a:t>
            </a:r>
            <a:r>
              <a:rPr lang="fr-FR" sz="975"/>
              <a:t> </a:t>
            </a:r>
            <a:r>
              <a:rPr lang="fr-FR" sz="975" err="1"/>
              <a:t>sint</a:t>
            </a:r>
            <a:r>
              <a:rPr lang="fr-FR" sz="975"/>
              <a:t> </a:t>
            </a:r>
            <a:r>
              <a:rPr lang="fr-FR" sz="975" err="1"/>
              <a:t>occaecati</a:t>
            </a:r>
            <a:r>
              <a:rPr lang="fr-FR" sz="975"/>
              <a:t> </a:t>
            </a:r>
            <a:r>
              <a:rPr lang="fr-FR" sz="975" err="1"/>
              <a:t>cupiditate</a:t>
            </a:r>
            <a:r>
              <a:rPr lang="fr-FR" sz="975"/>
              <a:t>.</a:t>
            </a:r>
            <a:endParaRPr lang="fr-FR"/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72188" y="2993230"/>
            <a:ext cx="2750344" cy="13501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975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 sz="975"/>
              <a:t>Cliquez pour modifier le texte de second niveau At </a:t>
            </a:r>
            <a:r>
              <a:rPr lang="fr-FR" sz="975" err="1"/>
              <a:t>vero</a:t>
            </a:r>
            <a:r>
              <a:rPr lang="fr-FR" sz="975"/>
              <a:t> </a:t>
            </a:r>
            <a:r>
              <a:rPr lang="fr-FR" sz="975" err="1"/>
              <a:t>eos</a:t>
            </a:r>
            <a:r>
              <a:rPr lang="fr-FR" sz="975"/>
              <a:t> et </a:t>
            </a:r>
            <a:r>
              <a:rPr lang="fr-FR" sz="975" err="1"/>
              <a:t>accusamus</a:t>
            </a:r>
            <a:r>
              <a:rPr lang="fr-FR" sz="975"/>
              <a:t> et </a:t>
            </a:r>
            <a:r>
              <a:rPr lang="fr-FR" sz="975" err="1"/>
              <a:t>iusto</a:t>
            </a:r>
            <a:r>
              <a:rPr lang="fr-FR" sz="975"/>
              <a:t> </a:t>
            </a:r>
            <a:r>
              <a:rPr lang="fr-FR" sz="975" err="1"/>
              <a:t>odio</a:t>
            </a:r>
            <a:r>
              <a:rPr lang="fr-FR" sz="975"/>
              <a:t> </a:t>
            </a:r>
            <a:r>
              <a:rPr lang="fr-FR" sz="975" err="1"/>
              <a:t>dignissimos</a:t>
            </a:r>
            <a:r>
              <a:rPr lang="fr-FR" sz="975"/>
              <a:t> </a:t>
            </a:r>
            <a:r>
              <a:rPr lang="fr-FR" sz="975" err="1"/>
              <a:t>ducimus</a:t>
            </a:r>
            <a:r>
              <a:rPr lang="fr-FR" sz="975"/>
              <a:t> qui </a:t>
            </a:r>
            <a:r>
              <a:rPr lang="fr-FR" sz="975" err="1"/>
              <a:t>blanditiis</a:t>
            </a:r>
            <a:r>
              <a:rPr lang="fr-FR" sz="975"/>
              <a:t> </a:t>
            </a:r>
            <a:r>
              <a:rPr lang="fr-FR" sz="975" err="1"/>
              <a:t>praesentium</a:t>
            </a:r>
            <a:r>
              <a:rPr lang="fr-FR" sz="975"/>
              <a:t> </a:t>
            </a:r>
            <a:r>
              <a:rPr lang="fr-FR" sz="975" err="1"/>
              <a:t>voluptatum</a:t>
            </a:r>
            <a:r>
              <a:rPr lang="fr-FR" sz="975"/>
              <a:t> </a:t>
            </a:r>
            <a:r>
              <a:rPr lang="fr-FR" sz="975" err="1"/>
              <a:t>deleniti</a:t>
            </a:r>
            <a:r>
              <a:rPr lang="fr-FR" sz="975"/>
              <a:t> </a:t>
            </a:r>
            <a:r>
              <a:rPr lang="fr-FR" sz="975" err="1"/>
              <a:t>atque</a:t>
            </a:r>
            <a:r>
              <a:rPr lang="fr-FR" sz="975"/>
              <a:t> </a:t>
            </a:r>
            <a:r>
              <a:rPr lang="fr-FR" sz="975" err="1"/>
              <a:t>corrupti</a:t>
            </a:r>
            <a:r>
              <a:rPr lang="fr-FR" sz="975"/>
              <a:t> </a:t>
            </a:r>
            <a:r>
              <a:rPr lang="fr-FR" sz="975" err="1"/>
              <a:t>quos</a:t>
            </a:r>
            <a:r>
              <a:rPr lang="fr-FR" sz="975"/>
              <a:t> </a:t>
            </a:r>
            <a:r>
              <a:rPr lang="fr-FR" sz="975" err="1"/>
              <a:t>dolores</a:t>
            </a:r>
            <a:r>
              <a:rPr lang="fr-FR" sz="975"/>
              <a:t> et </a:t>
            </a:r>
            <a:r>
              <a:rPr lang="fr-FR" sz="975" err="1"/>
              <a:t>quas</a:t>
            </a:r>
            <a:r>
              <a:rPr lang="fr-FR" sz="975"/>
              <a:t> </a:t>
            </a:r>
            <a:r>
              <a:rPr lang="fr-FR" sz="975" err="1"/>
              <a:t>molestias</a:t>
            </a:r>
            <a:r>
              <a:rPr lang="fr-FR" sz="975"/>
              <a:t> </a:t>
            </a:r>
            <a:r>
              <a:rPr lang="fr-FR" sz="975" err="1"/>
              <a:t>excepturi</a:t>
            </a:r>
            <a:r>
              <a:rPr lang="fr-FR" sz="975"/>
              <a:t> </a:t>
            </a:r>
            <a:r>
              <a:rPr lang="fr-FR" sz="975" err="1"/>
              <a:t>sint</a:t>
            </a:r>
            <a:r>
              <a:rPr lang="fr-FR" sz="975"/>
              <a:t>.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3813" y="4390915"/>
            <a:ext cx="8853069" cy="6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4" hasCustomPrompt="1"/>
          </p:nvPr>
        </p:nvSpPr>
        <p:spPr>
          <a:xfrm>
            <a:off x="662716" y="4390915"/>
            <a:ext cx="7815263" cy="6179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50"/>
              </a:spcBef>
              <a:buFontTx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 STYLE DU TEXTE </a:t>
            </a:r>
            <a:br>
              <a:rPr lang="fr-FR"/>
            </a:br>
            <a:r>
              <a:rPr lang="fr-FR"/>
              <a:t>SUR DEUX LIGNES</a:t>
            </a:r>
          </a:p>
        </p:txBody>
      </p:sp>
    </p:spTree>
    <p:extLst>
      <p:ext uri="{BB962C8B-B14F-4D97-AF65-F5344CB8AC3E}">
        <p14:creationId xmlns:p14="http://schemas.microsoft.com/office/powerpoint/2010/main" val="166085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0" y="1971382"/>
            <a:ext cx="2628000" cy="3172223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82"/>
            <a:ext cx="2628000" cy="317222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68000" y="1846333"/>
            <a:ext cx="6300000" cy="964367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3375"/>
              </a:lnSpc>
              <a:defRPr sz="3375" cap="all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Presentation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68000" y="2853900"/>
            <a:ext cx="6300000" cy="284693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150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fr-FR"/>
              <a:t>Click to </a:t>
            </a:r>
            <a:r>
              <a:rPr kumimoji="0" lang="fr-FR" err="1"/>
              <a:t>edit</a:t>
            </a:r>
            <a:r>
              <a:rPr kumimoji="0" lang="fr-FR"/>
              <a:t> </a:t>
            </a:r>
            <a:r>
              <a:rPr kumimoji="0" lang="fr-FR" err="1"/>
              <a:t>Subtitle</a:t>
            </a:r>
            <a:endParaRPr kumimoji="0" lang="en-US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1" y="324000"/>
            <a:ext cx="692307" cy="108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pic>
        <p:nvPicPr>
          <p:cNvPr id="10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541400"/>
            <a:ext cx="1742400" cy="4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4808700"/>
            <a:ext cx="342000" cy="1836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7CBEDC1E-35C0-44C4-BEE6-AB0911A66A6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178200"/>
            <a:ext cx="74160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/>
              <a:t>Click to edit Slide title</a:t>
            </a:r>
            <a:br>
              <a:rPr lang="en-US"/>
            </a:br>
            <a:r>
              <a:rPr lang="en-US"/>
              <a:t>Slide title can be extended to two lines</a:t>
            </a:r>
          </a:p>
        </p:txBody>
      </p:sp>
    </p:spTree>
    <p:extLst>
      <p:ext uri="{BB962C8B-B14F-4D97-AF65-F5344CB8AC3E}">
        <p14:creationId xmlns:p14="http://schemas.microsoft.com/office/powerpoint/2010/main" val="316981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601" y="3996000"/>
            <a:ext cx="950407" cy="1147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00" y="351000"/>
            <a:ext cx="692308" cy="108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2181362"/>
            <a:ext cx="6624000" cy="810478"/>
          </a:xfrm>
        </p:spPr>
        <p:txBody>
          <a:bodyPr anchor="ctr" anchorCtr="0">
            <a:spAutoFit/>
          </a:bodyPr>
          <a:lstStyle>
            <a:lvl1pPr algn="ctr">
              <a:lnSpc>
                <a:spcPts val="2775"/>
              </a:lnSpc>
              <a:defRPr sz="2775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Header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4808700"/>
            <a:ext cx="342000" cy="1836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75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CCD9C7DF-0967-4EE0-AF52-46D7D1CFA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802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od - Hottness 2 2 1 1 1">
  <p:cSld name="Flood - Hottness 2 2 1 1 1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720950" y="2047650"/>
            <a:ext cx="5702100" cy="10482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019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00" y="1971382"/>
            <a:ext cx="2628000" cy="3172223"/>
          </a:xfrm>
          <a:prstGeom prst="rect">
            <a:avLst/>
          </a:prstGeom>
        </p:spPr>
      </p:pic>
      <p:pic>
        <p:nvPicPr>
          <p:cNvPr id="36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82"/>
            <a:ext cx="2628000" cy="317222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368000" y="1846333"/>
            <a:ext cx="6300000" cy="964367"/>
          </a:xfrm>
          <a:prstGeom prst="rect">
            <a:avLst/>
          </a:prstGeom>
        </p:spPr>
        <p:txBody>
          <a:bodyPr lIns="90000" rIns="90000" anchor="b">
            <a:spAutoFit/>
          </a:bodyPr>
          <a:lstStyle>
            <a:lvl1pPr>
              <a:lnSpc>
                <a:spcPts val="3375"/>
              </a:lnSpc>
              <a:defRPr sz="3375" cap="all" baseline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Presentation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368000" y="2853900"/>
            <a:ext cx="6300000" cy="284693"/>
          </a:xfrm>
        </p:spPr>
        <p:txBody>
          <a:bodyPr lIns="90000" rIns="90000">
            <a:spAutoFit/>
          </a:bodyPr>
          <a:lstStyle>
            <a:lvl1pPr marL="0" indent="0" algn="l">
              <a:lnSpc>
                <a:spcPts val="150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fr-FR"/>
              <a:t>Click to </a:t>
            </a:r>
            <a:r>
              <a:rPr kumimoji="0" lang="fr-FR" err="1"/>
              <a:t>edit</a:t>
            </a:r>
            <a:r>
              <a:rPr kumimoji="0" lang="fr-FR"/>
              <a:t> </a:t>
            </a:r>
            <a:r>
              <a:rPr kumimoji="0" lang="fr-FR" err="1"/>
              <a:t>Subtitle</a:t>
            </a:r>
            <a:endParaRPr kumimoji="0" lang="en-US"/>
          </a:p>
        </p:txBody>
      </p:sp>
      <p:pic>
        <p:nvPicPr>
          <p:cNvPr id="37" name="Imag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201" y="324000"/>
            <a:ext cx="692307" cy="1080000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pic>
        <p:nvPicPr>
          <p:cNvPr id="10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00" y="4541400"/>
            <a:ext cx="1742400" cy="4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Management">
    <p:bg>
      <p:bgPr>
        <a:solidFill>
          <a:srgbClr val="13B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6"/>
          <p:cNvCxnSpPr/>
          <p:nvPr/>
        </p:nvCxnSpPr>
        <p:spPr>
          <a:xfrm>
            <a:off x="4084324" y="3219822"/>
            <a:ext cx="1010192" cy="0"/>
          </a:xfrm>
          <a:prstGeom prst="straightConnector1">
            <a:avLst/>
          </a:prstGeom>
          <a:noFill/>
          <a:ln w="6345">
            <a:solidFill>
              <a:srgbClr val="FFFFFF"/>
            </a:solidFill>
            <a:prstDash val="solid"/>
            <a:miter/>
          </a:ln>
        </p:spPr>
      </p:cxnSp>
      <p:sp>
        <p:nvSpPr>
          <p:cNvPr id="11" name="Rectangle 8"/>
          <p:cNvSpPr/>
          <p:nvPr/>
        </p:nvSpPr>
        <p:spPr>
          <a:xfrm rot="5400013">
            <a:off x="-295837" y="4022180"/>
            <a:ext cx="1417164" cy="825483"/>
          </a:xfrm>
          <a:prstGeom prst="rect">
            <a:avLst/>
          </a:prstGeom>
          <a:solidFill>
            <a:srgbClr val="004B78"/>
          </a:solidFill>
          <a:ln w="12701">
            <a:solidFill>
              <a:srgbClr val="084671"/>
            </a:solidFill>
            <a:prstDash val="solid"/>
            <a:miter/>
          </a:ln>
        </p:spPr>
        <p:txBody>
          <a:bodyPr vert="horz" wrap="square" lIns="91438" tIns="45719" rIns="91438" bIns="45719" anchor="ctr" anchorCtr="1" compatLnSpc="1"/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>
              <a:solidFill>
                <a:srgbClr val="FFFFFF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 hasCustomPrompt="1"/>
          </p:nvPr>
        </p:nvSpPr>
        <p:spPr>
          <a:xfrm>
            <a:off x="74776" y="1545638"/>
            <a:ext cx="8928992" cy="1086834"/>
          </a:xfrm>
          <a:prstGeom prst="rect">
            <a:avLst/>
          </a:prstGeom>
        </p:spPr>
        <p:txBody>
          <a:bodyPr lIns="121917" tIns="60958" rIns="121917" bIns="60958" anchor="t" anchorCtr="1"/>
          <a:lstStyle>
            <a:lvl1pPr algn="ctr">
              <a:defRPr sz="5025" b="1" cap="all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EVIDENCE</a:t>
            </a:r>
            <a:br>
              <a:rPr lang="fr-FR"/>
            </a:br>
            <a:r>
              <a:rPr lang="fr-FR"/>
              <a:t>MANAGEMENT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05877"/>
            <a:ext cx="827088" cy="1437624"/>
          </a:xfrm>
          <a:prstGeom prst="rect">
            <a:avLst/>
          </a:prstGeom>
        </p:spPr>
        <p:txBody>
          <a:bodyPr vert="horz" lIns="121917" tIns="60958" rIns="121917" bIns="60958" anchor="ctr"/>
          <a:lstStyle>
            <a:lvl1pPr marL="0" indent="0" algn="ctr">
              <a:buNone/>
              <a:defRPr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GB"/>
              <a:t>#.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1168387" y="3723061"/>
            <a:ext cx="6859999" cy="648891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2025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227" y="483521"/>
            <a:ext cx="789538" cy="71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79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4808700"/>
            <a:ext cx="342000" cy="1836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7CBEDC1E-35C0-44C4-BEE6-AB0911A66A6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0000" y="178200"/>
            <a:ext cx="74160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/>
              <a:t>Click to edit Slide title</a:t>
            </a:r>
            <a:br>
              <a:rPr lang="en-US"/>
            </a:br>
            <a:r>
              <a:rPr lang="en-US"/>
              <a:t>Slide title can be extended to two lines</a:t>
            </a:r>
          </a:p>
        </p:txBody>
      </p:sp>
    </p:spTree>
    <p:extLst>
      <p:ext uri="{BB962C8B-B14F-4D97-AF65-F5344CB8AC3E}">
        <p14:creationId xmlns:p14="http://schemas.microsoft.com/office/powerpoint/2010/main" val="3446067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601" y="3996000"/>
            <a:ext cx="950407" cy="11475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00" y="351000"/>
            <a:ext cx="692308" cy="1080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260000" y="2181362"/>
            <a:ext cx="6624000" cy="810478"/>
          </a:xfrm>
        </p:spPr>
        <p:txBody>
          <a:bodyPr anchor="ctr" anchorCtr="0">
            <a:spAutoFit/>
          </a:bodyPr>
          <a:lstStyle>
            <a:lvl1pPr algn="ctr">
              <a:lnSpc>
                <a:spcPts val="2775"/>
              </a:lnSpc>
              <a:defRPr sz="2775" b="0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Section Header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chemeClr val="bg1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4808700"/>
            <a:ext cx="342000" cy="1836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750" baseline="0">
                <a:solidFill>
                  <a:schemeClr val="tx2"/>
                </a:solidFill>
                <a:latin typeface="Arial"/>
              </a:defRPr>
            </a:lvl1pPr>
          </a:lstStyle>
          <a:p>
            <a:fld id="{CCD9C7DF-0967-4EE0-AF52-46D7D1CFA75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65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od - Hottness 2 2 1 1 1">
  <p:cSld name="Flood - Hottness 2 2 1 1 1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720950" y="2047650"/>
            <a:ext cx="5702100" cy="10482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335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53" y="4538036"/>
            <a:ext cx="270002" cy="23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LOGO OECD-02-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38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6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vidence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31629" y="0"/>
            <a:ext cx="1012372" cy="744583"/>
          </a:xfrm>
          <a:prstGeom prst="rect">
            <a:avLst/>
          </a:prstGeom>
          <a:solidFill>
            <a:srgbClr val="94C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rgbClr val="94C1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7652351" cy="7445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" name="Title 1"/>
          <p:cNvSpPr txBox="1">
            <a:spLocks noGrp="1"/>
          </p:cNvSpPr>
          <p:nvPr>
            <p:ph type="title" hasCustomPrompt="1"/>
          </p:nvPr>
        </p:nvSpPr>
        <p:spPr>
          <a:xfrm>
            <a:off x="143813" y="52532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800" b="1" cap="all" spc="300" baseline="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 ON TWO LINES</a:t>
            </a:r>
            <a:endParaRPr lang="en-GB" noProof="0"/>
          </a:p>
        </p:txBody>
      </p:sp>
      <p:pic>
        <p:nvPicPr>
          <p:cNvPr id="56" name="Imag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853" y="4538036"/>
            <a:ext cx="270002" cy="23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27"/>
          <p:cNvSpPr/>
          <p:nvPr/>
        </p:nvSpPr>
        <p:spPr>
          <a:xfrm>
            <a:off x="7676346" y="0"/>
            <a:ext cx="458986" cy="744583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8524" y="238112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LOGO OECD-02-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5331" y="139190"/>
            <a:ext cx="1012379" cy="4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42642" y="853189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4" name="Connecteur droit 3"/>
          <p:cNvCxnSpPr/>
          <p:nvPr/>
        </p:nvCxnSpPr>
        <p:spPr>
          <a:xfrm>
            <a:off x="1185479" y="1701768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7582613" y="864447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7725451" y="1713026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582613" y="3099002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7725451" y="3947581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48672" y="3098647"/>
            <a:ext cx="50438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950" b="1">
                <a:solidFill>
                  <a:schemeClr val="accent5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1191510" y="3947227"/>
            <a:ext cx="2187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LOGO OECD-02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0" hasCustomPrompt="1"/>
          </p:nvPr>
        </p:nvSpPr>
        <p:spPr>
          <a:xfrm>
            <a:off x="414338" y="1829957"/>
            <a:ext cx="1807369" cy="10114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1" hasCustomPrompt="1"/>
          </p:nvPr>
        </p:nvSpPr>
        <p:spPr>
          <a:xfrm>
            <a:off x="6931119" y="1829956"/>
            <a:ext cx="1807369" cy="10114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12" hasCustomPrompt="1"/>
          </p:nvPr>
        </p:nvSpPr>
        <p:spPr>
          <a:xfrm>
            <a:off x="6931119" y="4065950"/>
            <a:ext cx="1807369" cy="9275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7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417432" y="4065949"/>
            <a:ext cx="1807369" cy="9275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75" b="0" spc="90" baseline="0">
                <a:solidFill>
                  <a:srgbClr val="1D1D1D"/>
                </a:solidFill>
              </a:defRPr>
            </a:lvl1pPr>
            <a:lvl2pPr marL="457189" indent="0" algn="ctr">
              <a:buFontTx/>
              <a:buNone/>
              <a:defRPr sz="975" baseline="0"/>
            </a:lvl2pPr>
          </a:lstStyle>
          <a:p>
            <a:pPr lvl="0"/>
            <a:r>
              <a:rPr lang="fr-FR"/>
              <a:t>Cliquez pour ajouter du texte courant </a:t>
            </a:r>
            <a:r>
              <a:rPr lang="fr-FR" err="1"/>
              <a:t>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</a:t>
            </a:r>
            <a:r>
              <a:rPr lang="fr-FR" err="1"/>
              <a:t>quantus</a:t>
            </a:r>
            <a:r>
              <a:rPr lang="fr-FR"/>
              <a:t> </a:t>
            </a:r>
            <a:r>
              <a:rPr lang="fr-FR" err="1"/>
              <a:t>dem</a:t>
            </a:r>
            <a:r>
              <a:rPr lang="fr-FR"/>
              <a:t>. </a:t>
            </a:r>
            <a:r>
              <a:rPr lang="fr-FR" err="1"/>
              <a:t>Demeter</a:t>
            </a:r>
            <a:r>
              <a:rPr lang="fr-FR"/>
              <a:t> </a:t>
            </a:r>
            <a:r>
              <a:rPr lang="fr-FR" err="1"/>
              <a:t>deli</a:t>
            </a:r>
            <a:r>
              <a:rPr lang="fr-FR"/>
              <a:t> Ut </a:t>
            </a:r>
            <a:r>
              <a:rPr lang="fr-FR" err="1"/>
              <a:t>enim</a:t>
            </a:r>
            <a:r>
              <a:rPr lang="fr-FR"/>
              <a:t> ad </a:t>
            </a:r>
            <a:r>
              <a:rPr lang="fr-FR" err="1"/>
              <a:t>minim</a:t>
            </a:r>
            <a:r>
              <a:rPr lang="fr-FR"/>
              <a:t>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nostrud</a:t>
            </a:r>
            <a:r>
              <a:rPr lang="fr-FR"/>
              <a:t> </a:t>
            </a:r>
            <a:r>
              <a:rPr lang="fr-FR" err="1"/>
              <a:t>exercitation</a:t>
            </a:r>
            <a:r>
              <a:rPr lang="fr-FR"/>
              <a:t> </a:t>
            </a:r>
            <a:r>
              <a:rPr lang="fr-FR" err="1"/>
              <a:t>ullamco</a:t>
            </a:r>
            <a:r>
              <a:rPr lang="fr-FR"/>
              <a:t> </a:t>
            </a:r>
            <a:r>
              <a:rPr lang="fr-FR" err="1"/>
              <a:t>laboris</a:t>
            </a:r>
            <a:r>
              <a:rPr lang="fr-FR"/>
              <a:t>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commodo</a:t>
            </a:r>
            <a:r>
              <a:rPr lang="fr-FR"/>
              <a:t>.</a:t>
            </a:r>
          </a:p>
        </p:txBody>
      </p:sp>
      <p:sp>
        <p:nvSpPr>
          <p:cNvPr id="29" name="Espace réservé pour une image  28"/>
          <p:cNvSpPr>
            <a:spLocks noGrp="1"/>
          </p:cNvSpPr>
          <p:nvPr>
            <p:ph type="pic" sz="quarter" idx="14"/>
          </p:nvPr>
        </p:nvSpPr>
        <p:spPr>
          <a:xfrm>
            <a:off x="2364581" y="964406"/>
            <a:ext cx="4429125" cy="402907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13B2C2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69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LOGO OECD-02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781515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Rectangle 7"/>
          <p:cNvSpPr/>
          <p:nvPr/>
        </p:nvSpPr>
        <p:spPr>
          <a:xfrm>
            <a:off x="0" y="465677"/>
            <a:ext cx="9144000" cy="4663536"/>
          </a:xfrm>
          <a:prstGeom prst="rect">
            <a:avLst/>
          </a:prstGeom>
          <a:solidFill>
            <a:srgbClr val="13B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5743" y="1164432"/>
            <a:ext cx="3805485" cy="2361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50" b="1" spc="6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  <a:lvl2pPr marL="0" marR="0" indent="0" algn="l" defTabSz="914378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050" spc="90" baseline="0">
                <a:solidFill>
                  <a:srgbClr val="FFFFFF"/>
                </a:solidFill>
              </a:defRPr>
            </a:lvl2pPr>
            <a:lvl3pPr>
              <a:defRPr sz="1050">
                <a:solidFill>
                  <a:srgbClr val="FFFFFF"/>
                </a:solidFill>
              </a:defRPr>
            </a:lvl3pPr>
            <a:lvl4pPr>
              <a:defRPr sz="1050">
                <a:solidFill>
                  <a:srgbClr val="FFFFFF"/>
                </a:solidFill>
              </a:defRPr>
            </a:lvl4pPr>
            <a:lvl5pPr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fr-FR"/>
              <a:t>STYLES DE TITRE DU TEXTE DU MASQUE</a:t>
            </a: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3"/>
          </p:nvPr>
        </p:nvSpPr>
        <p:spPr>
          <a:xfrm>
            <a:off x="4743451" y="993897"/>
            <a:ext cx="4193381" cy="35182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743" y="2847451"/>
            <a:ext cx="3805485" cy="23617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350" b="1" spc="60" baseline="0">
                <a:solidFill>
                  <a:srgbClr val="FFFFFF"/>
                </a:solidFill>
                <a:latin typeface="Century Gothic" panose="020B0502020202020204" pitchFamily="34" charset="0"/>
              </a:defRPr>
            </a:lvl1pPr>
            <a:lvl2pPr marL="0" marR="0" indent="0" algn="l" defTabSz="914378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 sz="1050" spc="90" baseline="0">
                <a:solidFill>
                  <a:srgbClr val="FFFFFF"/>
                </a:solidFill>
              </a:defRPr>
            </a:lvl2pPr>
            <a:lvl3pPr>
              <a:defRPr sz="1050">
                <a:solidFill>
                  <a:srgbClr val="FFFFFF"/>
                </a:solidFill>
              </a:defRPr>
            </a:lvl3pPr>
            <a:lvl4pPr>
              <a:defRPr sz="1050">
                <a:solidFill>
                  <a:srgbClr val="FFFFFF"/>
                </a:solidFill>
              </a:defRPr>
            </a:lvl4pPr>
            <a:lvl5pPr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fr-FR"/>
              <a:t>STYLES DE TITRE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5" hasCustomPrompt="1"/>
          </p:nvPr>
        </p:nvSpPr>
        <p:spPr>
          <a:xfrm>
            <a:off x="235743" y="1540793"/>
            <a:ext cx="3793331" cy="942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14313" indent="-214313">
              <a:buFont typeface="Arial" panose="020B0604020202020204" pitchFamily="34" charset="0"/>
              <a:buChar char="•"/>
              <a:defRPr sz="1050" b="0" spc="6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z="1050"/>
              <a:t>Texte de la liste</a:t>
            </a:r>
            <a:endParaRPr lang="fr-FR"/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6" hasCustomPrompt="1"/>
          </p:nvPr>
        </p:nvSpPr>
        <p:spPr>
          <a:xfrm>
            <a:off x="235743" y="3219575"/>
            <a:ext cx="3793331" cy="942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14313" indent="-214313">
              <a:buFont typeface="Arial" panose="020B0604020202020204" pitchFamily="34" charset="0"/>
              <a:buChar char="•"/>
              <a:defRPr sz="1050" b="0" spc="60" baseline="0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z="1050"/>
              <a:t>Texte de la liste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51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/>
          <p:nvPr/>
        </p:nvSpPr>
        <p:spPr>
          <a:xfrm>
            <a:off x="7676346" y="0"/>
            <a:ext cx="458986" cy="458986"/>
          </a:xfrm>
          <a:prstGeom prst="rect">
            <a:avLst/>
          </a:prstGeom>
          <a:solidFill>
            <a:srgbClr val="13B1C1"/>
          </a:solidFill>
          <a:ln>
            <a:noFill/>
            <a:prstDash val="solid"/>
          </a:ln>
        </p:spPr>
        <p:txBody>
          <a:bodyPr vert="horz" wrap="square" lIns="91438" tIns="45719" rIns="91438" bIns="45719" anchor="ctr" anchorCtr="1" compatLnSpc="1"/>
          <a:lstStyle/>
          <a:p>
            <a:pPr marL="0" marR="0" lvl="0" indent="0" algn="ctr" defTabSz="91435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8524" y="95313"/>
            <a:ext cx="294629" cy="26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LOGO OECD-02-3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35331" y="-6690"/>
            <a:ext cx="1012379" cy="466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1"/>
            <a:ext cx="7652351" cy="459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43813" y="81107"/>
            <a:ext cx="7162700" cy="440387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 sz="1650" b="1" cap="all" spc="300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173578" y="738251"/>
            <a:ext cx="8852816" cy="10191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1200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/>
              <a:t>Cliquez pour modifier le texte </a:t>
            </a:r>
            <a:r>
              <a:rPr lang="fr-FR" err="1"/>
              <a:t>Neque</a:t>
            </a:r>
            <a:r>
              <a:rPr lang="fr-FR"/>
              <a:t> </a:t>
            </a:r>
            <a:r>
              <a:rPr lang="fr-FR" err="1"/>
              <a:t>porro</a:t>
            </a:r>
            <a:r>
              <a:rPr lang="fr-FR"/>
              <a:t> </a:t>
            </a:r>
            <a:r>
              <a:rPr lang="fr-FR" err="1"/>
              <a:t>quisquam</a:t>
            </a:r>
            <a:r>
              <a:rPr lang="fr-FR"/>
              <a:t> est, qui </a:t>
            </a:r>
            <a:r>
              <a:rPr lang="fr-FR" err="1"/>
              <a:t>dolorem</a:t>
            </a:r>
            <a:r>
              <a:rPr lang="fr-FR"/>
              <a:t> </a:t>
            </a:r>
            <a:r>
              <a:rPr lang="fr-FR" err="1"/>
              <a:t>ipsum</a:t>
            </a:r>
            <a:r>
              <a:rPr lang="fr-FR"/>
              <a:t> quia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consectetur</a:t>
            </a:r>
            <a:r>
              <a:rPr lang="fr-FR"/>
              <a:t>, </a:t>
            </a:r>
            <a:r>
              <a:rPr lang="fr-FR" err="1"/>
              <a:t>adipisci</a:t>
            </a:r>
            <a:r>
              <a:rPr lang="fr-FR"/>
              <a:t> </a:t>
            </a:r>
            <a:r>
              <a:rPr lang="fr-FR" err="1"/>
              <a:t>velit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quia non </a:t>
            </a:r>
            <a:r>
              <a:rPr lang="fr-FR" err="1"/>
              <a:t>numquam</a:t>
            </a:r>
            <a:r>
              <a:rPr lang="fr-FR"/>
              <a:t> </a:t>
            </a:r>
            <a:r>
              <a:rPr lang="fr-FR" err="1"/>
              <a:t>eius</a:t>
            </a:r>
            <a:r>
              <a:rPr lang="fr-FR"/>
              <a:t> </a:t>
            </a:r>
            <a:r>
              <a:rPr lang="fr-FR" err="1"/>
              <a:t>modi</a:t>
            </a:r>
            <a:r>
              <a:rPr lang="fr-FR"/>
              <a:t> </a:t>
            </a:r>
            <a:r>
              <a:rPr lang="fr-FR" err="1"/>
              <a:t>tempora</a:t>
            </a:r>
            <a:r>
              <a:rPr lang="fr-FR"/>
              <a:t> </a:t>
            </a:r>
            <a:r>
              <a:rPr lang="fr-FR" err="1"/>
              <a:t>incidunt</a:t>
            </a:r>
            <a:r>
              <a:rPr lang="fr-FR"/>
              <a:t> ut </a:t>
            </a:r>
            <a:r>
              <a:rPr lang="fr-FR" err="1"/>
              <a:t>labore</a:t>
            </a:r>
            <a:r>
              <a:rPr lang="fr-FR"/>
              <a:t> et </a:t>
            </a:r>
            <a:r>
              <a:rPr lang="fr-FR" err="1"/>
              <a:t>dolore</a:t>
            </a:r>
            <a:r>
              <a:rPr lang="fr-FR"/>
              <a:t> </a:t>
            </a:r>
            <a:r>
              <a:rPr lang="fr-FR" err="1"/>
              <a:t>magnam</a:t>
            </a:r>
            <a:r>
              <a:rPr lang="fr-FR"/>
              <a:t> </a:t>
            </a:r>
            <a:r>
              <a:rPr lang="fr-FR" err="1"/>
              <a:t>aliquam</a:t>
            </a:r>
            <a:r>
              <a:rPr lang="fr-FR"/>
              <a:t> </a:t>
            </a:r>
            <a:r>
              <a:rPr lang="fr-FR" err="1"/>
              <a:t>quaerat</a:t>
            </a:r>
            <a:r>
              <a:rPr lang="fr-FR"/>
              <a:t> </a:t>
            </a:r>
            <a:r>
              <a:rPr lang="fr-FR" err="1"/>
              <a:t>voluptatem</a:t>
            </a:r>
            <a:r>
              <a:rPr lang="fr-FR"/>
              <a:t>. Ut </a:t>
            </a:r>
            <a:r>
              <a:rPr lang="fr-FR" err="1"/>
              <a:t>enim</a:t>
            </a:r>
            <a:r>
              <a:rPr lang="fr-FR"/>
              <a:t> ad minima </a:t>
            </a:r>
            <a:r>
              <a:rPr lang="fr-FR" err="1"/>
              <a:t>veniam</a:t>
            </a:r>
            <a:r>
              <a:rPr lang="fr-FR"/>
              <a:t>, </a:t>
            </a:r>
            <a:r>
              <a:rPr lang="fr-FR" err="1"/>
              <a:t>quis</a:t>
            </a:r>
            <a:r>
              <a:rPr lang="fr-FR"/>
              <a:t> </a:t>
            </a:r>
            <a:r>
              <a:rPr lang="fr-FR" err="1"/>
              <a:t>nostrum</a:t>
            </a:r>
            <a:r>
              <a:rPr lang="fr-FR"/>
              <a:t> </a:t>
            </a:r>
            <a:r>
              <a:rPr lang="fr-FR" err="1"/>
              <a:t>exercitationem</a:t>
            </a:r>
            <a:r>
              <a:rPr lang="fr-FR"/>
              <a:t> </a:t>
            </a:r>
            <a:r>
              <a:rPr lang="fr-FR" err="1"/>
              <a:t>ullam</a:t>
            </a:r>
            <a:r>
              <a:rPr lang="fr-FR"/>
              <a:t> </a:t>
            </a:r>
            <a:r>
              <a:rPr lang="fr-FR" err="1"/>
              <a:t>corporis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laboriosam</a:t>
            </a:r>
            <a:r>
              <a:rPr lang="fr-FR"/>
              <a:t>, </a:t>
            </a:r>
            <a:r>
              <a:rPr lang="fr-FR" err="1"/>
              <a:t>nisi</a:t>
            </a:r>
            <a:r>
              <a:rPr lang="fr-FR"/>
              <a:t> ut </a:t>
            </a:r>
            <a:r>
              <a:rPr lang="fr-FR" err="1"/>
              <a:t>aliquid</a:t>
            </a:r>
            <a:r>
              <a:rPr lang="fr-FR"/>
              <a:t> ex </a:t>
            </a:r>
            <a:r>
              <a:rPr lang="fr-FR" err="1"/>
              <a:t>ea</a:t>
            </a:r>
            <a:r>
              <a:rPr lang="fr-FR"/>
              <a:t> </a:t>
            </a:r>
            <a:r>
              <a:rPr lang="fr-FR" err="1"/>
              <a:t>commodi</a:t>
            </a:r>
            <a:r>
              <a:rPr lang="fr-FR"/>
              <a:t> </a:t>
            </a:r>
            <a:r>
              <a:rPr lang="fr-FR" err="1"/>
              <a:t>consequatur</a:t>
            </a:r>
            <a:r>
              <a:rPr lang="fr-FR"/>
              <a:t>? 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" y="2993231"/>
            <a:ext cx="2750344" cy="13501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975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 sz="975"/>
              <a:t>Cliquez pour modifier le texte de second niveau At </a:t>
            </a:r>
            <a:r>
              <a:rPr lang="fr-FR" sz="975" err="1"/>
              <a:t>vero</a:t>
            </a:r>
            <a:r>
              <a:rPr lang="fr-FR" sz="975"/>
              <a:t> </a:t>
            </a:r>
            <a:r>
              <a:rPr lang="fr-FR" sz="975" err="1"/>
              <a:t>eos</a:t>
            </a:r>
            <a:r>
              <a:rPr lang="fr-FR" sz="975"/>
              <a:t> et </a:t>
            </a:r>
            <a:r>
              <a:rPr lang="fr-FR" sz="975" err="1"/>
              <a:t>accusamus</a:t>
            </a:r>
            <a:r>
              <a:rPr lang="fr-FR" sz="975"/>
              <a:t> et </a:t>
            </a:r>
            <a:r>
              <a:rPr lang="fr-FR" sz="975" err="1"/>
              <a:t>iusto</a:t>
            </a:r>
            <a:r>
              <a:rPr lang="fr-FR" sz="975"/>
              <a:t> </a:t>
            </a:r>
            <a:r>
              <a:rPr lang="fr-FR" sz="975" err="1"/>
              <a:t>odio</a:t>
            </a:r>
            <a:r>
              <a:rPr lang="fr-FR" sz="975"/>
              <a:t> </a:t>
            </a:r>
            <a:r>
              <a:rPr lang="fr-FR" sz="975" err="1"/>
              <a:t>dignissimos</a:t>
            </a:r>
            <a:r>
              <a:rPr lang="fr-FR" sz="975"/>
              <a:t> </a:t>
            </a:r>
            <a:r>
              <a:rPr lang="fr-FR" sz="975" err="1"/>
              <a:t>ducimus</a:t>
            </a:r>
            <a:r>
              <a:rPr lang="fr-FR" sz="975"/>
              <a:t> qui </a:t>
            </a:r>
            <a:r>
              <a:rPr lang="fr-FR" sz="975" err="1"/>
              <a:t>blanditiis</a:t>
            </a:r>
            <a:r>
              <a:rPr lang="fr-FR" sz="975"/>
              <a:t> </a:t>
            </a:r>
            <a:r>
              <a:rPr lang="fr-FR" sz="975" err="1"/>
              <a:t>praesentium</a:t>
            </a:r>
            <a:r>
              <a:rPr lang="fr-FR" sz="975"/>
              <a:t> </a:t>
            </a:r>
            <a:r>
              <a:rPr lang="fr-FR" sz="975" err="1"/>
              <a:t>voluptatum</a:t>
            </a:r>
            <a:r>
              <a:rPr lang="fr-FR" sz="975"/>
              <a:t> </a:t>
            </a:r>
            <a:r>
              <a:rPr lang="fr-FR" sz="975" err="1"/>
              <a:t>deleniti</a:t>
            </a:r>
            <a:r>
              <a:rPr lang="fr-FR" sz="975"/>
              <a:t> </a:t>
            </a:r>
            <a:r>
              <a:rPr lang="fr-FR" sz="975" err="1"/>
              <a:t>atque</a:t>
            </a:r>
            <a:r>
              <a:rPr lang="fr-FR" sz="975"/>
              <a:t> </a:t>
            </a:r>
            <a:r>
              <a:rPr lang="fr-FR" sz="975" err="1"/>
              <a:t>corrupti</a:t>
            </a:r>
            <a:r>
              <a:rPr lang="fr-FR" sz="975"/>
              <a:t> </a:t>
            </a:r>
            <a:r>
              <a:rPr lang="fr-FR" sz="975" err="1"/>
              <a:t>quos</a:t>
            </a:r>
            <a:r>
              <a:rPr lang="fr-FR" sz="975"/>
              <a:t> </a:t>
            </a:r>
            <a:r>
              <a:rPr lang="fr-FR" sz="975" err="1"/>
              <a:t>dolores</a:t>
            </a:r>
            <a:r>
              <a:rPr lang="fr-FR" sz="975"/>
              <a:t> et </a:t>
            </a:r>
            <a:r>
              <a:rPr lang="fr-FR" sz="975" err="1"/>
              <a:t>quas</a:t>
            </a:r>
            <a:r>
              <a:rPr lang="fr-FR" sz="975"/>
              <a:t> </a:t>
            </a:r>
            <a:r>
              <a:rPr lang="fr-FR" sz="975" err="1"/>
              <a:t>molestias</a:t>
            </a:r>
            <a:r>
              <a:rPr lang="fr-FR" sz="975"/>
              <a:t> </a:t>
            </a:r>
            <a:r>
              <a:rPr lang="fr-FR" sz="975" err="1"/>
              <a:t>excepturi</a:t>
            </a:r>
            <a:r>
              <a:rPr lang="fr-FR" sz="975"/>
              <a:t> </a:t>
            </a:r>
            <a:r>
              <a:rPr lang="fr-FR" sz="975" err="1"/>
              <a:t>sint</a:t>
            </a:r>
            <a:r>
              <a:rPr lang="fr-FR" sz="975"/>
              <a:t> </a:t>
            </a:r>
            <a:r>
              <a:rPr lang="fr-FR" sz="975" err="1"/>
              <a:t>occaecati</a:t>
            </a:r>
            <a:r>
              <a:rPr lang="fr-FR" sz="975"/>
              <a:t> </a:t>
            </a:r>
            <a:r>
              <a:rPr lang="fr-FR" sz="975" err="1"/>
              <a:t>cupiditate</a:t>
            </a:r>
            <a:r>
              <a:rPr lang="fr-FR" sz="975"/>
              <a:t> no.</a:t>
            </a:r>
            <a:endParaRPr lang="fr-FR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36106" y="2993231"/>
            <a:ext cx="2750344" cy="13501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975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 sz="975"/>
              <a:t>Cliquez pour modifier le texte de second niveau At </a:t>
            </a:r>
            <a:r>
              <a:rPr lang="fr-FR" sz="975" err="1"/>
              <a:t>vero</a:t>
            </a:r>
            <a:r>
              <a:rPr lang="fr-FR" sz="975"/>
              <a:t> </a:t>
            </a:r>
            <a:r>
              <a:rPr lang="fr-FR" sz="975" err="1"/>
              <a:t>eos</a:t>
            </a:r>
            <a:r>
              <a:rPr lang="fr-FR" sz="975"/>
              <a:t> et </a:t>
            </a:r>
            <a:r>
              <a:rPr lang="fr-FR" sz="975" err="1"/>
              <a:t>accusamus</a:t>
            </a:r>
            <a:r>
              <a:rPr lang="fr-FR" sz="975"/>
              <a:t> et </a:t>
            </a:r>
            <a:r>
              <a:rPr lang="fr-FR" sz="975" err="1"/>
              <a:t>iusto</a:t>
            </a:r>
            <a:r>
              <a:rPr lang="fr-FR" sz="975"/>
              <a:t> </a:t>
            </a:r>
            <a:r>
              <a:rPr lang="fr-FR" sz="975" err="1"/>
              <a:t>odio</a:t>
            </a:r>
            <a:r>
              <a:rPr lang="fr-FR" sz="975"/>
              <a:t> </a:t>
            </a:r>
            <a:r>
              <a:rPr lang="fr-FR" sz="975" err="1"/>
              <a:t>dignissimos</a:t>
            </a:r>
            <a:r>
              <a:rPr lang="fr-FR" sz="975"/>
              <a:t> </a:t>
            </a:r>
            <a:r>
              <a:rPr lang="fr-FR" sz="975" err="1"/>
              <a:t>ducimus</a:t>
            </a:r>
            <a:r>
              <a:rPr lang="fr-FR" sz="975"/>
              <a:t> qui </a:t>
            </a:r>
            <a:r>
              <a:rPr lang="fr-FR" sz="975" err="1"/>
              <a:t>blanditiis</a:t>
            </a:r>
            <a:r>
              <a:rPr lang="fr-FR" sz="975"/>
              <a:t> </a:t>
            </a:r>
            <a:r>
              <a:rPr lang="fr-FR" sz="975" err="1"/>
              <a:t>praesentium</a:t>
            </a:r>
            <a:r>
              <a:rPr lang="fr-FR" sz="975"/>
              <a:t> </a:t>
            </a:r>
            <a:r>
              <a:rPr lang="fr-FR" sz="975" err="1"/>
              <a:t>voluptatum</a:t>
            </a:r>
            <a:r>
              <a:rPr lang="fr-FR" sz="975"/>
              <a:t> </a:t>
            </a:r>
            <a:r>
              <a:rPr lang="fr-FR" sz="975" err="1"/>
              <a:t>deleniti</a:t>
            </a:r>
            <a:r>
              <a:rPr lang="fr-FR" sz="975"/>
              <a:t> </a:t>
            </a:r>
            <a:r>
              <a:rPr lang="fr-FR" sz="975" err="1"/>
              <a:t>atque</a:t>
            </a:r>
            <a:r>
              <a:rPr lang="fr-FR" sz="975"/>
              <a:t> </a:t>
            </a:r>
            <a:r>
              <a:rPr lang="fr-FR" sz="975" err="1"/>
              <a:t>corrupti</a:t>
            </a:r>
            <a:r>
              <a:rPr lang="fr-FR" sz="975"/>
              <a:t> </a:t>
            </a:r>
            <a:r>
              <a:rPr lang="fr-FR" sz="975" err="1"/>
              <a:t>quos</a:t>
            </a:r>
            <a:r>
              <a:rPr lang="fr-FR" sz="975"/>
              <a:t> </a:t>
            </a:r>
            <a:r>
              <a:rPr lang="fr-FR" sz="975" err="1"/>
              <a:t>dolores</a:t>
            </a:r>
            <a:r>
              <a:rPr lang="fr-FR" sz="975"/>
              <a:t> et </a:t>
            </a:r>
            <a:r>
              <a:rPr lang="fr-FR" sz="975" err="1"/>
              <a:t>quas</a:t>
            </a:r>
            <a:r>
              <a:rPr lang="fr-FR" sz="975"/>
              <a:t> </a:t>
            </a:r>
            <a:r>
              <a:rPr lang="fr-FR" sz="975" err="1"/>
              <a:t>molestias</a:t>
            </a:r>
            <a:r>
              <a:rPr lang="fr-FR" sz="975"/>
              <a:t> </a:t>
            </a:r>
            <a:r>
              <a:rPr lang="fr-FR" sz="975" err="1"/>
              <a:t>excepturi</a:t>
            </a:r>
            <a:r>
              <a:rPr lang="fr-FR" sz="975"/>
              <a:t> </a:t>
            </a:r>
            <a:r>
              <a:rPr lang="fr-FR" sz="975" err="1"/>
              <a:t>sint</a:t>
            </a:r>
            <a:r>
              <a:rPr lang="fr-FR" sz="975"/>
              <a:t> </a:t>
            </a:r>
            <a:r>
              <a:rPr lang="fr-FR" sz="975" err="1"/>
              <a:t>occaecati</a:t>
            </a:r>
            <a:r>
              <a:rPr lang="fr-FR" sz="975"/>
              <a:t> </a:t>
            </a:r>
            <a:r>
              <a:rPr lang="fr-FR" sz="975" err="1"/>
              <a:t>cupiditate</a:t>
            </a:r>
            <a:r>
              <a:rPr lang="fr-FR" sz="975"/>
              <a:t>.</a:t>
            </a:r>
            <a:endParaRPr lang="fr-FR"/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6072188" y="2993230"/>
            <a:ext cx="2750344" cy="135016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450"/>
              </a:spcBef>
              <a:buFontTx/>
              <a:buNone/>
              <a:defRPr sz="975" spc="90" baseline="0">
                <a:solidFill>
                  <a:srgbClr val="1D1D1D"/>
                </a:solidFill>
              </a:defRPr>
            </a:lvl1pPr>
          </a:lstStyle>
          <a:p>
            <a:pPr lvl="0"/>
            <a:r>
              <a:rPr lang="fr-FR" sz="975"/>
              <a:t>Cliquez pour modifier le texte de second niveau At </a:t>
            </a:r>
            <a:r>
              <a:rPr lang="fr-FR" sz="975" err="1"/>
              <a:t>vero</a:t>
            </a:r>
            <a:r>
              <a:rPr lang="fr-FR" sz="975"/>
              <a:t> </a:t>
            </a:r>
            <a:r>
              <a:rPr lang="fr-FR" sz="975" err="1"/>
              <a:t>eos</a:t>
            </a:r>
            <a:r>
              <a:rPr lang="fr-FR" sz="975"/>
              <a:t> et </a:t>
            </a:r>
            <a:r>
              <a:rPr lang="fr-FR" sz="975" err="1"/>
              <a:t>accusamus</a:t>
            </a:r>
            <a:r>
              <a:rPr lang="fr-FR" sz="975"/>
              <a:t> et </a:t>
            </a:r>
            <a:r>
              <a:rPr lang="fr-FR" sz="975" err="1"/>
              <a:t>iusto</a:t>
            </a:r>
            <a:r>
              <a:rPr lang="fr-FR" sz="975"/>
              <a:t> </a:t>
            </a:r>
            <a:r>
              <a:rPr lang="fr-FR" sz="975" err="1"/>
              <a:t>odio</a:t>
            </a:r>
            <a:r>
              <a:rPr lang="fr-FR" sz="975"/>
              <a:t> </a:t>
            </a:r>
            <a:r>
              <a:rPr lang="fr-FR" sz="975" err="1"/>
              <a:t>dignissimos</a:t>
            </a:r>
            <a:r>
              <a:rPr lang="fr-FR" sz="975"/>
              <a:t> </a:t>
            </a:r>
            <a:r>
              <a:rPr lang="fr-FR" sz="975" err="1"/>
              <a:t>ducimus</a:t>
            </a:r>
            <a:r>
              <a:rPr lang="fr-FR" sz="975"/>
              <a:t> qui </a:t>
            </a:r>
            <a:r>
              <a:rPr lang="fr-FR" sz="975" err="1"/>
              <a:t>blanditiis</a:t>
            </a:r>
            <a:r>
              <a:rPr lang="fr-FR" sz="975"/>
              <a:t> </a:t>
            </a:r>
            <a:r>
              <a:rPr lang="fr-FR" sz="975" err="1"/>
              <a:t>praesentium</a:t>
            </a:r>
            <a:r>
              <a:rPr lang="fr-FR" sz="975"/>
              <a:t> </a:t>
            </a:r>
            <a:r>
              <a:rPr lang="fr-FR" sz="975" err="1"/>
              <a:t>voluptatum</a:t>
            </a:r>
            <a:r>
              <a:rPr lang="fr-FR" sz="975"/>
              <a:t> </a:t>
            </a:r>
            <a:r>
              <a:rPr lang="fr-FR" sz="975" err="1"/>
              <a:t>deleniti</a:t>
            </a:r>
            <a:r>
              <a:rPr lang="fr-FR" sz="975"/>
              <a:t> </a:t>
            </a:r>
            <a:r>
              <a:rPr lang="fr-FR" sz="975" err="1"/>
              <a:t>atque</a:t>
            </a:r>
            <a:r>
              <a:rPr lang="fr-FR" sz="975"/>
              <a:t> </a:t>
            </a:r>
            <a:r>
              <a:rPr lang="fr-FR" sz="975" err="1"/>
              <a:t>corrupti</a:t>
            </a:r>
            <a:r>
              <a:rPr lang="fr-FR" sz="975"/>
              <a:t> </a:t>
            </a:r>
            <a:r>
              <a:rPr lang="fr-FR" sz="975" err="1"/>
              <a:t>quos</a:t>
            </a:r>
            <a:r>
              <a:rPr lang="fr-FR" sz="975"/>
              <a:t> </a:t>
            </a:r>
            <a:r>
              <a:rPr lang="fr-FR" sz="975" err="1"/>
              <a:t>dolores</a:t>
            </a:r>
            <a:r>
              <a:rPr lang="fr-FR" sz="975"/>
              <a:t> et </a:t>
            </a:r>
            <a:r>
              <a:rPr lang="fr-FR" sz="975" err="1"/>
              <a:t>quas</a:t>
            </a:r>
            <a:r>
              <a:rPr lang="fr-FR" sz="975"/>
              <a:t> </a:t>
            </a:r>
            <a:r>
              <a:rPr lang="fr-FR" sz="975" err="1"/>
              <a:t>molestias</a:t>
            </a:r>
            <a:r>
              <a:rPr lang="fr-FR" sz="975"/>
              <a:t> </a:t>
            </a:r>
            <a:r>
              <a:rPr lang="fr-FR" sz="975" err="1"/>
              <a:t>excepturi</a:t>
            </a:r>
            <a:r>
              <a:rPr lang="fr-FR" sz="975"/>
              <a:t> </a:t>
            </a:r>
            <a:r>
              <a:rPr lang="fr-FR" sz="975" err="1"/>
              <a:t>sint</a:t>
            </a:r>
            <a:r>
              <a:rPr lang="fr-FR" sz="975"/>
              <a:t>.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43813" y="4390915"/>
            <a:ext cx="8853069" cy="6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4" hasCustomPrompt="1"/>
          </p:nvPr>
        </p:nvSpPr>
        <p:spPr>
          <a:xfrm>
            <a:off x="662716" y="4390915"/>
            <a:ext cx="7815263" cy="6179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50"/>
              </a:spcBef>
              <a:buFontTx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 STYLE DU TEXTE </a:t>
            </a:r>
            <a:br>
              <a:rPr lang="fr-FR"/>
            </a:br>
            <a:r>
              <a:rPr lang="fr-FR"/>
              <a:t>SUR DEUX LIGNES</a:t>
            </a:r>
          </a:p>
        </p:txBody>
      </p:sp>
    </p:spTree>
    <p:extLst>
      <p:ext uri="{BB962C8B-B14F-4D97-AF65-F5344CB8AC3E}">
        <p14:creationId xmlns:p14="http://schemas.microsoft.com/office/powerpoint/2010/main" val="177913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3" descr="img couv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" b="24765"/>
          <a:stretch/>
        </p:blipFill>
        <p:spPr>
          <a:xfrm>
            <a:off x="0" y="0"/>
            <a:ext cx="9144000" cy="5236046"/>
          </a:xfrm>
          <a:prstGeom prst="rect">
            <a:avLst/>
          </a:prstGeom>
          <a:ln>
            <a:noFill/>
          </a:ln>
        </p:spPr>
      </p:pic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61805"/>
            <a:ext cx="9251950" cy="594122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3975" spc="300">
                <a:solidFill>
                  <a:srgbClr val="82C93F"/>
                </a:solidFill>
                <a:latin typeface="Century Gothic"/>
                <a:cs typeface="Century Gothic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33333"/>
          <a:stretch>
            <a:fillRect/>
          </a:stretch>
        </p:blipFill>
        <p:spPr bwMode="auto">
          <a:xfrm>
            <a:off x="3" y="5020024"/>
            <a:ext cx="9143999" cy="32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03598"/>
            <a:ext cx="9251950" cy="1728192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lnSpc>
                <a:spcPct val="100000"/>
              </a:lnSpc>
              <a:spcBef>
                <a:spcPts val="1800"/>
              </a:spcBef>
              <a:buNone/>
              <a:defRPr sz="5025"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GB"/>
              <a:t>PRESENTATION TITLE</a:t>
            </a:r>
          </a:p>
        </p:txBody>
      </p:sp>
      <p:pic>
        <p:nvPicPr>
          <p:cNvPr id="8" name="Image 7" descr="LOGO OECD-02-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1939" y="-6691"/>
            <a:ext cx="1252067" cy="57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1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Management">
    <p:bg>
      <p:bgPr>
        <a:solidFill>
          <a:srgbClr val="13B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6"/>
          <p:cNvCxnSpPr/>
          <p:nvPr/>
        </p:nvCxnSpPr>
        <p:spPr>
          <a:xfrm>
            <a:off x="4084324" y="3219822"/>
            <a:ext cx="1010192" cy="0"/>
          </a:xfrm>
          <a:prstGeom prst="straightConnector1">
            <a:avLst/>
          </a:prstGeom>
          <a:noFill/>
          <a:ln w="6345">
            <a:solidFill>
              <a:srgbClr val="FFFFFF"/>
            </a:solidFill>
            <a:prstDash val="solid"/>
            <a:miter/>
          </a:ln>
        </p:spPr>
      </p:cxnSp>
      <p:sp>
        <p:nvSpPr>
          <p:cNvPr id="11" name="Rectangle 8"/>
          <p:cNvSpPr/>
          <p:nvPr/>
        </p:nvSpPr>
        <p:spPr>
          <a:xfrm rot="5400013">
            <a:off x="-295837" y="4022180"/>
            <a:ext cx="1417164" cy="825483"/>
          </a:xfrm>
          <a:prstGeom prst="rect">
            <a:avLst/>
          </a:prstGeom>
          <a:solidFill>
            <a:srgbClr val="004B78"/>
          </a:solidFill>
          <a:ln w="12701">
            <a:solidFill>
              <a:srgbClr val="084671"/>
            </a:solidFill>
            <a:prstDash val="solid"/>
            <a:miter/>
          </a:ln>
        </p:spPr>
        <p:txBody>
          <a:bodyPr vert="horz" wrap="square" lIns="91438" tIns="45719" rIns="91438" bIns="45719" anchor="ctr" anchorCtr="1" compatLnSpc="1"/>
          <a:lstStyle/>
          <a:p>
            <a:pPr algn="ctr" defTabSz="914378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1">
              <a:solidFill>
                <a:srgbClr val="FFFFFF"/>
              </a:solidFill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 hasCustomPrompt="1"/>
          </p:nvPr>
        </p:nvSpPr>
        <p:spPr>
          <a:xfrm>
            <a:off x="74776" y="1545638"/>
            <a:ext cx="8928992" cy="1086834"/>
          </a:xfrm>
          <a:prstGeom prst="rect">
            <a:avLst/>
          </a:prstGeom>
        </p:spPr>
        <p:txBody>
          <a:bodyPr lIns="121917" tIns="60958" rIns="121917" bIns="60958" anchor="t" anchorCtr="1"/>
          <a:lstStyle>
            <a:lvl1pPr algn="ctr">
              <a:defRPr sz="5025" b="1" cap="all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EVIDENCE</a:t>
            </a:r>
            <a:br>
              <a:rPr lang="fr-FR"/>
            </a:br>
            <a:r>
              <a:rPr lang="fr-FR"/>
              <a:t>MANAGEMENT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05877"/>
            <a:ext cx="827088" cy="1437624"/>
          </a:xfrm>
          <a:prstGeom prst="rect">
            <a:avLst/>
          </a:prstGeom>
        </p:spPr>
        <p:txBody>
          <a:bodyPr vert="horz" lIns="121917" tIns="60958" rIns="121917" bIns="60958" anchor="ctr"/>
          <a:lstStyle>
            <a:lvl1pPr marL="0" indent="0" algn="ctr">
              <a:buNone/>
              <a:defRPr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GB"/>
              <a:t>#.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1168387" y="3723061"/>
            <a:ext cx="6859999" cy="648891"/>
          </a:xfrm>
          <a:prstGeom prst="rect">
            <a:avLst/>
          </a:prstGeom>
        </p:spPr>
        <p:txBody>
          <a:bodyPr vert="horz" lIns="121917" tIns="60958" rIns="121917" bIns="60958"/>
          <a:lstStyle>
            <a:lvl1pPr marL="0" indent="0" algn="ctr">
              <a:buNone/>
              <a:defRPr sz="2025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GB"/>
              <a:t>Subtitle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227" y="483521"/>
            <a:ext cx="789538" cy="719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8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11.xml"/><Relationship Id="rId9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vmlDrawing" Target="../drawings/vmlDrawing3.vml"/><Relationship Id="rId11" Type="http://schemas.openxmlformats.org/officeDocument/2006/relationships/image" Target="../media/image1.emf"/><Relationship Id="rId5" Type="http://schemas.openxmlformats.org/officeDocument/2006/relationships/theme" Target="../theme/theme3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9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1.xml"/><Relationship Id="rId7" Type="http://schemas.openxmlformats.org/officeDocument/2006/relationships/tags" Target="../tags/tag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vmlDrawing" Target="../drawings/vmlDrawing4.vml"/><Relationship Id="rId11" Type="http://schemas.openxmlformats.org/officeDocument/2006/relationships/image" Target="../media/image1.emf"/><Relationship Id="rId5" Type="http://schemas.openxmlformats.org/officeDocument/2006/relationships/theme" Target="../theme/theme4.xml"/><Relationship Id="rId10" Type="http://schemas.openxmlformats.org/officeDocument/2006/relationships/oleObject" Target="../embeddings/oleObject3.bin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9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84F2BE19-6144-4F4B-8036-DD86E57076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0763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iapositive think-cell" r:id="rId11" imgW="415" imgH="416" progId="TCLayout.ActiveDocument.1">
                  <p:embed/>
                </p:oleObj>
              </mc:Choice>
              <mc:Fallback>
                <p:oleObj name="Diapositive think-cell" r:id="rId11" imgW="415" imgH="416" progId="TCLayout.ActiveDocument.1">
                  <p:embed/>
                  <p:pic>
                    <p:nvPicPr>
                      <p:cNvPr id="2" name="Objet 1" hidden="1">
                        <a:extLst>
                          <a:ext uri="{FF2B5EF4-FFF2-40B4-BE49-F238E27FC236}">
                            <a16:creationId xmlns:a16="http://schemas.microsoft.com/office/drawing/2014/main" id="{84F2BE19-6144-4F4B-8036-DD86E57076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22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marL="0" marR="0" lvl="0" indent="0" algn="l" defTabSz="914378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25" b="0" i="0" u="none" strike="noStrike" kern="1200" cap="none" spc="0" baseline="0">
          <a:solidFill>
            <a:srgbClr val="004976"/>
          </a:solidFill>
          <a:uFillTx/>
          <a:latin typeface="Calibri Light"/>
        </a:defRPr>
      </a:lvl1pPr>
    </p:titleStyle>
    <p:bodyStyle>
      <a:lvl1pPr marL="228594" marR="0" lvl="0" indent="-228594" algn="l" defTabSz="914378" rtl="0" eaLnBrk="1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775" b="0" i="0" u="none" strike="noStrike" kern="1200" cap="none" spc="0" baseline="0">
          <a:solidFill>
            <a:srgbClr val="004976"/>
          </a:solidFill>
          <a:uFillTx/>
          <a:latin typeface="Calibri"/>
        </a:defRPr>
      </a:lvl1pPr>
      <a:lvl2pPr marL="685783" marR="0" lvl="1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4976"/>
          </a:solidFill>
          <a:uFillTx/>
          <a:latin typeface="Calibri"/>
        </a:defRPr>
      </a:lvl2pPr>
      <a:lvl3pPr marL="1142972" marR="0" lvl="2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25" b="0" i="0" u="none" strike="noStrike" kern="1200" cap="none" spc="0" baseline="0">
          <a:solidFill>
            <a:srgbClr val="004976"/>
          </a:solidFill>
          <a:uFillTx/>
          <a:latin typeface="Calibri"/>
        </a:defRPr>
      </a:lvl3pPr>
      <a:lvl4pPr marL="1600160" marR="0" lvl="3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4976"/>
          </a:solidFill>
          <a:uFillTx/>
          <a:latin typeface="Calibri"/>
        </a:defRPr>
      </a:lvl4pPr>
      <a:lvl5pPr marL="2057348" marR="0" lvl="4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4976"/>
          </a:solidFill>
          <a:uFillTx/>
          <a:latin typeface="Calibri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>
            <a:extLst>
              <a:ext uri="{FF2B5EF4-FFF2-40B4-BE49-F238E27FC236}">
                <a16:creationId xmlns:a16="http://schemas.microsoft.com/office/drawing/2014/main" id="{FC00E2E3-736B-441C-8CEB-02CA763CF5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39677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iapositive think-cell" r:id="rId11" imgW="415" imgH="416" progId="TCLayout.ActiveDocument.1">
                  <p:embed/>
                </p:oleObj>
              </mc:Choice>
              <mc:Fallback>
                <p:oleObj name="Diapositive think-cell" r:id="rId11" imgW="415" imgH="416" progId="TCLayout.ActiveDocument.1">
                  <p:embed/>
                  <p:pic>
                    <p:nvPicPr>
                      <p:cNvPr id="2" name="Objet 1" hidden="1">
                        <a:extLst>
                          <a:ext uri="{FF2B5EF4-FFF2-40B4-BE49-F238E27FC236}">
                            <a16:creationId xmlns:a16="http://schemas.microsoft.com/office/drawing/2014/main" id="{FC00E2E3-736B-441C-8CEB-02CA763CF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1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marL="0" marR="0" lvl="0" indent="0" algn="l" defTabSz="914378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25" b="0" i="0" u="none" strike="noStrike" kern="1200" cap="none" spc="0" baseline="0">
          <a:solidFill>
            <a:srgbClr val="004976"/>
          </a:solidFill>
          <a:uFillTx/>
          <a:latin typeface="Calibri Light"/>
        </a:defRPr>
      </a:lvl1pPr>
    </p:titleStyle>
    <p:bodyStyle>
      <a:lvl1pPr marL="228594" marR="0" lvl="0" indent="-228594" algn="l" defTabSz="914378" rtl="0" eaLnBrk="1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775" b="0" i="0" u="none" strike="noStrike" kern="1200" cap="none" spc="0" baseline="0">
          <a:solidFill>
            <a:srgbClr val="004976"/>
          </a:solidFill>
          <a:uFillTx/>
          <a:latin typeface="Calibri"/>
        </a:defRPr>
      </a:lvl1pPr>
      <a:lvl2pPr marL="685783" marR="0" lvl="1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4976"/>
          </a:solidFill>
          <a:uFillTx/>
          <a:latin typeface="Calibri"/>
        </a:defRPr>
      </a:lvl2pPr>
      <a:lvl3pPr marL="1142972" marR="0" lvl="2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25" b="0" i="0" u="none" strike="noStrike" kern="1200" cap="none" spc="0" baseline="0">
          <a:solidFill>
            <a:srgbClr val="004976"/>
          </a:solidFill>
          <a:uFillTx/>
          <a:latin typeface="Calibri"/>
        </a:defRPr>
      </a:lvl3pPr>
      <a:lvl4pPr marL="1600160" marR="0" lvl="3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4976"/>
          </a:solidFill>
          <a:uFillTx/>
          <a:latin typeface="Calibri"/>
        </a:defRPr>
      </a:lvl4pPr>
      <a:lvl5pPr marL="2057348" marR="0" lvl="4" indent="-228594" algn="l" defTabSz="914378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4976"/>
          </a:solidFill>
          <a:uFillTx/>
          <a:latin typeface="Calibri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1" y="3996139"/>
            <a:ext cx="950407" cy="114722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4000" y="980100"/>
            <a:ext cx="8154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401" y="216000"/>
            <a:ext cx="458653" cy="7155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8000" y="1201500"/>
            <a:ext cx="8218800" cy="3393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080000" y="178200"/>
            <a:ext cx="74160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  <a:br>
              <a:rPr lang="en-US"/>
            </a:br>
            <a:r>
              <a:rPr lang="en-US"/>
              <a:t>Slide title can be extended to two lines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4808700"/>
            <a:ext cx="342000" cy="1836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0145341A-38AE-483C-B4A5-FDC522834447}" type="slidenum">
              <a:rPr lang="fr-FR" smtClean="0"/>
              <a:t>‹#›</a:t>
            </a:fld>
            <a:endParaRPr lang="fr-FR"/>
          </a:p>
        </p:txBody>
      </p:sp>
      <p:graphicFrame>
        <p:nvGraphicFramePr>
          <p:cNvPr id="10" name="Objet 1" hidden="1">
            <a:extLst>
              <a:ext uri="{FF2B5EF4-FFF2-40B4-BE49-F238E27FC236}">
                <a16:creationId xmlns:a16="http://schemas.microsoft.com/office/drawing/2014/main" id="{161CCFA7-FEF2-4A7C-9FDB-DBC9383133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9714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Diapositive think-cell" r:id="rId10" imgW="415" imgH="416" progId="TCLayout.ActiveDocument.1">
                  <p:embed/>
                </p:oleObj>
              </mc:Choice>
              <mc:Fallback>
                <p:oleObj name="Diapositive think-cell" r:id="rId10" imgW="415" imgH="416" progId="TCLayout.ActiveDocument.1">
                  <p:embed/>
                  <p:pic>
                    <p:nvPicPr>
                      <p:cNvPr id="10" name="Objet 1" hidden="1">
                        <a:extLst>
                          <a:ext uri="{FF2B5EF4-FFF2-40B4-BE49-F238E27FC236}">
                            <a16:creationId xmlns:a16="http://schemas.microsoft.com/office/drawing/2014/main" id="{161CCFA7-FEF2-4A7C-9FDB-DBC9383133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94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500" indent="-2565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200" indent="-213300" algn="l" rtl="0" eaLnBrk="1" latinLnBrk="0" hangingPunct="1">
        <a:spcBef>
          <a:spcPts val="504"/>
        </a:spcBef>
        <a:buClr>
          <a:schemeClr val="tx1"/>
        </a:buClr>
        <a:buFont typeface="Arial" pitchFamily="34" charset="0"/>
        <a:buChar char="–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rtl="0" eaLnBrk="1" latinLnBrk="0" hangingPunct="1">
        <a:spcBef>
          <a:spcPts val="432"/>
        </a:spcBef>
        <a:buClr>
          <a:schemeClr val="tx1"/>
        </a:buClr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500" indent="-172800" algn="l" rtl="0" eaLnBrk="1" latinLnBrk="0" hangingPunct="1">
        <a:spcBef>
          <a:spcPts val="360"/>
        </a:spcBef>
        <a:buClr>
          <a:schemeClr val="tx1"/>
        </a:buClr>
        <a:buFont typeface="Arial" pitchFamily="34" charset="0"/>
        <a:buChar char="–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400" indent="-172800" algn="l" rtl="0" eaLnBrk="1" latinLnBrk="0" hangingPunct="1">
        <a:spcBef>
          <a:spcPts val="360"/>
        </a:spcBef>
        <a:buClr>
          <a:schemeClr val="tx1"/>
        </a:buClr>
        <a:buFont typeface="Arial" pitchFamily="34" charset="0"/>
        <a:buChar char="»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35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2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◦"/>
        <a:defRPr kumimoji="0" sz="1125" kern="1200">
          <a:solidFill>
            <a:schemeClr val="accent3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◦"/>
        <a:defRPr kumimoji="0" sz="105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01" y="3996139"/>
            <a:ext cx="950407" cy="114722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504000" y="980100"/>
            <a:ext cx="8154000" cy="0"/>
          </a:xfrm>
          <a:prstGeom prst="rect">
            <a:avLst/>
          </a:prstGeom>
          <a:noFill/>
          <a:ln w="6350" cap="flat" cmpd="sng" algn="ctr">
            <a:solidFill>
              <a:srgbClr val="72727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 65 Medium" pitchFamily="34" charset="0"/>
            </a:endParaRPr>
          </a:p>
        </p:txBody>
      </p:sp>
      <p:pic>
        <p:nvPicPr>
          <p:cNvPr id="24" name="Imag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00401" y="216000"/>
            <a:ext cx="458653" cy="7155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8000" y="1201500"/>
            <a:ext cx="8218800" cy="3393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080000" y="178200"/>
            <a:ext cx="7416000" cy="7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Slide title</a:t>
            </a:r>
            <a:br>
              <a:rPr lang="en-US"/>
            </a:br>
            <a:r>
              <a:rPr lang="en-US"/>
              <a:t>Slide title can be extended to two lines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403200" y="4808700"/>
            <a:ext cx="90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8000" y="4808700"/>
            <a:ext cx="4680000" cy="1836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750" kern="1200" baseline="0">
                <a:solidFill>
                  <a:srgbClr val="727272"/>
                </a:solidFill>
                <a:latin typeface="Arial"/>
              </a:defRPr>
            </a:lvl1pPr>
          </a:lstStyle>
          <a:p>
            <a:endParaRPr lang="fr-FR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0000" y="4808700"/>
            <a:ext cx="342000" cy="183600"/>
          </a:xfrm>
          <a:prstGeom prst="rect">
            <a:avLst/>
          </a:prstGeom>
        </p:spPr>
        <p:txBody>
          <a:bodyPr vert="horz" wrap="none" lIns="91440" tIns="45720" rIns="91440" bIns="45720" rtlCol="0" anchor="t" anchorCtr="0"/>
          <a:lstStyle>
            <a:lvl1pPr algn="r">
              <a:defRPr sz="750" baseline="0">
                <a:solidFill>
                  <a:schemeClr val="bg1"/>
                </a:solidFill>
                <a:latin typeface="Arial"/>
              </a:defRPr>
            </a:lvl1pPr>
          </a:lstStyle>
          <a:p>
            <a:fld id="{0145341A-38AE-483C-B4A5-FDC522834447}" type="slidenum">
              <a:rPr lang="fr-FR" smtClean="0"/>
              <a:t>‹#›</a:t>
            </a:fld>
            <a:endParaRPr lang="fr-FR"/>
          </a:p>
        </p:txBody>
      </p:sp>
      <p:graphicFrame>
        <p:nvGraphicFramePr>
          <p:cNvPr id="10" name="Objet 1" hidden="1">
            <a:extLst>
              <a:ext uri="{FF2B5EF4-FFF2-40B4-BE49-F238E27FC236}">
                <a16:creationId xmlns:a16="http://schemas.microsoft.com/office/drawing/2014/main" id="{161CCFA7-FEF2-4A7C-9FDB-DBC9383133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Diapositive think-cell" r:id="rId10" imgW="415" imgH="416" progId="TCLayout.ActiveDocument.1">
                  <p:embed/>
                </p:oleObj>
              </mc:Choice>
              <mc:Fallback>
                <p:oleObj name="Diapositive think-cell" r:id="rId10" imgW="415" imgH="416" progId="TCLayout.ActiveDocument.1">
                  <p:embed/>
                  <p:pic>
                    <p:nvPicPr>
                      <p:cNvPr id="10" name="Objet 1" hidden="1">
                        <a:extLst>
                          <a:ext uri="{FF2B5EF4-FFF2-40B4-BE49-F238E27FC236}">
                            <a16:creationId xmlns:a16="http://schemas.microsoft.com/office/drawing/2014/main" id="{161CCFA7-FEF2-4A7C-9FDB-DBC9383133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41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500" indent="-256500" algn="l" rtl="0" eaLnBrk="1" latinLnBrk="0" hangingPunct="1">
        <a:spcBef>
          <a:spcPts val="576"/>
        </a:spcBef>
        <a:buClr>
          <a:schemeClr val="tx1"/>
        </a:buClr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200" indent="-213300" algn="l" rtl="0" eaLnBrk="1" latinLnBrk="0" hangingPunct="1">
        <a:spcBef>
          <a:spcPts val="504"/>
        </a:spcBef>
        <a:buClr>
          <a:schemeClr val="tx1"/>
        </a:buClr>
        <a:buFont typeface="Arial" pitchFamily="34" charset="0"/>
        <a:buChar char="–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rtl="0" eaLnBrk="1" latinLnBrk="0" hangingPunct="1">
        <a:spcBef>
          <a:spcPts val="432"/>
        </a:spcBef>
        <a:buClr>
          <a:schemeClr val="tx1"/>
        </a:buClr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500" indent="-172800" algn="l" rtl="0" eaLnBrk="1" latinLnBrk="0" hangingPunct="1">
        <a:spcBef>
          <a:spcPts val="360"/>
        </a:spcBef>
        <a:buClr>
          <a:schemeClr val="tx1"/>
        </a:buClr>
        <a:buFont typeface="Arial" pitchFamily="34" charset="0"/>
        <a:buChar char="–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400" indent="-172800" algn="l" rtl="0" eaLnBrk="1" latinLnBrk="0" hangingPunct="1">
        <a:spcBef>
          <a:spcPts val="360"/>
        </a:spcBef>
        <a:buClr>
          <a:schemeClr val="tx1"/>
        </a:buClr>
        <a:buFont typeface="Arial" pitchFamily="34" charset="0"/>
        <a:buChar char="»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35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▫"/>
        <a:defRPr kumimoji="0" sz="12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◦"/>
        <a:defRPr kumimoji="0" sz="1125" kern="1200">
          <a:solidFill>
            <a:schemeClr val="accent3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3"/>
        </a:buClr>
        <a:buFont typeface="Georgia"/>
        <a:buChar char="◦"/>
        <a:defRPr kumimoji="0" sz="105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tip.oecd.org/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Plab/hackathon" TargetMode="Externa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Caroline.PAUNOV@oecd.org" TargetMode="External"/><Relationship Id="rId2" Type="http://schemas.openxmlformats.org/officeDocument/2006/relationships/hyperlink" Target="mailto:tsp@ces.uc.pt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Laura.KREILING@oecd.org" TargetMode="External"/><Relationship Id="rId4" Type="http://schemas.openxmlformats.org/officeDocument/2006/relationships/hyperlink" Target="mailto:Alan.paic@oecd.or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.Ferreira@fct.pt" TargetMode="External"/><Relationship Id="rId2" Type="http://schemas.openxmlformats.org/officeDocument/2006/relationships/hyperlink" Target="mailto:Joseba.Sanmartin@fecyt.es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Philippe.LARRUE@oecd.or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2.safelinks.protection.outlook.com/?url=https%3A%2F%2Fstip.oecd.org%2Fknowledge-transfer%2F&amp;data=05%7C01%7CMichael.KEENAN%40oecd.org%7C915315e8c6494a91516a08da3cc024ea%7Cac41c7d41f61460db0f4fc925a2b471c%7C0%7C0%7C637889093215760196%7CUnknown%7CTWFpbGZsb3d8eyJWIjoiMC4wLjAwMDAiLCJQIjoiV2luMzIiLCJBTiI6Ik1haWwiLCJXVCI6Mn0%3D%7C3000%7C%7C%7C&amp;sdata=kBfht1e7VDTisz8bLeNj9KTDYbdLQQCMmpirWy9lvWA%3D&amp;reserved=0" TargetMode="Externa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galinstruments.oecd.org/en/instruments/OECD-LEGAL-0347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tiplab.github.io/hackathon/resources/THc4-covid-policy-initiatives.xlsx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IPlab/hackathon" TargetMode="Externa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STIPlab/hackathon/issues" TargetMode="Externa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0401CABE-FA39-43D1-95D2-FFF97C379E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Diapositive think-cell" r:id="rId5" imgW="415" imgH="416" progId="TCLayout.ActiveDocument.1">
                  <p:embed/>
                </p:oleObj>
              </mc:Choice>
              <mc:Fallback>
                <p:oleObj name="Diapositive think-cell" r:id="rId5" imgW="415" imgH="416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0401CABE-FA39-43D1-95D2-FFF97C379E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7532" y="4260186"/>
            <a:ext cx="2088273" cy="5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FEEAC1-654A-4743-A6F3-996BEE2AA183}"/>
              </a:ext>
            </a:extLst>
          </p:cNvPr>
          <p:cNvSpPr txBox="1">
            <a:spLocks/>
          </p:cNvSpPr>
          <p:nvPr/>
        </p:nvSpPr>
        <p:spPr>
          <a:xfrm>
            <a:off x="1" y="883167"/>
            <a:ext cx="7890164" cy="2753651"/>
          </a:xfrm>
          <a:prstGeom prst="rect">
            <a:avLst/>
          </a:prstGeom>
          <a:solidFill>
            <a:srgbClr val="006299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2075" algn="l">
              <a:spcBef>
                <a:spcPts val="600"/>
              </a:spcBef>
            </a:pPr>
            <a:r>
              <a:rPr lang="en-US" sz="3200">
                <a:solidFill>
                  <a:prstClr val="white"/>
                </a:solidFill>
              </a:rPr>
              <a:t>Hackathon on data science for STI policy</a:t>
            </a:r>
          </a:p>
          <a:p>
            <a:pPr marL="92075" algn="l">
              <a:spcBef>
                <a:spcPts val="600"/>
              </a:spcBef>
            </a:pPr>
            <a:r>
              <a:rPr lang="en-US" sz="2000">
                <a:solidFill>
                  <a:prstClr val="white"/>
                </a:solidFill>
              </a:rPr>
              <a:t>A STIP Data Lab and OECD-TIP event</a:t>
            </a:r>
            <a:br>
              <a:rPr lang="en-US" sz="3200">
                <a:solidFill>
                  <a:prstClr val="white"/>
                </a:solidFill>
              </a:rPr>
            </a:br>
            <a:r>
              <a:rPr lang="en-GB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8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075" algn="l"/>
            <a:br>
              <a:rPr lang="en-GB"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Kick-off event</a:t>
            </a:r>
          </a:p>
          <a:p>
            <a:pPr marL="92075" algn="l"/>
            <a:r>
              <a:rPr lang="en-GB"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23-24 May 2020</a:t>
            </a:r>
          </a:p>
        </p:txBody>
      </p:sp>
      <p:pic>
        <p:nvPicPr>
          <p:cNvPr id="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9274" y="5084379"/>
            <a:ext cx="151659" cy="5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48" descr="File:European Commission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95" y="4188546"/>
            <a:ext cx="1017935" cy="7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7036" y="4043070"/>
            <a:ext cx="1918855" cy="850873"/>
          </a:xfrm>
          <a:prstGeom prst="rect">
            <a:avLst/>
          </a:prstGeom>
          <a:solidFill>
            <a:schemeClr val="bg1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rgbClr val="0F54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STIP Data Lab (and more broadly STIP Compass) has benefited from H2020 grant 101018243</a:t>
            </a:r>
          </a:p>
        </p:txBody>
      </p:sp>
    </p:spTree>
    <p:extLst>
      <p:ext uri="{BB962C8B-B14F-4D97-AF65-F5344CB8AC3E}">
        <p14:creationId xmlns:p14="http://schemas.microsoft.com/office/powerpoint/2010/main" val="240668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0088" y="3493595"/>
            <a:ext cx="8039911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b="1"/>
              <a:t>TIP database of STI policy strategies</a:t>
            </a:r>
            <a:br>
              <a:rPr lang="en-GB"/>
            </a:br>
            <a:r>
              <a:rPr lang="en-GB" sz="1800"/>
              <a:t>Data collection</a:t>
            </a:r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8360999" y="3498848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50551" y="3498848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265417" y="3498848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15891" y="3493595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935443" y="3493595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944999" y="3497261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515468" y="3493642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05342" y="3498848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06057" y="3497261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135129" y="3498848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35230" y="3498848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330628" y="3496805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59642" y="3494295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495465" y="3498848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26818" y="3498848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6B68D8-89E5-4CE1-BAFD-7E2E004A947E}"/>
              </a:ext>
            </a:extLst>
          </p:cNvPr>
          <p:cNvSpPr txBox="1"/>
          <p:nvPr/>
        </p:nvSpPr>
        <p:spPr>
          <a:xfrm>
            <a:off x="3360160" y="3055691"/>
            <a:ext cx="1635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/>
              <a:t>January 2020</a:t>
            </a:r>
          </a:p>
        </p:txBody>
      </p:sp>
      <p:sp>
        <p:nvSpPr>
          <p:cNvPr id="53" name="Oval 52"/>
          <p:cNvSpPr/>
          <p:nvPr/>
        </p:nvSpPr>
        <p:spPr>
          <a:xfrm>
            <a:off x="4726075" y="3498962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89943" y="3498962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291690" y="3497261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4FFA70-E3E1-41C1-BFC3-AEACB0ECB4C8}"/>
              </a:ext>
            </a:extLst>
          </p:cNvPr>
          <p:cNvCxnSpPr>
            <a:cxnSpLocks/>
          </p:cNvCxnSpPr>
          <p:nvPr/>
        </p:nvCxnSpPr>
        <p:spPr>
          <a:xfrm>
            <a:off x="4788819" y="3135645"/>
            <a:ext cx="0" cy="62865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348135" y="3494295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592889" y="3496805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14818" y="3497261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78738" y="3494295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7625715" y="3498848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3A8935-1F20-4561-B9C0-9A407C4752E4}"/>
              </a:ext>
            </a:extLst>
          </p:cNvPr>
          <p:cNvCxnSpPr>
            <a:cxnSpLocks/>
          </p:cNvCxnSpPr>
          <p:nvPr/>
        </p:nvCxnSpPr>
        <p:spPr>
          <a:xfrm>
            <a:off x="8627822" y="3135646"/>
            <a:ext cx="0" cy="628649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4EA302B-6EF1-41AC-99C8-CE71771678A5}"/>
              </a:ext>
            </a:extLst>
          </p:cNvPr>
          <p:cNvSpPr txBox="1"/>
          <p:nvPr/>
        </p:nvSpPr>
        <p:spPr>
          <a:xfrm>
            <a:off x="7863121" y="3080723"/>
            <a:ext cx="774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/>
              <a:t>Present</a:t>
            </a:r>
          </a:p>
        </p:txBody>
      </p:sp>
      <p:sp>
        <p:nvSpPr>
          <p:cNvPr id="63" name="Oval 62"/>
          <p:cNvSpPr/>
          <p:nvPr/>
        </p:nvSpPr>
        <p:spPr>
          <a:xfrm>
            <a:off x="2650468" y="3954775"/>
            <a:ext cx="270000" cy="270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50468" y="4410588"/>
            <a:ext cx="270000" cy="270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30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7389" y="3947776"/>
            <a:ext cx="377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Strategy classified as intra-COVID-19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87389" y="4398023"/>
            <a:ext cx="3775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/>
              <a:t>Strategy classified as pre-COVID-19</a:t>
            </a:r>
          </a:p>
        </p:txBody>
      </p:sp>
      <p:sp>
        <p:nvSpPr>
          <p:cNvPr id="7" name="Oval 6"/>
          <p:cNvSpPr/>
          <p:nvPr/>
        </p:nvSpPr>
        <p:spPr>
          <a:xfrm>
            <a:off x="522586" y="1390968"/>
            <a:ext cx="405000" cy="40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522585" y="2121752"/>
            <a:ext cx="405000" cy="405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0700" y="1330906"/>
            <a:ext cx="762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/>
              <a:t>Strategy documents were found through </a:t>
            </a:r>
            <a:r>
              <a:rPr lang="en-GB" sz="1500" b="1"/>
              <a:t>desk research </a:t>
            </a:r>
            <a:r>
              <a:rPr lang="en-GB" sz="1500"/>
              <a:t>and </a:t>
            </a:r>
            <a:r>
              <a:rPr lang="en-GB" sz="1500" b="1"/>
              <a:t>classified</a:t>
            </a:r>
            <a:r>
              <a:rPr lang="en-GB" sz="1500"/>
              <a:t> as “intra-COVID-19” or “pre-COVID-19” based on their date of publication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10698" y="2058794"/>
            <a:ext cx="7629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/>
              <a:t>National delegations were consulted to </a:t>
            </a:r>
            <a:r>
              <a:rPr lang="en-GB" sz="1500" b="1"/>
              <a:t>review the periodization </a:t>
            </a:r>
            <a:r>
              <a:rPr lang="en-GB" sz="1500"/>
              <a:t>of documents and provide corrections as well as additional documents to </a:t>
            </a:r>
            <a:r>
              <a:rPr lang="en-GB" sz="1500" b="1"/>
              <a:t>ensure representativeness</a:t>
            </a:r>
          </a:p>
        </p:txBody>
      </p:sp>
    </p:spTree>
    <p:extLst>
      <p:ext uri="{BB962C8B-B14F-4D97-AF65-F5344CB8AC3E}">
        <p14:creationId xmlns:p14="http://schemas.microsoft.com/office/powerpoint/2010/main" val="6630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8412" y="2395682"/>
            <a:ext cx="2293144" cy="553998"/>
          </a:xfrm>
          <a:prstGeom prst="rect">
            <a:avLst/>
          </a:prstGeom>
          <a:solidFill>
            <a:srgbClr val="006299"/>
          </a:solidFill>
        </p:spPr>
        <p:txBody>
          <a:bodyPr wrap="square" rtlCol="0" anchor="ctr">
            <a:spAutoFit/>
          </a:bodyPr>
          <a:lstStyle/>
          <a:p>
            <a:pPr algn="ctr" defTabSz="685800">
              <a:buClrTx/>
              <a:defRPr/>
            </a:pPr>
            <a:r>
              <a:rPr lang="en-GB" sz="15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National STI strategies</a:t>
            </a:r>
          </a:p>
          <a:p>
            <a:pPr algn="ctr" defTabSz="685800">
              <a:buClrTx/>
              <a:defRPr/>
            </a:pPr>
            <a:endParaRPr lang="en-GB" sz="1500" kern="1200">
              <a:solidFill>
                <a:prstClr val="white"/>
              </a:solidFill>
              <a:latin typeface="Georgia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8412" y="3017188"/>
            <a:ext cx="2293144" cy="553998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 defTabSz="685800">
              <a:buClrTx/>
              <a:defRPr/>
            </a:pPr>
            <a:endParaRPr lang="en-GB" sz="1500" kern="1200">
              <a:solidFill>
                <a:prstClr val="white"/>
              </a:solidFill>
              <a:latin typeface="Georgia"/>
              <a:ea typeface="+mn-ea"/>
              <a:cs typeface="+mn-cs"/>
            </a:endParaRPr>
          </a:p>
          <a:p>
            <a:pPr algn="ctr" defTabSz="685800">
              <a:buClrTx/>
              <a:defRPr/>
            </a:pPr>
            <a:endParaRPr lang="en-GB" sz="1500" kern="1200">
              <a:solidFill>
                <a:prstClr val="white"/>
              </a:solidFill>
              <a:latin typeface="Georgia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8412" y="3644739"/>
            <a:ext cx="2293144" cy="553998"/>
          </a:xfrm>
          <a:prstGeom prst="rect">
            <a:avLst/>
          </a:prstGeom>
          <a:solidFill>
            <a:srgbClr val="97BF0D"/>
          </a:solidFill>
        </p:spPr>
        <p:txBody>
          <a:bodyPr wrap="square" rtlCol="0" anchor="ctr">
            <a:spAutoFit/>
          </a:bodyPr>
          <a:lstStyle/>
          <a:p>
            <a:pPr algn="ctr" defTabSz="685800">
              <a:buClrTx/>
              <a:defRPr/>
            </a:pPr>
            <a:r>
              <a:rPr lang="en-GB" sz="15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STI ministry and agency strategies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8412" y="4266244"/>
            <a:ext cx="2293144" cy="553998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pPr algn="ctr" defTabSz="685800">
              <a:buClrTx/>
              <a:defRPr/>
            </a:pPr>
            <a:r>
              <a:rPr lang="en-GB" sz="15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Key pieces of legislation</a:t>
            </a:r>
          </a:p>
          <a:p>
            <a:pPr algn="ctr" defTabSz="685800">
              <a:buClrTx/>
              <a:defRPr/>
            </a:pPr>
            <a:endParaRPr lang="en-GB" sz="1500" kern="1200">
              <a:solidFill>
                <a:prstClr val="white"/>
              </a:solidFill>
              <a:latin typeface="Georgia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96956" y="2470181"/>
            <a:ext cx="405000" cy="405000"/>
          </a:xfrm>
          <a:prstGeom prst="ellipse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GB" sz="3300" kern="1200">
                <a:solidFill>
                  <a:prstClr val="white"/>
                </a:solidFill>
                <a:latin typeface="Arial"/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996956" y="3091686"/>
            <a:ext cx="405000" cy="405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GB" sz="3300" kern="1200">
                <a:solidFill>
                  <a:prstClr val="white"/>
                </a:solidFill>
                <a:latin typeface="Arial"/>
              </a:rPr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8412" y="3019764"/>
            <a:ext cx="229314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85800">
              <a:buClrTx/>
              <a:defRPr/>
            </a:pPr>
            <a:r>
              <a:rPr lang="en-GB" sz="15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Other national strategies implicating STI</a:t>
            </a:r>
          </a:p>
        </p:txBody>
      </p:sp>
      <p:sp>
        <p:nvSpPr>
          <p:cNvPr id="13" name="Oval 12"/>
          <p:cNvSpPr/>
          <p:nvPr/>
        </p:nvSpPr>
        <p:spPr>
          <a:xfrm>
            <a:off x="940903" y="3719237"/>
            <a:ext cx="405000" cy="405000"/>
          </a:xfrm>
          <a:prstGeom prst="ellipse">
            <a:avLst/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GB" sz="3300" kern="1200">
                <a:solidFill>
                  <a:prstClr val="white"/>
                </a:solidFill>
                <a:latin typeface="Arial"/>
              </a:rPr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940903" y="4340743"/>
            <a:ext cx="405000" cy="40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r>
              <a:rPr lang="en-GB" sz="3300" kern="1200">
                <a:solidFill>
                  <a:prstClr val="white"/>
                </a:solidFill>
                <a:latin typeface="Arial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000" y="1178743"/>
            <a:ext cx="421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  <a:defRPr/>
            </a:pPr>
            <a:r>
              <a:rPr lang="en-GB" sz="3000" b="1" kern="1200">
                <a:solidFill>
                  <a:srgbClr val="727272"/>
                </a:solidFill>
                <a:latin typeface="Georgia"/>
                <a:ea typeface="+mn-ea"/>
                <a:cs typeface="+mn-cs"/>
              </a:rPr>
              <a:t>314</a:t>
            </a:r>
            <a:r>
              <a:rPr lang="en-GB" sz="3000" kern="1200">
                <a:solidFill>
                  <a:srgbClr val="727272"/>
                </a:solidFill>
                <a:latin typeface="Georgia"/>
                <a:ea typeface="+mn-ea"/>
                <a:cs typeface="+mn-cs"/>
              </a:rPr>
              <a:t> documents</a:t>
            </a:r>
          </a:p>
          <a:p>
            <a:pPr defTabSz="685800">
              <a:buClrTx/>
              <a:defRPr/>
            </a:pPr>
            <a:r>
              <a:rPr lang="en-GB" sz="3000" kern="1200">
                <a:solidFill>
                  <a:srgbClr val="727272"/>
                </a:solidFill>
                <a:latin typeface="Georgia"/>
                <a:ea typeface="+mn-ea"/>
                <a:cs typeface="+mn-cs"/>
              </a:rPr>
              <a:t>from </a:t>
            </a:r>
            <a:r>
              <a:rPr lang="en-GB" sz="3000" b="1" kern="1200">
                <a:solidFill>
                  <a:srgbClr val="727272"/>
                </a:solidFill>
                <a:latin typeface="Georgia"/>
                <a:ea typeface="+mn-ea"/>
                <a:cs typeface="+mn-cs"/>
              </a:rPr>
              <a:t>24</a:t>
            </a:r>
            <a:r>
              <a:rPr lang="en-GB" sz="3000" kern="1200">
                <a:solidFill>
                  <a:srgbClr val="727272"/>
                </a:solidFill>
                <a:latin typeface="Georgia"/>
                <a:ea typeface="+mn-ea"/>
                <a:cs typeface="+mn-cs"/>
              </a:rPr>
              <a:t> countries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4572000" y="1347551"/>
          <a:ext cx="3852000" cy="3258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itle 3">
            <a:extLst>
              <a:ext uri="{FF2B5EF4-FFF2-40B4-BE49-F238E27FC236}">
                <a16:creationId xmlns:a16="http://schemas.microsoft.com/office/drawing/2014/main" id="{0295E4B8-89FD-44A2-A79F-D426AE0E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78200"/>
            <a:ext cx="7416000" cy="766800"/>
          </a:xfrm>
        </p:spPr>
        <p:txBody>
          <a:bodyPr/>
          <a:lstStyle/>
          <a:p>
            <a:r>
              <a:rPr lang="en-GB" sz="2700" b="1"/>
              <a:t>TIP database of STI policy strategies</a:t>
            </a:r>
            <a:br>
              <a:rPr lang="en-GB"/>
            </a:br>
            <a:r>
              <a:rPr lang="en-GB" sz="1800"/>
              <a:t>Coverage and document types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4D363AC4-B6BC-01D7-8F60-FBE1974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78200"/>
            <a:ext cx="7416000" cy="766800"/>
          </a:xfrm>
        </p:spPr>
        <p:txBody>
          <a:bodyPr/>
          <a:lstStyle/>
          <a:p>
            <a:r>
              <a:rPr lang="en-GB" sz="2700" b="1"/>
              <a:t>TIP database of STI policy strategies</a:t>
            </a:r>
            <a:br>
              <a:rPr lang="en-GB"/>
            </a:br>
            <a:r>
              <a:rPr lang="en-GB" sz="1800"/>
              <a:t>Metadata variables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35BAB69-76A0-324C-87D4-E7ACAF240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9" y="2001588"/>
            <a:ext cx="7531763" cy="1500992"/>
          </a:xfrm>
          <a:prstGeom prst="rect">
            <a:avLst/>
          </a:prstGeom>
        </p:spPr>
      </p:pic>
      <p:sp>
        <p:nvSpPr>
          <p:cNvPr id="28" name="Right Arrow 27">
            <a:extLst>
              <a:ext uri="{FF2B5EF4-FFF2-40B4-BE49-F238E27FC236}">
                <a16:creationId xmlns:a16="http://schemas.microsoft.com/office/drawing/2014/main" id="{F8CE488C-B7F9-ECED-AECB-B1126C7E1D7D}"/>
              </a:ext>
            </a:extLst>
          </p:cNvPr>
          <p:cNvSpPr/>
          <p:nvPr/>
        </p:nvSpPr>
        <p:spPr>
          <a:xfrm rot="16200000">
            <a:off x="4178863" y="3390511"/>
            <a:ext cx="294968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A8A14-9BAB-B283-2731-4B8CB136490F}"/>
              </a:ext>
            </a:extLst>
          </p:cNvPr>
          <p:cNvSpPr/>
          <p:nvPr/>
        </p:nvSpPr>
        <p:spPr>
          <a:xfrm>
            <a:off x="3558542" y="3944337"/>
            <a:ext cx="1674766" cy="1047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Document ID</a:t>
            </a:r>
          </a:p>
          <a:p>
            <a:pPr algn="ctr"/>
            <a:r>
              <a:rPr lang="en-CA" sz="900">
                <a:solidFill>
                  <a:schemeClr val="bg2">
                    <a:lumMod val="25000"/>
                  </a:schemeClr>
                </a:solidFill>
              </a:rPr>
              <a:t>First letter after _ denotes the document type</a:t>
            </a:r>
          </a:p>
          <a:p>
            <a:pPr algn="ctr"/>
            <a:r>
              <a:rPr lang="en-CA" sz="900">
                <a:solidFill>
                  <a:schemeClr val="bg2">
                    <a:lumMod val="25000"/>
                  </a:schemeClr>
                </a:solidFill>
              </a:rPr>
              <a:t>Second letter after _ denotes publication period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CA8787F-946A-C2BD-0923-84E5079D7A9D}"/>
              </a:ext>
            </a:extLst>
          </p:cNvPr>
          <p:cNvSpPr/>
          <p:nvPr/>
        </p:nvSpPr>
        <p:spPr>
          <a:xfrm rot="16200000">
            <a:off x="2162285" y="3390511"/>
            <a:ext cx="294968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D008EA-CA4F-1936-FE43-8928CB2E95D4}"/>
              </a:ext>
            </a:extLst>
          </p:cNvPr>
          <p:cNvSpPr/>
          <p:nvPr/>
        </p:nvSpPr>
        <p:spPr>
          <a:xfrm>
            <a:off x="1541964" y="3944336"/>
            <a:ext cx="1535611" cy="769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Year of publication</a:t>
            </a:r>
            <a:endParaRPr lang="en-CA" sz="9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02AA832-8A87-7ACE-B827-D7C8E109CC0E}"/>
              </a:ext>
            </a:extLst>
          </p:cNvPr>
          <p:cNvSpPr/>
          <p:nvPr/>
        </p:nvSpPr>
        <p:spPr>
          <a:xfrm rot="5400000">
            <a:off x="940678" y="1515520"/>
            <a:ext cx="294968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010ECB-0B4C-E499-1DDD-B82F7BF2AAED}"/>
              </a:ext>
            </a:extLst>
          </p:cNvPr>
          <p:cNvSpPr/>
          <p:nvPr/>
        </p:nvSpPr>
        <p:spPr>
          <a:xfrm>
            <a:off x="320358" y="1043856"/>
            <a:ext cx="1535611" cy="57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Country name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5F98005-586A-32C3-D2DF-51FF5F1DCC11}"/>
              </a:ext>
            </a:extLst>
          </p:cNvPr>
          <p:cNvSpPr/>
          <p:nvPr/>
        </p:nvSpPr>
        <p:spPr>
          <a:xfrm rot="5400000">
            <a:off x="2675909" y="1515520"/>
            <a:ext cx="294968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5CDF48-7FB1-B96E-8E99-0441C4157662}"/>
              </a:ext>
            </a:extLst>
          </p:cNvPr>
          <p:cNvSpPr/>
          <p:nvPr/>
        </p:nvSpPr>
        <p:spPr>
          <a:xfrm>
            <a:off x="2055589" y="1043856"/>
            <a:ext cx="1535611" cy="57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Publication period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4AB2498-3F81-D122-6BC5-ECFB1233FC92}"/>
              </a:ext>
            </a:extLst>
          </p:cNvPr>
          <p:cNvSpPr/>
          <p:nvPr/>
        </p:nvSpPr>
        <p:spPr>
          <a:xfrm rot="5400000">
            <a:off x="5714473" y="1539008"/>
            <a:ext cx="294968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E60D3C-3540-EECB-2DF1-5754CF45922D}"/>
              </a:ext>
            </a:extLst>
          </p:cNvPr>
          <p:cNvSpPr/>
          <p:nvPr/>
        </p:nvSpPr>
        <p:spPr>
          <a:xfrm>
            <a:off x="5094153" y="1067344"/>
            <a:ext cx="1535611" cy="57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Original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302548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4D363AC4-B6BC-01D7-8F60-FBE1974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78200"/>
            <a:ext cx="7416000" cy="766800"/>
          </a:xfrm>
        </p:spPr>
        <p:txBody>
          <a:bodyPr/>
          <a:lstStyle/>
          <a:p>
            <a:r>
              <a:rPr lang="en-GB" sz="2700" b="1"/>
              <a:t>TIP database of STI policy strategies</a:t>
            </a:r>
            <a:br>
              <a:rPr lang="en-GB"/>
            </a:br>
            <a:r>
              <a:rPr lang="en-GB" sz="1800"/>
              <a:t>Text variables</a:t>
            </a:r>
            <a:endParaRPr lang="en-GB"/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44DB117E-7DB5-CD35-0D56-951D2105E3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9839"/>
          <a:stretch/>
        </p:blipFill>
        <p:spPr>
          <a:xfrm>
            <a:off x="4423926" y="1053822"/>
            <a:ext cx="3486261" cy="1339986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2B89BF55-19E3-4908-4B28-FDF3B772A1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70"/>
          <a:stretch/>
        </p:blipFill>
        <p:spPr>
          <a:xfrm>
            <a:off x="4423926" y="2504116"/>
            <a:ext cx="3486261" cy="1252751"/>
          </a:xfrm>
          <a:prstGeom prst="rect">
            <a:avLst/>
          </a:prstGeom>
        </p:spPr>
      </p:pic>
      <p:pic>
        <p:nvPicPr>
          <p:cNvPr id="26" name="Picture 2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8C1E5FE-8EDE-12F8-53D5-41249063B4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25" y="3787079"/>
            <a:ext cx="3486261" cy="1290921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BE8549D-00CC-F3FF-68AC-E8751F02B8D0}"/>
              </a:ext>
            </a:extLst>
          </p:cNvPr>
          <p:cNvSpPr/>
          <p:nvPr/>
        </p:nvSpPr>
        <p:spPr>
          <a:xfrm>
            <a:off x="3767327" y="1392682"/>
            <a:ext cx="481226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42638A1-0F30-6312-CF18-CDA50E88C11B}"/>
              </a:ext>
            </a:extLst>
          </p:cNvPr>
          <p:cNvSpPr/>
          <p:nvPr/>
        </p:nvSpPr>
        <p:spPr>
          <a:xfrm>
            <a:off x="3767327" y="2798615"/>
            <a:ext cx="481226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F0F0AF7-D2A6-4710-EB2D-FC72DB874D70}"/>
              </a:ext>
            </a:extLst>
          </p:cNvPr>
          <p:cNvSpPr/>
          <p:nvPr/>
        </p:nvSpPr>
        <p:spPr>
          <a:xfrm>
            <a:off x="3771049" y="4204548"/>
            <a:ext cx="481226" cy="663752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C5EA-B8B4-D1F5-52E7-CA5583CBB1B4}"/>
              </a:ext>
            </a:extLst>
          </p:cNvPr>
          <p:cNvSpPr/>
          <p:nvPr/>
        </p:nvSpPr>
        <p:spPr>
          <a:xfrm>
            <a:off x="718126" y="1418911"/>
            <a:ext cx="2873828" cy="663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Original text of the STI policy strategy document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DA38A-AD14-7971-8E6C-029A1AC5D308}"/>
              </a:ext>
            </a:extLst>
          </p:cNvPr>
          <p:cNvSpPr/>
          <p:nvPr/>
        </p:nvSpPr>
        <p:spPr>
          <a:xfrm>
            <a:off x="718125" y="2798615"/>
            <a:ext cx="2873828" cy="663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Google translated text of the document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80AB0-6BC1-48C6-D7C8-3DFE8FB65AA4}"/>
              </a:ext>
            </a:extLst>
          </p:cNvPr>
          <p:cNvSpPr/>
          <p:nvPr/>
        </p:nvSpPr>
        <p:spPr>
          <a:xfrm>
            <a:off x="718124" y="4178320"/>
            <a:ext cx="2873828" cy="663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>
                <a:solidFill>
                  <a:schemeClr val="bg2">
                    <a:lumMod val="25000"/>
                  </a:schemeClr>
                </a:solidFill>
              </a:rPr>
              <a:t>Cleaned text of the document</a:t>
            </a:r>
          </a:p>
          <a:p>
            <a:pPr algn="ctr"/>
            <a:r>
              <a:rPr lang="en-CA" sz="900">
                <a:solidFill>
                  <a:schemeClr val="bg2">
                    <a:lumMod val="25000"/>
                  </a:schemeClr>
                </a:solidFill>
              </a:rPr>
              <a:t>(punctuation, numbers, symbols removed; lemmatization; no </a:t>
            </a:r>
            <a:r>
              <a:rPr lang="en-CA" sz="900" err="1">
                <a:solidFill>
                  <a:schemeClr val="bg2">
                    <a:lumMod val="25000"/>
                  </a:schemeClr>
                </a:solidFill>
              </a:rPr>
              <a:t>stopwords</a:t>
            </a:r>
            <a:r>
              <a:rPr lang="en-CA" sz="900">
                <a:solidFill>
                  <a:schemeClr val="bg2">
                    <a:lumMod val="25000"/>
                  </a:schemeClr>
                </a:solidFill>
              </a:rPr>
              <a:t>; n-grams)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17DD0-8BB3-BA9D-438B-CD1A1165077A}"/>
              </a:ext>
            </a:extLst>
          </p:cNvPr>
          <p:cNvSpPr/>
          <p:nvPr/>
        </p:nvSpPr>
        <p:spPr>
          <a:xfrm>
            <a:off x="4423926" y="1061987"/>
            <a:ext cx="727739" cy="178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946CF1-104F-E544-8DB0-A379C03EADBE}"/>
              </a:ext>
            </a:extLst>
          </p:cNvPr>
          <p:cNvSpPr/>
          <p:nvPr/>
        </p:nvSpPr>
        <p:spPr>
          <a:xfrm>
            <a:off x="4423925" y="2474854"/>
            <a:ext cx="809382" cy="178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EB16F-BD24-4454-0AE2-8371431FF1E7}"/>
              </a:ext>
            </a:extLst>
          </p:cNvPr>
          <p:cNvSpPr/>
          <p:nvPr/>
        </p:nvSpPr>
        <p:spPr>
          <a:xfrm>
            <a:off x="4423925" y="3777682"/>
            <a:ext cx="629768" cy="178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325612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4481" y="1440223"/>
            <a:ext cx="4886959" cy="3240360"/>
          </a:xfrm>
        </p:spPr>
        <p:txBody>
          <a:bodyPr vert="horz" anchor="ctr">
            <a:noAutofit/>
          </a:bodyPr>
          <a:lstStyle/>
          <a:p>
            <a:pPr>
              <a:lnSpc>
                <a:spcPts val="2100"/>
              </a:lnSpc>
              <a:spcAft>
                <a:spcPts val="1350"/>
              </a:spcAft>
            </a:pPr>
            <a:r>
              <a:rPr lang="en-GB" sz="1600">
                <a:solidFill>
                  <a:srgbClr val="006299"/>
                </a:solidFill>
              </a:rPr>
              <a:t>An </a:t>
            </a:r>
            <a:r>
              <a:rPr lang="en-GB" sz="1600" b="1">
                <a:solidFill>
                  <a:srgbClr val="006299"/>
                </a:solidFill>
              </a:rPr>
              <a:t>EC-OECD</a:t>
            </a:r>
            <a:r>
              <a:rPr lang="en-GB" sz="1600">
                <a:solidFill>
                  <a:srgbClr val="006299"/>
                </a:solidFill>
              </a:rPr>
              <a:t> </a:t>
            </a:r>
            <a:r>
              <a:rPr lang="en-GB" sz="1600" b="1">
                <a:solidFill>
                  <a:srgbClr val="006299"/>
                </a:solidFill>
              </a:rPr>
              <a:t>joint initiative </a:t>
            </a:r>
            <a:r>
              <a:rPr lang="en-GB" sz="1600">
                <a:solidFill>
                  <a:srgbClr val="006299"/>
                </a:solidFill>
              </a:rPr>
              <a:t>to collect together in one place qualitative and quantitative data on national trends in </a:t>
            </a:r>
            <a:r>
              <a:rPr lang="en-GB" sz="1600" b="1">
                <a:solidFill>
                  <a:srgbClr val="006299"/>
                </a:solidFill>
              </a:rPr>
              <a:t>STI policy</a:t>
            </a:r>
            <a:r>
              <a:rPr lang="en-GB" sz="1600">
                <a:solidFill>
                  <a:srgbClr val="006299"/>
                </a:solidFill>
              </a:rPr>
              <a:t>. </a:t>
            </a:r>
          </a:p>
          <a:p>
            <a:pPr>
              <a:lnSpc>
                <a:spcPts val="2100"/>
              </a:lnSpc>
              <a:spcAft>
                <a:spcPts val="1350"/>
              </a:spcAft>
            </a:pPr>
            <a:r>
              <a:rPr lang="en-GB" sz="1600">
                <a:solidFill>
                  <a:srgbClr val="006299"/>
                </a:solidFill>
              </a:rPr>
              <a:t>It uses a </a:t>
            </a:r>
            <a:r>
              <a:rPr lang="en-GB" sz="1600" b="1">
                <a:solidFill>
                  <a:srgbClr val="006299"/>
                </a:solidFill>
              </a:rPr>
              <a:t>semantic database </a:t>
            </a:r>
            <a:r>
              <a:rPr lang="en-GB" sz="1600">
                <a:solidFill>
                  <a:srgbClr val="006299"/>
                </a:solidFill>
              </a:rPr>
              <a:t>for storing, accessing and linking various kinds of data (policies, statistics, publication metadata, twitter feeds…).</a:t>
            </a:r>
          </a:p>
          <a:p>
            <a:pPr>
              <a:lnSpc>
                <a:spcPts val="2100"/>
              </a:lnSpc>
              <a:spcAft>
                <a:spcPts val="1350"/>
              </a:spcAft>
            </a:pPr>
            <a:r>
              <a:rPr lang="en-GB" sz="1600">
                <a:solidFill>
                  <a:srgbClr val="006299"/>
                </a:solidFill>
              </a:rPr>
              <a:t>It is </a:t>
            </a:r>
            <a:r>
              <a:rPr lang="en-GB" sz="1600" b="1">
                <a:solidFill>
                  <a:srgbClr val="006299"/>
                </a:solidFill>
              </a:rPr>
              <a:t>publicly available</a:t>
            </a:r>
            <a:r>
              <a:rPr lang="en-GB" sz="1600">
                <a:solidFill>
                  <a:srgbClr val="006299"/>
                </a:solidFill>
              </a:rPr>
              <a:t> online at </a:t>
            </a:r>
            <a:r>
              <a:rPr lang="en-GB" sz="1600">
                <a:solidFill>
                  <a:srgbClr val="006299"/>
                </a:solidFill>
                <a:latin typeface="Consolas" panose="020B0609020204030204" pitchFamily="49" charset="0"/>
                <a:hlinkClick r:id="rId2"/>
              </a:rPr>
              <a:t>stip.oecd.org</a:t>
            </a:r>
            <a:r>
              <a:rPr lang="en-GB" sz="1600">
                <a:solidFill>
                  <a:srgbClr val="006299"/>
                </a:solidFill>
              </a:rPr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1" y="356839"/>
            <a:ext cx="4101665" cy="7573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7373"/>
          <a:stretch/>
        </p:blipFill>
        <p:spPr>
          <a:xfrm>
            <a:off x="5262136" y="2"/>
            <a:ext cx="3897228" cy="515186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8869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7923" y="3597864"/>
            <a:ext cx="1709429" cy="1566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3236" y="178200"/>
            <a:ext cx="6713130" cy="766800"/>
          </a:xfrm>
        </p:spPr>
        <p:txBody>
          <a:bodyPr/>
          <a:lstStyle/>
          <a:p>
            <a:r>
              <a:rPr lang="en-GB"/>
              <a:t>The EC-OECD STIP Survey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37921"/>
            <a:ext cx="4975859" cy="348867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1500">
                <a:solidFill>
                  <a:srgbClr val="006299"/>
                </a:solidFill>
              </a:rPr>
              <a:t>The </a:t>
            </a:r>
            <a:r>
              <a:rPr lang="en-GB" sz="1500" b="1">
                <a:solidFill>
                  <a:srgbClr val="006299"/>
                </a:solidFill>
              </a:rPr>
              <a:t>main data source</a:t>
            </a:r>
            <a:r>
              <a:rPr lang="en-GB" sz="1500">
                <a:solidFill>
                  <a:srgbClr val="006299"/>
                </a:solidFill>
              </a:rPr>
              <a:t> for STIP Compass. 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GB" sz="1500">
                <a:solidFill>
                  <a:srgbClr val="006299"/>
                </a:solidFill>
              </a:rPr>
              <a:t>Data collection is firmly </a:t>
            </a:r>
            <a:r>
              <a:rPr lang="en-GB" sz="1500" b="1">
                <a:solidFill>
                  <a:srgbClr val="006299"/>
                </a:solidFill>
              </a:rPr>
              <a:t>structured</a:t>
            </a:r>
            <a:r>
              <a:rPr lang="en-GB" sz="1500">
                <a:solidFill>
                  <a:srgbClr val="006299"/>
                </a:solidFill>
              </a:rPr>
              <a:t> by</a:t>
            </a:r>
            <a:r>
              <a:rPr lang="en-GB" sz="1500" b="1">
                <a:solidFill>
                  <a:srgbClr val="006299"/>
                </a:solidFill>
              </a:rPr>
              <a:t> taxonomies </a:t>
            </a:r>
            <a:r>
              <a:rPr lang="en-GB" sz="1500">
                <a:solidFill>
                  <a:srgbClr val="006299"/>
                </a:solidFill>
              </a:rPr>
              <a:t>to characterise </a:t>
            </a:r>
            <a:r>
              <a:rPr lang="en-GB" sz="1500" b="1">
                <a:solidFill>
                  <a:srgbClr val="006299"/>
                </a:solidFill>
              </a:rPr>
              <a:t>policy initiatives</a:t>
            </a:r>
            <a:r>
              <a:rPr lang="en-GB" sz="1500">
                <a:solidFill>
                  <a:srgbClr val="006299"/>
                </a:solidFill>
              </a:rPr>
              <a:t>, making responses more </a:t>
            </a:r>
            <a:r>
              <a:rPr lang="en-GB" sz="1500" b="1">
                <a:solidFill>
                  <a:srgbClr val="006299"/>
                </a:solidFill>
              </a:rPr>
              <a:t>comparable</a:t>
            </a:r>
            <a:r>
              <a:rPr lang="en-GB" sz="1500">
                <a:solidFill>
                  <a:srgbClr val="006299"/>
                </a:solidFill>
              </a:rPr>
              <a:t> and </a:t>
            </a:r>
            <a:r>
              <a:rPr lang="en-GB" sz="1500" b="1">
                <a:solidFill>
                  <a:srgbClr val="006299"/>
                </a:solidFill>
              </a:rPr>
              <a:t>facilitating</a:t>
            </a:r>
            <a:r>
              <a:rPr lang="en-GB" sz="1500">
                <a:solidFill>
                  <a:srgbClr val="006299"/>
                </a:solidFill>
              </a:rPr>
              <a:t> </a:t>
            </a:r>
            <a:r>
              <a:rPr lang="en-GB" sz="1500" b="1">
                <a:solidFill>
                  <a:srgbClr val="006299"/>
                </a:solidFill>
              </a:rPr>
              <a:t>analysis</a:t>
            </a:r>
            <a:r>
              <a:rPr lang="en-GB" sz="1500">
                <a:solidFill>
                  <a:srgbClr val="006299"/>
                </a:solidFill>
              </a:rPr>
              <a:t>.</a:t>
            </a:r>
            <a:r>
              <a:rPr lang="en-GB" sz="1500" b="1">
                <a:solidFill>
                  <a:srgbClr val="006299"/>
                </a:solidFill>
              </a:rPr>
              <a:t> </a:t>
            </a:r>
            <a:endParaRPr lang="en-GB" sz="1500">
              <a:solidFill>
                <a:srgbClr val="006299"/>
              </a:solidFill>
            </a:endParaRP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GB" sz="1500">
                <a:solidFill>
                  <a:srgbClr val="006299"/>
                </a:solidFill>
              </a:rPr>
              <a:t>Conducted </a:t>
            </a:r>
            <a:r>
              <a:rPr lang="en-GB" sz="1500" b="1">
                <a:solidFill>
                  <a:srgbClr val="006299"/>
                </a:solidFill>
              </a:rPr>
              <a:t>every two years</a:t>
            </a:r>
            <a:r>
              <a:rPr lang="en-GB" sz="1500">
                <a:solidFill>
                  <a:srgbClr val="006299"/>
                </a:solidFill>
              </a:rPr>
              <a:t>, it aims to collect data on </a:t>
            </a:r>
            <a:r>
              <a:rPr lang="en-GB" sz="1500" b="1">
                <a:solidFill>
                  <a:srgbClr val="006299"/>
                </a:solidFill>
              </a:rPr>
              <a:t>national STI policy initiatives</a:t>
            </a:r>
            <a:r>
              <a:rPr lang="en-GB" sz="1500">
                <a:solidFill>
                  <a:srgbClr val="006299"/>
                </a:solidFill>
              </a:rPr>
              <a:t>. </a:t>
            </a:r>
          </a:p>
          <a:p>
            <a:pPr lvl="1">
              <a:lnSpc>
                <a:spcPct val="110000"/>
              </a:lnSpc>
              <a:spcAft>
                <a:spcPts val="300"/>
              </a:spcAft>
            </a:pPr>
            <a:r>
              <a:rPr lang="en-GB" sz="1300">
                <a:solidFill>
                  <a:srgbClr val="006299"/>
                </a:solidFill>
              </a:rPr>
              <a:t>The survey is distributed across ministries and funding agencies by national contact points, designated mainly by delegates of our Committee for Scientific and Technological Policy (CSTP).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GB" sz="1300">
                <a:solidFill>
                  <a:srgbClr val="006299"/>
                </a:solidFill>
              </a:rPr>
              <a:t>The survey is run for 3 months. Thereafter, it is re-opened as a monitoring tool that countries can continue to use to keep the data up-to-date.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1629562"/>
            <a:ext cx="3870960" cy="27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8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615" y="1184708"/>
            <a:ext cx="8059003" cy="3753052"/>
          </a:xfrm>
        </p:spPr>
        <p:txBody>
          <a:bodyPr>
            <a:noAutofit/>
          </a:bodyPr>
          <a:lstStyle/>
          <a:p>
            <a:pPr marL="0" indent="0">
              <a:spcAft>
                <a:spcPts val="450"/>
              </a:spcAft>
              <a:buNone/>
            </a:pPr>
            <a:r>
              <a:rPr lang="en-GB" sz="1600" b="1">
                <a:solidFill>
                  <a:srgbClr val="006299"/>
                </a:solidFill>
              </a:rPr>
              <a:t>Defined</a:t>
            </a:r>
            <a:r>
              <a:rPr lang="en-GB" sz="1600">
                <a:solidFill>
                  <a:srgbClr val="006299"/>
                </a:solidFill>
              </a:rPr>
              <a:t> as </a:t>
            </a:r>
            <a:r>
              <a:rPr lang="en-US" sz="1600">
                <a:solidFill>
                  <a:srgbClr val="006299"/>
                </a:solidFill>
              </a:rPr>
              <a:t>a public action that:</a:t>
            </a:r>
          </a:p>
          <a:p>
            <a:pPr marL="385763" indent="-385763">
              <a:spcAft>
                <a:spcPts val="450"/>
              </a:spcAft>
              <a:buFont typeface="+mj-lt"/>
              <a:buAutoNum type="romanLcPeriod"/>
            </a:pPr>
            <a:r>
              <a:rPr lang="en-US" sz="1600">
                <a:solidFill>
                  <a:srgbClr val="006299"/>
                </a:solidFill>
              </a:rPr>
              <a:t>aims to achieve one or several public </a:t>
            </a:r>
            <a:r>
              <a:rPr lang="en-US" sz="1600" b="1">
                <a:solidFill>
                  <a:srgbClr val="006299"/>
                </a:solidFill>
              </a:rPr>
              <a:t>policy goals</a:t>
            </a:r>
            <a:endParaRPr lang="en-US" sz="1600">
              <a:solidFill>
                <a:srgbClr val="006299"/>
              </a:solidFill>
            </a:endParaRPr>
          </a:p>
          <a:p>
            <a:pPr marL="385763" indent="-385763">
              <a:spcAft>
                <a:spcPts val="450"/>
              </a:spcAft>
              <a:buFont typeface="+mj-lt"/>
              <a:buAutoNum type="romanLcPeriod"/>
            </a:pPr>
            <a:r>
              <a:rPr lang="en-US" sz="1600">
                <a:solidFill>
                  <a:srgbClr val="006299"/>
                </a:solidFill>
              </a:rPr>
              <a:t>is expected to </a:t>
            </a:r>
            <a:r>
              <a:rPr lang="en-US" sz="1600" b="1">
                <a:solidFill>
                  <a:srgbClr val="006299"/>
                </a:solidFill>
              </a:rPr>
              <a:t>modify or frame the </a:t>
            </a:r>
            <a:r>
              <a:rPr lang="en-US" sz="1600" b="1" err="1">
                <a:solidFill>
                  <a:srgbClr val="006299"/>
                </a:solidFill>
              </a:rPr>
              <a:t>behaviours</a:t>
            </a:r>
            <a:r>
              <a:rPr lang="en-US" sz="1600">
                <a:solidFill>
                  <a:srgbClr val="006299"/>
                </a:solidFill>
              </a:rPr>
              <a:t> of actors and stakeholders </a:t>
            </a:r>
          </a:p>
          <a:p>
            <a:pPr marL="385763" indent="-385763">
              <a:spcAft>
                <a:spcPts val="1350"/>
              </a:spcAft>
              <a:buFont typeface="+mj-lt"/>
              <a:buAutoNum type="romanLcPeriod"/>
            </a:pPr>
            <a:r>
              <a:rPr lang="en-US" sz="1600">
                <a:solidFill>
                  <a:srgbClr val="006299"/>
                </a:solidFill>
              </a:rPr>
              <a:t>is </a:t>
            </a:r>
            <a:r>
              <a:rPr lang="en-US" sz="1600" b="1">
                <a:solidFill>
                  <a:srgbClr val="006299"/>
                </a:solidFill>
              </a:rPr>
              <a:t>implemented</a:t>
            </a:r>
            <a:r>
              <a:rPr lang="en-US" sz="1600">
                <a:solidFill>
                  <a:srgbClr val="006299"/>
                </a:solidFill>
              </a:rPr>
              <a:t> with a minimum time horizon or on a continuous basis (i.e. not as a one-off “event”). 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GB" sz="1600" b="1">
                <a:solidFill>
                  <a:srgbClr val="006299"/>
                </a:solidFill>
              </a:rPr>
              <a:t>Characterised</a:t>
            </a:r>
            <a:r>
              <a:rPr lang="en-GB" sz="1600">
                <a:solidFill>
                  <a:srgbClr val="006299"/>
                </a:solidFill>
              </a:rPr>
              <a:t> by taxonomies</a:t>
            </a:r>
          </a:p>
          <a:p>
            <a:pPr lvl="1">
              <a:spcAft>
                <a:spcPts val="450"/>
              </a:spcAft>
            </a:pPr>
            <a:r>
              <a:rPr lang="en-GB" sz="1400">
                <a:solidFill>
                  <a:srgbClr val="006299"/>
                </a:solidFill>
              </a:rPr>
              <a:t>Basic fields for </a:t>
            </a:r>
            <a:r>
              <a:rPr lang="en-GB" sz="1400" b="1">
                <a:solidFill>
                  <a:srgbClr val="006299"/>
                </a:solidFill>
              </a:rPr>
              <a:t>textual data </a:t>
            </a:r>
            <a:r>
              <a:rPr lang="en-GB" sz="1400">
                <a:solidFill>
                  <a:srgbClr val="006299"/>
                </a:solidFill>
              </a:rPr>
              <a:t>(name, short description, objectives, background)</a:t>
            </a:r>
          </a:p>
          <a:p>
            <a:pPr lvl="1">
              <a:spcAft>
                <a:spcPts val="450"/>
              </a:spcAft>
            </a:pPr>
            <a:r>
              <a:rPr lang="en-GB" sz="1400">
                <a:solidFill>
                  <a:srgbClr val="006299"/>
                </a:solidFill>
              </a:rPr>
              <a:t>A </a:t>
            </a:r>
            <a:r>
              <a:rPr lang="en-GB" sz="1400" b="1">
                <a:solidFill>
                  <a:srgbClr val="006299"/>
                </a:solidFill>
              </a:rPr>
              <a:t>policy instrument </a:t>
            </a:r>
            <a:r>
              <a:rPr lang="en-GB" sz="1400">
                <a:solidFill>
                  <a:srgbClr val="006299"/>
                </a:solidFill>
              </a:rPr>
              <a:t>taxonomy built based on Lit. review and OECD workshops</a:t>
            </a:r>
          </a:p>
          <a:p>
            <a:pPr lvl="1">
              <a:spcAft>
                <a:spcPts val="450"/>
              </a:spcAft>
            </a:pPr>
            <a:r>
              <a:rPr lang="en-GB" sz="1400">
                <a:solidFill>
                  <a:srgbClr val="006299"/>
                </a:solidFill>
              </a:rPr>
              <a:t>A taxonomy for </a:t>
            </a:r>
            <a:r>
              <a:rPr lang="en-GB" sz="1400" b="1">
                <a:solidFill>
                  <a:srgbClr val="006299"/>
                </a:solidFill>
              </a:rPr>
              <a:t>target groups</a:t>
            </a:r>
            <a:r>
              <a:rPr lang="en-GB" sz="1400">
                <a:solidFill>
                  <a:srgbClr val="006299"/>
                </a:solidFill>
              </a:rPr>
              <a:t> and list of </a:t>
            </a:r>
            <a:r>
              <a:rPr lang="en-GB" sz="1400" b="1">
                <a:solidFill>
                  <a:srgbClr val="006299"/>
                </a:solidFill>
              </a:rPr>
              <a:t>budget ranges</a:t>
            </a:r>
          </a:p>
          <a:p>
            <a:pPr lvl="1">
              <a:spcAft>
                <a:spcPts val="900"/>
              </a:spcAft>
            </a:pPr>
            <a:r>
              <a:rPr lang="en-GB" sz="1400">
                <a:solidFill>
                  <a:srgbClr val="006299"/>
                </a:solidFill>
              </a:rPr>
              <a:t>An </a:t>
            </a:r>
            <a:r>
              <a:rPr lang="en-GB" sz="1400" b="1">
                <a:solidFill>
                  <a:srgbClr val="006299"/>
                </a:solidFill>
              </a:rPr>
              <a:t>STI thematic taxonomy</a:t>
            </a:r>
            <a:r>
              <a:rPr lang="en-GB" sz="1400">
                <a:solidFill>
                  <a:srgbClr val="006299"/>
                </a:solidFill>
              </a:rPr>
              <a:t> that structures the questions of the STIP Survey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0059" y="178200"/>
            <a:ext cx="6762465" cy="766800"/>
          </a:xfrm>
        </p:spPr>
        <p:txBody>
          <a:bodyPr/>
          <a:lstStyle/>
          <a:p>
            <a:r>
              <a:rPr lang="en-GB"/>
              <a:t>“Policy initiative” as the unit of reporting</a:t>
            </a:r>
          </a:p>
        </p:txBody>
      </p:sp>
    </p:spTree>
    <p:extLst>
      <p:ext uri="{BB962C8B-B14F-4D97-AF65-F5344CB8AC3E}">
        <p14:creationId xmlns:p14="http://schemas.microsoft.com/office/powerpoint/2010/main" val="109261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00492" y="115427"/>
            <a:ext cx="4471231" cy="341322"/>
          </a:xfrm>
        </p:spPr>
        <p:txBody>
          <a:bodyPr/>
          <a:lstStyle/>
          <a:p>
            <a:pPr algn="r"/>
            <a:r>
              <a:rPr lang="en-GB" sz="2100"/>
              <a:t>Policy instruments taxonomy v2021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11488"/>
              </p:ext>
            </p:extLst>
          </p:nvPr>
        </p:nvGraphicFramePr>
        <p:xfrm>
          <a:off x="131048" y="356536"/>
          <a:ext cx="4686275" cy="4786190"/>
        </p:xfrm>
        <a:graphic>
          <a:graphicData uri="http://schemas.openxmlformats.org/drawingml/2006/table">
            <a:tbl>
              <a:tblPr firstRow="1" firstCol="1" bandRow="1"/>
              <a:tblGrid>
                <a:gridCol w="336920">
                  <a:extLst>
                    <a:ext uri="{9D8B030D-6E8A-4147-A177-3AD203B41FA5}">
                      <a16:colId xmlns:a16="http://schemas.microsoft.com/office/drawing/2014/main" val="626353252"/>
                    </a:ext>
                  </a:extLst>
                </a:gridCol>
                <a:gridCol w="4349355">
                  <a:extLst>
                    <a:ext uri="{9D8B030D-6E8A-4147-A177-3AD203B41FA5}">
                      <a16:colId xmlns:a16="http://schemas.microsoft.com/office/drawing/2014/main" val="333864704"/>
                    </a:ext>
                  </a:extLst>
                </a:gridCol>
              </a:tblGrid>
              <a:tr h="253295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Governance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13222"/>
                  </a:ext>
                </a:extLst>
              </a:tr>
              <a:tr h="2648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Strategies, agendas and plans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67699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Creation or reform of governance structure or public body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8638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Policy intelligence (e.g. evaluations, benchmarks and forecasts)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1534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Formal consultation of stakeholders or experts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688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STI coordination bodies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2346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oversight and ethical advice bodies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00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Standards and certification for technology development and adoption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074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awareness campaigns and other outreach activities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3481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449004"/>
                  </a:ext>
                </a:extLst>
              </a:tr>
              <a:tr h="210312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Direct financial support</a:t>
                      </a:r>
                      <a:r>
                        <a:rPr lang="en-GB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684935"/>
                  </a:ext>
                </a:extLst>
              </a:tr>
              <a:tr h="2418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Institutional funding for public research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158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 grants for public research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1221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Grants for business R&amp;D and innovation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223762"/>
                  </a:ext>
                </a:extLst>
              </a:tr>
              <a:tr h="2429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Centres of excellence grants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983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Procurement programmes for R&amp;D and innovation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958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Fellowships and postgraduate loans and scholarships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992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Loans and credits for innovation in firms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87723"/>
                  </a:ext>
                </a:extLst>
              </a:tr>
              <a:tr h="26897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Equity financing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19112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 vouchers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961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95398"/>
              </p:ext>
            </p:extLst>
          </p:nvPr>
        </p:nvGraphicFramePr>
        <p:xfrm>
          <a:off x="5070808" y="1054500"/>
          <a:ext cx="3819707" cy="3878174"/>
        </p:xfrm>
        <a:graphic>
          <a:graphicData uri="http://schemas.openxmlformats.org/drawingml/2006/table">
            <a:tbl>
              <a:tblPr firstRow="1" firstCol="1" bandRow="1"/>
              <a:tblGrid>
                <a:gridCol w="248464">
                  <a:extLst>
                    <a:ext uri="{9D8B030D-6E8A-4147-A177-3AD203B41FA5}">
                      <a16:colId xmlns:a16="http://schemas.microsoft.com/office/drawing/2014/main" val="2081564977"/>
                    </a:ext>
                  </a:extLst>
                </a:gridCol>
                <a:gridCol w="3571243">
                  <a:extLst>
                    <a:ext uri="{9D8B030D-6E8A-4147-A177-3AD203B41FA5}">
                      <a16:colId xmlns:a16="http://schemas.microsoft.com/office/drawing/2014/main" val="1172612905"/>
                    </a:ext>
                  </a:extLst>
                </a:gridCol>
              </a:tblGrid>
              <a:tr h="18402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Indirect financial support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39143"/>
                  </a:ext>
                </a:extLst>
              </a:tr>
              <a:tr h="2563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 or social</a:t>
                      </a:r>
                      <a:r>
                        <a:rPr lang="en-GB" sz="1100" baseline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contributions </a:t>
                      </a: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relief for R&amp;D and innovation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0693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Tax relief for individuals supporting R&amp;D and innovation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23135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Debt guarantees and risk sharing schemes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0017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38857"/>
                  </a:ext>
                </a:extLst>
              </a:tr>
              <a:tr h="18402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infrastructures (soft and physical)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2525"/>
                  </a:ext>
                </a:extLst>
              </a:tr>
              <a:tr h="260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 and collaborative platforms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0337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Dedicated support to research infrastructures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1639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services and access to datasets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718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500"/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2863"/>
                  </a:ext>
                </a:extLst>
              </a:tr>
              <a:tr h="184023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Guidance, regulation and incentives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07089"/>
                  </a:ext>
                </a:extLst>
              </a:tr>
              <a:tr h="284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extension and business advisory services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875558"/>
                  </a:ext>
                </a:extLst>
              </a:tr>
              <a:tr h="2595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Science and technology regulation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48344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Labour mobility regulation and incentives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17207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Intellectual property regulation and incentives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468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Science and innovation challenges, prizes and awards</a:t>
                      </a:r>
                      <a:endParaRPr lang="en-GB" sz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160" marR="291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7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72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537"/>
            <a:ext cx="9144000" cy="5164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1867" y="68172"/>
            <a:ext cx="5963187" cy="505034"/>
          </a:xfr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GB" sz="2100">
                <a:solidFill>
                  <a:srgbClr val="727272"/>
                </a:solidFill>
              </a:rPr>
              <a:t>Science and technology regulation instrument</a:t>
            </a:r>
            <a:endParaRPr lang="en-GB" sz="1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57990"/>
              </p:ext>
            </p:extLst>
          </p:nvPr>
        </p:nvGraphicFramePr>
        <p:xfrm>
          <a:off x="401659" y="738212"/>
          <a:ext cx="3791033" cy="421244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00493">
                  <a:extLst>
                    <a:ext uri="{9D8B030D-6E8A-4147-A177-3AD203B41FA5}">
                      <a16:colId xmlns:a16="http://schemas.microsoft.com/office/drawing/2014/main" val="1582618281"/>
                    </a:ext>
                  </a:extLst>
                </a:gridCol>
                <a:gridCol w="2590540">
                  <a:extLst>
                    <a:ext uri="{9D8B030D-6E8A-4147-A177-3AD203B41FA5}">
                      <a16:colId xmlns:a16="http://schemas.microsoft.com/office/drawing/2014/main" val="1323897452"/>
                    </a:ext>
                  </a:extLst>
                </a:gridCol>
              </a:tblGrid>
              <a:tr h="209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Facet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Facet choices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818987606"/>
                  </a:ext>
                </a:extLst>
              </a:tr>
              <a:tr h="338867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Objective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Market regulation (e.g. antitrust law)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203580290"/>
                  </a:ext>
                </a:extLst>
              </a:tr>
              <a:tr h="338867">
                <a:tc vMerge="1">
                  <a:txBody>
                    <a:bodyPr/>
                    <a:lstStyle/>
                    <a:p>
                      <a:endParaRPr lang="en-GB" sz="12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Enable technology/innovation</a:t>
                      </a:r>
                      <a:r>
                        <a:rPr lang="en-GB" sz="1100" baseline="0">
                          <a:effectLst/>
                        </a:rPr>
                        <a:t> </a:t>
                      </a:r>
                      <a:r>
                        <a:rPr lang="en-GB" sz="1100">
                          <a:effectLst/>
                        </a:rPr>
                        <a:t>(e.g. interoperability standards)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132015293"/>
                  </a:ext>
                </a:extLst>
              </a:tr>
              <a:tr h="338867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Risk mitigation (e.g. consumer and social protection)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572033486"/>
                  </a:ext>
                </a:extLst>
              </a:tr>
              <a:tr h="508301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Regulate the delivery of public services (e.g. requirements in procurement, education)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4298593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  <a:latin typeface="+mn-lt"/>
                          <a:ea typeface="SimSun" panose="02010600030101010101" pitchFamily="2" charset="-122"/>
                        </a:rPr>
                        <a:t>Promote research integrity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186819797"/>
                  </a:ext>
                </a:extLst>
              </a:tr>
              <a:tr h="20763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Protect public values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892212970"/>
                  </a:ext>
                </a:extLst>
              </a:tr>
              <a:tr h="207639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Challenge(s) addressed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Risks to human safety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494752057"/>
                  </a:ext>
                </a:extLst>
              </a:tr>
              <a:tr h="20763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Environmental sustainability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666071410"/>
                  </a:ext>
                </a:extLst>
              </a:tr>
              <a:tr h="20763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Privacy protection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089823629"/>
                  </a:ext>
                </a:extLst>
              </a:tr>
              <a:tr h="338867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Social disruption (e.g. job insecurity)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263033651"/>
                  </a:ext>
                </a:extLst>
              </a:tr>
              <a:tr h="20763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Unethical practices (e.g. discrimination)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656001052"/>
                  </a:ext>
                </a:extLst>
              </a:tr>
              <a:tr h="338867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Security (e.g. dual-use technologies)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545477221"/>
                  </a:ext>
                </a:extLst>
              </a:tr>
              <a:tr h="338867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Limited competition (e.g. monopolies, oligopolies)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213737818"/>
                  </a:ext>
                </a:extLst>
              </a:tr>
              <a:tr h="207639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Other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8719108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80021"/>
              </p:ext>
            </p:extLst>
          </p:nvPr>
        </p:nvGraphicFramePr>
        <p:xfrm>
          <a:off x="4572000" y="930824"/>
          <a:ext cx="4140276" cy="395665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04074">
                  <a:extLst>
                    <a:ext uri="{9D8B030D-6E8A-4147-A177-3AD203B41FA5}">
                      <a16:colId xmlns:a16="http://schemas.microsoft.com/office/drawing/2014/main" val="2875840242"/>
                    </a:ext>
                  </a:extLst>
                </a:gridCol>
                <a:gridCol w="3036202">
                  <a:extLst>
                    <a:ext uri="{9D8B030D-6E8A-4147-A177-3AD203B41FA5}">
                      <a16:colId xmlns:a16="http://schemas.microsoft.com/office/drawing/2014/main" val="418198563"/>
                    </a:ext>
                  </a:extLst>
                </a:gridCol>
              </a:tblGrid>
              <a:tr h="172058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r>
                        <a:rPr kumimoji="0" lang="en-GB" sz="1100" kern="1200">
                          <a:effectLst/>
                        </a:rPr>
                        <a:t>Type(s) of regulation</a:t>
                      </a:r>
                      <a:endParaRPr kumimoji="0" lang="en-GB" sz="1100" b="1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rtl="0" eaLnBrk="1" latinLnBrk="0" hangingPunct="1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kumimoji="0" lang="en-GB" sz="1100" kern="1200">
                          <a:effectLst/>
                        </a:rPr>
                        <a:t>Formal law or regulation</a:t>
                      </a:r>
                      <a:endParaRPr kumimoji="0" lang="en-GB" sz="11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038213609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International agreement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8008438"/>
                  </a:ext>
                </a:extLst>
              </a:tr>
              <a:tr h="387247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Self-regulation (e.g. codes of conduct, scientific advice, standards)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0662561"/>
                  </a:ext>
                </a:extLst>
              </a:tr>
              <a:tr h="21296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Regulatory experiments (e.g. sandboxes)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9412731"/>
                  </a:ext>
                </a:extLst>
              </a:tr>
              <a:tr h="172058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Other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55658623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Regulatory approach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Technology-based regulation (e.g. moratoria, standards of use)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85933359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Performance or output-based regulation (e.g. safety thresholds)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92074819"/>
                  </a:ext>
                </a:extLst>
              </a:tr>
              <a:tr h="172058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Level of governance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Local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830306061"/>
                  </a:ext>
                </a:extLst>
              </a:tr>
              <a:tr h="172058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Regional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566321663"/>
                  </a:ext>
                </a:extLst>
              </a:tr>
              <a:tr h="172058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National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051418899"/>
                  </a:ext>
                </a:extLst>
              </a:tr>
              <a:tr h="172058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endParaRPr lang="en-GB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International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108362934"/>
                  </a:ext>
                </a:extLst>
              </a:tr>
              <a:tr h="480060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Approach to monitor compliance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The regulator develops and maintains technologies for data collection, transmission and/or analytics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913543350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en-GB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Regulated parties are incentivised to adopt monitoring technology that is not managed by the regulator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062978745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en-GB" sz="160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39750" algn="l"/>
                          <a:tab pos="756285" algn="l"/>
                          <a:tab pos="972185" algn="l"/>
                        </a:tabLst>
                      </a:pPr>
                      <a:r>
                        <a:rPr lang="en-GB" sz="1100">
                          <a:effectLst/>
                        </a:rPr>
                        <a:t>Regulated parties are simply required to share compliance data (no regulator support)</a:t>
                      </a:r>
                      <a:endParaRPr lang="en-GB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4984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5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0059" y="178200"/>
            <a:ext cx="7523353" cy="766800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2100">
                <a:solidFill>
                  <a:srgbClr val="006299"/>
                </a:solidFill>
              </a:rPr>
              <a:t>+6600 policy initiatives and +9100 policy instruments collected from 57 countries + EU in the 2021 survey (published in Nov)</a:t>
            </a:r>
            <a:endParaRPr lang="en-GB" sz="2100">
              <a:solidFill>
                <a:srgbClr val="006299"/>
              </a:solidFill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225735" y="4312457"/>
            <a:ext cx="5992559" cy="248936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000" indent="-342000" algn="l" rtl="0" eaLnBrk="1" latinLnBrk="0" hangingPunct="1">
              <a:spcBef>
                <a:spcPts val="768"/>
              </a:spcBef>
              <a:buClr>
                <a:schemeClr val="tx1"/>
              </a:buClr>
              <a:buFont typeface="Arial" pitchFamily="34" charset="0"/>
              <a:buChar char="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00" indent="-284400" algn="l" rtl="0" eaLnBrk="1" latinLnBrk="0" hangingPunct="1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rtl="0" eaLnBrk="1" latinLnBrk="0" hangingPunct="1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rtl="0" eaLnBrk="1" latinLnBrk="0" hangingPunct="1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rtl="0" eaLnBrk="1" latinLnBrk="0" hangingPunct="1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576"/>
              </a:spcBef>
              <a:buClr>
                <a:srgbClr val="727272"/>
              </a:buClr>
              <a:buNone/>
              <a:defRPr/>
            </a:pPr>
            <a:endParaRPr lang="en-GB" sz="1200">
              <a:solidFill>
                <a:srgbClr val="4BACC6"/>
              </a:solidFill>
              <a:latin typeface="Georg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228" y="4586228"/>
            <a:ext cx="689906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buClrTx/>
              <a:defRPr/>
            </a:pPr>
            <a:r>
              <a:rPr lang="en-US" sz="1050" kern="1200">
                <a:solidFill>
                  <a:srgbClr val="0F5494"/>
                </a:solidFill>
                <a:latin typeface="Georgia"/>
                <a:ea typeface="+mn-ea"/>
                <a:cs typeface="+mn-cs"/>
              </a:rPr>
              <a:t>Taken together, the countries covered in</a:t>
            </a:r>
            <a:r>
              <a:rPr lang="en-GB" sz="1050" kern="1200">
                <a:solidFill>
                  <a:srgbClr val="0F5494"/>
                </a:solidFill>
                <a:latin typeface="Georgia"/>
                <a:ea typeface="+mn-ea"/>
                <a:cs typeface="+mn-cs"/>
              </a:rPr>
              <a:t> </a:t>
            </a:r>
            <a:r>
              <a:rPr lang="en-US" sz="1050" kern="1200">
                <a:solidFill>
                  <a:srgbClr val="0F5494"/>
                </a:solidFill>
                <a:latin typeface="Georgia"/>
                <a:ea typeface="+mn-ea"/>
                <a:cs typeface="+mn-cs"/>
              </a:rPr>
              <a:t>the STIP survey/STIP Compass database </a:t>
            </a:r>
          </a:p>
          <a:p>
            <a:pPr defTabSz="685800">
              <a:buClrTx/>
              <a:defRPr/>
            </a:pPr>
            <a:r>
              <a:rPr lang="en-US" sz="1050" kern="1200">
                <a:solidFill>
                  <a:srgbClr val="0F5494"/>
                </a:solidFill>
                <a:latin typeface="Georgia"/>
                <a:ea typeface="+mn-ea"/>
                <a:cs typeface="+mn-cs"/>
              </a:rPr>
              <a:t>account for an estimated </a:t>
            </a:r>
            <a:r>
              <a:rPr lang="en-US" sz="1050" u="sng" kern="1200">
                <a:solidFill>
                  <a:srgbClr val="0F5494"/>
                </a:solidFill>
                <a:latin typeface="Georgia"/>
                <a:ea typeface="+mn-ea"/>
                <a:cs typeface="+mn-cs"/>
              </a:rPr>
              <a:t>97% of global R&amp;D</a:t>
            </a:r>
            <a:endParaRPr lang="en-GB" sz="1050" u="sng" kern="1200">
              <a:solidFill>
                <a:srgbClr val="0F5494"/>
              </a:solidFill>
              <a:latin typeface="Georg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14" y="1204041"/>
            <a:ext cx="6601708" cy="328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4604" y="178200"/>
            <a:ext cx="5913366" cy="766800"/>
          </a:xfrm>
        </p:spPr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68000" y="1341120"/>
            <a:ext cx="8218800" cy="3254280"/>
          </a:xfrm>
        </p:spPr>
        <p:txBody>
          <a:bodyPr vert="horz" lIns="91440" tIns="45720" rIns="91440" bIns="45720" anchor="t">
            <a:normAutofit/>
          </a:bodyPr>
          <a:lstStyle/>
          <a:p>
            <a:pPr>
              <a:spcAft>
                <a:spcPts val="900"/>
              </a:spcAft>
            </a:pPr>
            <a:r>
              <a:rPr lang="en-US" sz="2000" b="1">
                <a:solidFill>
                  <a:srgbClr val="0F5494"/>
                </a:solidFill>
              </a:rPr>
              <a:t>Welcome</a:t>
            </a:r>
            <a:r>
              <a:rPr lang="en-US" sz="2000">
                <a:solidFill>
                  <a:srgbClr val="0F5494"/>
                </a:solidFill>
              </a:rPr>
              <a:t> and structure of the hackathon (15')</a:t>
            </a:r>
          </a:p>
          <a:p>
            <a:pPr>
              <a:spcAft>
                <a:spcPts val="900"/>
              </a:spcAft>
            </a:pPr>
            <a:r>
              <a:rPr lang="en-US" sz="2000">
                <a:solidFill>
                  <a:srgbClr val="0F5494"/>
                </a:solidFill>
              </a:rPr>
              <a:t>Presentation of the </a:t>
            </a:r>
            <a:r>
              <a:rPr lang="en-US" sz="2000" b="1">
                <a:solidFill>
                  <a:srgbClr val="0F5494"/>
                </a:solidFill>
              </a:rPr>
              <a:t>datasets</a:t>
            </a:r>
            <a:r>
              <a:rPr lang="en-US" sz="2000">
                <a:solidFill>
                  <a:srgbClr val="0F5494"/>
                </a:solidFill>
              </a:rPr>
              <a:t> (15') </a:t>
            </a:r>
          </a:p>
          <a:p>
            <a:pPr marL="255905" indent="-255905">
              <a:spcAft>
                <a:spcPts val="900"/>
              </a:spcAft>
            </a:pPr>
            <a:r>
              <a:rPr lang="en-US" sz="2000" b="1">
                <a:solidFill>
                  <a:srgbClr val="0F5494"/>
                </a:solidFill>
              </a:rPr>
              <a:t>Round table introduction</a:t>
            </a:r>
            <a:r>
              <a:rPr lang="en-US" sz="2000">
                <a:solidFill>
                  <a:srgbClr val="0F5494"/>
                </a:solidFill>
              </a:rPr>
              <a:t> of the teams (one speaker per team, 1-2' per team) and team leaders</a:t>
            </a:r>
          </a:p>
          <a:p>
            <a:pPr>
              <a:spcAft>
                <a:spcPts val="900"/>
              </a:spcAft>
            </a:pPr>
            <a:r>
              <a:rPr lang="en-US" sz="2000">
                <a:solidFill>
                  <a:srgbClr val="0F5494"/>
                </a:solidFill>
              </a:rPr>
              <a:t>Introduction and discussion of the </a:t>
            </a:r>
            <a:r>
              <a:rPr lang="en-US" sz="2000" b="1">
                <a:solidFill>
                  <a:srgbClr val="0F5494"/>
                </a:solidFill>
              </a:rPr>
              <a:t>policy questions</a:t>
            </a:r>
            <a:r>
              <a:rPr lang="en-US" sz="2000">
                <a:solidFill>
                  <a:srgbClr val="0F5494"/>
                </a:solidFill>
              </a:rPr>
              <a:t> (40’) </a:t>
            </a:r>
          </a:p>
          <a:p>
            <a:pPr>
              <a:spcAft>
                <a:spcPts val="900"/>
              </a:spcAft>
            </a:pPr>
            <a:r>
              <a:rPr lang="en-US" sz="2000" b="1">
                <a:solidFill>
                  <a:srgbClr val="0F5494"/>
                </a:solidFill>
              </a:rPr>
              <a:t>Logistical issues</a:t>
            </a:r>
            <a:r>
              <a:rPr lang="en-US" sz="2000">
                <a:solidFill>
                  <a:srgbClr val="0F5494"/>
                </a:solidFill>
              </a:rPr>
              <a:t> and next steps (5') </a:t>
            </a:r>
          </a:p>
          <a:p>
            <a:r>
              <a:rPr lang="en-US" sz="2000">
                <a:solidFill>
                  <a:srgbClr val="0F5494"/>
                </a:solidFill>
              </a:rPr>
              <a:t>Other questions and answers (5') </a:t>
            </a:r>
            <a:endParaRPr lang="en-GB" sz="200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3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6883" y="178200"/>
            <a:ext cx="7451677" cy="766800"/>
          </a:xfrm>
        </p:spPr>
        <p:txBody>
          <a:bodyPr/>
          <a:lstStyle/>
          <a:p>
            <a:r>
              <a:rPr lang="en-GB" b="1">
                <a:solidFill>
                  <a:srgbClr val="006299"/>
                </a:solidFill>
              </a:rPr>
              <a:t>2021 STIP survey data</a:t>
            </a:r>
            <a:endParaRPr lang="en-GB" b="1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67609"/>
              </p:ext>
            </p:extLst>
          </p:nvPr>
        </p:nvGraphicFramePr>
        <p:xfrm>
          <a:off x="1407432" y="1600439"/>
          <a:ext cx="6329137" cy="32864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3249104483"/>
                    </a:ext>
                  </a:extLst>
                </a:gridCol>
                <a:gridCol w="954476">
                  <a:extLst>
                    <a:ext uri="{9D8B030D-6E8A-4147-A177-3AD203B41FA5}">
                      <a16:colId xmlns:a16="http://schemas.microsoft.com/office/drawing/2014/main" val="2894953108"/>
                    </a:ext>
                  </a:extLst>
                </a:gridCol>
                <a:gridCol w="1054661">
                  <a:extLst>
                    <a:ext uri="{9D8B030D-6E8A-4147-A177-3AD203B41FA5}">
                      <a16:colId xmlns:a16="http://schemas.microsoft.com/office/drawing/2014/main" val="6734198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6299"/>
                          </a:solidFill>
                          <a:effectLst/>
                        </a:rPr>
                        <a:t>2021 edition</a:t>
                      </a:r>
                      <a:endParaRPr lang="en-GB" sz="14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>
                          <a:solidFill>
                            <a:srgbClr val="006299"/>
                          </a:solidFill>
                          <a:effectLst/>
                        </a:rPr>
                        <a:t>Δ</a:t>
                      </a:r>
                      <a:r>
                        <a:rPr lang="en-GB" sz="1400">
                          <a:solidFill>
                            <a:srgbClr val="006299"/>
                          </a:solidFill>
                          <a:effectLst/>
                        </a:rPr>
                        <a:t>2021-19</a:t>
                      </a:r>
                      <a:endParaRPr lang="en-GB" sz="14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856441"/>
                  </a:ext>
                </a:extLst>
              </a:tr>
              <a:tr h="4012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users in the online questionnaire tool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1600</a:t>
                      </a:r>
                      <a:r>
                        <a:rPr lang="en-GB" sz="1200" baseline="30000">
                          <a:solidFill>
                            <a:srgbClr val="006299"/>
                          </a:solidFill>
                          <a:effectLst/>
                        </a:rPr>
                        <a:t>†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+33%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28345"/>
                  </a:ext>
                </a:extLst>
              </a:tr>
              <a:tr h="4012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organisations managing policy initiatives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2100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+11%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927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policy initiatives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6700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+18%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93452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</a:t>
                      </a:r>
                      <a:r>
                        <a:rPr lang="en-GB" sz="1200" b="0" baseline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initiatives (prefilled from prior edition)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kumimoji="0" lang="en-GB" sz="1200" kern="120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082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GB" sz="1200" b="0" baseline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initiatives (created in this edition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kern="120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4656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policy instruments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9100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+18%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33001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Country coverage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57 + EU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-8%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0714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Median number of policy initiatives by country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+13%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783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Share of policy initiatives including budget data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77%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+6 p.p.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3559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88761" y="1178665"/>
            <a:ext cx="8166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solidFill>
                  <a:srgbClr val="006299"/>
                </a:solidFill>
                <a:ea typeface="Arial" panose="020B0604020202020204" pitchFamily="34" charset="0"/>
              </a:rPr>
              <a:t>STIP Compass database indicators</a:t>
            </a:r>
            <a:endParaRPr lang="en-GB" b="1">
              <a:solidFill>
                <a:srgbClr val="006299"/>
              </a:solidFill>
              <a:latin typeface="Arial Narrow" panose="020B0606020202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2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32293"/>
              </p:ext>
            </p:extLst>
          </p:nvPr>
        </p:nvGraphicFramePr>
        <p:xfrm>
          <a:off x="1407432" y="1600439"/>
          <a:ext cx="6329137" cy="32864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3249104483"/>
                    </a:ext>
                  </a:extLst>
                </a:gridCol>
                <a:gridCol w="954476">
                  <a:extLst>
                    <a:ext uri="{9D8B030D-6E8A-4147-A177-3AD203B41FA5}">
                      <a16:colId xmlns:a16="http://schemas.microsoft.com/office/drawing/2014/main" val="2894953108"/>
                    </a:ext>
                  </a:extLst>
                </a:gridCol>
                <a:gridCol w="1054661">
                  <a:extLst>
                    <a:ext uri="{9D8B030D-6E8A-4147-A177-3AD203B41FA5}">
                      <a16:colId xmlns:a16="http://schemas.microsoft.com/office/drawing/2014/main" val="6734198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solidFill>
                            <a:srgbClr val="006299"/>
                          </a:solidFill>
                          <a:effectLst/>
                        </a:rPr>
                        <a:t>2021 edition</a:t>
                      </a:r>
                      <a:endParaRPr lang="en-GB" sz="14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>
                          <a:solidFill>
                            <a:srgbClr val="006299"/>
                          </a:solidFill>
                          <a:effectLst/>
                        </a:rPr>
                        <a:t>Δ</a:t>
                      </a:r>
                      <a:r>
                        <a:rPr lang="en-GB" sz="1400">
                          <a:solidFill>
                            <a:srgbClr val="006299"/>
                          </a:solidFill>
                          <a:effectLst/>
                        </a:rPr>
                        <a:t>2021-19</a:t>
                      </a:r>
                      <a:endParaRPr lang="en-GB" sz="14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856441"/>
                  </a:ext>
                </a:extLst>
              </a:tr>
              <a:tr h="4012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users in the online questionnaire tool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1600</a:t>
                      </a:r>
                      <a:r>
                        <a:rPr lang="en-GB" sz="1200" baseline="30000">
                          <a:solidFill>
                            <a:srgbClr val="006299"/>
                          </a:solidFill>
                          <a:effectLst/>
                        </a:rPr>
                        <a:t>†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+33%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328345"/>
                  </a:ext>
                </a:extLst>
              </a:tr>
              <a:tr h="40124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organisations managing policy initiatives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2100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+11%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9277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policy initiatives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6700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+18%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93452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</a:t>
                      </a:r>
                      <a:r>
                        <a:rPr lang="en-GB" sz="1200" b="0" baseline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initiatives (prefilled from prior edition)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r" rtl="0" eaLnBrk="1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kumimoji="0" lang="en-GB" sz="1200" kern="120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082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GB" sz="1200" b="0" baseline="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initiatives (created in this edition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kern="120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4656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Number of policy instruments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9100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+18%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33001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Country coverage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57 + EU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-8%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0714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Median number of policy initiatives by country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+13%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7833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6299"/>
                          </a:solidFill>
                          <a:effectLst/>
                        </a:rPr>
                        <a:t>Share of policy initiatives including budget data</a:t>
                      </a:r>
                      <a:endParaRPr lang="en-GB" sz="1200" b="1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77%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spcBef>
                          <a:spcPts val="5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solidFill>
                            <a:srgbClr val="006299"/>
                          </a:solidFill>
                          <a:effectLst/>
                        </a:rPr>
                        <a:t>+6 p.p.</a:t>
                      </a:r>
                      <a:endParaRPr lang="en-GB" sz="1200">
                        <a:solidFill>
                          <a:srgbClr val="006299"/>
                        </a:solidFill>
                        <a:effectLst/>
                        <a:latin typeface="Arial Narrow" panose="020B0606020202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3559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66883" y="178200"/>
            <a:ext cx="7451677" cy="766800"/>
          </a:xfrm>
        </p:spPr>
        <p:txBody>
          <a:bodyPr/>
          <a:lstStyle/>
          <a:p>
            <a:r>
              <a:rPr lang="en-GB" b="1">
                <a:solidFill>
                  <a:srgbClr val="006299"/>
                </a:solidFill>
              </a:rPr>
              <a:t>2021 STIP survey data</a:t>
            </a:r>
            <a:endParaRPr lang="en-GB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8761" y="1178665"/>
            <a:ext cx="81664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>
                <a:solidFill>
                  <a:srgbClr val="006299"/>
                </a:solidFill>
                <a:ea typeface="Arial" panose="020B0604020202020204" pitchFamily="34" charset="0"/>
              </a:rPr>
              <a:t>STIP Compass database indicators</a:t>
            </a:r>
            <a:endParaRPr lang="en-GB" b="1">
              <a:solidFill>
                <a:srgbClr val="006299"/>
              </a:solidFill>
              <a:latin typeface="Arial Narrow" panose="020B0606020202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87908" y="4028306"/>
            <a:ext cx="785900" cy="574173"/>
          </a:xfrm>
          <a:prstGeom prst="rect">
            <a:avLst/>
          </a:prstGeom>
          <a:noFill/>
          <a:ln w="38100">
            <a:solidFill>
              <a:srgbClr val="0062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b="1">
              <a:solidFill>
                <a:srgbClr val="006299"/>
              </a:solidFill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99045" y="1894926"/>
            <a:ext cx="4688863" cy="2133380"/>
            <a:chOff x="1909645" y="1499506"/>
            <a:chExt cx="4688863" cy="2133380"/>
          </a:xfrm>
        </p:grpSpPr>
        <p:sp>
          <p:nvSpPr>
            <p:cNvPr id="14" name="Rectangle 13"/>
            <p:cNvSpPr/>
            <p:nvPr/>
          </p:nvSpPr>
          <p:spPr>
            <a:xfrm>
              <a:off x="1909645" y="1499506"/>
              <a:ext cx="4256071" cy="1802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2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>
                  <a:solidFill>
                    <a:srgbClr val="006299"/>
                  </a:solidFill>
                  <a:latin typeface="+mj-lt"/>
                </a:rPr>
                <a:t>25 OECD countries reported more than 100 policies</a:t>
              </a:r>
            </a:p>
            <a:p>
              <a:pPr algn="ctr"/>
              <a:endParaRPr lang="en-GB" sz="1800" b="1">
                <a:solidFill>
                  <a:srgbClr val="006299"/>
                </a:solidFill>
                <a:latin typeface="+mj-lt"/>
              </a:endParaRPr>
            </a:p>
            <a:p>
              <a:pPr algn="ctr"/>
              <a:r>
                <a:rPr lang="en-GB" sz="1800" b="1">
                  <a:solidFill>
                    <a:srgbClr val="006299"/>
                  </a:solidFill>
                  <a:latin typeface="+mj-lt"/>
                </a:rPr>
                <a:t>6 OECD countries reported less </a:t>
              </a:r>
              <a:br>
                <a:rPr lang="en-GB" sz="1800" b="1">
                  <a:solidFill>
                    <a:srgbClr val="006299"/>
                  </a:solidFill>
                  <a:latin typeface="+mj-lt"/>
                </a:rPr>
              </a:br>
              <a:r>
                <a:rPr lang="en-GB" sz="1800" b="1">
                  <a:solidFill>
                    <a:srgbClr val="006299"/>
                  </a:solidFill>
                  <a:latin typeface="+mj-lt"/>
                </a:rPr>
                <a:t>than 70 policies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165716" y="3302369"/>
              <a:ext cx="432792" cy="330517"/>
            </a:xfrm>
            <a:prstGeom prst="line">
              <a:avLst/>
            </a:prstGeom>
            <a:ln w="38100">
              <a:solidFill>
                <a:srgbClr val="0062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28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327573"/>
            <a:ext cx="8100553" cy="3518841"/>
          </a:xfrm>
        </p:spPr>
        <p:txBody>
          <a:bodyPr>
            <a:noAutofit/>
          </a:bodyPr>
          <a:lstStyle/>
          <a:p>
            <a:pPr marL="400050" indent="-400050">
              <a:lnSpc>
                <a:spcPct val="120000"/>
              </a:lnSpc>
              <a:spcAft>
                <a:spcPts val="1200"/>
              </a:spcAft>
              <a:buFont typeface="+mj-lt"/>
              <a:buAutoNum type="romanLcPeriod"/>
            </a:pPr>
            <a:r>
              <a:rPr lang="en-GB" sz="1600" i="0">
                <a:solidFill>
                  <a:srgbClr val="0F5494"/>
                </a:solidFill>
              </a:rPr>
              <a:t>The data consists of </a:t>
            </a:r>
            <a:r>
              <a:rPr lang="en-GB" sz="1600" b="1" i="0">
                <a:solidFill>
                  <a:srgbClr val="0F5494"/>
                </a:solidFill>
              </a:rPr>
              <a:t>self-reported descriptions</a:t>
            </a:r>
            <a:r>
              <a:rPr lang="en-GB" sz="1600" i="0">
                <a:solidFill>
                  <a:srgbClr val="0F5494"/>
                </a:solidFill>
              </a:rPr>
              <a:t> of national STI policies given by ministries, funding agencies and othe</a:t>
            </a:r>
            <a:r>
              <a:rPr lang="en-GB" sz="1600">
                <a:solidFill>
                  <a:srgbClr val="0F5494"/>
                </a:solidFill>
              </a:rPr>
              <a:t>r public bodies that manage these initiatives</a:t>
            </a:r>
            <a:r>
              <a:rPr lang="en-GB" sz="1600" i="0">
                <a:solidFill>
                  <a:srgbClr val="0F5494"/>
                </a:solidFill>
              </a:rPr>
              <a:t>. </a:t>
            </a:r>
            <a:endParaRPr lang="en-GB" sz="1600">
              <a:solidFill>
                <a:srgbClr val="0F5494"/>
              </a:solidFill>
            </a:endParaRPr>
          </a:p>
          <a:p>
            <a:pPr marL="400050" indent="-400050">
              <a:lnSpc>
                <a:spcPct val="120000"/>
              </a:lnSpc>
              <a:spcAft>
                <a:spcPts val="300"/>
              </a:spcAft>
              <a:buFont typeface="+mj-lt"/>
              <a:buAutoNum type="romanLcPeriod"/>
            </a:pPr>
            <a:r>
              <a:rPr lang="en-US" sz="1600">
                <a:solidFill>
                  <a:srgbClr val="0F5494"/>
                </a:solidFill>
              </a:rPr>
              <a:t>Policy initiatives </a:t>
            </a:r>
            <a:r>
              <a:rPr lang="en-US" sz="1600" b="1">
                <a:solidFill>
                  <a:srgbClr val="0F5494"/>
                </a:solidFill>
              </a:rPr>
              <a:t>vary in scope and scale</a:t>
            </a:r>
            <a:r>
              <a:rPr lang="en-US" sz="1600">
                <a:solidFill>
                  <a:srgbClr val="0F5494"/>
                </a:solidFill>
              </a:rPr>
              <a:t>, which can make aggregating them in groups problematic</a:t>
            </a:r>
            <a:r>
              <a:rPr lang="en-GB" sz="1600">
                <a:solidFill>
                  <a:srgbClr val="0F5494"/>
                </a:solidFill>
              </a:rPr>
              <a:t>.</a:t>
            </a:r>
          </a:p>
          <a:p>
            <a:pPr lvl="1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rgbClr val="0F5494"/>
                </a:solidFill>
              </a:rPr>
              <a:t>What </a:t>
            </a:r>
            <a:r>
              <a:rPr lang="en-GB" sz="1400" b="1">
                <a:solidFill>
                  <a:srgbClr val="0F5494"/>
                </a:solidFill>
              </a:rPr>
              <a:t>meaning </a:t>
            </a:r>
            <a:r>
              <a:rPr lang="en-GB" sz="1400">
                <a:solidFill>
                  <a:srgbClr val="0F5494"/>
                </a:solidFill>
              </a:rPr>
              <a:t>should be given to the fact that one country uses </a:t>
            </a:r>
            <a:r>
              <a:rPr lang="en-GB" sz="1400" b="1">
                <a:solidFill>
                  <a:srgbClr val="0F5494"/>
                </a:solidFill>
              </a:rPr>
              <a:t>twice as many </a:t>
            </a:r>
            <a:r>
              <a:rPr lang="en-GB" sz="1400">
                <a:solidFill>
                  <a:srgbClr val="0F5494"/>
                </a:solidFill>
              </a:rPr>
              <a:t>policy initiatives than another to address the same policy theme?</a:t>
            </a:r>
          </a:p>
          <a:p>
            <a:pPr marL="400050" indent="-400050">
              <a:lnSpc>
                <a:spcPct val="120000"/>
              </a:lnSpc>
              <a:spcAft>
                <a:spcPts val="300"/>
              </a:spcAft>
              <a:buFont typeface="+mj-lt"/>
              <a:buAutoNum type="romanLcPeriod"/>
            </a:pPr>
            <a:r>
              <a:rPr lang="en-GB" sz="1700">
                <a:solidFill>
                  <a:srgbClr val="0F5494"/>
                </a:solidFill>
              </a:rPr>
              <a:t>Countries also vary in the scope and scale of their </a:t>
            </a:r>
            <a:r>
              <a:rPr lang="en-GB" sz="1700" b="1">
                <a:solidFill>
                  <a:srgbClr val="0F5494"/>
                </a:solidFill>
              </a:rPr>
              <a:t>reporting</a:t>
            </a:r>
            <a:r>
              <a:rPr lang="en-GB" sz="1700">
                <a:solidFill>
                  <a:srgbClr val="0F5494"/>
                </a:solidFill>
              </a:rPr>
              <a:t>.</a:t>
            </a:r>
            <a:endParaRPr lang="en-GB" sz="1700" i="0">
              <a:solidFill>
                <a:srgbClr val="0F5494"/>
              </a:solidFill>
            </a:endParaRPr>
          </a:p>
          <a:p>
            <a:pPr marL="534988" lvl="1" indent="-236538">
              <a:lnSpc>
                <a:spcPct val="12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F5494"/>
                </a:solidFill>
              </a:rPr>
              <a:t>The dataset is </a:t>
            </a:r>
            <a:r>
              <a:rPr lang="en-US" sz="1400" b="1">
                <a:solidFill>
                  <a:srgbClr val="0F5494"/>
                </a:solidFill>
              </a:rPr>
              <a:t>useful to learn about existing types of STI policies </a:t>
            </a:r>
            <a:r>
              <a:rPr lang="en-US" sz="1400">
                <a:solidFill>
                  <a:srgbClr val="0F5494"/>
                </a:solidFill>
              </a:rPr>
              <a:t>in a wide variety of topics, but it </a:t>
            </a:r>
            <a:r>
              <a:rPr lang="en-US" sz="1400" b="1" u="sng">
                <a:solidFill>
                  <a:srgbClr val="0F5494"/>
                </a:solidFill>
              </a:rPr>
              <a:t>is not representative of the actual population</a:t>
            </a:r>
            <a:r>
              <a:rPr lang="en-US" sz="1400">
                <a:solidFill>
                  <a:srgbClr val="0F5494"/>
                </a:solidFill>
              </a:rPr>
              <a:t> of policies in countries.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200" y="178200"/>
            <a:ext cx="5989540" cy="766800"/>
          </a:xfrm>
        </p:spPr>
        <p:txBody>
          <a:bodyPr/>
          <a:lstStyle/>
          <a:p>
            <a:r>
              <a:rPr lang="en-GB"/>
              <a:t>Dataset limitations</a:t>
            </a:r>
            <a:br>
              <a:rPr lang="en-GB"/>
            </a:br>
            <a:r>
              <a:rPr lang="en-GB" sz="2000"/>
              <a:t>To be accounted for when analysing the data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84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200" y="178200"/>
            <a:ext cx="7416000" cy="766800"/>
          </a:xfrm>
        </p:spPr>
        <p:txBody>
          <a:bodyPr/>
          <a:lstStyle/>
          <a:p>
            <a:r>
              <a:rPr lang="en-GB"/>
              <a:t>Weighting policy initiatives by budget</a:t>
            </a:r>
            <a:endParaRPr lang="en-GB" sz="21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05970"/>
            <a:ext cx="6172200" cy="41963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20000"/>
              </a:lnSpc>
              <a:spcAft>
                <a:spcPts val="900"/>
              </a:spcAft>
              <a:buNone/>
            </a:pPr>
            <a:r>
              <a:rPr lang="en-US">
                <a:solidFill>
                  <a:srgbClr val="0F5494"/>
                </a:solidFill>
              </a:rPr>
              <a:t>One way to scale policies is using the budget range as a weight.</a:t>
            </a:r>
            <a:endParaRPr lang="en-GB" i="0">
              <a:solidFill>
                <a:srgbClr val="0F5494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129199"/>
              </p:ext>
            </p:extLst>
          </p:nvPr>
        </p:nvGraphicFramePr>
        <p:xfrm>
          <a:off x="2641286" y="1856903"/>
          <a:ext cx="3861429" cy="22682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47090">
                  <a:extLst>
                    <a:ext uri="{9D8B030D-6E8A-4147-A177-3AD203B41FA5}">
                      <a16:colId xmlns:a16="http://schemas.microsoft.com/office/drawing/2014/main" val="1797376859"/>
                    </a:ext>
                  </a:extLst>
                </a:gridCol>
                <a:gridCol w="1914339">
                  <a:extLst>
                    <a:ext uri="{9D8B030D-6E8A-4147-A177-3AD203B41FA5}">
                      <a16:colId xmlns:a16="http://schemas.microsoft.com/office/drawing/2014/main" val="3721671517"/>
                    </a:ext>
                  </a:extLst>
                </a:gridCol>
              </a:tblGrid>
              <a:tr h="40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Budget range</a:t>
                      </a:r>
                      <a:br>
                        <a:rPr lang="en-GB" sz="1200">
                          <a:effectLst/>
                        </a:rPr>
                      </a:br>
                      <a:r>
                        <a:rPr lang="en-GB" sz="1200">
                          <a:effectLst/>
                        </a:rPr>
                        <a:t>(in Million Euros)</a:t>
                      </a:r>
                      <a:endParaRPr lang="en-GB" sz="2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Budget weight coefficient</a:t>
                      </a:r>
                      <a:endParaRPr lang="en-GB" sz="2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88554459"/>
                  </a:ext>
                </a:extLst>
              </a:tr>
              <a:tr h="40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Don’t know /</a:t>
                      </a:r>
                      <a:b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</a:b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 Not applicable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0 (no weight)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816275332"/>
                  </a:ext>
                </a:extLst>
              </a:tr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Less than 1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0.005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347680032"/>
                  </a:ext>
                </a:extLst>
              </a:tr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1 M – 5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0.01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207444720"/>
                  </a:ext>
                </a:extLst>
              </a:tr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5 M – 20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0.05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229303016"/>
                  </a:ext>
                </a:extLst>
              </a:tr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20 M – 50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0.2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62577226"/>
                  </a:ext>
                </a:extLst>
              </a:tr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50 M – 100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0.5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953052537"/>
                  </a:ext>
                </a:extLst>
              </a:tr>
              <a:tr h="2019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100 M – 500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742051309"/>
                  </a:ext>
                </a:extLst>
              </a:tr>
              <a:tr h="2477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More than 500 M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  <a:endParaRPr lang="en-GB" sz="21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13312836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9" y="4253052"/>
            <a:ext cx="8483702" cy="7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205654"/>
            <a:ext cx="8100553" cy="31089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>
                <a:solidFill>
                  <a:srgbClr val="0F5494"/>
                </a:solidFill>
              </a:rPr>
              <a:t>Provides policy makers, analysts and the public at large with a resource to </a:t>
            </a:r>
            <a:r>
              <a:rPr lang="en-US" sz="1800" b="1">
                <a:solidFill>
                  <a:srgbClr val="0F5494"/>
                </a:solidFill>
              </a:rPr>
              <a:t>retrieve STI statistical indicators</a:t>
            </a:r>
            <a:r>
              <a:rPr lang="en-US" sz="1800">
                <a:solidFill>
                  <a:srgbClr val="0F5494"/>
                </a:solidFill>
              </a:rPr>
              <a:t> across OECD countries and several other economies.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>
                <a:solidFill>
                  <a:srgbClr val="0F5494"/>
                </a:solidFill>
              </a:rPr>
              <a:t>It contains over </a:t>
            </a:r>
            <a:r>
              <a:rPr lang="en-US" sz="1800" b="1">
                <a:solidFill>
                  <a:srgbClr val="0F5494"/>
                </a:solidFill>
              </a:rPr>
              <a:t>400 unique indicators </a:t>
            </a:r>
            <a:r>
              <a:rPr lang="en-US" sz="1800">
                <a:solidFill>
                  <a:srgbClr val="0F5494"/>
                </a:solidFill>
              </a:rPr>
              <a:t>on a wide range of topics such as research and development, science, business innovation, patents, education and the economy.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800">
                <a:solidFill>
                  <a:srgbClr val="0F5494"/>
                </a:solidFill>
              </a:rPr>
              <a:t>It draws on the very </a:t>
            </a:r>
            <a:r>
              <a:rPr lang="en-US" sz="1800" b="1">
                <a:solidFill>
                  <a:srgbClr val="0F5494"/>
                </a:solidFill>
              </a:rPr>
              <a:t>latest, quality assured </a:t>
            </a:r>
            <a:r>
              <a:rPr lang="en-US" sz="1800">
                <a:solidFill>
                  <a:srgbClr val="0F5494"/>
                </a:solidFill>
              </a:rPr>
              <a:t>statistics from OECD and partner international </a:t>
            </a:r>
            <a:r>
              <a:rPr lang="en-US" sz="1800" err="1">
                <a:solidFill>
                  <a:srgbClr val="0F5494"/>
                </a:solidFill>
              </a:rPr>
              <a:t>organisations</a:t>
            </a:r>
            <a:r>
              <a:rPr lang="en-US" sz="1800">
                <a:solidFill>
                  <a:srgbClr val="0F5494"/>
                </a:solidFill>
              </a:rPr>
              <a:t>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sz="1800">
                <a:solidFill>
                  <a:srgbClr val="0F5494"/>
                </a:solidFill>
              </a:rPr>
              <a:t>Accessible through a dedicated API using SDMX queries.</a:t>
            </a:r>
            <a:endParaRPr lang="en-GB" sz="1800">
              <a:solidFill>
                <a:srgbClr val="0F549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200" y="178200"/>
            <a:ext cx="5989540" cy="766800"/>
          </a:xfrm>
        </p:spPr>
        <p:txBody>
          <a:bodyPr/>
          <a:lstStyle/>
          <a:p>
            <a:r>
              <a:rPr lang="en-GB"/>
              <a:t>The STI.Scoreboard platform</a:t>
            </a:r>
          </a:p>
        </p:txBody>
      </p:sp>
    </p:spTree>
    <p:extLst>
      <p:ext uri="{BB962C8B-B14F-4D97-AF65-F5344CB8AC3E}">
        <p14:creationId xmlns:p14="http://schemas.microsoft.com/office/powerpoint/2010/main" val="163523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363839"/>
            <a:ext cx="8100553" cy="116261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900"/>
              </a:spcAft>
              <a:buNone/>
            </a:pPr>
            <a:r>
              <a:rPr lang="en-US" sz="1800" b="1">
                <a:solidFill>
                  <a:srgbClr val="0F5494"/>
                </a:solidFill>
              </a:rPr>
              <a:t>Quick access instructions </a:t>
            </a:r>
            <a:r>
              <a:rPr lang="en-US" sz="1800">
                <a:solidFill>
                  <a:srgbClr val="0F5494"/>
                </a:solidFill>
              </a:rPr>
              <a:t>are given in the main page of the hackathon’s GitHub repository (link below). It provides the necessary guidance, codebooks, Python/R code snippets and examples. </a:t>
            </a:r>
          </a:p>
          <a:p>
            <a:pPr marL="0" indent="0">
              <a:lnSpc>
                <a:spcPct val="120000"/>
              </a:lnSpc>
              <a:spcAft>
                <a:spcPts val="900"/>
              </a:spcAft>
              <a:buNone/>
            </a:pPr>
            <a:r>
              <a:rPr lang="en-US" sz="1800">
                <a:solidFill>
                  <a:srgbClr val="0F5494"/>
                </a:solidFill>
              </a:rPr>
              <a:t>We will be sharing this link in the chat.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6426933" cy="766800"/>
          </a:xfrm>
        </p:spPr>
        <p:txBody>
          <a:bodyPr/>
          <a:lstStyle/>
          <a:p>
            <a:r>
              <a:rPr lang="en-GB"/>
              <a:t>Accessing the hackathon’s datasets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2282" y="3312157"/>
            <a:ext cx="6725919" cy="914399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GB" sz="2500" kern="1200">
                <a:solidFill>
                  <a:srgbClr val="434343"/>
                </a:solidFill>
                <a:latin typeface="Consolas" panose="020B0609020204030204" pitchFamily="49" charset="0"/>
                <a:ea typeface="Oswald"/>
                <a:cs typeface="Oswald"/>
                <a:hlinkClick r:id="rId2"/>
              </a:rPr>
              <a:t>https://github.com/STIPlab/hackathon</a:t>
            </a:r>
            <a:r>
              <a:rPr lang="en-GB" sz="2500" kern="1200">
                <a:solidFill>
                  <a:srgbClr val="434343"/>
                </a:solidFill>
                <a:latin typeface="Consolas" panose="020B0609020204030204" pitchFamily="49" charset="0"/>
                <a:ea typeface="Oswald"/>
                <a:cs typeface="Oswa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71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55070" y="2211926"/>
            <a:ext cx="5702100" cy="10476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500" kern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pPr>
              <a:lnSpc>
                <a:spcPts val="3000"/>
              </a:lnSpc>
            </a:pPr>
            <a:r>
              <a:rPr lang="en-US"/>
              <a:t>Round table introductions </a:t>
            </a:r>
          </a:p>
          <a:p>
            <a:pPr>
              <a:lnSpc>
                <a:spcPts val="3000"/>
              </a:lnSpc>
            </a:pPr>
            <a:r>
              <a:rPr lang="en-US"/>
              <a:t>of teams and team leaders</a:t>
            </a:r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1120896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6426933" cy="766800"/>
          </a:xfrm>
        </p:spPr>
        <p:txBody>
          <a:bodyPr/>
          <a:lstStyle/>
          <a:p>
            <a:r>
              <a:rPr lang="en-GB"/>
              <a:t>Kick-off day 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074254"/>
              </p:ext>
            </p:extLst>
          </p:nvPr>
        </p:nvGraphicFramePr>
        <p:xfrm>
          <a:off x="427673" y="1459124"/>
          <a:ext cx="8316000" cy="29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000">
                  <a:extLst>
                    <a:ext uri="{9D8B030D-6E8A-4147-A177-3AD203B41FA5}">
                      <a16:colId xmlns:a16="http://schemas.microsoft.com/office/drawing/2014/main" val="1220909781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149992195"/>
                    </a:ext>
                  </a:extLst>
                </a:gridCol>
                <a:gridCol w="3348000">
                  <a:extLst>
                    <a:ext uri="{9D8B030D-6E8A-4147-A177-3AD203B41FA5}">
                      <a16:colId xmlns:a16="http://schemas.microsoft.com/office/drawing/2014/main" val="3302153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Team leader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TL </a:t>
                      </a:r>
                      <a:r>
                        <a:rPr lang="en-GB" baseline="0"/>
                        <a:t>email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03608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en-GB"/>
                        <a:t>Aalborg University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Tiago Santos Pereira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b="0" i="0" u="none" strike="noStrike" noProof="0">
                          <a:latin typeface="Georgia"/>
                          <a:hlinkClick r:id="rId2"/>
                        </a:rPr>
                        <a:t>tsp@ces.uc.pt</a:t>
                      </a:r>
                      <a:r>
                        <a:rPr lang="en-GB" b="0" i="0" u="none" strike="noStrike" noProof="0">
                          <a:latin typeface="Georgia"/>
                        </a:rPr>
                        <a:t>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45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Georgia Institute of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Caroline </a:t>
                      </a:r>
                      <a:r>
                        <a:rPr lang="en-GB" err="1"/>
                        <a:t>Paunov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hlinkClick r:id="rId3"/>
                        </a:rPr>
                        <a:t>Caroline.PAUNOV@oecd.org</a:t>
                      </a:r>
                      <a:r>
                        <a:rPr lang="en-GB" baseline="0"/>
                        <a:t> 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43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Korea Advanced Institute of Science and Technology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Alan </a:t>
                      </a:r>
                      <a:r>
                        <a:rPr lang="en-GB" err="1"/>
                        <a:t>Paic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hlinkClick r:id="rId4"/>
                        </a:rPr>
                        <a:t>Alan.paic@oecd.org</a:t>
                      </a:r>
                      <a:r>
                        <a:rPr lang="en-GB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1638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r>
                        <a:rPr lang="en-GB"/>
                        <a:t>University of Turin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Laura Kreiling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hlinkClick r:id="rId5"/>
                        </a:rPr>
                        <a:t>Laura.KREILING@oecd.org</a:t>
                      </a:r>
                      <a:r>
                        <a:rPr lang="en-GB" baseline="0"/>
                        <a:t> 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975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77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6426933" cy="766800"/>
          </a:xfrm>
        </p:spPr>
        <p:txBody>
          <a:bodyPr/>
          <a:lstStyle/>
          <a:p>
            <a:r>
              <a:rPr lang="en-GB"/>
              <a:t>Kick-off day 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31585"/>
              </p:ext>
            </p:extLst>
          </p:nvPr>
        </p:nvGraphicFramePr>
        <p:xfrm>
          <a:off x="115552" y="1432030"/>
          <a:ext cx="8892000" cy="284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122090978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149992195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56396516"/>
                    </a:ext>
                  </a:extLst>
                </a:gridCol>
                <a:gridCol w="2844000">
                  <a:extLst>
                    <a:ext uri="{9D8B030D-6E8A-4147-A177-3AD203B41FA5}">
                      <a16:colId xmlns:a16="http://schemas.microsoft.com/office/drawing/2014/main" val="3302153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Team leader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TL organisation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/>
                        <a:t>TL email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036082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600" err="1"/>
                        <a:t>Fraunhofer</a:t>
                      </a:r>
                      <a:r>
                        <a:rPr lang="en-GB" sz="1600"/>
                        <a:t> Institute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err="1"/>
                        <a:t>Joseba</a:t>
                      </a:r>
                      <a:r>
                        <a:rPr lang="en-GB" sz="1600"/>
                        <a:t> </a:t>
                      </a:r>
                      <a:r>
                        <a:rPr lang="en-GB" sz="1600" err="1"/>
                        <a:t>Sanmartín</a:t>
                      </a: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Spanish Foundation for Science and Technology (FECYT)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hlinkClick r:id="rId2"/>
                        </a:rPr>
                        <a:t>Joseba.Sanmartin@fecyt.es</a:t>
                      </a:r>
                      <a:r>
                        <a:rPr lang="en-GB" sz="1600" baseline="0"/>
                        <a:t> </a:t>
                      </a:r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45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SPRU, University of Sussex Business 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Daniel Ferreira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Portuguese national funding agency for science, research and technology (FCT)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hlinkClick r:id="rId3"/>
                        </a:rPr>
                        <a:t>Daniel.Ferreira@fct.pt</a:t>
                      </a:r>
                      <a:r>
                        <a:rPr lang="en-GB" sz="160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43304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r>
                        <a:rPr lang="en-GB" sz="1600"/>
                        <a:t>University of Tokyo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Philippe </a:t>
                      </a:r>
                      <a:r>
                        <a:rPr lang="en-GB" sz="1600" err="1"/>
                        <a:t>Larrue</a:t>
                      </a: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OECD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hlinkClick r:id="rId4"/>
                        </a:rPr>
                        <a:t>Philippe.LARRUE@oecd.org</a:t>
                      </a:r>
                      <a:endParaRPr lang="en-GB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16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97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55070" y="2211926"/>
            <a:ext cx="5702100" cy="10476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500" kern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pPr>
              <a:lnSpc>
                <a:spcPts val="3000"/>
              </a:lnSpc>
            </a:pPr>
            <a:r>
              <a:rPr lang="en-US"/>
              <a:t>Introduction and discussion of the policy questions</a:t>
            </a:r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337904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55070" y="2211926"/>
            <a:ext cx="5702100" cy="10476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500" kern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pPr>
              <a:lnSpc>
                <a:spcPts val="3000"/>
              </a:lnSpc>
            </a:pPr>
            <a:r>
              <a:rPr lang="en-US"/>
              <a:t>Welcome and structure of the hackathon</a:t>
            </a:r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5915878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914989" cy="766800"/>
          </a:xfrm>
        </p:spPr>
        <p:txBody>
          <a:bodyPr/>
          <a:lstStyle/>
          <a:p>
            <a:r>
              <a:rPr lang="en-GB"/>
              <a:t>Aalborg University – Tiago Santos Pereira </a:t>
            </a:r>
            <a:r>
              <a:rPr lang="en-GB" sz="1600">
                <a:solidFill>
                  <a:srgbClr val="FF0000"/>
                </a:solidFill>
              </a:rPr>
              <a:t>REVISED</a:t>
            </a:r>
            <a:endParaRPr lang="en-GB" sz="1600">
              <a:solidFill>
                <a:srgbClr val="FF0000"/>
              </a:solidFill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6270" y="1181290"/>
            <a:ext cx="7311461" cy="1083734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ea typeface="+mn-lt"/>
                <a:cs typeface="+mn-lt"/>
              </a:rPr>
              <a:t>To what extent can we identify distinct instruments and country policy goals that reflect a novel </a:t>
            </a:r>
            <a:r>
              <a:rPr lang="en-US" sz="1800" b="1">
                <a:ea typeface="+mn-lt"/>
                <a:cs typeface="+mn-lt"/>
              </a:rPr>
              <a:t>co-creation</a:t>
            </a:r>
            <a:r>
              <a:rPr lang="en-US" sz="1800">
                <a:ea typeface="+mn-lt"/>
                <a:cs typeface="+mn-lt"/>
              </a:rPr>
              <a:t> approach vs. a more traditional knowledge-transfer approach? 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F70000-F99D-C655-D327-6FA33893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1" y="2519792"/>
            <a:ext cx="8335912" cy="2546819"/>
          </a:xfrm>
        </p:spPr>
        <p:txBody>
          <a:bodyPr vert="horz" lIns="91440" tIns="45720" rIns="91440" bIns="45720" anchor="t">
            <a:noAutofit/>
          </a:bodyPr>
          <a:lstStyle/>
          <a:p>
            <a:pPr marL="271145" lvl="1" indent="-212725"/>
            <a:r>
              <a:rPr lang="en-US" sz="1600" dirty="0">
                <a:solidFill>
                  <a:srgbClr val="0F5494"/>
                </a:solidFill>
              </a:rPr>
              <a:t>You could use keywords t</a:t>
            </a:r>
            <a:r>
              <a:rPr lang="en-US" sz="1600" dirty="0">
                <a:solidFill>
                  <a:srgbClr val="0F5494"/>
                </a:solidFill>
                <a:ea typeface="+mn-lt"/>
                <a:cs typeface="+mn-lt"/>
              </a:rPr>
              <a:t>o delineate a 'novel co-creation' approach from a 'traditional knowledge transfer' approach, e.g.</a:t>
            </a:r>
            <a:endParaRPr lang="en-US" dirty="0">
              <a:solidFill>
                <a:srgbClr val="0F5494"/>
              </a:solidFill>
            </a:endParaRPr>
          </a:p>
          <a:p>
            <a:pPr marL="858520" lvl="2" indent="-172720"/>
            <a:r>
              <a:rPr lang="en-US" sz="1300" b="1" dirty="0">
                <a:solidFill>
                  <a:srgbClr val="0F5494"/>
                </a:solidFill>
              </a:rPr>
              <a:t>Co-creation</a:t>
            </a:r>
            <a:r>
              <a:rPr lang="en-US" sz="1300" dirty="0">
                <a:solidFill>
                  <a:srgbClr val="0F5494"/>
                </a:solidFill>
              </a:rPr>
              <a:t>: </a:t>
            </a:r>
            <a:r>
              <a:rPr lang="en-US" sz="1300" dirty="0">
                <a:solidFill>
                  <a:srgbClr val="0F5494"/>
                </a:solidFill>
                <a:ea typeface="+mn-lt"/>
                <a:cs typeface="+mn-lt"/>
              </a:rPr>
              <a:t>‘joint’, longer time period (e.g. institutional), involvement of different actors (e.g. including civil society)</a:t>
            </a:r>
            <a:endParaRPr lang="en-US" sz="1300" dirty="0">
              <a:solidFill>
                <a:srgbClr val="0F5494"/>
              </a:solidFill>
            </a:endParaRPr>
          </a:p>
          <a:p>
            <a:pPr marL="858520" lvl="2" indent="-172720"/>
            <a:r>
              <a:rPr lang="en-US" sz="1300" b="1" dirty="0">
                <a:solidFill>
                  <a:srgbClr val="0F5494"/>
                </a:solidFill>
              </a:rPr>
              <a:t>Knowledge transfer</a:t>
            </a:r>
            <a:r>
              <a:rPr lang="en-US" sz="1300" dirty="0">
                <a:solidFill>
                  <a:srgbClr val="0F5494"/>
                </a:solidFill>
              </a:rPr>
              <a:t>: </a:t>
            </a:r>
            <a:r>
              <a:rPr lang="en-US" sz="1300" dirty="0">
                <a:solidFill>
                  <a:srgbClr val="0F5494"/>
                </a:solidFill>
                <a:ea typeface="+mn-lt"/>
                <a:cs typeface="+mn-lt"/>
              </a:rPr>
              <a:t>based on contracts, short-term, university-industry based</a:t>
            </a:r>
          </a:p>
          <a:p>
            <a:pPr marL="271145" lvl="1" indent="-212725"/>
            <a:r>
              <a:rPr lang="en-US" sz="1600" dirty="0">
                <a:solidFill>
                  <a:srgbClr val="0F5494"/>
                </a:solidFill>
              </a:rPr>
              <a:t>STIP Compass has</a:t>
            </a:r>
            <a:r>
              <a:rPr lang="en-US" sz="1600" dirty="0">
                <a:solidFill>
                  <a:srgbClr val="0F5494"/>
                </a:solidFill>
                <a:ea typeface="+mn-lt"/>
                <a:cs typeface="+mn-lt"/>
              </a:rPr>
              <a:t> a thematic portal dedicated to this topic, which offers further insights on these definitions: </a:t>
            </a:r>
            <a:r>
              <a:rPr lang="en-US" sz="1600" dirty="0">
                <a:ea typeface="+mn-lt"/>
                <a:cs typeface="+mn-lt"/>
                <a:hlinkClick r:id="rId2"/>
              </a:rPr>
              <a:t>https://stip.oecd.org/knowledge-transfer/</a:t>
            </a:r>
          </a:p>
          <a:p>
            <a:pPr marL="271145" lvl="1" indent="-212725"/>
            <a:r>
              <a:rPr lang="en-US" sz="1600" dirty="0">
                <a:solidFill>
                  <a:srgbClr val="0F5494"/>
                </a:solidFill>
              </a:rPr>
              <a:t>Analysis could be extended to the Covid Watch policy data to explore whether </a:t>
            </a:r>
            <a:r>
              <a:rPr lang="en-US" sz="1600" dirty="0">
                <a:solidFill>
                  <a:srgbClr val="0F5494"/>
                </a:solidFill>
                <a:ea typeface="+mn-lt"/>
                <a:cs typeface="+mn-lt"/>
              </a:rPr>
              <a:t>the Covid-19 response initiatives are particularly characteristic of a co-creation approach?</a:t>
            </a:r>
            <a:endParaRPr lang="en-US" sz="1600" dirty="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76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71787"/>
            <a:ext cx="8195733" cy="3447626"/>
          </a:xfrm>
        </p:spPr>
        <p:txBody>
          <a:bodyPr vert="horz" lIns="91440" tIns="45720" rIns="91440" bIns="45720" anchor="ctr">
            <a:noAutofit/>
          </a:bodyPr>
          <a:lstStyle/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TIP Strategies</a:t>
            </a:r>
            <a:endParaRPr lang="en-US" dirty="0">
              <a:solidFill>
                <a:srgbClr val="0F5494"/>
              </a:solidFill>
            </a:endParaRP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200" dirty="0">
                <a:solidFill>
                  <a:srgbClr val="0F5494"/>
                </a:solidFill>
              </a:rPr>
              <a:t>Example keywords: </a:t>
            </a:r>
            <a:r>
              <a:rPr lang="en-US" sz="1200" dirty="0" err="1">
                <a:solidFill>
                  <a:srgbClr val="0F5494"/>
                </a:solidFill>
              </a:rPr>
              <a:t>knowledge_transfer</a:t>
            </a:r>
            <a:r>
              <a:rPr lang="en-US" sz="1200" dirty="0">
                <a:solidFill>
                  <a:srgbClr val="0F5494"/>
                </a:solidFill>
              </a:rPr>
              <a:t>, co-creation, </a:t>
            </a:r>
            <a:r>
              <a:rPr lang="en-US" sz="1200" dirty="0" err="1">
                <a:solidFill>
                  <a:srgbClr val="0F5494"/>
                </a:solidFill>
              </a:rPr>
              <a:t>commercialisation</a:t>
            </a:r>
            <a:r>
              <a:rPr lang="en-US" sz="1200" dirty="0">
                <a:solidFill>
                  <a:srgbClr val="0F5494"/>
                </a:solidFill>
              </a:rPr>
              <a:t>, </a:t>
            </a:r>
            <a:r>
              <a:rPr lang="en-US" sz="1200" dirty="0" err="1">
                <a:solidFill>
                  <a:srgbClr val="0F5494"/>
                </a:solidFill>
              </a:rPr>
              <a:t>technology_transfer</a:t>
            </a:r>
            <a:r>
              <a:rPr lang="en-US" sz="1200" dirty="0">
                <a:solidFill>
                  <a:srgbClr val="0F5494"/>
                </a:solidFill>
              </a:rPr>
              <a:t>, clusters, </a:t>
            </a:r>
            <a:r>
              <a:rPr lang="en-US" sz="1200" dirty="0" err="1">
                <a:solidFill>
                  <a:srgbClr val="0F5494"/>
                </a:solidFill>
              </a:rPr>
              <a:t>intellectual_property</a:t>
            </a:r>
          </a:p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STIP Compass: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200" dirty="0">
                <a:solidFill>
                  <a:srgbClr val="0F5494"/>
                </a:solidFill>
                <a:ea typeface="+mn-lt"/>
                <a:cs typeface="+mn-lt"/>
              </a:rPr>
              <a:t>Collaborative research and innovation (TH42, 537 policies); </a:t>
            </a:r>
            <a:r>
              <a:rPr lang="en-US" sz="1200" dirty="0" err="1">
                <a:solidFill>
                  <a:srgbClr val="0F5494"/>
                </a:solidFill>
                <a:ea typeface="+mn-lt"/>
                <a:cs typeface="+mn-lt"/>
              </a:rPr>
              <a:t>Commercialisation</a:t>
            </a:r>
            <a:r>
              <a:rPr lang="en-US" sz="1200" dirty="0">
                <a:solidFill>
                  <a:srgbClr val="0F5494"/>
                </a:solidFill>
                <a:ea typeface="+mn-lt"/>
                <a:cs typeface="+mn-lt"/>
              </a:rPr>
              <a:t> of public research (TH, 314 policies); Cluster policies (TH47, 278 policies); Intellectual property rights in public research (TH46, 163 policies); Intersectoral mobility (TH44, 113 policies); Transfer and linkage strategies (TH41, 183 policies)</a:t>
            </a:r>
          </a:p>
          <a:p>
            <a:pPr marL="255905" indent="-255905">
              <a:lnSpc>
                <a:spcPct val="120000"/>
              </a:lnSpc>
            </a:pPr>
            <a:r>
              <a:rPr lang="en-US" sz="2000" dirty="0" err="1">
                <a:solidFill>
                  <a:srgbClr val="0F5494"/>
                </a:solidFill>
              </a:rPr>
              <a:t>STI.Scoreboard</a:t>
            </a:r>
            <a:r>
              <a:rPr lang="en-US" sz="2000" dirty="0">
                <a:solidFill>
                  <a:srgbClr val="0F5494"/>
                </a:solidFill>
              </a:rPr>
              <a:t>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200" dirty="0">
                <a:solidFill>
                  <a:srgbClr val="0F5494"/>
                </a:solidFill>
              </a:rPr>
              <a:t>HERD/GOVERD financed by firms; innovative firms cooperating with HEIs and PRIs; 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Aalborg University: Possible dataset slices</a:t>
            </a:r>
          </a:p>
        </p:txBody>
      </p:sp>
    </p:spTree>
    <p:extLst>
      <p:ext uri="{BB962C8B-B14F-4D97-AF65-F5344CB8AC3E}">
        <p14:creationId xmlns:p14="http://schemas.microsoft.com/office/powerpoint/2010/main" val="14051757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Georgia Tech – Caroline </a:t>
            </a:r>
            <a:r>
              <a:rPr lang="en-GB" err="1"/>
              <a:t>Paunov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16270" y="2297403"/>
            <a:ext cx="7311461" cy="1083734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bg1"/>
                </a:solidFill>
              </a:rPr>
              <a:t>To what extent are countries’ </a:t>
            </a:r>
            <a:r>
              <a:rPr lang="en-US" sz="1800" b="1">
                <a:solidFill>
                  <a:schemeClr val="bg1"/>
                </a:solidFill>
              </a:rPr>
              <a:t>green transition goals</a:t>
            </a:r>
            <a:r>
              <a:rPr lang="en-US" sz="1800">
                <a:solidFill>
                  <a:schemeClr val="bg1"/>
                </a:solidFill>
              </a:rPr>
              <a:t>, as set out in their strategies, reflected in their STI policies? </a:t>
            </a:r>
          </a:p>
        </p:txBody>
      </p:sp>
    </p:spTree>
    <p:extLst>
      <p:ext uri="{BB962C8B-B14F-4D97-AF65-F5344CB8AC3E}">
        <p14:creationId xmlns:p14="http://schemas.microsoft.com/office/powerpoint/2010/main" val="1259727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71787"/>
            <a:ext cx="8195733" cy="3447626"/>
          </a:xfrm>
        </p:spPr>
        <p:txBody>
          <a:bodyPr vert="horz" lIns="91440" tIns="45720" rIns="91440" bIns="45720" anchor="ctr">
            <a:noAutofit/>
          </a:bodyPr>
          <a:lstStyle/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TIP Strategies</a:t>
            </a:r>
            <a:endParaRPr lang="en-US" dirty="0"/>
          </a:p>
          <a:p>
            <a:pPr marL="555625" lvl="1" indent="-212725">
              <a:lnSpc>
                <a:spcPct val="120000"/>
              </a:lnSpc>
              <a:spcBef>
                <a:spcPts val="500"/>
              </a:spcBef>
            </a:pPr>
            <a:r>
              <a:rPr lang="en-US" sz="1400">
                <a:solidFill>
                  <a:srgbClr val="0F5494"/>
                </a:solidFill>
              </a:rPr>
              <a:t>Example keywords: </a:t>
            </a:r>
            <a:r>
              <a:rPr lang="en-US" sz="1400" err="1">
                <a:solidFill>
                  <a:srgbClr val="0F5494"/>
                </a:solidFill>
              </a:rPr>
              <a:t>energy_transition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renewable_energy</a:t>
            </a:r>
            <a:r>
              <a:rPr lang="en-US" sz="1400">
                <a:solidFill>
                  <a:srgbClr val="0F5494"/>
                </a:solidFill>
              </a:rPr>
              <a:t>; hydrogen; </a:t>
            </a:r>
            <a:r>
              <a:rPr lang="en-US" sz="1400" err="1">
                <a:solidFill>
                  <a:srgbClr val="0F5494"/>
                </a:solidFill>
              </a:rPr>
              <a:t>battery_production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mobility_transition</a:t>
            </a:r>
            <a:r>
              <a:rPr lang="en-US" sz="1400">
                <a:solidFill>
                  <a:srgbClr val="0F5494"/>
                </a:solidFill>
              </a:rPr>
              <a:t>; …</a:t>
            </a:r>
          </a:p>
          <a:p>
            <a:pPr marL="255905" indent="-255905">
              <a:lnSpc>
                <a:spcPct val="120000"/>
              </a:lnSpc>
              <a:spcBef>
                <a:spcPts val="500"/>
              </a:spcBef>
            </a:pPr>
            <a:r>
              <a:rPr lang="en-US" sz="2000">
                <a:solidFill>
                  <a:srgbClr val="0F5494"/>
                </a:solidFill>
              </a:rPr>
              <a:t>STIP Compass:</a:t>
            </a:r>
          </a:p>
          <a:p>
            <a:pPr marL="555625" lvl="1" indent="-212725">
              <a:lnSpc>
                <a:spcPct val="120000"/>
              </a:lnSpc>
              <a:spcBef>
                <a:spcPts val="500"/>
              </a:spcBef>
            </a:pPr>
            <a:r>
              <a:rPr lang="en-US" sz="1400" dirty="0">
                <a:solidFill>
                  <a:srgbClr val="0F5494"/>
                </a:solidFill>
              </a:rPr>
              <a:t>Green energy transitions (TH92, 249 policy initiatives); Stimulus for STI systems (TH96, 212 policies); Building more resilient societies and economies (TH98, 73 policies); Research and innovation for society strategy (TH58, 282 policies)</a:t>
            </a:r>
          </a:p>
          <a:p>
            <a:pPr marL="255905" indent="-255905">
              <a:lnSpc>
                <a:spcPct val="120000"/>
              </a:lnSpc>
              <a:spcBef>
                <a:spcPts val="500"/>
              </a:spcBef>
            </a:pPr>
            <a:r>
              <a:rPr lang="en-US" sz="2000" err="1">
                <a:solidFill>
                  <a:srgbClr val="0F5494"/>
                </a:solidFill>
              </a:rPr>
              <a:t>STI.Scoreboard</a:t>
            </a:r>
            <a:r>
              <a:rPr lang="en-US" sz="2000" dirty="0">
                <a:solidFill>
                  <a:srgbClr val="0F5494"/>
                </a:solidFill>
              </a:rPr>
              <a:t>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400">
                <a:solidFill>
                  <a:srgbClr val="0F5494"/>
                </a:solidFill>
              </a:rPr>
              <a:t>Government support by SDG: Planet </a:t>
            </a:r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and Infrastructure; Health and Medical Sciences; Industry and Knowledge; Security</a:t>
            </a:r>
            <a:endParaRPr lang="en-US" sz="1400" dirty="0">
              <a:solidFill>
                <a:srgbClr val="0F549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Georgia Tech: Possible dataset slices</a:t>
            </a:r>
          </a:p>
        </p:txBody>
      </p:sp>
    </p:spTree>
    <p:extLst>
      <p:ext uri="{BB962C8B-B14F-4D97-AF65-F5344CB8AC3E}">
        <p14:creationId xmlns:p14="http://schemas.microsoft.com/office/powerpoint/2010/main" val="18152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02693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KAIST – Alan </a:t>
            </a:r>
            <a:r>
              <a:rPr lang="en-GB" err="1"/>
              <a:t>Paic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47041" y="1327671"/>
            <a:ext cx="8195733" cy="1273290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solidFill>
                  <a:schemeClr val="bg1"/>
                </a:solidFill>
              </a:rPr>
              <a:t>Can we </a:t>
            </a:r>
            <a:r>
              <a:rPr lang="en-US" sz="1800" err="1">
                <a:solidFill>
                  <a:schemeClr val="bg1"/>
                </a:solidFill>
              </a:rPr>
              <a:t>characterise</a:t>
            </a:r>
            <a:r>
              <a:rPr lang="en-US" sz="1800">
                <a:solidFill>
                  <a:schemeClr val="bg1"/>
                </a:solidFill>
              </a:rPr>
              <a:t> typologies of policies in support of making </a:t>
            </a:r>
            <a:r>
              <a:rPr lang="en-US" sz="1800" b="1">
                <a:solidFill>
                  <a:schemeClr val="bg1"/>
                </a:solidFill>
              </a:rPr>
              <a:t>research data from publicly funded research openly accessible </a:t>
            </a:r>
            <a:r>
              <a:rPr lang="en-US" sz="1800">
                <a:solidFill>
                  <a:schemeClr val="bg1"/>
                </a:solidFill>
              </a:rPr>
              <a:t>and reusable to the largest extent possible?</a:t>
            </a:r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041" y="2810933"/>
            <a:ext cx="8195733" cy="201845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rgbClr val="0F5494"/>
                </a:solidFill>
              </a:rPr>
              <a:t>In particular, policies that:</a:t>
            </a:r>
          </a:p>
          <a:p>
            <a:pPr marL="271463" lvl="1" indent="-212725"/>
            <a:r>
              <a:rPr lang="en-US" sz="1600">
                <a:solidFill>
                  <a:srgbClr val="0F5494"/>
                </a:solidFill>
              </a:rPr>
              <a:t>Foster and support open access by default to research data and other research-relevant digital objects from public funding (</a:t>
            </a:r>
            <a:r>
              <a:rPr lang="en-US" sz="1600">
                <a:solidFill>
                  <a:srgbClr val="0F5494"/>
                </a:solidFill>
                <a:hlinkClick r:id="rId2"/>
              </a:rPr>
              <a:t>read more</a:t>
            </a:r>
            <a:r>
              <a:rPr lang="en-US" sz="1600">
                <a:solidFill>
                  <a:srgbClr val="0F5494"/>
                </a:solidFill>
              </a:rPr>
              <a:t>);</a:t>
            </a:r>
          </a:p>
          <a:p>
            <a:pPr marL="271463" lvl="1" indent="-212725"/>
            <a:r>
              <a:rPr lang="en-US" sz="1600">
                <a:solidFill>
                  <a:srgbClr val="0F5494"/>
                </a:solidFill>
              </a:rPr>
              <a:t>Develop infrastructure and services to facilitate the accessibility of research data and other research-relevant digital objects from public funding within and across scientific domains and disciplines. </a:t>
            </a:r>
            <a:endParaRPr lang="en-GB" sz="160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7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71787"/>
            <a:ext cx="8195733" cy="3447626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TIP Strategies</a:t>
            </a:r>
          </a:p>
          <a:p>
            <a:pPr lvl="1">
              <a:lnSpc>
                <a:spcPct val="120000"/>
              </a:lnSpc>
              <a:spcAft>
                <a:spcPts val="900"/>
              </a:spcAft>
            </a:pPr>
            <a:r>
              <a:rPr lang="en-US" sz="1400">
                <a:solidFill>
                  <a:srgbClr val="0F5494"/>
                </a:solidFill>
              </a:rPr>
              <a:t>Example keywords: </a:t>
            </a:r>
            <a:r>
              <a:rPr lang="en-US" sz="1400" err="1">
                <a:solidFill>
                  <a:srgbClr val="0F5494"/>
                </a:solidFill>
              </a:rPr>
              <a:t>open_data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data_access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open_access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research_data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research_infrastructure</a:t>
            </a:r>
            <a:r>
              <a:rPr lang="en-US" sz="1400">
                <a:solidFill>
                  <a:srgbClr val="0F5494"/>
                </a:solidFill>
              </a:rPr>
              <a:t>; transparency; …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STIP Compass:</a:t>
            </a:r>
          </a:p>
          <a:p>
            <a:pPr lvl="1">
              <a:lnSpc>
                <a:spcPct val="120000"/>
              </a:lnSpc>
              <a:spcAft>
                <a:spcPts val="900"/>
              </a:spcAft>
            </a:pPr>
            <a:r>
              <a:rPr lang="en-US" sz="1400">
                <a:solidFill>
                  <a:srgbClr val="0F5494"/>
                </a:solidFill>
              </a:rPr>
              <a:t>Open science and enhanced access to publications and research data (TH10, 328 policies); Information services and access to datasets (PI023, 398 policies); Open science measures in response to Covid-19 (THc41-44, 108 policies - available separately </a:t>
            </a:r>
            <a:r>
              <a:rPr lang="en-US" sz="1400">
                <a:solidFill>
                  <a:srgbClr val="0F5494"/>
                </a:solidFill>
                <a:hlinkClick r:id="rId2"/>
              </a:rPr>
              <a:t>here</a:t>
            </a:r>
            <a:r>
              <a:rPr lang="en-US" sz="1400">
                <a:solidFill>
                  <a:srgbClr val="0F5494"/>
                </a:solidFill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KAIST: Possible dataset slices</a:t>
            </a:r>
          </a:p>
        </p:txBody>
      </p:sp>
    </p:spTree>
    <p:extLst>
      <p:ext uri="{BB962C8B-B14F-4D97-AF65-F5344CB8AC3E}">
        <p14:creationId xmlns:p14="http://schemas.microsoft.com/office/powerpoint/2010/main" val="3940281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University of Turin – Laura Kreiling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F93399-0C3C-686C-2392-97EC15A19192}"/>
              </a:ext>
            </a:extLst>
          </p:cNvPr>
          <p:cNvSpPr/>
          <p:nvPr/>
        </p:nvSpPr>
        <p:spPr>
          <a:xfrm>
            <a:off x="447041" y="1134697"/>
            <a:ext cx="8195733" cy="1116684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ea typeface="+mn-lt"/>
                <a:cs typeface="+mn-lt"/>
              </a:rPr>
              <a:t>Can we </a:t>
            </a:r>
            <a:r>
              <a:rPr lang="en-US" sz="1800" err="1">
                <a:ea typeface="+mn-lt"/>
                <a:cs typeface="+mn-lt"/>
              </a:rPr>
              <a:t>characterise</a:t>
            </a:r>
            <a:r>
              <a:rPr lang="en-US" sz="1800">
                <a:ea typeface="+mn-lt"/>
                <a:cs typeface="+mn-lt"/>
              </a:rPr>
              <a:t> typologies of strategies and/or policies that aim to </a:t>
            </a:r>
            <a:r>
              <a:rPr lang="en-US" sz="1800" b="1">
                <a:ea typeface="+mn-lt"/>
                <a:cs typeface="+mn-lt"/>
              </a:rPr>
              <a:t>foster the responsible development of emerging technologies </a:t>
            </a:r>
            <a:r>
              <a:rPr lang="en-US" sz="1800">
                <a:ea typeface="+mn-lt"/>
                <a:cs typeface="+mn-lt"/>
              </a:rPr>
              <a:t>for societal benefit? Do such policies focus on specific technologies and, if so, which ones?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3043FE-4F3A-45E2-9FD0-7A4D9875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1" y="2395296"/>
            <a:ext cx="8195733" cy="2018452"/>
          </a:xfrm>
        </p:spPr>
        <p:txBody>
          <a:bodyPr vert="horz" lIns="91440" tIns="45720" rIns="91440" bIns="45720" anchor="t">
            <a:noAutofit/>
          </a:bodyPr>
          <a:lstStyle/>
          <a:p>
            <a:pPr marL="285750" indent="-285750"/>
            <a:r>
              <a:rPr lang="en-US" sz="1600">
                <a:solidFill>
                  <a:srgbClr val="0F5494"/>
                </a:solidFill>
                <a:ea typeface="+mn-lt"/>
                <a:cs typeface="+mn-lt"/>
              </a:rPr>
              <a:t>responsible development of technologies </a:t>
            </a:r>
          </a:p>
          <a:p>
            <a:pPr marL="555625" lvl="1" indent="-212725"/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…aims to better align both the innovation process and its outcomes with the values, needs and expectations of society</a:t>
            </a:r>
          </a:p>
          <a:p>
            <a:pPr marL="555625" lvl="1" indent="-212725">
              <a:spcBef>
                <a:spcPts val="500"/>
              </a:spcBef>
              <a:spcAft>
                <a:spcPts val="1200"/>
              </a:spcAft>
            </a:pPr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…means taking into account effects and potential impacts on the environment and society</a:t>
            </a:r>
            <a:endParaRPr lang="en-US"/>
          </a:p>
          <a:p>
            <a:pPr marL="255905" indent="-255905"/>
            <a:r>
              <a:rPr lang="en-US" sz="1600">
                <a:solidFill>
                  <a:srgbClr val="0F5494"/>
                </a:solidFill>
                <a:ea typeface="+mn-lt"/>
                <a:cs typeface="+mn-lt"/>
              </a:rPr>
              <a:t>what are emerging technologies?</a:t>
            </a:r>
            <a:endParaRPr lang="en-US"/>
          </a:p>
          <a:p>
            <a:pPr marL="555625" lvl="1" indent="-212725"/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referred to as: “</a:t>
            </a:r>
            <a:r>
              <a:rPr lang="en-US" sz="1400" i="1">
                <a:solidFill>
                  <a:srgbClr val="0F5494"/>
                </a:solidFill>
                <a:ea typeface="+mn-lt"/>
                <a:cs typeface="+mn-lt"/>
              </a:rPr>
              <a:t>key”, “emerging”, “converging” or “critical” technologies</a:t>
            </a:r>
            <a:endParaRPr lang="en-US" sz="1400">
              <a:solidFill>
                <a:srgbClr val="0F5494"/>
              </a:solidFill>
            </a:endParaRPr>
          </a:p>
          <a:p>
            <a:pPr marL="555625" lvl="1" indent="-212725"/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largely unrealized or ongoing: development and/or application</a:t>
            </a:r>
            <a:endParaRPr lang="en-US" sz="1400">
              <a:solidFill>
                <a:srgbClr val="0F5494"/>
              </a:solidFill>
            </a:endParaRPr>
          </a:p>
          <a:p>
            <a:pPr marL="555625" lvl="1" indent="-212725"/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characteristics: radical novelty, potential to change the status quo, uncertainty, ambiguous</a:t>
            </a:r>
            <a:endParaRPr lang="en-US" sz="1400">
              <a:solidFill>
                <a:srgbClr val="0F5494"/>
              </a:solidFill>
            </a:endParaRPr>
          </a:p>
          <a:p>
            <a:pPr marL="555625" lvl="1" indent="-212725"/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examples: nanotechnology, robotics, synthetic biology, AI, quantum computing</a:t>
            </a:r>
            <a:endParaRPr lang="en-US" sz="1400">
              <a:solidFill>
                <a:srgbClr val="0F5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55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71787"/>
            <a:ext cx="8195733" cy="3447626"/>
          </a:xfrm>
        </p:spPr>
        <p:txBody>
          <a:bodyPr vert="horz" lIns="91440" tIns="45720" rIns="91440" bIns="45720" anchor="ctr">
            <a:noAutofit/>
          </a:bodyPr>
          <a:lstStyle/>
          <a:p>
            <a:pPr marL="255905" indent="-255905"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TIP Strategies</a:t>
            </a:r>
            <a:endParaRPr lang="en-US"/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400">
                <a:solidFill>
                  <a:srgbClr val="0F5494"/>
                </a:solidFill>
              </a:rPr>
              <a:t>Example keywords: </a:t>
            </a:r>
            <a:r>
              <a:rPr lang="en-US" sz="1400" err="1">
                <a:solidFill>
                  <a:srgbClr val="0F5494"/>
                </a:solidFill>
              </a:rPr>
              <a:t>technological_change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impact_assessment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societal_change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data_regulation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artificial_intelligence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social_impact</a:t>
            </a:r>
            <a:r>
              <a:rPr lang="en-US" sz="1400">
                <a:solidFill>
                  <a:srgbClr val="0F5494"/>
                </a:solidFill>
              </a:rPr>
              <a:t>; </a:t>
            </a:r>
            <a:r>
              <a:rPr lang="en-US" sz="1400" err="1">
                <a:solidFill>
                  <a:srgbClr val="0F5494"/>
                </a:solidFill>
              </a:rPr>
              <a:t>responsible_development</a:t>
            </a:r>
            <a:r>
              <a:rPr lang="en-US" sz="1400">
                <a:solidFill>
                  <a:srgbClr val="0F5494"/>
                </a:solidFill>
              </a:rPr>
              <a:t> …</a:t>
            </a:r>
          </a:p>
          <a:p>
            <a:pPr marL="255905" indent="-255905"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STIP Compass: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400">
                <a:solidFill>
                  <a:srgbClr val="0F5494"/>
                </a:solidFill>
              </a:rPr>
              <a:t>Ethics of emerging technologies (TH89, 239 policies); </a:t>
            </a:r>
            <a:r>
              <a:rPr lang="en-US" sz="1400">
                <a:solidFill>
                  <a:srgbClr val="0F5494"/>
                </a:solidFill>
                <a:ea typeface="+mn-lt"/>
                <a:cs typeface="+mn-lt"/>
              </a:rPr>
              <a:t>Science and technology regulation (PI032, 156 policies); Regulatory oversight and ethical advice bodies (PI033, 142 policies); Research and innovation for society strategy (TH58, 282 policies)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University of Turin: Possible dataset slices</a:t>
            </a:r>
          </a:p>
        </p:txBody>
      </p:sp>
    </p:spTree>
    <p:extLst>
      <p:ext uri="{BB962C8B-B14F-4D97-AF65-F5344CB8AC3E}">
        <p14:creationId xmlns:p14="http://schemas.microsoft.com/office/powerpoint/2010/main" val="2247629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2709336"/>
            <a:ext cx="8100553" cy="204554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spcAft>
                <a:spcPts val="900"/>
              </a:spcAft>
              <a:buNone/>
            </a:pPr>
            <a:r>
              <a:rPr lang="en-US" sz="2000">
                <a:solidFill>
                  <a:srgbClr val="0F5494"/>
                </a:solidFill>
              </a:rPr>
              <a:t>This question may be placed at the formulation stage of the policy cycle, when policy makers need to explore different courses of action and investigate alternative paths. </a:t>
            </a:r>
          </a:p>
          <a:p>
            <a:pPr>
              <a:lnSpc>
                <a:spcPct val="12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F5494"/>
                </a:solidFill>
              </a:rPr>
              <a:t>Suggestion from the OECD hackathon team: The team / TL could choose to focus on narrower areas.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 err="1"/>
              <a:t>Fraunhofer</a:t>
            </a:r>
            <a:r>
              <a:rPr lang="en-GB"/>
              <a:t> Institute – </a:t>
            </a:r>
            <a:r>
              <a:rPr lang="en-GB" err="1"/>
              <a:t>Joseba</a:t>
            </a:r>
            <a:r>
              <a:rPr lang="en-GB"/>
              <a:t> </a:t>
            </a:r>
            <a:r>
              <a:rPr lang="en-GB" err="1"/>
              <a:t>Santamarín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4966" y="1338630"/>
            <a:ext cx="8100553" cy="1147185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bg1"/>
                </a:solidFill>
              </a:rPr>
              <a:t>In what ways do </a:t>
            </a:r>
            <a:r>
              <a:rPr lang="en-US" sz="1800" b="1">
                <a:solidFill>
                  <a:schemeClr val="bg1"/>
                </a:solidFill>
              </a:rPr>
              <a:t>STI strategies differ between countries </a:t>
            </a:r>
            <a:r>
              <a:rPr lang="en-US" sz="1800">
                <a:solidFill>
                  <a:schemeClr val="bg1"/>
                </a:solidFill>
              </a:rPr>
              <a:t>and particularly around the themes of sustainability, resilience, inclusivity, competitiveness, and </a:t>
            </a:r>
            <a:r>
              <a:rPr lang="en-US" sz="1800" err="1">
                <a:solidFill>
                  <a:schemeClr val="bg1"/>
                </a:solidFill>
              </a:rPr>
              <a:t>digitalisation</a:t>
            </a:r>
            <a:r>
              <a:rPr lang="en-US" sz="180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1159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71787"/>
            <a:ext cx="8195733" cy="3447626"/>
          </a:xfrm>
        </p:spPr>
        <p:txBody>
          <a:bodyPr vert="horz" lIns="91440" tIns="45720" rIns="91440" bIns="45720" anchor="ctr">
            <a:noAutofit/>
          </a:bodyPr>
          <a:lstStyle/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TIP Strategies</a:t>
            </a:r>
            <a:endParaRPr lang="en-US" dirty="0"/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200" dirty="0">
                <a:solidFill>
                  <a:srgbClr val="0F5494"/>
                </a:solidFill>
              </a:rPr>
              <a:t>Example keywords: sustainability; resilience; inclusivity; competitiveness; digitalization; </a:t>
            </a:r>
            <a:r>
              <a:rPr lang="en-US" sz="1200" err="1">
                <a:solidFill>
                  <a:srgbClr val="0F5494"/>
                </a:solidFill>
              </a:rPr>
              <a:t>national_objectives</a:t>
            </a:r>
            <a:r>
              <a:rPr lang="en-US" sz="1200" dirty="0">
                <a:solidFill>
                  <a:srgbClr val="0F5494"/>
                </a:solidFill>
              </a:rPr>
              <a:t>; transition; </a:t>
            </a:r>
            <a:r>
              <a:rPr lang="en-US" sz="1200" err="1">
                <a:solidFill>
                  <a:srgbClr val="0F5494"/>
                </a:solidFill>
              </a:rPr>
              <a:t>policy_strategy</a:t>
            </a:r>
            <a:r>
              <a:rPr lang="en-US" sz="1200" dirty="0">
                <a:solidFill>
                  <a:srgbClr val="0F5494"/>
                </a:solidFill>
              </a:rPr>
              <a:t>; …</a:t>
            </a:r>
          </a:p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STIP Compass: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200" dirty="0">
                <a:solidFill>
                  <a:srgbClr val="0F5494"/>
                </a:solidFill>
              </a:rPr>
              <a:t>Strategies, agendas and plans (PI024, 1341 policies); Policy intelligence (PI031, 411 policies); Formal consultation of stakeholders or experts (PI025, 234 policies); STI plan or strategy (TH13, 400 policies); Research and innovation for society strategy (TH58, 282 policies); Business innovation policy strategies (TH30, 301 policies) </a:t>
            </a:r>
          </a:p>
          <a:p>
            <a:pPr marL="255905" indent="-255905">
              <a:lnSpc>
                <a:spcPct val="120000"/>
              </a:lnSpc>
            </a:pPr>
            <a:r>
              <a:rPr lang="en-US" sz="2000" dirty="0" err="1">
                <a:solidFill>
                  <a:srgbClr val="0F5494"/>
                </a:solidFill>
              </a:rPr>
              <a:t>STI.Scoreboard</a:t>
            </a:r>
            <a:r>
              <a:rPr lang="en-US" sz="2000" dirty="0">
                <a:solidFill>
                  <a:srgbClr val="0F5494"/>
                </a:solidFill>
              </a:rPr>
              <a:t>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200" dirty="0">
                <a:solidFill>
                  <a:srgbClr val="0F5494"/>
                </a:solidFill>
              </a:rPr>
              <a:t>A number of indicators on R&amp;D budgets for SDG and PCT/IP5 environmental patents; a wide range of business innovation indicators (e.g.</a:t>
            </a:r>
            <a:r>
              <a:rPr lang="en-US" sz="1200">
                <a:solidFill>
                  <a:srgbClr val="0F5494"/>
                </a:solidFill>
              </a:rPr>
              <a:t> BERD, BERD in ICT services), 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 err="1"/>
              <a:t>Fraunhofer</a:t>
            </a:r>
            <a:r>
              <a:rPr lang="en-GB"/>
              <a:t> Institute: Possible dataset slices</a:t>
            </a:r>
          </a:p>
        </p:txBody>
      </p:sp>
    </p:spTree>
    <p:extLst>
      <p:ext uri="{BB962C8B-B14F-4D97-AF65-F5344CB8AC3E}">
        <p14:creationId xmlns:p14="http://schemas.microsoft.com/office/powerpoint/2010/main" val="312590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03860" y="1764449"/>
            <a:ext cx="8343900" cy="3230881"/>
          </a:xfrm>
        </p:spPr>
        <p:txBody>
          <a:bodyPr vert="horz" anchor="ctr">
            <a:noAutofit/>
          </a:bodyPr>
          <a:lstStyle/>
          <a:p>
            <a:pPr>
              <a:spcBef>
                <a:spcPts val="450"/>
              </a:spcBef>
              <a:spcAft>
                <a:spcPts val="600"/>
              </a:spcAft>
            </a:pPr>
            <a:r>
              <a:rPr lang="en-US" sz="1600">
                <a:solidFill>
                  <a:srgbClr val="0F5494"/>
                </a:solidFill>
              </a:rPr>
              <a:t>Launched in 2020 to undertake and support </a:t>
            </a:r>
            <a:r>
              <a:rPr lang="en-US" sz="1600" b="1">
                <a:solidFill>
                  <a:srgbClr val="0F5494"/>
                </a:solidFill>
              </a:rPr>
              <a:t>various types of analysis </a:t>
            </a:r>
            <a:r>
              <a:rPr lang="en-US" sz="1600">
                <a:solidFill>
                  <a:srgbClr val="0F5494"/>
                </a:solidFill>
              </a:rPr>
              <a:t>of the </a:t>
            </a:r>
            <a:r>
              <a:rPr lang="en-US" sz="1600" b="1">
                <a:solidFill>
                  <a:srgbClr val="0F5494"/>
                </a:solidFill>
              </a:rPr>
              <a:t>STIP Compass policy database</a:t>
            </a:r>
            <a:r>
              <a:rPr lang="en-US" sz="1600">
                <a:solidFill>
                  <a:srgbClr val="0F5494"/>
                </a:solidFill>
              </a:rPr>
              <a:t>, including close to 7000 policy initiatives from 57 countries and the European Union (more on this dataset later).</a:t>
            </a:r>
          </a:p>
          <a:p>
            <a:pPr>
              <a:spcBef>
                <a:spcPts val="450"/>
              </a:spcBef>
              <a:spcAft>
                <a:spcPts val="600"/>
              </a:spcAft>
            </a:pPr>
            <a:r>
              <a:rPr lang="en-US" sz="1600">
                <a:solidFill>
                  <a:srgbClr val="0F5494"/>
                </a:solidFill>
              </a:rPr>
              <a:t>It aims to </a:t>
            </a:r>
            <a:r>
              <a:rPr lang="en-US" sz="1600" b="1">
                <a:solidFill>
                  <a:srgbClr val="0F5494"/>
                </a:solidFill>
              </a:rPr>
              <a:t>build a community</a:t>
            </a:r>
            <a:r>
              <a:rPr lang="en-US" sz="1600">
                <a:solidFill>
                  <a:srgbClr val="0F5494"/>
                </a:solidFill>
              </a:rPr>
              <a:t> of “lead users” of the database, involving policy makers, analysts and academics in these analyses.</a:t>
            </a:r>
          </a:p>
          <a:p>
            <a:pPr>
              <a:spcBef>
                <a:spcPts val="450"/>
              </a:spcBef>
              <a:spcAft>
                <a:spcPts val="600"/>
              </a:spcAft>
            </a:pPr>
            <a:r>
              <a:rPr lang="en-US" sz="1600">
                <a:solidFill>
                  <a:srgbClr val="0F5494"/>
                </a:solidFill>
              </a:rPr>
              <a:t>To do so, it brings forth </a:t>
            </a:r>
            <a:r>
              <a:rPr lang="en-US" sz="1600" b="1">
                <a:solidFill>
                  <a:srgbClr val="0F5494"/>
                </a:solidFill>
              </a:rPr>
              <a:t>a new suite of tools and case studies </a:t>
            </a:r>
            <a:r>
              <a:rPr lang="en-US" sz="1600">
                <a:solidFill>
                  <a:srgbClr val="0F5494"/>
                </a:solidFill>
              </a:rPr>
              <a:t>aiming to help leverage the data gathered by STIP Compass.</a:t>
            </a:r>
          </a:p>
          <a:p>
            <a:pPr>
              <a:spcBef>
                <a:spcPts val="450"/>
              </a:spcBef>
            </a:pPr>
            <a:r>
              <a:rPr lang="en-US" sz="1600">
                <a:solidFill>
                  <a:srgbClr val="0F5494"/>
                </a:solidFill>
              </a:rPr>
              <a:t>It also </a:t>
            </a:r>
            <a:r>
              <a:rPr lang="en-US" sz="1600" b="1">
                <a:solidFill>
                  <a:srgbClr val="0F5494"/>
                </a:solidFill>
              </a:rPr>
              <a:t>builds new partnerships</a:t>
            </a:r>
          </a:p>
          <a:p>
            <a:pPr lvl="1">
              <a:spcBef>
                <a:spcPts val="450"/>
              </a:spcBef>
            </a:pPr>
            <a:r>
              <a:rPr lang="en-US" sz="1400">
                <a:solidFill>
                  <a:srgbClr val="0F5494"/>
                </a:solidFill>
              </a:rPr>
              <a:t>With specific “volunteer” countries to produce on-demand analyses.</a:t>
            </a:r>
          </a:p>
          <a:p>
            <a:pPr lvl="1">
              <a:spcBef>
                <a:spcPts val="450"/>
              </a:spcBef>
              <a:spcAft>
                <a:spcPts val="900"/>
              </a:spcAft>
            </a:pPr>
            <a:r>
              <a:rPr lang="en-US" sz="1400">
                <a:solidFill>
                  <a:srgbClr val="0F5494"/>
                </a:solidFill>
              </a:rPr>
              <a:t>With the broader STI policy community through OECD internships, joint studies and hackathons.</a:t>
            </a:r>
            <a:endParaRPr lang="en-GB" sz="1400">
              <a:solidFill>
                <a:srgbClr val="0F5494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34571" y="3577326"/>
            <a:ext cx="1709429" cy="1566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7" b="15779"/>
          <a:stretch/>
        </p:blipFill>
        <p:spPr>
          <a:xfrm>
            <a:off x="0" y="-1"/>
            <a:ext cx="9144000" cy="15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7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2242017"/>
            <a:ext cx="8195733" cy="22347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>
                <a:solidFill>
                  <a:srgbClr val="0F5494"/>
                </a:solidFill>
              </a:rPr>
              <a:t>Possibly considering,</a:t>
            </a:r>
          </a:p>
          <a:p>
            <a:pPr marL="271463" lvl="1" indent="-212725"/>
            <a:r>
              <a:rPr lang="en-US" sz="1600">
                <a:solidFill>
                  <a:srgbClr val="0F5494"/>
                </a:solidFill>
              </a:rPr>
              <a:t>The </a:t>
            </a:r>
            <a:r>
              <a:rPr lang="en-US" sz="1600" b="1">
                <a:solidFill>
                  <a:srgbClr val="0F5494"/>
                </a:solidFill>
              </a:rPr>
              <a:t>policy objectives</a:t>
            </a:r>
            <a:r>
              <a:rPr lang="en-US" sz="1600">
                <a:solidFill>
                  <a:srgbClr val="0F5494"/>
                </a:solidFill>
              </a:rPr>
              <a:t> expressed in the databases:</a:t>
            </a:r>
          </a:p>
          <a:p>
            <a:pPr marL="573863" lvl="2" indent="-212725"/>
            <a:r>
              <a:rPr lang="en-US" sz="1400">
                <a:solidFill>
                  <a:srgbClr val="0F5494"/>
                </a:solidFill>
              </a:rPr>
              <a:t>training of researchers; researchers' </a:t>
            </a:r>
            <a:r>
              <a:rPr lang="en-US" sz="1400" err="1">
                <a:solidFill>
                  <a:srgbClr val="0F5494"/>
                </a:solidFill>
              </a:rPr>
              <a:t>labour</a:t>
            </a:r>
            <a:r>
              <a:rPr lang="en-US" sz="1400">
                <a:solidFill>
                  <a:srgbClr val="0F5494"/>
                </a:solidFill>
              </a:rPr>
              <a:t> market; scientific employment; job mobility; research careers; evaluation of researchers, etc.</a:t>
            </a:r>
            <a:endParaRPr lang="en-GB" sz="1400">
              <a:solidFill>
                <a:srgbClr val="0F5494"/>
              </a:solidFill>
            </a:endParaRPr>
          </a:p>
          <a:p>
            <a:pPr marL="271463" lvl="1" indent="-212725"/>
            <a:r>
              <a:rPr lang="en-US" sz="1600">
                <a:solidFill>
                  <a:srgbClr val="0F5494"/>
                </a:solidFill>
              </a:rPr>
              <a:t>The diversity of </a:t>
            </a:r>
            <a:r>
              <a:rPr lang="en-US" sz="1600" b="1">
                <a:solidFill>
                  <a:srgbClr val="0F5494"/>
                </a:solidFill>
              </a:rPr>
              <a:t>socio-economic contexts </a:t>
            </a:r>
            <a:r>
              <a:rPr lang="en-US" sz="1600">
                <a:solidFill>
                  <a:srgbClr val="0F5494"/>
                </a:solidFill>
              </a:rPr>
              <a:t>involved:</a:t>
            </a:r>
          </a:p>
          <a:p>
            <a:pPr marL="573863" lvl="2" indent="-212725"/>
            <a:r>
              <a:rPr lang="en-US" sz="1400">
                <a:solidFill>
                  <a:srgbClr val="0F5494"/>
                </a:solidFill>
              </a:rPr>
              <a:t>geopolitical variables; economic structure; socio-demographic profile; data on education and qualification, institutional context, etc.</a:t>
            </a:r>
            <a:endParaRPr lang="en-GB" sz="1400">
              <a:solidFill>
                <a:srgbClr val="0F5494"/>
              </a:solidFill>
            </a:endParaRPr>
          </a:p>
          <a:p>
            <a:pPr marL="271463" lvl="1" indent="-212725"/>
            <a:r>
              <a:rPr lang="en-US" sz="1600">
                <a:solidFill>
                  <a:srgbClr val="0F5494"/>
                </a:solidFill>
              </a:rPr>
              <a:t>The diversity and specificity of </a:t>
            </a:r>
            <a:r>
              <a:rPr lang="en-US" sz="1600" b="1">
                <a:solidFill>
                  <a:srgbClr val="0F5494"/>
                </a:solidFill>
              </a:rPr>
              <a:t>each STI system</a:t>
            </a:r>
            <a:r>
              <a:rPr lang="en-US" sz="1600">
                <a:solidFill>
                  <a:srgbClr val="0F5494"/>
                </a:solidFill>
              </a:rPr>
              <a:t>:</a:t>
            </a:r>
            <a:endParaRPr lang="en-US" sz="1600" b="1">
              <a:solidFill>
                <a:srgbClr val="0F5494"/>
              </a:solidFill>
            </a:endParaRPr>
          </a:p>
          <a:p>
            <a:pPr marL="573863" lvl="2" indent="-212725"/>
            <a:r>
              <a:rPr lang="en-US" sz="1400">
                <a:solidFill>
                  <a:srgbClr val="0F5494"/>
                </a:solidFill>
              </a:rPr>
              <a:t>HR in Science and Technology activities; public and private investment in R&amp;D; innovative profile of the country/region; digitalization indicators; Technological Balance of Payments, etc.</a:t>
            </a:r>
            <a:endParaRPr lang="en-US" sz="1800">
              <a:solidFill>
                <a:srgbClr val="0F549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SPRU – Daniel Ferreira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041" y="1219297"/>
            <a:ext cx="8195733" cy="948169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>
                <a:solidFill>
                  <a:schemeClr val="bg1"/>
                </a:solidFill>
              </a:rPr>
              <a:t>To what extent is it possible to </a:t>
            </a:r>
            <a:r>
              <a:rPr lang="en-US" sz="1800" err="1">
                <a:solidFill>
                  <a:schemeClr val="bg1"/>
                </a:solidFill>
              </a:rPr>
              <a:t>characterise</a:t>
            </a:r>
            <a:r>
              <a:rPr lang="en-US" sz="1800">
                <a:solidFill>
                  <a:schemeClr val="bg1"/>
                </a:solidFill>
              </a:rPr>
              <a:t> typologies of policy proposals on the theme of </a:t>
            </a:r>
            <a:r>
              <a:rPr lang="en-US" sz="1800" b="1">
                <a:solidFill>
                  <a:schemeClr val="bg1"/>
                </a:solidFill>
              </a:rPr>
              <a:t>scientific employment and research careers? </a:t>
            </a:r>
            <a:endParaRPr lang="en-GB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44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04053"/>
            <a:ext cx="8195733" cy="392853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TIP Strategies</a:t>
            </a:r>
          </a:p>
          <a:p>
            <a:pPr lvl="1">
              <a:lnSpc>
                <a:spcPct val="120000"/>
              </a:lnSpc>
              <a:spcAft>
                <a:spcPts val="900"/>
              </a:spcAft>
            </a:pPr>
            <a:r>
              <a:rPr lang="en-US" sz="1200">
                <a:solidFill>
                  <a:srgbClr val="0F5494"/>
                </a:solidFill>
              </a:rPr>
              <a:t>Example keywords: </a:t>
            </a:r>
            <a:r>
              <a:rPr lang="en-US" sz="1200" err="1">
                <a:solidFill>
                  <a:srgbClr val="0F5494"/>
                </a:solidFill>
              </a:rPr>
              <a:t>research_career</a:t>
            </a:r>
            <a:r>
              <a:rPr lang="en-US" sz="1200">
                <a:solidFill>
                  <a:srgbClr val="0F5494"/>
                </a:solidFill>
              </a:rPr>
              <a:t>; </a:t>
            </a:r>
            <a:r>
              <a:rPr lang="en-US" sz="1200" err="1">
                <a:solidFill>
                  <a:srgbClr val="0F5494"/>
                </a:solidFill>
              </a:rPr>
              <a:t>higher_education</a:t>
            </a:r>
            <a:r>
              <a:rPr lang="en-US" sz="1200">
                <a:solidFill>
                  <a:srgbClr val="0F5494"/>
                </a:solidFill>
              </a:rPr>
              <a:t>; science; employment; </a:t>
            </a:r>
            <a:r>
              <a:rPr lang="en-US" sz="1200" err="1">
                <a:solidFill>
                  <a:srgbClr val="0F5494"/>
                </a:solidFill>
              </a:rPr>
              <a:t>university_employees</a:t>
            </a:r>
            <a:r>
              <a:rPr lang="en-US" sz="1200">
                <a:solidFill>
                  <a:srgbClr val="0F5494"/>
                </a:solidFill>
              </a:rPr>
              <a:t>; …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STIP Compass:</a:t>
            </a:r>
          </a:p>
          <a:p>
            <a:pPr lvl="1">
              <a:lnSpc>
                <a:spcPct val="120000"/>
              </a:lnSpc>
              <a:spcAft>
                <a:spcPts val="900"/>
              </a:spcAft>
            </a:pPr>
            <a:r>
              <a:rPr lang="en-US" sz="1200">
                <a:solidFill>
                  <a:srgbClr val="0F5494"/>
                </a:solidFill>
              </a:rPr>
              <a:t>STI human resource strategies (TH50, 240 policies); Research careers (TH53, 285 policies); Inter-sectoral mobility (TH44, 113 policies); Doctoral and post-doctoral research (TH52, 296 policies); International mobility of human resources (TH55, 313 policies); Gender balance and inclusiveness (TH54, 238 policies); Postdocs and other early-career researchers (TG11, 1556 policies); PhD students (TG12, 1207 policies); Established researchers (TG9, 1926 policies)</a:t>
            </a:r>
          </a:p>
          <a:p>
            <a:pPr>
              <a:lnSpc>
                <a:spcPct val="120000"/>
              </a:lnSpc>
            </a:pPr>
            <a:r>
              <a:rPr lang="en-US" sz="2000">
                <a:solidFill>
                  <a:srgbClr val="0F5494"/>
                </a:solidFill>
              </a:rPr>
              <a:t>STI.Scoreboard:</a:t>
            </a:r>
          </a:p>
          <a:p>
            <a:pPr lvl="1">
              <a:lnSpc>
                <a:spcPct val="120000"/>
              </a:lnSpc>
              <a:spcAft>
                <a:spcPts val="900"/>
              </a:spcAft>
            </a:pPr>
            <a:r>
              <a:rPr lang="en-US" sz="1200">
                <a:solidFill>
                  <a:srgbClr val="0F5494"/>
                </a:solidFill>
              </a:rPr>
              <a:t>Share of adult population with a doctorate; Total researchers (in FTE) per thousand total employment; Various indicators on women participation in STI activities; (e.g. Percentage of women among researchers); International mobility of scientific authors (outflows, inflows, stayers); among others.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SPRU: Possible dataset slices</a:t>
            </a:r>
          </a:p>
        </p:txBody>
      </p:sp>
    </p:spTree>
    <p:extLst>
      <p:ext uri="{BB962C8B-B14F-4D97-AF65-F5344CB8AC3E}">
        <p14:creationId xmlns:p14="http://schemas.microsoft.com/office/powerpoint/2010/main" val="3952278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/>
              <a:t>University of Tokyo – Philippe </a:t>
            </a:r>
            <a:r>
              <a:rPr lang="en-GB" err="1"/>
              <a:t>Larrue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16270" y="2260292"/>
            <a:ext cx="7311461" cy="1083734"/>
          </a:xfrm>
          <a:prstGeom prst="rect">
            <a:avLst/>
          </a:prstGeom>
          <a:solidFill>
            <a:srgbClr val="0F5494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800" dirty="0">
                <a:ea typeface="+mn-lt"/>
                <a:cs typeface="+mn-lt"/>
              </a:rPr>
              <a:t>What information is provided in strategies about </a:t>
            </a:r>
            <a:r>
              <a:rPr lang="en-US" sz="1800" b="1" dirty="0">
                <a:ea typeface="+mn-lt"/>
                <a:cs typeface="+mn-lt"/>
              </a:rPr>
              <a:t>policy implementation</a:t>
            </a:r>
            <a:r>
              <a:rPr lang="en-US" sz="1800" dirty="0">
                <a:ea typeface="+mn-lt"/>
                <a:cs typeface="+mn-lt"/>
              </a:rPr>
              <a:t>, such as specific goals, timelines, budgetary commitments or policy actions and/or their governance/monitoring?</a:t>
            </a:r>
          </a:p>
        </p:txBody>
      </p:sp>
    </p:spTree>
    <p:extLst>
      <p:ext uri="{BB962C8B-B14F-4D97-AF65-F5344CB8AC3E}">
        <p14:creationId xmlns:p14="http://schemas.microsoft.com/office/powerpoint/2010/main" val="1286583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1" y="1104053"/>
            <a:ext cx="8195733" cy="3928533"/>
          </a:xfrm>
        </p:spPr>
        <p:txBody>
          <a:bodyPr vert="horz" lIns="91440" tIns="45720" rIns="91440" bIns="45720" anchor="ctr">
            <a:noAutofit/>
          </a:bodyPr>
          <a:lstStyle/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TIP Strategies</a:t>
            </a:r>
            <a:endParaRPr lang="en-US" dirty="0"/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400" dirty="0">
                <a:solidFill>
                  <a:srgbClr val="0F5494"/>
                </a:solidFill>
              </a:rPr>
              <a:t>Example keywords: timeline, milestone, </a:t>
            </a:r>
            <a:r>
              <a:rPr lang="en-US" sz="1400" dirty="0" err="1">
                <a:solidFill>
                  <a:srgbClr val="0F5494"/>
                </a:solidFill>
              </a:rPr>
              <a:t>action_plan</a:t>
            </a:r>
            <a:r>
              <a:rPr lang="en-US" sz="1400" dirty="0">
                <a:solidFill>
                  <a:srgbClr val="0F5494"/>
                </a:solidFill>
              </a:rPr>
              <a:t>, </a:t>
            </a:r>
            <a:r>
              <a:rPr lang="en-US" sz="1400" dirty="0" err="1">
                <a:solidFill>
                  <a:srgbClr val="0F5494"/>
                </a:solidFill>
              </a:rPr>
              <a:t>budget_allocation</a:t>
            </a:r>
            <a:r>
              <a:rPr lang="en-US" sz="1400" dirty="0">
                <a:solidFill>
                  <a:srgbClr val="0F5494"/>
                </a:solidFill>
              </a:rPr>
              <a:t>, </a:t>
            </a:r>
            <a:r>
              <a:rPr lang="en-US" sz="1400" dirty="0" err="1">
                <a:solidFill>
                  <a:srgbClr val="0F5494"/>
                </a:solidFill>
              </a:rPr>
              <a:t>progress_evaluation</a:t>
            </a:r>
            <a:r>
              <a:rPr lang="en-US" sz="1400" dirty="0">
                <a:solidFill>
                  <a:srgbClr val="0F5494"/>
                </a:solidFill>
              </a:rPr>
              <a:t>, monitoring, ...</a:t>
            </a:r>
          </a:p>
          <a:p>
            <a:pPr marL="255905" indent="-255905">
              <a:lnSpc>
                <a:spcPct val="120000"/>
              </a:lnSpc>
            </a:pPr>
            <a:r>
              <a:rPr lang="en-US" sz="2000" dirty="0">
                <a:solidFill>
                  <a:srgbClr val="0F5494"/>
                </a:solidFill>
              </a:rPr>
              <a:t>STIP Compass: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r>
              <a:rPr lang="en-US" sz="1400" dirty="0">
                <a:solidFill>
                  <a:srgbClr val="0F5494"/>
                </a:solidFill>
                <a:ea typeface="+mn-lt"/>
                <a:cs typeface="+mn-lt"/>
              </a:rPr>
              <a:t>Strategies, agendas and plans (PI024, 1341 policies) which can be decomposed by themes, e.g.: STI Plan or strategy (TH13, 344 strategies) ;Public research strategies (TH18, 257 strategies); Business innovation policy strategies (TH30, 227 strategies); Transfer and linkages strategies (TH41, 102 strategies); STI human resource strategies (TH50, 148 strategies); Research and innovation for society strategy (TH58, 192 strategies).</a:t>
            </a:r>
          </a:p>
          <a:p>
            <a:pPr marL="555625" lvl="1" indent="-212725">
              <a:lnSpc>
                <a:spcPct val="120000"/>
              </a:lnSpc>
              <a:spcAft>
                <a:spcPts val="900"/>
              </a:spcAft>
            </a:pPr>
            <a:endParaRPr lang="en-US" sz="1200" dirty="0">
              <a:solidFill>
                <a:srgbClr val="0F549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7246508" cy="766800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University of Tokyo</a:t>
            </a:r>
            <a:r>
              <a:rPr lang="en-GB" dirty="0"/>
              <a:t>: Possible dataset slices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72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55070" y="2211926"/>
            <a:ext cx="5702100" cy="10476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500" kern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pPr>
              <a:lnSpc>
                <a:spcPts val="3000"/>
              </a:lnSpc>
            </a:pPr>
            <a:r>
              <a:rPr lang="en-US"/>
              <a:t>Logistical issues and next steps</a:t>
            </a:r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1304164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076965"/>
            <a:ext cx="8100553" cy="270933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>
                <a:solidFill>
                  <a:srgbClr val="0F5494"/>
                </a:solidFill>
              </a:rPr>
              <a:t>Teams may now </a:t>
            </a:r>
            <a:r>
              <a:rPr lang="en-US" sz="1600" b="1">
                <a:solidFill>
                  <a:srgbClr val="0F5494"/>
                </a:solidFill>
              </a:rPr>
              <a:t>contact their team leaders via email </a:t>
            </a:r>
            <a:r>
              <a:rPr lang="en-US" sz="1600">
                <a:solidFill>
                  <a:srgbClr val="0F5494"/>
                </a:solidFill>
              </a:rPr>
              <a:t>to further clarify the policy question, if needed.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sz="1600">
                <a:solidFill>
                  <a:srgbClr val="0F5494"/>
                </a:solidFill>
              </a:rPr>
              <a:t>During the next couple of weeks, you should </a:t>
            </a:r>
            <a:r>
              <a:rPr lang="en-US" sz="1600" b="1">
                <a:solidFill>
                  <a:srgbClr val="0F5494"/>
                </a:solidFill>
              </a:rPr>
              <a:t>arrange two 30-45’ sprint meetings with your team leader </a:t>
            </a:r>
            <a:r>
              <a:rPr lang="en-US" sz="1600">
                <a:solidFill>
                  <a:srgbClr val="0F5494"/>
                </a:solidFill>
              </a:rPr>
              <a:t>to discuss progress and receive feedback.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sz="1600">
                <a:solidFill>
                  <a:srgbClr val="0F5494"/>
                </a:solidFill>
              </a:rPr>
              <a:t>For the closure event on 7 June, you should </a:t>
            </a:r>
            <a:r>
              <a:rPr lang="en-US" sz="1600" b="1">
                <a:solidFill>
                  <a:srgbClr val="0F5494"/>
                </a:solidFill>
              </a:rPr>
              <a:t>prepare a 10’ presentation </a:t>
            </a:r>
            <a:r>
              <a:rPr lang="en-US" sz="1600">
                <a:solidFill>
                  <a:srgbClr val="0F5494"/>
                </a:solidFill>
              </a:rPr>
              <a:t>that will be followed by a 5’ Q&amp;A. You will soon receive a calendar invitation.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en-US" sz="1600">
                <a:solidFill>
                  <a:srgbClr val="0F5494"/>
                </a:solidFill>
              </a:rPr>
              <a:t>The OECD hackathon team will be able to </a:t>
            </a:r>
            <a:r>
              <a:rPr lang="en-US" sz="1600" b="1">
                <a:solidFill>
                  <a:srgbClr val="0F5494"/>
                </a:solidFill>
              </a:rPr>
              <a:t>answer any questions via GitHub</a:t>
            </a:r>
            <a:r>
              <a:rPr lang="en-US" sz="1600">
                <a:solidFill>
                  <a:srgbClr val="0F5494"/>
                </a:solidFill>
              </a:rPr>
              <a:t>. Today’s slides can also be found there.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6426933" cy="766800"/>
          </a:xfrm>
        </p:spPr>
        <p:txBody>
          <a:bodyPr/>
          <a:lstStyle/>
          <a:p>
            <a:r>
              <a:rPr lang="en-GB"/>
              <a:t>Logistical issues and next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9380" y="4206238"/>
            <a:ext cx="5825241" cy="629922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lnSpc>
                <a:spcPts val="3000"/>
              </a:lnSpc>
            </a:pPr>
            <a:r>
              <a:rPr lang="en-GB" sz="2000" kern="1200">
                <a:solidFill>
                  <a:srgbClr val="434343"/>
                </a:solidFill>
                <a:latin typeface="Consolas" panose="020B0609020204030204" pitchFamily="49" charset="0"/>
                <a:ea typeface="Oswald"/>
                <a:cs typeface="Oswald"/>
                <a:hlinkClick r:id="rId2"/>
              </a:rPr>
              <a:t>https://github.com/STIPlab/hackathon</a:t>
            </a:r>
            <a:endParaRPr lang="en-GB" sz="2000" kern="1200">
              <a:solidFill>
                <a:srgbClr val="434343"/>
              </a:solidFill>
              <a:latin typeface="Consolas" panose="020B0609020204030204" pitchFamily="49" charset="0"/>
              <a:ea typeface="Oswald"/>
              <a:cs typeface="Oswa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3036761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205653"/>
            <a:ext cx="8100553" cy="270933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1600">
                <a:solidFill>
                  <a:srgbClr val="0F5494"/>
                </a:solidFill>
              </a:rPr>
              <a:t>You will need a GitHub account.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1600">
                <a:solidFill>
                  <a:srgbClr val="0F5494"/>
                </a:solidFill>
              </a:rPr>
              <a:t>Go to the </a:t>
            </a:r>
            <a:r>
              <a:rPr lang="en-US" sz="1600">
                <a:solidFill>
                  <a:srgbClr val="0F5494"/>
                </a:solidFill>
                <a:hlinkClick r:id="rId2"/>
              </a:rPr>
              <a:t>repository’s “Issues” tab</a:t>
            </a:r>
            <a:r>
              <a:rPr lang="en-US" sz="1600">
                <a:solidFill>
                  <a:srgbClr val="0F5494"/>
                </a:solidFill>
              </a:rPr>
              <a:t> and create a new issue: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>
              <a:solidFill>
                <a:srgbClr val="0F5494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>
              <a:solidFill>
                <a:srgbClr val="0F5494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>
              <a:solidFill>
                <a:srgbClr val="0F5494"/>
              </a:solidFill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1600">
                <a:solidFill>
                  <a:srgbClr val="0F5494"/>
                </a:solidFill>
              </a:rPr>
              <a:t>You’ll need to </a:t>
            </a:r>
            <a:r>
              <a:rPr lang="en-US" sz="1600" b="1">
                <a:solidFill>
                  <a:srgbClr val="0F5494"/>
                </a:solidFill>
              </a:rPr>
              <a:t>tag the issue using the following pre-defined labels </a:t>
            </a:r>
            <a:r>
              <a:rPr lang="en-US" sz="1600">
                <a:solidFill>
                  <a:srgbClr val="0F5494"/>
                </a:solidFill>
              </a:rPr>
              <a:t>so that the right persons in the </a:t>
            </a:r>
            <a:r>
              <a:rPr lang="en-US" sz="1600" err="1">
                <a:solidFill>
                  <a:srgbClr val="0F5494"/>
                </a:solidFill>
              </a:rPr>
              <a:t>organising</a:t>
            </a:r>
            <a:r>
              <a:rPr lang="en-US" sz="1600">
                <a:solidFill>
                  <a:srgbClr val="0F5494"/>
                </a:solidFill>
              </a:rPr>
              <a:t> team are notified: </a:t>
            </a:r>
            <a:r>
              <a:rPr lang="en-US" sz="1600">
                <a:solidFill>
                  <a:srgbClr val="FF0000"/>
                </a:solidFill>
              </a:rPr>
              <a:t>Logistics</a:t>
            </a:r>
            <a:r>
              <a:rPr lang="en-US" sz="1600">
                <a:solidFill>
                  <a:srgbClr val="0F5494"/>
                </a:solidFill>
              </a:rPr>
              <a:t>,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</a:rPr>
              <a:t>TIP strategies dataset</a:t>
            </a:r>
            <a:r>
              <a:rPr lang="en-US" sz="1600">
                <a:solidFill>
                  <a:srgbClr val="0F5494"/>
                </a:solidFill>
              </a:rPr>
              <a:t>, </a:t>
            </a:r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STIP Compass dataset</a:t>
            </a:r>
            <a:r>
              <a:rPr lang="en-US" sz="1600">
                <a:solidFill>
                  <a:srgbClr val="0F5494"/>
                </a:solidFill>
              </a:rPr>
              <a:t>, </a:t>
            </a:r>
            <a:r>
              <a:rPr lang="en-US" sz="1600">
                <a:solidFill>
                  <a:schemeClr val="accent3">
                    <a:lumMod val="75000"/>
                  </a:schemeClr>
                </a:solidFill>
              </a:rPr>
              <a:t>STI.Scoreboard dataset</a:t>
            </a:r>
            <a:r>
              <a:rPr lang="en-US" sz="1600">
                <a:solidFill>
                  <a:srgbClr val="0F5494"/>
                </a:solidFill>
              </a:rPr>
              <a:t>, </a:t>
            </a:r>
            <a:r>
              <a:rPr lang="en-US" sz="1600">
                <a:solidFill>
                  <a:srgbClr val="7030A0"/>
                </a:solidFill>
              </a:rPr>
              <a:t>Other</a:t>
            </a:r>
            <a:r>
              <a:rPr lang="en-US" sz="1600">
                <a:solidFill>
                  <a:srgbClr val="0F5494"/>
                </a:solidFill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600">
                <a:solidFill>
                  <a:srgbClr val="0F5494"/>
                </a:solidFill>
              </a:rPr>
              <a:t>If you don’t use any of these labels, </a:t>
            </a:r>
            <a:r>
              <a:rPr lang="en-US" sz="1600" b="1" u="sng">
                <a:solidFill>
                  <a:srgbClr val="0F5494"/>
                </a:solidFill>
              </a:rPr>
              <a:t>we won’t be notified</a:t>
            </a:r>
            <a:r>
              <a:rPr lang="en-US" sz="1600">
                <a:solidFill>
                  <a:srgbClr val="0F5494"/>
                </a:solidFill>
              </a:rPr>
              <a:t> of your question.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>
              <a:solidFill>
                <a:srgbClr val="0F549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199" y="178200"/>
            <a:ext cx="6426933" cy="766800"/>
          </a:xfrm>
        </p:spPr>
        <p:txBody>
          <a:bodyPr/>
          <a:lstStyle/>
          <a:p>
            <a:r>
              <a:rPr lang="en-GB"/>
              <a:t>How to ask your questions via GitHub to the OECD hackathon 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6" y="2037569"/>
            <a:ext cx="8100553" cy="135782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  <a:prstDash val="dash"/>
          </a:ln>
        </p:spPr>
      </p:pic>
      <p:sp>
        <p:nvSpPr>
          <p:cNvPr id="6" name="Rectangle 5"/>
          <p:cNvSpPr/>
          <p:nvPr/>
        </p:nvSpPr>
        <p:spPr>
          <a:xfrm>
            <a:off x="1253067" y="2472269"/>
            <a:ext cx="819573" cy="4673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592905" y="3020906"/>
            <a:ext cx="927949" cy="3473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999180" y="3901362"/>
            <a:ext cx="1144820" cy="124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</p:spTree>
    <p:extLst>
      <p:ext uri="{BB962C8B-B14F-4D97-AF65-F5344CB8AC3E}">
        <p14:creationId xmlns:p14="http://schemas.microsoft.com/office/powerpoint/2010/main" val="2981229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55070" y="2211926"/>
            <a:ext cx="5702100" cy="10476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500" kern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pPr>
              <a:lnSpc>
                <a:spcPts val="3000"/>
              </a:lnSpc>
            </a:pPr>
            <a:r>
              <a:rPr lang="en-US"/>
              <a:t>Other Q&amp;A</a:t>
            </a:r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43924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0401CABE-FA39-43D1-95D2-FFF97C379EB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Diapositive think-cell" r:id="rId5" imgW="415" imgH="416" progId="TCLayout.ActiveDocument.1">
                  <p:embed/>
                </p:oleObj>
              </mc:Choice>
              <mc:Fallback>
                <p:oleObj name="Diapositive think-cell" r:id="rId5" imgW="415" imgH="416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0401CABE-FA39-43D1-95D2-FFF97C379E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7532" y="4260186"/>
            <a:ext cx="2088273" cy="5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FEEAC1-654A-4743-A6F3-996BEE2AA183}"/>
              </a:ext>
            </a:extLst>
          </p:cNvPr>
          <p:cNvSpPr txBox="1">
            <a:spLocks/>
          </p:cNvSpPr>
          <p:nvPr/>
        </p:nvSpPr>
        <p:spPr>
          <a:xfrm>
            <a:off x="1" y="883167"/>
            <a:ext cx="7890164" cy="2753651"/>
          </a:xfrm>
          <a:prstGeom prst="rect">
            <a:avLst/>
          </a:prstGeom>
          <a:solidFill>
            <a:srgbClr val="006299"/>
          </a:solidFill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500" b="0" i="0" u="none" strike="noStrike" cap="non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/>
                <a:sym typeface="Oswald"/>
              </a:rPr>
              <a:t>Hackathon on data science for STI policy</a:t>
            </a: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/>
                <a:sym typeface="Oswald"/>
              </a:rPr>
              <a:t>A STIP Data Lab and OECD-TIP event</a:t>
            </a:r>
            <a:b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"/>
                <a:sym typeface="Oswald"/>
              </a:rPr>
            </a:b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Oswald"/>
              </a:rPr>
              <a:t> </a:t>
            </a: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Oswald"/>
            </a:endParaRP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Oswald"/>
              </a:rPr>
            </a:b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Oswald"/>
              </a:rPr>
              <a:t>Kick-off event</a:t>
            </a: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Oswald"/>
              </a:rPr>
              <a:t>23-24 May 2020</a:t>
            </a:r>
          </a:p>
        </p:txBody>
      </p:sp>
      <p:pic>
        <p:nvPicPr>
          <p:cNvPr id="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9274" y="5084379"/>
            <a:ext cx="151659" cy="59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48" descr="File:European Commission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95" y="4188546"/>
            <a:ext cx="1017935" cy="70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7036" y="4043070"/>
            <a:ext cx="1918855" cy="850873"/>
          </a:xfrm>
          <a:prstGeom prst="rect">
            <a:avLst/>
          </a:prstGeom>
          <a:solidFill>
            <a:schemeClr val="bg1"/>
          </a:solidFill>
          <a:ln>
            <a:solidFill>
              <a:srgbClr val="0F5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The STIP Data Lab (and more broadly STIP Compass) has benefited from H2020 grant 101018243</a:t>
            </a:r>
          </a:p>
        </p:txBody>
      </p:sp>
    </p:spTree>
    <p:extLst>
      <p:ext uri="{BB962C8B-B14F-4D97-AF65-F5344CB8AC3E}">
        <p14:creationId xmlns:p14="http://schemas.microsoft.com/office/powerpoint/2010/main" val="415218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187" y="1152946"/>
            <a:ext cx="6256936" cy="3393900"/>
          </a:xfrm>
        </p:spPr>
        <p:txBody>
          <a:bodyPr>
            <a:normAutofit/>
          </a:bodyPr>
          <a:lstStyle/>
          <a:p>
            <a:r>
              <a:rPr lang="en-GB" sz="1400">
                <a:solidFill>
                  <a:schemeClr val="tx2"/>
                </a:solidFill>
              </a:rPr>
              <a:t>TIP provides advice to OECD member countries to </a:t>
            </a:r>
            <a:r>
              <a:rPr lang="en-GB" sz="1400" b="1">
                <a:solidFill>
                  <a:schemeClr val="tx2"/>
                </a:solidFill>
              </a:rPr>
              <a:t>improve STI policy-making </a:t>
            </a:r>
            <a:r>
              <a:rPr lang="en-GB" sz="1400">
                <a:solidFill>
                  <a:schemeClr val="tx2"/>
                </a:solidFill>
              </a:rPr>
              <a:t>since 1993</a:t>
            </a:r>
          </a:p>
          <a:p>
            <a:r>
              <a:rPr lang="en-GB" sz="1400">
                <a:solidFill>
                  <a:schemeClr val="tx2"/>
                </a:solidFill>
              </a:rPr>
              <a:t>TIP is a </a:t>
            </a:r>
            <a:r>
              <a:rPr lang="en-GB" sz="1400" b="1">
                <a:solidFill>
                  <a:schemeClr val="tx2"/>
                </a:solidFill>
              </a:rPr>
              <a:t>forum for member countries </a:t>
            </a:r>
            <a:r>
              <a:rPr lang="en-GB" sz="1400">
                <a:solidFill>
                  <a:schemeClr val="tx2"/>
                </a:solidFill>
              </a:rPr>
              <a:t>to exchange information and best practices in the field of STI policy</a:t>
            </a:r>
          </a:p>
          <a:p>
            <a:r>
              <a:rPr lang="en-GB" sz="1400">
                <a:solidFill>
                  <a:schemeClr val="tx2"/>
                </a:solidFill>
              </a:rPr>
              <a:t>TIP is also involved in </a:t>
            </a:r>
            <a:r>
              <a:rPr lang="en-GB" sz="1400" b="1">
                <a:solidFill>
                  <a:schemeClr val="tx2"/>
                </a:solidFill>
              </a:rPr>
              <a:t>country-specific activities </a:t>
            </a:r>
            <a:r>
              <a:rPr lang="en-GB" sz="1400">
                <a:solidFill>
                  <a:schemeClr val="tx2"/>
                </a:solidFill>
              </a:rPr>
              <a:t>such as reviews of national STI systems</a:t>
            </a:r>
          </a:p>
          <a:p>
            <a:r>
              <a:rPr lang="en-GB" sz="1400">
                <a:solidFill>
                  <a:schemeClr val="tx2"/>
                </a:solidFill>
              </a:rPr>
              <a:t>2021-22 project “Collaborative transitions” explores the role of STI policy in transitions with a focus on the role of co-creation.</a:t>
            </a:r>
          </a:p>
          <a:p>
            <a:endParaRPr lang="en-GB" sz="1400">
              <a:solidFill>
                <a:schemeClr val="tx2"/>
              </a:solidFill>
            </a:endParaRPr>
          </a:p>
          <a:p>
            <a:endParaRPr lang="en-GB" sz="1400">
              <a:solidFill>
                <a:schemeClr val="tx2"/>
              </a:solidFill>
            </a:endParaRPr>
          </a:p>
          <a:p>
            <a:endParaRPr lang="en-GB" sz="140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80000" y="178200"/>
            <a:ext cx="6964162" cy="766800"/>
          </a:xfrm>
        </p:spPr>
        <p:txBody>
          <a:bodyPr/>
          <a:lstStyle/>
          <a:p>
            <a:r>
              <a:rPr lang="en-GB"/>
              <a:t>Working Party on Innovation and Technology Policy (TIP)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40E157-CAAD-1DE0-4BDE-954D0BC76BD4}"/>
              </a:ext>
            </a:extLst>
          </p:cNvPr>
          <p:cNvSpPr/>
          <p:nvPr/>
        </p:nvSpPr>
        <p:spPr>
          <a:xfrm>
            <a:off x="6737422" y="1462912"/>
            <a:ext cx="1927914" cy="2627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CC981-9CE5-7FF9-ADD2-9F4FD80B4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"/>
          <a:stretch/>
        </p:blipFill>
        <p:spPr>
          <a:xfrm>
            <a:off x="6835204" y="1530395"/>
            <a:ext cx="1744221" cy="247238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87FB00-8222-179B-EFB2-87260DBABD48}"/>
              </a:ext>
            </a:extLst>
          </p:cNvPr>
          <p:cNvSpPr/>
          <p:nvPr/>
        </p:nvSpPr>
        <p:spPr>
          <a:xfrm>
            <a:off x="564573" y="3389260"/>
            <a:ext cx="5774077" cy="1525109"/>
          </a:xfrm>
          <a:prstGeom prst="roundRect">
            <a:avLst/>
          </a:prstGeom>
          <a:solidFill>
            <a:schemeClr val="tx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350" kern="1200">
              <a:solidFill>
                <a:srgbClr val="727272"/>
              </a:solidFill>
              <a:latin typeface="Georg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99490-08ED-3454-350C-896A756D88C0}"/>
              </a:ext>
            </a:extLst>
          </p:cNvPr>
          <p:cNvSpPr txBox="1"/>
          <p:nvPr/>
        </p:nvSpPr>
        <p:spPr>
          <a:xfrm>
            <a:off x="1198192" y="3468811"/>
            <a:ext cx="450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buClrTx/>
              <a:defRPr/>
            </a:pPr>
            <a:r>
              <a:rPr lang="en-GB" b="1" i="1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Key 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B0686A-9DD7-6072-0F47-8F423EE3C81E}"/>
              </a:ext>
            </a:extLst>
          </p:cNvPr>
          <p:cNvSpPr/>
          <p:nvPr/>
        </p:nvSpPr>
        <p:spPr>
          <a:xfrm>
            <a:off x="656395" y="3776588"/>
            <a:ext cx="5590438" cy="112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defTabSz="685800">
              <a:lnSpc>
                <a:spcPct val="115000"/>
              </a:lnSpc>
              <a:spcAft>
                <a:spcPts val="300"/>
              </a:spcAft>
              <a:buClr>
                <a:prstClr val="white"/>
              </a:buClr>
              <a:buFont typeface="Wingdings" panose="05000000000000000000" pitchFamily="2" charset="2"/>
              <a:buChar char="§"/>
              <a:defRPr/>
            </a:pPr>
            <a:r>
              <a:rPr lang="en-GB" sz="11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What </a:t>
            </a:r>
            <a:r>
              <a:rPr lang="en-GB" sz="1100" b="1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transition goals and STI policies </a:t>
            </a:r>
            <a:r>
              <a:rPr lang="en-GB" sz="11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are countries setting in response to the COVID-19 shock? </a:t>
            </a:r>
          </a:p>
          <a:p>
            <a:pPr marL="214313" indent="-214313" defTabSz="685800">
              <a:lnSpc>
                <a:spcPct val="115000"/>
              </a:lnSpc>
              <a:spcAft>
                <a:spcPts val="300"/>
              </a:spcAft>
              <a:buClr>
                <a:prstClr val="white"/>
              </a:buClr>
              <a:buFont typeface="Wingdings" panose="05000000000000000000" pitchFamily="2" charset="2"/>
              <a:buChar char="§"/>
              <a:defRPr/>
            </a:pPr>
            <a:r>
              <a:rPr lang="en-GB" sz="11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What is essential to </a:t>
            </a:r>
            <a:r>
              <a:rPr lang="en-GB" sz="1100" b="1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boost collaborative research </a:t>
            </a:r>
            <a:r>
              <a:rPr lang="en-GB" sz="11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and innovation in times of crisis and beyond? </a:t>
            </a:r>
          </a:p>
          <a:p>
            <a:pPr marL="214313" indent="-214313" defTabSz="685800">
              <a:lnSpc>
                <a:spcPct val="115000"/>
              </a:lnSpc>
              <a:spcAft>
                <a:spcPts val="300"/>
              </a:spcAft>
              <a:buClr>
                <a:prstClr val="white"/>
              </a:buClr>
              <a:buFont typeface="Wingdings" panose="05000000000000000000" pitchFamily="2" charset="2"/>
              <a:buChar char="§"/>
              <a:defRPr/>
            </a:pPr>
            <a:r>
              <a:rPr lang="en-GB" sz="11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How can </a:t>
            </a:r>
            <a:r>
              <a:rPr lang="en-GB" sz="1100" b="1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alternative approaches, and tools</a:t>
            </a:r>
            <a:r>
              <a:rPr lang="en-GB" sz="1100" kern="1200">
                <a:solidFill>
                  <a:prstClr val="white"/>
                </a:solidFill>
                <a:latin typeface="Georgia"/>
                <a:ea typeface="+mn-ea"/>
                <a:cs typeface="+mn-cs"/>
              </a:rPr>
              <a:t> be used effectively by policy?</a:t>
            </a:r>
          </a:p>
        </p:txBody>
      </p:sp>
    </p:spTree>
    <p:extLst>
      <p:ext uri="{BB962C8B-B14F-4D97-AF65-F5344CB8AC3E}">
        <p14:creationId xmlns:p14="http://schemas.microsoft.com/office/powerpoint/2010/main" val="671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2F08E9-2AA8-6843-A5E5-5C61D3F013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6"/>
          <a:stretch/>
        </p:blipFill>
        <p:spPr>
          <a:xfrm>
            <a:off x="4638355" y="1201762"/>
            <a:ext cx="1889056" cy="11373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45DD59-826E-844D-8B76-9E64B91CC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902" y="1473947"/>
            <a:ext cx="1211056" cy="171700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246A27E-EA08-2942-A0B0-A11DB4D82334}"/>
              </a:ext>
            </a:extLst>
          </p:cNvPr>
          <p:cNvSpPr/>
          <p:nvPr/>
        </p:nvSpPr>
        <p:spPr>
          <a:xfrm>
            <a:off x="1493762" y="3948924"/>
            <a:ext cx="6011072" cy="99230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200" kern="1200">
              <a:solidFill>
                <a:srgbClr val="727272"/>
              </a:solidFill>
              <a:latin typeface="Georgi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FB3E3E-D627-6848-B547-BB731CE4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2000" y="4781700"/>
            <a:ext cx="342000" cy="183600"/>
          </a:xfrm>
        </p:spPr>
        <p:txBody>
          <a:bodyPr/>
          <a:lstStyle/>
          <a:p>
            <a:fld id="{10A83DED-D11D-40C6-B5FF-C5DE49AE8071}" type="slidenum">
              <a:rPr lang="en-GB" smtClean="0"/>
              <a:t>6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14291-E145-0E44-9DB3-AC81FC72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10" y="119403"/>
            <a:ext cx="7102366" cy="766800"/>
          </a:xfrm>
        </p:spPr>
        <p:txBody>
          <a:bodyPr/>
          <a:lstStyle/>
          <a:p>
            <a:pPr algn="ctr"/>
            <a:r>
              <a:rPr lang="en-US" b="1"/>
              <a:t>Semantic Analysis &amp; the TIP </a:t>
            </a:r>
            <a:endParaRPr lang="en-DE"/>
          </a:p>
        </p:txBody>
      </p:sp>
      <p:sp>
        <p:nvSpPr>
          <p:cNvPr id="2" name="Rectangle 1"/>
          <p:cNvSpPr/>
          <p:nvPr/>
        </p:nvSpPr>
        <p:spPr>
          <a:xfrm>
            <a:off x="2348593" y="1843081"/>
            <a:ext cx="1668881" cy="1773621"/>
          </a:xfrm>
          <a:prstGeom prst="rect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TIP@50 (2018)</a:t>
            </a:r>
          </a:p>
          <a:p>
            <a:pPr algn="ctr"/>
            <a:endParaRPr lang="en-US" sz="1050"/>
          </a:p>
          <a:p>
            <a:pPr algn="ctr"/>
            <a:r>
              <a:rPr lang="en-US" sz="1050"/>
              <a:t>Demonstration of semantic analysis</a:t>
            </a:r>
          </a:p>
          <a:p>
            <a:pPr algn="ctr"/>
            <a:endParaRPr lang="en-GB" sz="1050"/>
          </a:p>
        </p:txBody>
      </p:sp>
      <p:sp>
        <p:nvSpPr>
          <p:cNvPr id="13" name="Rectangle 12"/>
          <p:cNvSpPr/>
          <p:nvPr/>
        </p:nvSpPr>
        <p:spPr>
          <a:xfrm>
            <a:off x="5068876" y="1912954"/>
            <a:ext cx="1668881" cy="1773621"/>
          </a:xfrm>
          <a:prstGeom prst="rect">
            <a:avLst/>
          </a:prstGeom>
          <a:solidFill>
            <a:srgbClr val="168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/>
              <a:t>Collaborative Transitions Project (2021-22)</a:t>
            </a:r>
          </a:p>
          <a:p>
            <a:pPr algn="ctr"/>
            <a:endParaRPr lang="en-US" sz="1050"/>
          </a:p>
          <a:p>
            <a:pPr algn="ctr"/>
            <a:r>
              <a:rPr lang="en-US" sz="1050"/>
              <a:t>Application of semantic analysis &amp; exploration of tools and approaches for STI policy</a:t>
            </a:r>
            <a:endParaRPr lang="en-GB" sz="1050"/>
          </a:p>
        </p:txBody>
      </p:sp>
      <p:sp>
        <p:nvSpPr>
          <p:cNvPr id="5" name="Right Arrow 4"/>
          <p:cNvSpPr/>
          <p:nvPr/>
        </p:nvSpPr>
        <p:spPr>
          <a:xfrm>
            <a:off x="4111306" y="2588025"/>
            <a:ext cx="848708" cy="52979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4667F14E-276A-4948-BE05-724D98926A16}"/>
              </a:ext>
            </a:extLst>
          </p:cNvPr>
          <p:cNvSpPr txBox="1">
            <a:spLocks/>
          </p:cNvSpPr>
          <p:nvPr/>
        </p:nvSpPr>
        <p:spPr>
          <a:xfrm>
            <a:off x="3311754" y="4083893"/>
            <a:ext cx="4354631" cy="8935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000" indent="-342000" algn="l" rtl="0" eaLnBrk="1" latinLnBrk="0" hangingPunct="1">
              <a:spcBef>
                <a:spcPts val="768"/>
              </a:spcBef>
              <a:buClr>
                <a:schemeClr val="tx1"/>
              </a:buClr>
              <a:buFont typeface="Arial" pitchFamily="34" charset="0"/>
              <a:buChar char="•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600" indent="-284400" algn="l" rtl="0" eaLnBrk="1" latinLnBrk="0" hangingPunct="1">
              <a:spcBef>
                <a:spcPts val="672"/>
              </a:spcBef>
              <a:buClr>
                <a:schemeClr val="tx1"/>
              </a:buClr>
              <a:buFont typeface="Arial" pitchFamily="34" charset="0"/>
              <a:buChar char="–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rtl="0" eaLnBrk="1" latinLnBrk="0" hangingPunct="1">
              <a:spcBef>
                <a:spcPts val="576"/>
              </a:spcBef>
              <a:buClr>
                <a:schemeClr val="tx1"/>
              </a:buClr>
              <a:buFont typeface="Arial" pitchFamily="34" charset="0"/>
              <a:buChar char="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rtl="0" eaLnBrk="1" latinLnBrk="0" hangingPunct="1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–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400" algn="l" rtl="0" eaLnBrk="1" latinLnBrk="0" hangingPunct="1">
              <a:spcBef>
                <a:spcPts val="480"/>
              </a:spcBef>
              <a:buClr>
                <a:schemeClr val="tx1"/>
              </a:buClr>
              <a:buFont typeface="Arial" pitchFamily="34" charset="0"/>
              <a:buChar char="»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50"/>
              <a:t>Build on the TIP’s progress to promote </a:t>
            </a:r>
            <a:r>
              <a:rPr lang="en-US" sz="1350" b="1"/>
              <a:t>meaningful</a:t>
            </a:r>
            <a:r>
              <a:rPr lang="en-US" sz="1350"/>
              <a:t> and </a:t>
            </a:r>
            <a:r>
              <a:rPr lang="en-US" sz="1350" b="1"/>
              <a:t>efficient application of semantic analysis tools </a:t>
            </a:r>
            <a:r>
              <a:rPr lang="en-US" sz="1350"/>
              <a:t>for STI policy analysis.</a:t>
            </a:r>
            <a:endParaRPr lang="en-US" sz="1350" b="1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DBBBFD9-E668-0140-8644-36241B49DC61}"/>
              </a:ext>
            </a:extLst>
          </p:cNvPr>
          <p:cNvSpPr/>
          <p:nvPr/>
        </p:nvSpPr>
        <p:spPr>
          <a:xfrm>
            <a:off x="2621046" y="4179983"/>
            <a:ext cx="635428" cy="542864"/>
          </a:xfrm>
          <a:prstGeom prst="rightArrow">
            <a:avLst/>
          </a:prstGeom>
          <a:solidFill>
            <a:srgbClr val="00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0A443-ABC5-8D40-98E5-7B3D8294BE56}"/>
              </a:ext>
            </a:extLst>
          </p:cNvPr>
          <p:cNvSpPr/>
          <p:nvPr/>
        </p:nvSpPr>
        <p:spPr>
          <a:xfrm>
            <a:off x="1376890" y="3955187"/>
            <a:ext cx="1319687" cy="961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Semantic Analysis Guidelines Group</a:t>
            </a:r>
          </a:p>
        </p:txBody>
      </p:sp>
    </p:spTree>
    <p:extLst>
      <p:ext uri="{BB962C8B-B14F-4D97-AF65-F5344CB8AC3E}">
        <p14:creationId xmlns:p14="http://schemas.microsoft.com/office/powerpoint/2010/main" val="312277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000" y="1361441"/>
            <a:ext cx="8218800" cy="348826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GB" b="1">
                <a:solidFill>
                  <a:srgbClr val="0F5494"/>
                </a:solidFill>
              </a:rPr>
              <a:t>Today’s kick-off</a:t>
            </a:r>
            <a:r>
              <a:rPr lang="en-GB">
                <a:solidFill>
                  <a:srgbClr val="0F5494"/>
                </a:solidFill>
              </a:rPr>
              <a:t>: each team will receive and discuss a policy question from a policymaker or policy analyst to tackle during the hackathon.</a:t>
            </a:r>
          </a:p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GB" b="1">
                <a:solidFill>
                  <a:srgbClr val="0F5494"/>
                </a:solidFill>
              </a:rPr>
              <a:t>Next two weeks</a:t>
            </a:r>
            <a:r>
              <a:rPr lang="en-GB">
                <a:solidFill>
                  <a:srgbClr val="0F5494"/>
                </a:solidFill>
              </a:rPr>
              <a:t>: allow </a:t>
            </a:r>
            <a:r>
              <a:rPr lang="en-US">
                <a:solidFill>
                  <a:srgbClr val="0F5494"/>
                </a:solidFill>
              </a:rPr>
              <a:t>at least two full days (equivalent) of work time, ideally scheduling two sprint meetings with your team leader.</a:t>
            </a:r>
            <a:endParaRPr lang="en-GB">
              <a:solidFill>
                <a:srgbClr val="0F5494"/>
              </a:solidFill>
            </a:endParaRPr>
          </a:p>
          <a:p>
            <a:pPr>
              <a:lnSpc>
                <a:spcPct val="110000"/>
              </a:lnSpc>
            </a:pPr>
            <a:r>
              <a:rPr lang="en-GB" b="1">
                <a:solidFill>
                  <a:srgbClr val="0F5494"/>
                </a:solidFill>
              </a:rPr>
              <a:t>Closure event</a:t>
            </a:r>
            <a:r>
              <a:rPr lang="en-GB">
                <a:solidFill>
                  <a:srgbClr val="0F5494"/>
                </a:solidFill>
              </a:rPr>
              <a:t> (7 June, 3:00pm-5:00pm CEST): Presentation and discussion of results.</a:t>
            </a:r>
          </a:p>
          <a:p>
            <a:pPr marL="0" indent="0">
              <a:lnSpc>
                <a:spcPct val="110000"/>
              </a:lnSpc>
              <a:buNone/>
            </a:pPr>
            <a:endParaRPr lang="en-GB">
              <a:solidFill>
                <a:srgbClr val="0F5494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>
                <a:solidFill>
                  <a:srgbClr val="0F5494"/>
                </a:solidFill>
              </a:rPr>
              <a:t>In addition, we will be organising a </a:t>
            </a:r>
            <a:r>
              <a:rPr lang="en-GB" b="1">
                <a:solidFill>
                  <a:srgbClr val="0F5494"/>
                </a:solidFill>
              </a:rPr>
              <a:t>separate debriefing seminar </a:t>
            </a:r>
            <a:r>
              <a:rPr lang="en-GB">
                <a:solidFill>
                  <a:srgbClr val="0F5494"/>
                </a:solidFill>
              </a:rPr>
              <a:t>where participating teams will be able to elaborate and exchange on their technical choices and experiences working during the hackathon.</a:t>
            </a:r>
          </a:p>
          <a:p>
            <a:pPr>
              <a:lnSpc>
                <a:spcPct val="110000"/>
              </a:lnSpc>
            </a:pPr>
            <a:endParaRPr lang="en-GB">
              <a:solidFill>
                <a:srgbClr val="0F5494"/>
              </a:solidFill>
            </a:endParaRPr>
          </a:p>
          <a:p>
            <a:pPr>
              <a:lnSpc>
                <a:spcPct val="110000"/>
              </a:lnSpc>
            </a:pPr>
            <a:endParaRPr lang="en-GB">
              <a:solidFill>
                <a:srgbClr val="0F549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 of the hackathon</a:t>
            </a:r>
          </a:p>
        </p:txBody>
      </p:sp>
    </p:spTree>
    <p:extLst>
      <p:ext uri="{BB962C8B-B14F-4D97-AF65-F5344CB8AC3E}">
        <p14:creationId xmlns:p14="http://schemas.microsoft.com/office/powerpoint/2010/main" val="250361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755070" y="2211926"/>
            <a:ext cx="5702100" cy="1047600"/>
          </a:xfrm>
          <a:prstGeom prst="rect">
            <a:avLst/>
          </a:prstGeom>
          <a:solidFill>
            <a:srgbClr val="FFFFFF">
              <a:alpha val="56150"/>
            </a:srgbClr>
          </a:solidFill>
          <a:ln w="38100" cap="flat" cmpd="sng">
            <a:solidFill>
              <a:srgbClr val="83C4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2500" kern="1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34343"/>
                </a:solidFill>
              </a:defRPr>
            </a:lvl9pPr>
          </a:lstStyle>
          <a:p>
            <a:pPr>
              <a:lnSpc>
                <a:spcPts val="3000"/>
              </a:lnSpc>
            </a:pPr>
            <a:r>
              <a:rPr lang="en-US"/>
              <a:t>Presentations of the datasets</a:t>
            </a:r>
            <a:endParaRPr lang="en-US" cap="small"/>
          </a:p>
        </p:txBody>
      </p:sp>
    </p:spTree>
    <p:extLst>
      <p:ext uri="{BB962C8B-B14F-4D97-AF65-F5344CB8AC3E}">
        <p14:creationId xmlns:p14="http://schemas.microsoft.com/office/powerpoint/2010/main" val="323445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37923" y="3597864"/>
            <a:ext cx="1709429" cy="1566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193" y="1124373"/>
            <a:ext cx="8100553" cy="317669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sz="1700" i="0">
                <a:solidFill>
                  <a:srgbClr val="0F5494"/>
                </a:solidFill>
              </a:rPr>
              <a:t>Use at least one of these two: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b="1">
                <a:solidFill>
                  <a:srgbClr val="0F5494"/>
                </a:solidFill>
              </a:rPr>
              <a:t>TIP STI strategies database</a:t>
            </a:r>
            <a:r>
              <a:rPr lang="en-US" sz="1700">
                <a:solidFill>
                  <a:srgbClr val="0F5494"/>
                </a:solidFill>
              </a:rPr>
              <a:t>, a text corpus including 314 STI policy strategy documents (several million words overall) from across 24 OECD countries.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1700" b="1">
                <a:solidFill>
                  <a:srgbClr val="0F5494"/>
                </a:solidFill>
              </a:rPr>
              <a:t>STIP Compass policy database </a:t>
            </a:r>
            <a:r>
              <a:rPr lang="en-US" sz="1700">
                <a:solidFill>
                  <a:srgbClr val="0F5494"/>
                </a:solidFill>
              </a:rPr>
              <a:t>(ed. 2021), made up of close to 7000 initiatives from 57 countries and addresses all main areas of STI policy.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sz="1700">
                <a:solidFill>
                  <a:srgbClr val="0F5494"/>
                </a:solidFill>
              </a:rPr>
              <a:t>Optionally (and where useful), a third data source can be used:</a:t>
            </a:r>
          </a:p>
          <a:p>
            <a:pPr marL="235288" indent="-236538">
              <a:lnSpc>
                <a:spcPct val="120000"/>
              </a:lnSpc>
              <a:spcAft>
                <a:spcPts val="900"/>
              </a:spcAft>
            </a:pPr>
            <a:r>
              <a:rPr lang="en-US" sz="1700" b="1">
                <a:solidFill>
                  <a:srgbClr val="0F5494"/>
                </a:solidFill>
              </a:rPr>
              <a:t>The STI.Scoreboard dataset</a:t>
            </a:r>
            <a:r>
              <a:rPr lang="en-US" sz="1700">
                <a:solidFill>
                  <a:srgbClr val="0F5494"/>
                </a:solidFill>
              </a:rPr>
              <a:t>, containing over 400 unique STI indicators, drawing on the very latest, quality assured statistics from OECD and partner </a:t>
            </a:r>
            <a:r>
              <a:rPr lang="en-US" sz="1700" err="1">
                <a:solidFill>
                  <a:srgbClr val="0F5494"/>
                </a:solidFill>
              </a:rPr>
              <a:t>organisations</a:t>
            </a:r>
            <a:r>
              <a:rPr lang="en-US" sz="1700">
                <a:solidFill>
                  <a:srgbClr val="0F5494"/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9200" y="178200"/>
            <a:ext cx="6664000" cy="766800"/>
          </a:xfrm>
        </p:spPr>
        <p:txBody>
          <a:bodyPr/>
          <a:lstStyle/>
          <a:p>
            <a:r>
              <a:rPr lang="en-GB"/>
              <a:t>Datasets made available for this hackathon</a:t>
            </a:r>
          </a:p>
        </p:txBody>
      </p:sp>
    </p:spTree>
    <p:extLst>
      <p:ext uri="{BB962C8B-B14F-4D97-AF65-F5344CB8AC3E}">
        <p14:creationId xmlns:p14="http://schemas.microsoft.com/office/powerpoint/2010/main" val="1630453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4_DKI Practices">
  <a:themeElements>
    <a:clrScheme name="DIGITAL STRATEGY">
      <a:dk1>
        <a:srgbClr val="8CC841"/>
      </a:dk1>
      <a:lt1>
        <a:srgbClr val="0BB89C"/>
      </a:lt1>
      <a:dk2>
        <a:srgbClr val="037BC1"/>
      </a:dk2>
      <a:lt2>
        <a:srgbClr val="F47920"/>
      </a:lt2>
      <a:accent1>
        <a:srgbClr val="D70B8C"/>
      </a:accent1>
      <a:accent2>
        <a:srgbClr val="AA006F"/>
      </a:accent2>
      <a:accent3>
        <a:srgbClr val="FFC20E"/>
      </a:accent3>
      <a:accent4>
        <a:srgbClr val="037BC1"/>
      </a:accent4>
      <a:accent5>
        <a:srgbClr val="13B2C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DKI Practices">
  <a:themeElements>
    <a:clrScheme name="DIGITAL STRATEGY">
      <a:dk1>
        <a:srgbClr val="8CC841"/>
      </a:dk1>
      <a:lt1>
        <a:srgbClr val="0BB89C"/>
      </a:lt1>
      <a:dk2>
        <a:srgbClr val="037BC1"/>
      </a:dk2>
      <a:lt2>
        <a:srgbClr val="F47920"/>
      </a:lt2>
      <a:accent1>
        <a:srgbClr val="D70B8C"/>
      </a:accent1>
      <a:accent2>
        <a:srgbClr val="AA006F"/>
      </a:accent2>
      <a:accent3>
        <a:srgbClr val="FFC20E"/>
      </a:accent3>
      <a:accent4>
        <a:srgbClr val="037BC1"/>
      </a:accent4>
      <a:accent5>
        <a:srgbClr val="13B2C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ECD_English_white">
  <a:themeElements>
    <a:clrScheme name="OECD white">
      <a:dk1>
        <a:srgbClr val="727272"/>
      </a:dk1>
      <a:lt1>
        <a:sysClr val="window" lastClr="FFFFFF"/>
      </a:lt1>
      <a:dk2>
        <a:srgbClr val="006299"/>
      </a:dk2>
      <a:lt2>
        <a:srgbClr val="E6E6E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ECD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022D2561C60040B830B5C519B5CC2D" ma:contentTypeVersion="10" ma:contentTypeDescription="Create a new document." ma:contentTypeScope="" ma:versionID="50f5c7777a9e880195aa66d0a1bad539">
  <xsd:schema xmlns:xsd="http://www.w3.org/2001/XMLSchema" xmlns:xs="http://www.w3.org/2001/XMLSchema" xmlns:p="http://schemas.microsoft.com/office/2006/metadata/properties" xmlns:ns2="955e550a-091b-41f8-970e-8d0187c18c44" xmlns:ns3="1a0bc116-8245-4e51-8ae9-dd3bd496151c" targetNamespace="http://schemas.microsoft.com/office/2006/metadata/properties" ma:root="true" ma:fieldsID="95c5c73e6ebe2e9e729e161fb222b24d" ns2:_="" ns3:_="">
    <xsd:import namespace="955e550a-091b-41f8-970e-8d0187c18c44"/>
    <xsd:import namespace="1a0bc116-8245-4e51-8ae9-dd3bd4961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e550a-091b-41f8-970e-8d0187c18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bc116-8245-4e51-8ae9-dd3bd4961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6DF607-E68D-407E-AE90-1CA01E572EE3}">
  <ds:schemaRefs>
    <ds:schemaRef ds:uri="1a0bc116-8245-4e51-8ae9-dd3bd496151c"/>
    <ds:schemaRef ds:uri="955e550a-091b-41f8-970e-8d0187c18c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8FB9E4D-47DF-4AB9-B91F-DEDF8C35A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698B42-F7FE-41D6-B05D-12A4DB973C4F}">
  <ds:schemaRefs>
    <ds:schemaRef ds:uri="1a0bc116-8245-4e51-8ae9-dd3bd496151c"/>
    <ds:schemaRef ds:uri="955e550a-091b-41f8-970e-8d0187c18c4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48</Slides>
  <Notes>11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4_DKI Practices</vt:lpstr>
      <vt:lpstr>5_DKI Practices</vt:lpstr>
      <vt:lpstr>2_OECD_English_white</vt:lpstr>
      <vt:lpstr>3_OECD_English_white</vt:lpstr>
      <vt:lpstr>PowerPoint Presentation</vt:lpstr>
      <vt:lpstr>Agenda</vt:lpstr>
      <vt:lpstr>PowerPoint Presentation</vt:lpstr>
      <vt:lpstr>PowerPoint Presentation</vt:lpstr>
      <vt:lpstr>Working Party on Innovation and Technology Policy (TIP)</vt:lpstr>
      <vt:lpstr>Semantic Analysis &amp; the TIP </vt:lpstr>
      <vt:lpstr>Structure of the hackathon</vt:lpstr>
      <vt:lpstr>PowerPoint Presentation</vt:lpstr>
      <vt:lpstr>Datasets made available for this hackathon</vt:lpstr>
      <vt:lpstr>TIP database of STI policy strategies Data collection</vt:lpstr>
      <vt:lpstr>TIP database of STI policy strategies Coverage and document types</vt:lpstr>
      <vt:lpstr>TIP database of STI policy strategies Metadata variables</vt:lpstr>
      <vt:lpstr>TIP database of STI policy strategies Text variables</vt:lpstr>
      <vt:lpstr>PowerPoint Presentation</vt:lpstr>
      <vt:lpstr>The EC-OECD STIP Survey</vt:lpstr>
      <vt:lpstr>“Policy initiative” as the unit of reporting</vt:lpstr>
      <vt:lpstr>Policy instruments taxonomy v2021</vt:lpstr>
      <vt:lpstr>Science and technology regulation instrument</vt:lpstr>
      <vt:lpstr>+6600 policy initiatives and +9100 policy instruments collected from 57 countries + EU in the 2021 survey (published in Nov)</vt:lpstr>
      <vt:lpstr>2021 STIP survey data</vt:lpstr>
      <vt:lpstr>2021 STIP survey data</vt:lpstr>
      <vt:lpstr>Dataset limitations To be accounted for when analysing the data</vt:lpstr>
      <vt:lpstr>Weighting policy initiatives by budget</vt:lpstr>
      <vt:lpstr>The STI.Scoreboard platform</vt:lpstr>
      <vt:lpstr>Accessing the hackathon’s datasets </vt:lpstr>
      <vt:lpstr>PowerPoint Presentation</vt:lpstr>
      <vt:lpstr>Kick-off day 1</vt:lpstr>
      <vt:lpstr>Kick-off day 2</vt:lpstr>
      <vt:lpstr>PowerPoint Presentation</vt:lpstr>
      <vt:lpstr>Aalborg University – Tiago Santos Pereira REVISED</vt:lpstr>
      <vt:lpstr>Aalborg University: Possible dataset slices</vt:lpstr>
      <vt:lpstr>Georgia Tech – Caroline Paunov</vt:lpstr>
      <vt:lpstr>Georgia Tech: Possible dataset slices</vt:lpstr>
      <vt:lpstr>KAIST – Alan Paic</vt:lpstr>
      <vt:lpstr>KAIST: Possible dataset slices</vt:lpstr>
      <vt:lpstr>University of Turin – Laura Kreiling</vt:lpstr>
      <vt:lpstr>University of Turin: Possible dataset slices</vt:lpstr>
      <vt:lpstr>Fraunhofer Institute – Joseba Santamarín</vt:lpstr>
      <vt:lpstr>Fraunhofer Institute: Possible dataset slices</vt:lpstr>
      <vt:lpstr>SPRU – Daniel Ferreira</vt:lpstr>
      <vt:lpstr>SPRU: Possible dataset slices</vt:lpstr>
      <vt:lpstr>University of Tokyo – Philippe Larrue</vt:lpstr>
      <vt:lpstr>University of Tokyo: Possible dataset slices</vt:lpstr>
      <vt:lpstr>PowerPoint Presentation</vt:lpstr>
      <vt:lpstr>Logistical issues and next steps</vt:lpstr>
      <vt:lpstr>How to ask your questions via GitHub to the OECD hackathon team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OECD DIGITAL STRATEGY 2.0 FRAMEWORK DRAFT</dc:title>
  <dc:creator>BAIG Omar, EXD/DKI</dc:creator>
  <cp:revision>114</cp:revision>
  <cp:lastPrinted>2020-02-19T15:20:48Z</cp:lastPrinted>
  <dcterms:modified xsi:type="dcterms:W3CDTF">2022-05-23T20:12:56Z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ECDCountry">
    <vt:lpwstr/>
  </property>
  <property fmtid="{D5CDD505-2E9C-101B-9397-08002B2CF9AE}" pid="3" name="OECDTopic">
    <vt:lpwstr/>
  </property>
  <property fmtid="{D5CDD505-2E9C-101B-9397-08002B2CF9AE}" pid="4" name="OECDCommittee">
    <vt:lpwstr>22;#Committee for Scientific and Technological Policy|1e4457b9-aad2-42e3-a628-8b7350f12765</vt:lpwstr>
  </property>
  <property fmtid="{D5CDD505-2E9C-101B-9397-08002B2CF9AE}" pid="5" name="ContentTypeId">
    <vt:lpwstr>0x0101008E022D2561C60040B830B5C519B5CC2D</vt:lpwstr>
  </property>
  <property fmtid="{D5CDD505-2E9C-101B-9397-08002B2CF9AE}" pid="6" name="OECDPWB">
    <vt:lpwstr>3033;#6.3.4 Digital, Knowledge and Information|c58f774e-a67b-45a7-bfd2-c00b8be27804</vt:lpwstr>
  </property>
  <property fmtid="{D5CDD505-2E9C-101B-9397-08002B2CF9AE}" pid="7" name="eShareOrganisationTaxHTField0">
    <vt:lpwstr/>
  </property>
  <property fmtid="{D5CDD505-2E9C-101B-9397-08002B2CF9AE}" pid="8" name="OECDKeywords">
    <vt:lpwstr/>
  </property>
  <property fmtid="{D5CDD505-2E9C-101B-9397-08002B2CF9AE}" pid="9" name="OECDHorizontalProjects">
    <vt:lpwstr/>
  </property>
  <property fmtid="{D5CDD505-2E9C-101B-9397-08002B2CF9AE}" pid="10" name="OECDProjectOwnerStructure">
    <vt:lpwstr>1132;#STI/STP|7a10eaf3-8649-43d8-b4f8-1181448e8ef9</vt:lpwstr>
  </property>
  <property fmtid="{D5CDD505-2E9C-101B-9397-08002B2CF9AE}" pid="11" name="OECDOrganisation">
    <vt:lpwstr/>
  </property>
  <property fmtid="{D5CDD505-2E9C-101B-9397-08002B2CF9AE}" pid="12" name="_docset_NoMedatataSyncRequired">
    <vt:lpwstr>False</vt:lpwstr>
  </property>
</Properties>
</file>