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0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94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5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9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2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290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10/5/2022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8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9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5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5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5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3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one pillars">
            <a:extLst>
              <a:ext uri="{FF2B5EF4-FFF2-40B4-BE49-F238E27FC236}">
                <a16:creationId xmlns:a16="http://schemas.microsoft.com/office/drawing/2014/main" id="{8A47C557-6AE0-F715-DC4F-10A3868CDA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5699" b="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E2DEDF5-7DC8-A154-E8A2-5C804CCE2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826" y="747811"/>
            <a:ext cx="4660773" cy="3342290"/>
          </a:xfrm>
        </p:spPr>
        <p:txBody>
          <a:bodyPr anchor="b">
            <a:normAutofit/>
          </a:bodyPr>
          <a:lstStyle/>
          <a:p>
            <a:r>
              <a:rPr lang="da-DK" sz="5400" dirty="0"/>
              <a:t>Bank marketing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E020E28-F68A-D527-699C-6520DA8AC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44" y="4469788"/>
            <a:ext cx="3447287" cy="788012"/>
          </a:xfrm>
        </p:spPr>
        <p:txBody>
          <a:bodyPr anchor="t">
            <a:normAutofit/>
          </a:bodyPr>
          <a:lstStyle/>
          <a:p>
            <a:r>
              <a:rPr lang="da-DK" dirty="0"/>
              <a:t>Mads, Casper &amp; </a:t>
            </a:r>
            <a:br>
              <a:rPr lang="da-DK" dirty="0"/>
            </a:br>
            <a:r>
              <a:rPr lang="da-DK" dirty="0"/>
              <a:t>Mathias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C2681-0A3F-22AB-653C-5757E89B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10577832" cy="1256279"/>
          </a:xfrm>
        </p:spPr>
        <p:txBody>
          <a:bodyPr>
            <a:normAutofit/>
          </a:bodyPr>
          <a:lstStyle/>
          <a:p>
            <a:r>
              <a:rPr lang="da-DK" dirty="0"/>
              <a:t>Bank Marketing Dataset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2D670B-45D2-261F-12F1-229B77E17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715680"/>
            <a:ext cx="10577832" cy="2513268"/>
          </a:xfrm>
        </p:spPr>
        <p:txBody>
          <a:bodyPr/>
          <a:lstStyle/>
          <a:p>
            <a:r>
              <a:rPr lang="en-US" dirty="0"/>
              <a:t>Develop a model which predict if a customer is likely to make a deal with the bank</a:t>
            </a:r>
          </a:p>
          <a:p>
            <a:pPr lvl="1"/>
            <a:r>
              <a:rPr lang="en-US" dirty="0"/>
              <a:t>	- Of course, this is not guarantee, you still need to hire skilled salesmen in the bank</a:t>
            </a:r>
          </a:p>
          <a:p>
            <a:r>
              <a:rPr lang="en-US" dirty="0"/>
              <a:t>Segment customers into groups based on demographic attributes</a:t>
            </a:r>
          </a:p>
          <a:p>
            <a:pPr lvl="1"/>
            <a:r>
              <a:rPr lang="en-US" dirty="0"/>
              <a:t>	- Cluster customers on demographic to see which customers are preferred to target</a:t>
            </a:r>
          </a:p>
          <a:p>
            <a:pPr lvl="1"/>
            <a:r>
              <a:rPr lang="en-US" dirty="0" err="1"/>
              <a:t>Streamlit</a:t>
            </a:r>
            <a:r>
              <a:rPr lang="en-US" dirty="0"/>
              <a:t> link:</a:t>
            </a:r>
          </a:p>
          <a:p>
            <a:endParaRPr lang="en-US" sz="28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0311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69119A-66DF-7490-D24F-2600B78BB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96" y="480741"/>
            <a:ext cx="4878369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 Discussion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A0F171BC-8D46-E285-27BA-A3A566672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3332" y="2637432"/>
            <a:ext cx="5640399" cy="3074017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D26EAE34-8898-532B-F207-8EE30764FEDB}"/>
              </a:ext>
            </a:extLst>
          </p:cNvPr>
          <p:cNvSpPr txBox="1"/>
          <p:nvPr/>
        </p:nvSpPr>
        <p:spPr>
          <a:xfrm>
            <a:off x="5883331" y="1146551"/>
            <a:ext cx="564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explored the data through the </a:t>
            </a:r>
            <a:r>
              <a:rPr lang="en-US" dirty="0" err="1"/>
              <a:t>proces</a:t>
            </a:r>
            <a:r>
              <a:rPr lang="en-US" dirty="0"/>
              <a:t> of making different plots and discussing in the group.  </a:t>
            </a:r>
          </a:p>
        </p:txBody>
      </p:sp>
    </p:spTree>
    <p:extLst>
      <p:ext uri="{BB962C8B-B14F-4D97-AF65-F5344CB8AC3E}">
        <p14:creationId xmlns:p14="http://schemas.microsoft.com/office/powerpoint/2010/main" val="293435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3DFC6-E69E-C596-3301-F88063C2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4683061" cy="4754880"/>
          </a:xfrm>
        </p:spPr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Cleaning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6B4C3BB-5FE5-3683-9C62-C42945185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63" y="1704975"/>
            <a:ext cx="9743519" cy="4532757"/>
          </a:xfrm>
        </p:spPr>
        <p:txBody>
          <a:bodyPr/>
          <a:lstStyle/>
          <a:p>
            <a:r>
              <a:rPr lang="en-US" dirty="0"/>
              <a:t>The data set have 4 subgroups</a:t>
            </a:r>
          </a:p>
          <a:p>
            <a:pPr marL="457200" indent="-457200">
              <a:buAutoNum type="arabicPeriod"/>
            </a:pPr>
            <a:r>
              <a:rPr lang="en-US" dirty="0"/>
              <a:t>Bank Client information</a:t>
            </a:r>
          </a:p>
          <a:p>
            <a:pPr marL="457200" indent="-457200">
              <a:buAutoNum type="arabicPeriod"/>
            </a:pPr>
            <a:r>
              <a:rPr lang="en-US" dirty="0"/>
              <a:t>Related with the contact of the current campaign</a:t>
            </a:r>
          </a:p>
          <a:p>
            <a:pPr marL="457200" indent="-457200">
              <a:buAutoNum type="arabicPeriod"/>
            </a:pPr>
            <a:r>
              <a:rPr lang="en-US" dirty="0"/>
              <a:t>Other attributes</a:t>
            </a:r>
          </a:p>
          <a:p>
            <a:pPr marL="457200" indent="-457200">
              <a:buAutoNum type="arabicPeriod"/>
            </a:pPr>
            <a:r>
              <a:rPr lang="en-US" dirty="0"/>
              <a:t>Social and economic context</a:t>
            </a:r>
          </a:p>
          <a:p>
            <a:pPr marL="0" indent="0">
              <a:buNone/>
            </a:pPr>
            <a:r>
              <a:rPr lang="en-US" dirty="0"/>
              <a:t>Bank Client information is containing </a:t>
            </a:r>
            <a:r>
              <a:rPr lang="en-US" dirty="0" err="1"/>
              <a:t>unkowns</a:t>
            </a:r>
            <a:r>
              <a:rPr lang="en-US" dirty="0"/>
              <a:t>, which all have been dropped</a:t>
            </a:r>
          </a:p>
          <a:p>
            <a:pPr marL="0" indent="0">
              <a:buNone/>
            </a:pPr>
            <a:r>
              <a:rPr lang="en-US" dirty="0"/>
              <a:t>Further has the duration of the call been dropped, since we cannot know this before a call is made</a:t>
            </a:r>
          </a:p>
          <a:p>
            <a:pPr marL="0" indent="0">
              <a:buNone/>
            </a:pPr>
            <a:r>
              <a:rPr lang="en-US" dirty="0"/>
              <a:t>We are dropping the column default because it gives us little to no info, since only a handful has answered yes.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11D0DF4F-DD68-EDAD-96C5-C0E17FCFED6F}"/>
              </a:ext>
            </a:extLst>
          </p:cNvPr>
          <p:cNvSpPr txBox="1"/>
          <p:nvPr/>
        </p:nvSpPr>
        <p:spPr>
          <a:xfrm>
            <a:off x="6599494" y="1704975"/>
            <a:ext cx="514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599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6E5CE-6F34-DACE-2062-4B9F989A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3"/>
            <a:ext cx="8704644" cy="1016582"/>
          </a:xfrm>
        </p:spPr>
        <p:txBody>
          <a:bodyPr/>
          <a:lstStyle/>
          <a:p>
            <a:r>
              <a:rPr lang="da-DK" dirty="0"/>
              <a:t>Feature Engineering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888152-BD47-DD00-F32F-0AE8F7BB1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23" y="2071826"/>
            <a:ext cx="9468035" cy="4027221"/>
          </a:xfrm>
        </p:spPr>
        <p:txBody>
          <a:bodyPr/>
          <a:lstStyle/>
          <a:p>
            <a:r>
              <a:rPr lang="en-US" dirty="0"/>
              <a:t>Age has been binned into 4 groups, we presume that these ages are at roughly the same stages in their lives.</a:t>
            </a:r>
          </a:p>
          <a:p>
            <a:r>
              <a:rPr lang="en-US" dirty="0"/>
              <a:t>We are using </a:t>
            </a:r>
            <a:r>
              <a:rPr lang="en-US" dirty="0" err="1"/>
              <a:t>Onehot</a:t>
            </a:r>
            <a:r>
              <a:rPr lang="en-US" dirty="0"/>
              <a:t> Encoding to create dummies on variables that have no inherent order such as job, marital and outcome of the previous market campaign</a:t>
            </a:r>
          </a:p>
          <a:p>
            <a:r>
              <a:rPr lang="en-US" dirty="0" err="1"/>
              <a:t>LabelEncoder</a:t>
            </a:r>
            <a:r>
              <a:rPr lang="en-US" dirty="0"/>
              <a:t> has been used to convert variables into numeric values, so it is compatible with ML</a:t>
            </a:r>
          </a:p>
          <a:p>
            <a:r>
              <a:rPr lang="en-US" dirty="0"/>
              <a:t>Standard Scaler has been used on variables with an inherent order, </a:t>
            </a:r>
            <a:r>
              <a:rPr lang="en-US" dirty="0" err="1"/>
              <a:t>e.g</a:t>
            </a:r>
            <a:r>
              <a:rPr lang="en-US" dirty="0"/>
              <a:t> the variable age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6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043D3-3A82-0B3D-9B19-E6509AD5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05686"/>
            <a:ext cx="3831336" cy="821273"/>
          </a:xfrm>
        </p:spPr>
        <p:txBody>
          <a:bodyPr>
            <a:normAutofit fontScale="90000"/>
          </a:bodyPr>
          <a:lstStyle/>
          <a:p>
            <a:r>
              <a:rPr lang="da-DK" dirty="0"/>
              <a:t>SML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FE1027-9A18-97F8-74D4-9FE342E12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1655596"/>
            <a:ext cx="8669045" cy="4754880"/>
          </a:xfrm>
        </p:spPr>
        <p:txBody>
          <a:bodyPr/>
          <a:lstStyle/>
          <a:p>
            <a:r>
              <a:rPr lang="en-US" dirty="0"/>
              <a:t>Output variable is binary (either yes or no)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We test three classification model for SML</a:t>
            </a:r>
          </a:p>
          <a:p>
            <a:pPr marL="457200" lvl="1" indent="-457200">
              <a:buAutoNum type="arabicPeriod"/>
            </a:pPr>
            <a:r>
              <a:rPr lang="en-US" dirty="0"/>
              <a:t>Logistic Regression</a:t>
            </a:r>
          </a:p>
          <a:p>
            <a:pPr marL="457200" lvl="1" indent="-457200">
              <a:buAutoNum type="arabicPeriod"/>
            </a:pPr>
            <a:r>
              <a:rPr lang="en-US" dirty="0"/>
              <a:t>XGB Classifier</a:t>
            </a:r>
          </a:p>
          <a:p>
            <a:pPr marL="457200" lvl="1" indent="-457200">
              <a:buAutoNum type="arabicPeriod"/>
            </a:pPr>
            <a:r>
              <a:rPr lang="en-US" dirty="0"/>
              <a:t>Random Forest </a:t>
            </a:r>
          </a:p>
          <a:p>
            <a:r>
              <a:rPr lang="en-US" dirty="0"/>
              <a:t>We evaluate the model based on the accuracy of the models</a:t>
            </a:r>
          </a:p>
          <a:p>
            <a:r>
              <a:rPr lang="en-US" dirty="0"/>
              <a:t>XGB has the next to highest accuracy, we decide to use this due to some error with the logistic regression, we couldn’t solve</a:t>
            </a:r>
          </a:p>
          <a:p>
            <a:r>
              <a:rPr lang="en-US" dirty="0"/>
              <a:t>The two model have similar result, the difference in the mean accuracy is about 1%</a:t>
            </a:r>
          </a:p>
        </p:txBody>
      </p:sp>
    </p:spTree>
    <p:extLst>
      <p:ext uri="{BB962C8B-B14F-4D97-AF65-F5344CB8AC3E}">
        <p14:creationId xmlns:p14="http://schemas.microsoft.com/office/powerpoint/2010/main" val="311444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35C28-8337-C41B-0530-D8DDFC91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UML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D5BF90C-DDBF-1407-4ACA-4892F4BAD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682230"/>
            <a:ext cx="9090556" cy="4754880"/>
          </a:xfrm>
        </p:spPr>
        <p:txBody>
          <a:bodyPr/>
          <a:lstStyle/>
          <a:p>
            <a:r>
              <a:rPr lang="en-US" dirty="0"/>
              <a:t>An attempt was made to make a customer </a:t>
            </a:r>
            <a:r>
              <a:rPr lang="en-US" dirty="0" err="1"/>
              <a:t>clusterer</a:t>
            </a:r>
            <a:r>
              <a:rPr lang="en-US" dirty="0"/>
              <a:t> based on UML working only with the data directly referring to the customer.</a:t>
            </a:r>
          </a:p>
          <a:p>
            <a:endParaRPr lang="en-US" dirty="0"/>
          </a:p>
          <a:p>
            <a:r>
              <a:rPr lang="en-US" dirty="0"/>
              <a:t>To do this the relevant data was selected and then scaled/encoded based on the type of data.</a:t>
            </a:r>
          </a:p>
          <a:p>
            <a:endParaRPr lang="en-US" dirty="0"/>
          </a:p>
          <a:p>
            <a:r>
              <a:rPr lang="en-US" dirty="0" err="1"/>
              <a:t>Kmeans</a:t>
            </a:r>
            <a:r>
              <a:rPr lang="en-US" dirty="0"/>
              <a:t> and UMAP was then used once the data had been preprocessed to properly cluster the data.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76745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3F3423"/>
      </a:dk2>
      <a:lt2>
        <a:srgbClr val="E8E2E6"/>
      </a:lt2>
      <a:accent1>
        <a:srgbClr val="47B666"/>
      </a:accent1>
      <a:accent2>
        <a:srgbClr val="4BB13B"/>
      </a:accent2>
      <a:accent3>
        <a:srgbClr val="80AF45"/>
      </a:accent3>
      <a:accent4>
        <a:srgbClr val="A3A637"/>
      </a:accent4>
      <a:accent5>
        <a:srgbClr val="C3954D"/>
      </a:accent5>
      <a:accent6>
        <a:srgbClr val="B1523B"/>
      </a:accent6>
      <a:hlink>
        <a:srgbClr val="968032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399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Sitka Banner</vt:lpstr>
      <vt:lpstr>HeadlinesVTI</vt:lpstr>
      <vt:lpstr>Bank marketing</vt:lpstr>
      <vt:lpstr>Bank Marketing Dataset</vt:lpstr>
      <vt:lpstr>EDA Discussion</vt:lpstr>
      <vt:lpstr>Data Cleaning</vt:lpstr>
      <vt:lpstr>Feature Engineering</vt:lpstr>
      <vt:lpstr>SML</vt:lpstr>
      <vt:lpstr>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</dc:title>
  <dc:creator>Mathias Skals Jensen</dc:creator>
  <cp:lastModifiedBy>Mathias Skals Jensen</cp:lastModifiedBy>
  <cp:revision>1</cp:revision>
  <dcterms:created xsi:type="dcterms:W3CDTF">2022-10-05T13:00:07Z</dcterms:created>
  <dcterms:modified xsi:type="dcterms:W3CDTF">2022-10-05T14:57:48Z</dcterms:modified>
</cp:coreProperties>
</file>