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timistic Tex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timisticText-bold.fntdata"/><Relationship Id="rId14" Type="http://schemas.openxmlformats.org/officeDocument/2006/relationships/font" Target="fonts/OptimisticTex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ec322f7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ec322f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ec322f7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ec322f7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c322f7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c322f7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c322f7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c322f7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c322f7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c322f7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c322f7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c322f7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c322f7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c322f7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 (Gradient)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395283" y="4471416"/>
            <a:ext cx="14061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/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2158603" y="4471416"/>
            <a:ext cx="14061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/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3921923" y="4471416"/>
            <a:ext cx="14061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/>
            </a:lvl9pPr>
          </a:lstStyle>
          <a:p/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395282" y="1924812"/>
            <a:ext cx="5982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395282" y="3076956"/>
            <a:ext cx="59826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sz="900"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831" y="4407700"/>
            <a:ext cx="1219625" cy="5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replicate.com/search?query=llama" TargetMode="External"/><Relationship Id="rId10" Type="http://schemas.openxmlformats.org/officeDocument/2006/relationships/hyperlink" Target="http://together.ai" TargetMode="External"/><Relationship Id="rId13" Type="http://schemas.openxmlformats.org/officeDocument/2006/relationships/hyperlink" Target="https://www.anyscale.com/" TargetMode="External"/><Relationship Id="rId12" Type="http://schemas.openxmlformats.org/officeDocument/2006/relationships/hyperlink" Target="http://octo.ai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VIDIA/TensorRT-LLM" TargetMode="External"/><Relationship Id="rId4" Type="http://schemas.openxmlformats.org/officeDocument/2006/relationships/hyperlink" Target="https://github.com/vllm-project/vllm" TargetMode="External"/><Relationship Id="rId9" Type="http://schemas.openxmlformats.org/officeDocument/2006/relationships/hyperlink" Target="https://azure.microsoft.com/en-us/products/ai-studio" TargetMode="External"/><Relationship Id="rId5" Type="http://schemas.openxmlformats.org/officeDocument/2006/relationships/hyperlink" Target="https://github.com/huggingface/text-generation-inference" TargetMode="External"/><Relationship Id="rId6" Type="http://schemas.openxmlformats.org/officeDocument/2006/relationships/hyperlink" Target="https://ollama.com/library/llama3" TargetMode="External"/><Relationship Id="rId7" Type="http://schemas.openxmlformats.org/officeDocument/2006/relationships/hyperlink" Target="https://github.com/ggerganov/llama.cpp" TargetMode="External"/><Relationship Id="rId8" Type="http://schemas.openxmlformats.org/officeDocument/2006/relationships/hyperlink" Target="https://aws.amazon.com/bedrock/" TargetMode="Externa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hyperlink" Target="https://huggingface.co/blog/llama2#how-to-prompt-llama-2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eta-llama/llama-recipes/blob/main/recipes/quickstart/Getting_to_know_Llama.ipynb" TargetMode="External"/><Relationship Id="rId4" Type="http://schemas.openxmlformats.org/officeDocument/2006/relationships/hyperlink" Target="https://www.langchain.com/" TargetMode="External"/><Relationship Id="rId9" Type="http://schemas.openxmlformats.org/officeDocument/2006/relationships/hyperlink" Target="https://ai.meta.com/blog/5-steps-to-getting-started-with-llama-2/" TargetMode="External"/><Relationship Id="rId5" Type="http://schemas.openxmlformats.org/officeDocument/2006/relationships/hyperlink" Target="https://www.llamaindex.ai/" TargetMode="External"/><Relationship Id="rId6" Type="http://schemas.openxmlformats.org/officeDocument/2006/relationships/hyperlink" Target="https://github.com/meta-llama/llama-recipes/blob/main/recipes/quickstart/Prompt_Engineering_with_Llama_2.ipynb" TargetMode="External"/><Relationship Id="rId7" Type="http://schemas.openxmlformats.org/officeDocument/2006/relationships/hyperlink" Target="https://www.deeplearning.ai/short-courses/prompt-engineering-with-llama-2/" TargetMode="External"/><Relationship Id="rId8" Type="http://schemas.openxmlformats.org/officeDocument/2006/relationships/hyperlink" Target="https://replicate.com/blog/how-to-prompt-llam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eta-llama/llama-recipes/blob/main/recipes/use_cases/chatbots/RAG_chatbot/RAG_Chatbot_Example.ipynb" TargetMode="External"/><Relationship Id="rId4" Type="http://schemas.openxmlformats.org/officeDocument/2006/relationships/hyperlink" Target="https://learn.deeplearning.ai/courses/langchain-chat-with-your-data" TargetMode="External"/><Relationship Id="rId5" Type="http://schemas.openxmlformats.org/officeDocument/2006/relationships/hyperlink" Target="https://huggingface.co/spaces/mteb/leaderboard" TargetMode="External"/><Relationship Id="rId6" Type="http://schemas.openxmlformats.org/officeDocument/2006/relationships/hyperlink" Target="https://python.langchain.com/docs/integrations/vectorstores" TargetMode="External"/><Relationship Id="rId7" Type="http://schemas.openxmlformats.org/officeDocument/2006/relationships/hyperlink" Target="https://python.langchain.com/docs/integrations/document_loade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eta-llama/llama-recipes" TargetMode="External"/><Relationship Id="rId4" Type="http://schemas.openxmlformats.org/officeDocument/2006/relationships/hyperlink" Target="https://github.com/huggingface" TargetMode="External"/><Relationship Id="rId5" Type="http://schemas.openxmlformats.org/officeDocument/2006/relationships/hyperlink" Target="https://aws.amazon.com/bedrock/" TargetMode="External"/><Relationship Id="rId6" Type="http://schemas.openxmlformats.org/officeDocument/2006/relationships/hyperlink" Target="https://azure.microsoft.com/en-us/products/ai-studio" TargetMode="External"/><Relationship Id="rId7" Type="http://schemas.openxmlformats.org/officeDocument/2006/relationships/hyperlink" Target="https://learn.deeplearning.ai/courses/finetuning-large-language-models" TargetMode="External"/><Relationship Id="rId8" Type="http://schemas.openxmlformats.org/officeDocument/2006/relationships/hyperlink" Target="https://docs.llamaindex.ai/en/stable/optimizing/fine-tuning/fine-tun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lianweng.github.io/posts/2023-06-23-agent/" TargetMode="External"/><Relationship Id="rId4" Type="http://schemas.openxmlformats.org/officeDocument/2006/relationships/hyperlink" Target="https://python.langchain.com/docs/modules/agents/" TargetMode="External"/><Relationship Id="rId5" Type="http://schemas.openxmlformats.org/officeDocument/2006/relationships/hyperlink" Target="https://learn.deeplearning.ai/courses/functions-tools-agents-langchain" TargetMode="External"/><Relationship Id="rId6" Type="http://schemas.openxmlformats.org/officeDocument/2006/relationships/hyperlink" Target="https://www.youtube.com/watch?v=sal78ACtGTc" TargetMode="External"/><Relationship Id="rId7" Type="http://schemas.openxmlformats.org/officeDocument/2006/relationships/hyperlink" Target="https://developer.nvidia.com/blog/introduction-to-llm-agents/" TargetMode="Externa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anyscale.com/blog/a-comprehensive-guide-for-building-rag-based-llm-applications-part-1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onfident-ai/deepeval" TargetMode="External"/><Relationship Id="rId4" Type="http://schemas.openxmlformats.org/officeDocument/2006/relationships/hyperlink" Target="https://github.com/uptrain-ai/uptrain" TargetMode="External"/><Relationship Id="rId9" Type="http://schemas.openxmlformats.org/officeDocument/2006/relationships/hyperlink" Target="https://www.databricks.com/blog/LLM-auto-eval-best-practices-RAG" TargetMode="External"/><Relationship Id="rId5" Type="http://schemas.openxmlformats.org/officeDocument/2006/relationships/hyperlink" Target="https://github.com/truera/trulens/tree/main" TargetMode="External"/><Relationship Id="rId6" Type="http://schemas.openxmlformats.org/officeDocument/2006/relationships/hyperlink" Target="https://github.com/BigScience-Workshop/lm-evaluation-harness" TargetMode="External"/><Relationship Id="rId7" Type="http://schemas.openxmlformats.org/officeDocument/2006/relationships/hyperlink" Target="https://crfm.stanford.edu/helm/lite/latest" TargetMode="External"/><Relationship Id="rId8" Type="http://schemas.openxmlformats.org/officeDocument/2006/relationships/hyperlink" Target="https://learn.deeplearning.ai/courses/building-evaluating-advanced-ra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Solution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2998050" y="163125"/>
            <a:ext cx="31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Inference Solutions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1606050" y="11255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timistic Text"/>
                <a:ea typeface="Optimistic Text"/>
                <a:cs typeface="Optimistic Text"/>
                <a:sym typeface="Optimistic Text"/>
              </a:rPr>
              <a:t>On Prem:</a:t>
            </a:r>
            <a:endParaRPr sz="13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TensorRT-LLM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vLLM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TGI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chemeClr val="hlink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/>
              </a:rPr>
              <a:t>Ollama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chemeClr val="hlink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/>
              </a:rPr>
              <a:t>Llama.cpp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Optimistic Text"/>
                <a:ea typeface="Optimistic Text"/>
                <a:cs typeface="Optimistic Text"/>
                <a:sym typeface="Optimistic Text"/>
              </a:rPr>
              <a:t>Llama Cloud Offerings</a:t>
            </a:r>
            <a:endParaRPr sz="13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Bedrock</a:t>
            </a:r>
            <a:endParaRPr sz="13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Optimistic Text"/>
              <a:buChar char="●"/>
            </a:pPr>
            <a:r>
              <a:rPr lang="en" sz="13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</a:t>
            </a:r>
            <a:endParaRPr sz="1300">
              <a:solidFill>
                <a:srgbClr val="00D2B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9" name="Google Shape;69;p15"/>
          <p:cNvSpPr txBox="1"/>
          <p:nvPr>
            <p:ph idx="4294967295" type="body"/>
          </p:nvPr>
        </p:nvSpPr>
        <p:spPr>
          <a:xfrm>
            <a:off x="4944550" y="11255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 API Providers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 u="sng">
                <a:solidFill>
                  <a:srgbClr val="00D2BE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Together.ai</a:t>
            </a:r>
            <a:endParaRPr sz="1300">
              <a:solidFill>
                <a:srgbClr val="00D2B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 u="sng">
                <a:solidFill>
                  <a:srgbClr val="00D2BE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Replicate</a:t>
            </a:r>
            <a:endParaRPr sz="1300">
              <a:solidFill>
                <a:srgbClr val="00D2B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 u="sng">
                <a:solidFill>
                  <a:srgbClr val="00D2BE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Octo.Ai</a:t>
            </a:r>
            <a:endParaRPr sz="1300">
              <a:solidFill>
                <a:srgbClr val="00D2B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 u="sng">
                <a:solidFill>
                  <a:srgbClr val="00D2BE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AnyScale</a:t>
            </a:r>
            <a:r>
              <a:rPr lang="en" sz="1300"/>
              <a:t> and others..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2976450" y="379375"/>
            <a:ext cx="31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Additional Resources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75" name="Google Shape;75;p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Getting to know Llama 2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Optimistic Text"/>
                <a:ea typeface="Optimistic Text"/>
                <a:cs typeface="Optimistic Text"/>
                <a:sym typeface="Optimistic Text"/>
              </a:rPr>
              <a:t>Leading LLM App Development Frameworks:</a:t>
            </a:r>
            <a:endParaRPr sz="175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LangChain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LlamaIndex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Optimistic Text"/>
                <a:ea typeface="Optimistic Text"/>
                <a:cs typeface="Optimistic Text"/>
                <a:sym typeface="Optimistic Text"/>
              </a:rPr>
              <a:t>Prompt Engineering:</a:t>
            </a:r>
            <a:endParaRPr sz="175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Prompt engineering with Llama 2 example notebook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Prompt engineering with Llama 2 on Deeplearning.AI (DLAI)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guide to prompting Llama 2 on Replicate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Steps to Getting Started with Llama 2</a:t>
            </a:r>
            <a:r>
              <a:rPr lang="en" sz="1750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 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Prompt Llama 2 on Hugging Face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Optimistic Text"/>
                <a:ea typeface="Optimistic Text"/>
                <a:cs typeface="Optimistic Text"/>
                <a:sym typeface="Optimistic Text"/>
              </a:rPr>
              <a:t>RAG</a:t>
            </a:r>
            <a:endParaRPr sz="175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 Recipes: Building a Llama 2 chatbot with RAG notebook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LangChain Chat with Your Data on DLAI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Hugging Face Massive Text Embedding Benchmark Leaderboard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 60 Vector Stores Supported by LangChain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Optimistic Text"/>
              <a:buChar char="●"/>
            </a:pPr>
            <a:r>
              <a:rPr lang="en" sz="175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 130 document loaders supported by LangChain</a:t>
            </a:r>
            <a:endParaRPr sz="175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2976450" y="379375"/>
            <a:ext cx="31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Additional Resources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timistic Text"/>
                <a:ea typeface="Optimistic Text"/>
                <a:cs typeface="Optimistic Text"/>
                <a:sym typeface="Optimistic Text"/>
              </a:rPr>
              <a:t>Fine-Tuning</a:t>
            </a:r>
            <a:endParaRPr sz="18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Llama-Recipes</a:t>
            </a:r>
            <a:endParaRPr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TorchTune</a:t>
            </a:r>
            <a:endParaRPr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HuggingFace SFT and TRL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Bedrock Fine-Tuning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Fine-Tuning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Finetuning Large Language Models on DLAI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LlamaIndex Fine-tuning</a:t>
            </a:r>
            <a:r>
              <a:rPr lang="en" sz="1800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 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87" name="Google Shape;87;p18"/>
          <p:cNvSpPr txBox="1"/>
          <p:nvPr>
            <p:ph idx="4294967295" type="title"/>
          </p:nvPr>
        </p:nvSpPr>
        <p:spPr>
          <a:xfrm>
            <a:off x="2976450" y="379375"/>
            <a:ext cx="31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Additional Resources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timistic Text"/>
                <a:ea typeface="Optimistic Text"/>
                <a:cs typeface="Optimistic Text"/>
                <a:sym typeface="Optimistic Text"/>
              </a:rPr>
              <a:t>Agents</a:t>
            </a:r>
            <a:endParaRPr sz="18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LLM Powered Autonomous Agents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LangChain Agent Documentation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Functions, Tools and Agents with LangChain on DLAI</a:t>
            </a:r>
            <a:r>
              <a:rPr lang="en" sz="1800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 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What’s next for AI agentic workflows by Andrew Ng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LLM Agents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93" name="Google Shape;93;p19"/>
          <p:cNvSpPr txBox="1"/>
          <p:nvPr>
            <p:ph idx="4294967295" type="title"/>
          </p:nvPr>
        </p:nvSpPr>
        <p:spPr>
          <a:xfrm>
            <a:off x="2976450" y="379375"/>
            <a:ext cx="31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Additional Resources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timistic Text"/>
                <a:ea typeface="Optimistic Text"/>
                <a:cs typeface="Optimistic Text"/>
                <a:sym typeface="Optimistic Text"/>
              </a:rPr>
              <a:t>LLM App Evaluation</a:t>
            </a:r>
            <a:endParaRPr sz="18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DeepEval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UpTrain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TruLens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Language Model Evaluation Harness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HELM (Holistic Evaluation of Language Models)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Building and Evaluating Advanced RAG on DLAI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Best Practices for LLM Evaluation of RAG Applications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timistic Text"/>
              <a:buChar char="●"/>
            </a:pPr>
            <a:r>
              <a:rPr lang="en" sz="1800" u="sng">
                <a:solidFill>
                  <a:srgbClr val="00D2BE"/>
                </a:solidFill>
                <a:latin typeface="Optimistic Text"/>
                <a:ea typeface="Optimistic Text"/>
                <a:cs typeface="Optimistic Text"/>
                <a:sym typeface="Optimistic Tex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Building RAG-based LLM Applications for Production</a:t>
            </a:r>
            <a:endParaRPr sz="1800">
              <a:solidFill>
                <a:srgbClr val="00D2BE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99" name="Google Shape;99;p20"/>
          <p:cNvSpPr txBox="1"/>
          <p:nvPr>
            <p:ph idx="4294967295" type="title"/>
          </p:nvPr>
        </p:nvSpPr>
        <p:spPr>
          <a:xfrm>
            <a:off x="2976450" y="379375"/>
            <a:ext cx="31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Optimistic Text"/>
                <a:ea typeface="Optimistic Text"/>
                <a:cs typeface="Optimistic Text"/>
                <a:sym typeface="Optimistic Text"/>
              </a:rPr>
              <a:t>Additional Resources</a:t>
            </a:r>
            <a:endParaRPr sz="232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Stories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800"/>
            <a:ext cx="4596357" cy="25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951" y="454623"/>
            <a:ext cx="2631099" cy="14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451" y="2018201"/>
            <a:ext cx="2064299" cy="11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075" y="3873376"/>
            <a:ext cx="3394232" cy="11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212531"/>
            <a:ext cx="3022799" cy="123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