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90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4" Type="http://schemas.openxmlformats.org/officeDocument/2006/relationships/image" Target="../media/image2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2AD79-A26C-4E5A-A66E-BEF86EDD2654}"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3B40C15-B949-4DCA-BE70-101A55EC307D}">
      <dgm:prSet/>
      <dgm:spPr/>
      <dgm:t>
        <a:bodyPr/>
        <a:lstStyle/>
        <a:p>
          <a:pPr>
            <a:lnSpc>
              <a:spcPct val="100000"/>
            </a:lnSpc>
          </a:pPr>
          <a:r>
            <a:rPr lang="en-US" dirty="0"/>
            <a:t>Ideology through which system emanates, and we organize the society </a:t>
          </a:r>
        </a:p>
      </dgm:t>
    </dgm:pt>
    <dgm:pt modelId="{B3D772B4-17E8-44BA-85EA-A88C61A4C37F}" type="parTrans" cxnId="{4D5F139E-B69F-4F12-9019-0DB8BECDCABA}">
      <dgm:prSet/>
      <dgm:spPr/>
      <dgm:t>
        <a:bodyPr/>
        <a:lstStyle/>
        <a:p>
          <a:endParaRPr lang="en-US"/>
        </a:p>
      </dgm:t>
    </dgm:pt>
    <dgm:pt modelId="{452A358D-7AB0-4E31-8E3E-809BE0E5E126}" type="sibTrans" cxnId="{4D5F139E-B69F-4F12-9019-0DB8BECDCABA}">
      <dgm:prSet/>
      <dgm:spPr/>
      <dgm:t>
        <a:bodyPr/>
        <a:lstStyle/>
        <a:p>
          <a:endParaRPr lang="en-US"/>
        </a:p>
      </dgm:t>
    </dgm:pt>
    <dgm:pt modelId="{577FA13D-0BA3-4383-BB50-2B59E4A458B4}">
      <dgm:prSet/>
      <dgm:spPr/>
      <dgm:t>
        <a:bodyPr/>
        <a:lstStyle/>
        <a:p>
          <a:pPr>
            <a:lnSpc>
              <a:spcPct val="100000"/>
            </a:lnSpc>
          </a:pPr>
          <a:r>
            <a:rPr lang="en-US" dirty="0"/>
            <a:t>Secular-liberal philosophy developed where man was sovereign </a:t>
          </a:r>
        </a:p>
      </dgm:t>
    </dgm:pt>
    <dgm:pt modelId="{7ED360FA-3C76-48E0-A584-E77027F785FE}" type="parTrans" cxnId="{0BC2F4D0-AB54-4599-9A4E-82E483E45F7E}">
      <dgm:prSet/>
      <dgm:spPr/>
      <dgm:t>
        <a:bodyPr/>
        <a:lstStyle/>
        <a:p>
          <a:endParaRPr lang="en-US"/>
        </a:p>
      </dgm:t>
    </dgm:pt>
    <dgm:pt modelId="{A4B0152A-FFB6-45E5-A2D8-DE4D07A47073}" type="sibTrans" cxnId="{0BC2F4D0-AB54-4599-9A4E-82E483E45F7E}">
      <dgm:prSet/>
      <dgm:spPr/>
      <dgm:t>
        <a:bodyPr/>
        <a:lstStyle/>
        <a:p>
          <a:endParaRPr lang="en-US"/>
        </a:p>
      </dgm:t>
    </dgm:pt>
    <dgm:pt modelId="{D08BFE6B-0E1E-4EDC-9195-14BED5FE3F2E}">
      <dgm:prSet/>
      <dgm:spPr/>
      <dgm:t>
        <a:bodyPr/>
        <a:lstStyle/>
        <a:p>
          <a:pPr>
            <a:lnSpc>
              <a:spcPct val="100000"/>
            </a:lnSpc>
          </a:pPr>
          <a:r>
            <a:rPr lang="en-US"/>
            <a:t>Capitalism was economic system that developed on the principle of freedom of choice</a:t>
          </a:r>
        </a:p>
      </dgm:t>
    </dgm:pt>
    <dgm:pt modelId="{C8770A7E-BB69-408D-BD18-F9EC72E64168}" type="parTrans" cxnId="{8423907A-6E72-41EF-BEAB-A73829470EC3}">
      <dgm:prSet/>
      <dgm:spPr/>
      <dgm:t>
        <a:bodyPr/>
        <a:lstStyle/>
        <a:p>
          <a:endParaRPr lang="en-US"/>
        </a:p>
      </dgm:t>
    </dgm:pt>
    <dgm:pt modelId="{0DA03D57-6168-410C-B724-7902E2FC6119}" type="sibTrans" cxnId="{8423907A-6E72-41EF-BEAB-A73829470EC3}">
      <dgm:prSet/>
      <dgm:spPr/>
      <dgm:t>
        <a:bodyPr/>
        <a:lstStyle/>
        <a:p>
          <a:endParaRPr lang="en-US"/>
        </a:p>
      </dgm:t>
    </dgm:pt>
    <dgm:pt modelId="{90631DD0-16AB-43BB-9FFE-D34302CB7271}">
      <dgm:prSet/>
      <dgm:spPr/>
      <dgm:t>
        <a:bodyPr/>
        <a:lstStyle/>
        <a:p>
          <a:pPr>
            <a:lnSpc>
              <a:spcPct val="100000"/>
            </a:lnSpc>
          </a:pPr>
          <a:r>
            <a:rPr lang="en-US" dirty="0"/>
            <a:t>Law or legal theory is required to enforce the system on the society. </a:t>
          </a:r>
        </a:p>
      </dgm:t>
    </dgm:pt>
    <dgm:pt modelId="{CB9A09A1-3B3C-4CD2-86AC-52633B656B8D}" type="parTrans" cxnId="{997C7639-0E7C-4B52-9F6F-958EA99A5D52}">
      <dgm:prSet/>
      <dgm:spPr/>
      <dgm:t>
        <a:bodyPr/>
        <a:lstStyle/>
        <a:p>
          <a:endParaRPr lang="en-US"/>
        </a:p>
      </dgm:t>
    </dgm:pt>
    <dgm:pt modelId="{492D6295-630F-41D8-A001-3526EB190D0B}" type="sibTrans" cxnId="{997C7639-0E7C-4B52-9F6F-958EA99A5D52}">
      <dgm:prSet/>
      <dgm:spPr/>
      <dgm:t>
        <a:bodyPr/>
        <a:lstStyle/>
        <a:p>
          <a:endParaRPr lang="en-US"/>
        </a:p>
      </dgm:t>
    </dgm:pt>
    <dgm:pt modelId="{CAB99C1D-81E4-446A-A2B8-FF1D70083D94}">
      <dgm:prSet/>
      <dgm:spPr/>
      <dgm:t>
        <a:bodyPr/>
        <a:lstStyle/>
        <a:p>
          <a:pPr>
            <a:lnSpc>
              <a:spcPct val="100000"/>
            </a:lnSpc>
          </a:pPr>
          <a:r>
            <a:rPr lang="en-US" dirty="0"/>
            <a:t>Current global economy is a result of  international order formed after World War 2</a:t>
          </a:r>
        </a:p>
      </dgm:t>
    </dgm:pt>
    <dgm:pt modelId="{3AB3BB6C-0E00-422C-9897-FEF8EA3E1FAB}" type="parTrans" cxnId="{B9DCA3F1-275D-43AF-A373-A365E52282BE}">
      <dgm:prSet/>
      <dgm:spPr/>
      <dgm:t>
        <a:bodyPr/>
        <a:lstStyle/>
        <a:p>
          <a:endParaRPr lang="en-US"/>
        </a:p>
      </dgm:t>
    </dgm:pt>
    <dgm:pt modelId="{5023A3AA-6955-4704-9945-B47D24D11EDE}" type="sibTrans" cxnId="{B9DCA3F1-275D-43AF-A373-A365E52282BE}">
      <dgm:prSet/>
      <dgm:spPr/>
      <dgm:t>
        <a:bodyPr/>
        <a:lstStyle/>
        <a:p>
          <a:endParaRPr lang="en-US"/>
        </a:p>
      </dgm:t>
    </dgm:pt>
    <dgm:pt modelId="{3B7061E4-0ABD-407E-89C0-0E2F916A099A}" type="pres">
      <dgm:prSet presAssocID="{3452AD79-A26C-4E5A-A66E-BEF86EDD2654}" presName="root" presStyleCnt="0">
        <dgm:presLayoutVars>
          <dgm:dir/>
          <dgm:resizeHandles val="exact"/>
        </dgm:presLayoutVars>
      </dgm:prSet>
      <dgm:spPr/>
    </dgm:pt>
    <dgm:pt modelId="{1478983A-B6DE-42E2-AB29-941BD9F6A3D4}" type="pres">
      <dgm:prSet presAssocID="{63B40C15-B949-4DCA-BE70-101A55EC307D}" presName="compNode" presStyleCnt="0"/>
      <dgm:spPr/>
    </dgm:pt>
    <dgm:pt modelId="{F1438528-9C3E-4EEC-B81C-7FA6525FC560}" type="pres">
      <dgm:prSet presAssocID="{63B40C15-B949-4DCA-BE70-101A55EC307D}" presName="bgRect" presStyleLbl="bgShp" presStyleIdx="0" presStyleCnt="5"/>
      <dgm:spPr/>
    </dgm:pt>
    <dgm:pt modelId="{8E110436-DC9C-43CB-8219-1C217A13DB74}" type="pres">
      <dgm:prSet presAssocID="{63B40C15-B949-4DCA-BE70-101A55EC307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a:ext>
      </dgm:extLst>
    </dgm:pt>
    <dgm:pt modelId="{11437802-AD35-4E89-9A4A-0A379586C996}" type="pres">
      <dgm:prSet presAssocID="{63B40C15-B949-4DCA-BE70-101A55EC307D}" presName="spaceRect" presStyleCnt="0"/>
      <dgm:spPr/>
    </dgm:pt>
    <dgm:pt modelId="{A02ED7F0-1354-4D26-8DF0-266956C4BC2E}" type="pres">
      <dgm:prSet presAssocID="{63B40C15-B949-4DCA-BE70-101A55EC307D}" presName="parTx" presStyleLbl="revTx" presStyleIdx="0" presStyleCnt="5">
        <dgm:presLayoutVars>
          <dgm:chMax val="0"/>
          <dgm:chPref val="0"/>
        </dgm:presLayoutVars>
      </dgm:prSet>
      <dgm:spPr/>
    </dgm:pt>
    <dgm:pt modelId="{F412CDBD-B2E2-4E3D-9DA5-8EA31E41D1F4}" type="pres">
      <dgm:prSet presAssocID="{452A358D-7AB0-4E31-8E3E-809BE0E5E126}" presName="sibTrans" presStyleCnt="0"/>
      <dgm:spPr/>
    </dgm:pt>
    <dgm:pt modelId="{AAAE5690-469D-4487-A62A-6DAA6EEBAFDA}" type="pres">
      <dgm:prSet presAssocID="{577FA13D-0BA3-4383-BB50-2B59E4A458B4}" presName="compNode" presStyleCnt="0"/>
      <dgm:spPr/>
    </dgm:pt>
    <dgm:pt modelId="{B8FE8CC0-549F-49A1-94D3-9EA68956BEB3}" type="pres">
      <dgm:prSet presAssocID="{577FA13D-0BA3-4383-BB50-2B59E4A458B4}" presName="bgRect" presStyleLbl="bgShp" presStyleIdx="1" presStyleCnt="5"/>
      <dgm:spPr/>
    </dgm:pt>
    <dgm:pt modelId="{9F2602A8-2812-4FEB-A64F-90D239D7FA27}" type="pres">
      <dgm:prSet presAssocID="{577FA13D-0BA3-4383-BB50-2B59E4A458B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ecturer"/>
        </a:ext>
      </dgm:extLst>
    </dgm:pt>
    <dgm:pt modelId="{7BD7B537-CC2D-4163-A51E-CBC5A2B6FD76}" type="pres">
      <dgm:prSet presAssocID="{577FA13D-0BA3-4383-BB50-2B59E4A458B4}" presName="spaceRect" presStyleCnt="0"/>
      <dgm:spPr/>
    </dgm:pt>
    <dgm:pt modelId="{E9937627-9DCC-42FF-BC96-FB316F552460}" type="pres">
      <dgm:prSet presAssocID="{577FA13D-0BA3-4383-BB50-2B59E4A458B4}" presName="parTx" presStyleLbl="revTx" presStyleIdx="1" presStyleCnt="5">
        <dgm:presLayoutVars>
          <dgm:chMax val="0"/>
          <dgm:chPref val="0"/>
        </dgm:presLayoutVars>
      </dgm:prSet>
      <dgm:spPr/>
    </dgm:pt>
    <dgm:pt modelId="{8FB919A1-3A56-4C40-8BA3-EC8A366155F2}" type="pres">
      <dgm:prSet presAssocID="{A4B0152A-FFB6-45E5-A2D8-DE4D07A47073}" presName="sibTrans" presStyleCnt="0"/>
      <dgm:spPr/>
    </dgm:pt>
    <dgm:pt modelId="{39855432-0BEE-4E1E-96B9-F0D768FDF7CD}" type="pres">
      <dgm:prSet presAssocID="{D08BFE6B-0E1E-4EDC-9195-14BED5FE3F2E}" presName="compNode" presStyleCnt="0"/>
      <dgm:spPr/>
    </dgm:pt>
    <dgm:pt modelId="{B238CEBF-476F-4590-B9B9-63034DEDDC20}" type="pres">
      <dgm:prSet presAssocID="{D08BFE6B-0E1E-4EDC-9195-14BED5FE3F2E}" presName="bgRect" presStyleLbl="bgShp" presStyleIdx="2" presStyleCnt="5"/>
      <dgm:spPr/>
    </dgm:pt>
    <dgm:pt modelId="{65B8E5A1-C7E4-4A8B-A411-DFBD46D24049}" type="pres">
      <dgm:prSet presAssocID="{D08BFE6B-0E1E-4EDC-9195-14BED5FE3F2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B72B48C4-A46E-47F2-BFFB-DC9C6BB2282E}" type="pres">
      <dgm:prSet presAssocID="{D08BFE6B-0E1E-4EDC-9195-14BED5FE3F2E}" presName="spaceRect" presStyleCnt="0"/>
      <dgm:spPr/>
    </dgm:pt>
    <dgm:pt modelId="{960FE782-2ABD-402D-9FEC-695063F65FED}" type="pres">
      <dgm:prSet presAssocID="{D08BFE6B-0E1E-4EDC-9195-14BED5FE3F2E}" presName="parTx" presStyleLbl="revTx" presStyleIdx="2" presStyleCnt="5">
        <dgm:presLayoutVars>
          <dgm:chMax val="0"/>
          <dgm:chPref val="0"/>
        </dgm:presLayoutVars>
      </dgm:prSet>
      <dgm:spPr/>
    </dgm:pt>
    <dgm:pt modelId="{489ADEFF-B173-4C7A-A5E2-B9F58AC367DA}" type="pres">
      <dgm:prSet presAssocID="{0DA03D57-6168-410C-B724-7902E2FC6119}" presName="sibTrans" presStyleCnt="0"/>
      <dgm:spPr/>
    </dgm:pt>
    <dgm:pt modelId="{528BC866-3076-49B8-A7CD-760068538259}" type="pres">
      <dgm:prSet presAssocID="{90631DD0-16AB-43BB-9FFE-D34302CB7271}" presName="compNode" presStyleCnt="0"/>
      <dgm:spPr/>
    </dgm:pt>
    <dgm:pt modelId="{F2BC265E-B5BB-41E5-9DC0-CF4396632E9B}" type="pres">
      <dgm:prSet presAssocID="{90631DD0-16AB-43BB-9FFE-D34302CB7271}" presName="bgRect" presStyleLbl="bgShp" presStyleIdx="3" presStyleCnt="5"/>
      <dgm:spPr/>
    </dgm:pt>
    <dgm:pt modelId="{417AAF3F-6E17-4C0C-A763-D4508A97952A}" type="pres">
      <dgm:prSet presAssocID="{90631DD0-16AB-43BB-9FFE-D34302CB727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vel"/>
        </a:ext>
      </dgm:extLst>
    </dgm:pt>
    <dgm:pt modelId="{DFAD9B82-3C68-4E9F-811E-852E81A553D8}" type="pres">
      <dgm:prSet presAssocID="{90631DD0-16AB-43BB-9FFE-D34302CB7271}" presName="spaceRect" presStyleCnt="0"/>
      <dgm:spPr/>
    </dgm:pt>
    <dgm:pt modelId="{D841D7CC-D2F5-4386-9171-9E64B396D018}" type="pres">
      <dgm:prSet presAssocID="{90631DD0-16AB-43BB-9FFE-D34302CB7271}" presName="parTx" presStyleLbl="revTx" presStyleIdx="3" presStyleCnt="5">
        <dgm:presLayoutVars>
          <dgm:chMax val="0"/>
          <dgm:chPref val="0"/>
        </dgm:presLayoutVars>
      </dgm:prSet>
      <dgm:spPr/>
    </dgm:pt>
    <dgm:pt modelId="{3CB24120-A0BB-4AB2-A23F-8DE5A8D5632C}" type="pres">
      <dgm:prSet presAssocID="{492D6295-630F-41D8-A001-3526EB190D0B}" presName="sibTrans" presStyleCnt="0"/>
      <dgm:spPr/>
    </dgm:pt>
    <dgm:pt modelId="{DD91D9B4-F4B8-4826-B248-31BB8F5A9B27}" type="pres">
      <dgm:prSet presAssocID="{CAB99C1D-81E4-446A-A2B8-FF1D70083D94}" presName="compNode" presStyleCnt="0"/>
      <dgm:spPr/>
    </dgm:pt>
    <dgm:pt modelId="{9930C8BF-A4F2-4AF9-A2A8-4DD3E64F1B53}" type="pres">
      <dgm:prSet presAssocID="{CAB99C1D-81E4-446A-A2B8-FF1D70083D94}" presName="bgRect" presStyleLbl="bgShp" presStyleIdx="4" presStyleCnt="5" custLinFactNeighborX="948" custLinFactNeighborY="627"/>
      <dgm:spPr/>
    </dgm:pt>
    <dgm:pt modelId="{AF5D4448-701E-490A-8021-3345FF7D4AEA}" type="pres">
      <dgm:prSet presAssocID="{CAB99C1D-81E4-446A-A2B8-FF1D70083D94}" presName="iconRect" presStyleLbl="node1" presStyleIdx="4" presStyleCnt="5" custLinFactNeighborX="-795" custLinFactNeighborY="542"/>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Money outline"/>
        </a:ext>
      </dgm:extLst>
    </dgm:pt>
    <dgm:pt modelId="{42402F40-E6C8-4CFB-B026-4C486B5A5DBD}" type="pres">
      <dgm:prSet presAssocID="{CAB99C1D-81E4-446A-A2B8-FF1D70083D94}" presName="spaceRect" presStyleCnt="0"/>
      <dgm:spPr/>
    </dgm:pt>
    <dgm:pt modelId="{32F19143-C4EE-49DB-BFE5-7B2D9628A9B5}" type="pres">
      <dgm:prSet presAssocID="{CAB99C1D-81E4-446A-A2B8-FF1D70083D94}" presName="parTx" presStyleLbl="revTx" presStyleIdx="4" presStyleCnt="5">
        <dgm:presLayoutVars>
          <dgm:chMax val="0"/>
          <dgm:chPref val="0"/>
        </dgm:presLayoutVars>
      </dgm:prSet>
      <dgm:spPr/>
    </dgm:pt>
  </dgm:ptLst>
  <dgm:cxnLst>
    <dgm:cxn modelId="{EBD33535-8256-410E-95AF-04B2395CC5DB}" type="presOf" srcId="{D08BFE6B-0E1E-4EDC-9195-14BED5FE3F2E}" destId="{960FE782-2ABD-402D-9FEC-695063F65FED}" srcOrd="0" destOrd="0" presId="urn:microsoft.com/office/officeart/2018/2/layout/IconVerticalSolidList"/>
    <dgm:cxn modelId="{ADE73436-2529-473F-A682-D9C3954816A6}" type="presOf" srcId="{CAB99C1D-81E4-446A-A2B8-FF1D70083D94}" destId="{32F19143-C4EE-49DB-BFE5-7B2D9628A9B5}" srcOrd="0" destOrd="0" presId="urn:microsoft.com/office/officeart/2018/2/layout/IconVerticalSolidList"/>
    <dgm:cxn modelId="{997C7639-0E7C-4B52-9F6F-958EA99A5D52}" srcId="{3452AD79-A26C-4E5A-A66E-BEF86EDD2654}" destId="{90631DD0-16AB-43BB-9FFE-D34302CB7271}" srcOrd="3" destOrd="0" parTransId="{CB9A09A1-3B3C-4CD2-86AC-52633B656B8D}" sibTransId="{492D6295-630F-41D8-A001-3526EB190D0B}"/>
    <dgm:cxn modelId="{8423907A-6E72-41EF-BEAB-A73829470EC3}" srcId="{3452AD79-A26C-4E5A-A66E-BEF86EDD2654}" destId="{D08BFE6B-0E1E-4EDC-9195-14BED5FE3F2E}" srcOrd="2" destOrd="0" parTransId="{C8770A7E-BB69-408D-BD18-F9EC72E64168}" sibTransId="{0DA03D57-6168-410C-B724-7902E2FC6119}"/>
    <dgm:cxn modelId="{028D9E8F-686E-42AB-B033-6C8369219689}" type="presOf" srcId="{3452AD79-A26C-4E5A-A66E-BEF86EDD2654}" destId="{3B7061E4-0ABD-407E-89C0-0E2F916A099A}" srcOrd="0" destOrd="0" presId="urn:microsoft.com/office/officeart/2018/2/layout/IconVerticalSolidList"/>
    <dgm:cxn modelId="{4D5F139E-B69F-4F12-9019-0DB8BECDCABA}" srcId="{3452AD79-A26C-4E5A-A66E-BEF86EDD2654}" destId="{63B40C15-B949-4DCA-BE70-101A55EC307D}" srcOrd="0" destOrd="0" parTransId="{B3D772B4-17E8-44BA-85EA-A88C61A4C37F}" sibTransId="{452A358D-7AB0-4E31-8E3E-809BE0E5E126}"/>
    <dgm:cxn modelId="{B77D51B8-6E8C-4BC8-BB51-94C173CA9957}" type="presOf" srcId="{63B40C15-B949-4DCA-BE70-101A55EC307D}" destId="{A02ED7F0-1354-4D26-8DF0-266956C4BC2E}" srcOrd="0" destOrd="0" presId="urn:microsoft.com/office/officeart/2018/2/layout/IconVerticalSolidList"/>
    <dgm:cxn modelId="{0BC2F4D0-AB54-4599-9A4E-82E483E45F7E}" srcId="{3452AD79-A26C-4E5A-A66E-BEF86EDD2654}" destId="{577FA13D-0BA3-4383-BB50-2B59E4A458B4}" srcOrd="1" destOrd="0" parTransId="{7ED360FA-3C76-48E0-A584-E77027F785FE}" sibTransId="{A4B0152A-FFB6-45E5-A2D8-DE4D07A47073}"/>
    <dgm:cxn modelId="{A5A8C7D8-F708-4773-9467-8AABC40B24B3}" type="presOf" srcId="{90631DD0-16AB-43BB-9FFE-D34302CB7271}" destId="{D841D7CC-D2F5-4386-9171-9E64B396D018}" srcOrd="0" destOrd="0" presId="urn:microsoft.com/office/officeart/2018/2/layout/IconVerticalSolidList"/>
    <dgm:cxn modelId="{B9DCA3F1-275D-43AF-A373-A365E52282BE}" srcId="{3452AD79-A26C-4E5A-A66E-BEF86EDD2654}" destId="{CAB99C1D-81E4-446A-A2B8-FF1D70083D94}" srcOrd="4" destOrd="0" parTransId="{3AB3BB6C-0E00-422C-9897-FEF8EA3E1FAB}" sibTransId="{5023A3AA-6955-4704-9945-B47D24D11EDE}"/>
    <dgm:cxn modelId="{D34564F3-E484-434D-8D9D-78725EF73ADE}" type="presOf" srcId="{577FA13D-0BA3-4383-BB50-2B59E4A458B4}" destId="{E9937627-9DCC-42FF-BC96-FB316F552460}" srcOrd="0" destOrd="0" presId="urn:microsoft.com/office/officeart/2018/2/layout/IconVerticalSolidList"/>
    <dgm:cxn modelId="{ADE78068-055F-4829-8896-EFB6014A31B9}" type="presParOf" srcId="{3B7061E4-0ABD-407E-89C0-0E2F916A099A}" destId="{1478983A-B6DE-42E2-AB29-941BD9F6A3D4}" srcOrd="0" destOrd="0" presId="urn:microsoft.com/office/officeart/2018/2/layout/IconVerticalSolidList"/>
    <dgm:cxn modelId="{E59E9418-E27C-43EC-BBC8-992ED8FEFB18}" type="presParOf" srcId="{1478983A-B6DE-42E2-AB29-941BD9F6A3D4}" destId="{F1438528-9C3E-4EEC-B81C-7FA6525FC560}" srcOrd="0" destOrd="0" presId="urn:microsoft.com/office/officeart/2018/2/layout/IconVerticalSolidList"/>
    <dgm:cxn modelId="{100D9F10-7A70-4C22-B870-358D2F18BF98}" type="presParOf" srcId="{1478983A-B6DE-42E2-AB29-941BD9F6A3D4}" destId="{8E110436-DC9C-43CB-8219-1C217A13DB74}" srcOrd="1" destOrd="0" presId="urn:microsoft.com/office/officeart/2018/2/layout/IconVerticalSolidList"/>
    <dgm:cxn modelId="{F0258EDE-E069-41E3-923D-34745BA8A768}" type="presParOf" srcId="{1478983A-B6DE-42E2-AB29-941BD9F6A3D4}" destId="{11437802-AD35-4E89-9A4A-0A379586C996}" srcOrd="2" destOrd="0" presId="urn:microsoft.com/office/officeart/2018/2/layout/IconVerticalSolidList"/>
    <dgm:cxn modelId="{2992D5A8-51D8-47CD-87AC-A54CF2C699DF}" type="presParOf" srcId="{1478983A-B6DE-42E2-AB29-941BD9F6A3D4}" destId="{A02ED7F0-1354-4D26-8DF0-266956C4BC2E}" srcOrd="3" destOrd="0" presId="urn:microsoft.com/office/officeart/2018/2/layout/IconVerticalSolidList"/>
    <dgm:cxn modelId="{2BD50C02-C05B-429A-A23B-668AA337EC3C}" type="presParOf" srcId="{3B7061E4-0ABD-407E-89C0-0E2F916A099A}" destId="{F412CDBD-B2E2-4E3D-9DA5-8EA31E41D1F4}" srcOrd="1" destOrd="0" presId="urn:microsoft.com/office/officeart/2018/2/layout/IconVerticalSolidList"/>
    <dgm:cxn modelId="{6785F203-F19F-41B1-AE3C-6FDCC119DF30}" type="presParOf" srcId="{3B7061E4-0ABD-407E-89C0-0E2F916A099A}" destId="{AAAE5690-469D-4487-A62A-6DAA6EEBAFDA}" srcOrd="2" destOrd="0" presId="urn:microsoft.com/office/officeart/2018/2/layout/IconVerticalSolidList"/>
    <dgm:cxn modelId="{5685E9CF-EA82-42B0-8EDC-3FC06F82BE5E}" type="presParOf" srcId="{AAAE5690-469D-4487-A62A-6DAA6EEBAFDA}" destId="{B8FE8CC0-549F-49A1-94D3-9EA68956BEB3}" srcOrd="0" destOrd="0" presId="urn:microsoft.com/office/officeart/2018/2/layout/IconVerticalSolidList"/>
    <dgm:cxn modelId="{901B0482-2DA8-4597-82DB-34A216B69B6B}" type="presParOf" srcId="{AAAE5690-469D-4487-A62A-6DAA6EEBAFDA}" destId="{9F2602A8-2812-4FEB-A64F-90D239D7FA27}" srcOrd="1" destOrd="0" presId="urn:microsoft.com/office/officeart/2018/2/layout/IconVerticalSolidList"/>
    <dgm:cxn modelId="{DE5CF64A-DDEE-4270-8AF1-F17DF242CEA1}" type="presParOf" srcId="{AAAE5690-469D-4487-A62A-6DAA6EEBAFDA}" destId="{7BD7B537-CC2D-4163-A51E-CBC5A2B6FD76}" srcOrd="2" destOrd="0" presId="urn:microsoft.com/office/officeart/2018/2/layout/IconVerticalSolidList"/>
    <dgm:cxn modelId="{2870F95B-806B-49D6-9507-9F3A325D6FD8}" type="presParOf" srcId="{AAAE5690-469D-4487-A62A-6DAA6EEBAFDA}" destId="{E9937627-9DCC-42FF-BC96-FB316F552460}" srcOrd="3" destOrd="0" presId="urn:microsoft.com/office/officeart/2018/2/layout/IconVerticalSolidList"/>
    <dgm:cxn modelId="{BA5006C7-B3C1-47D3-A392-5A8C206765F3}" type="presParOf" srcId="{3B7061E4-0ABD-407E-89C0-0E2F916A099A}" destId="{8FB919A1-3A56-4C40-8BA3-EC8A366155F2}" srcOrd="3" destOrd="0" presId="urn:microsoft.com/office/officeart/2018/2/layout/IconVerticalSolidList"/>
    <dgm:cxn modelId="{68795AD1-1D91-476B-AA20-A7306F17C70C}" type="presParOf" srcId="{3B7061E4-0ABD-407E-89C0-0E2F916A099A}" destId="{39855432-0BEE-4E1E-96B9-F0D768FDF7CD}" srcOrd="4" destOrd="0" presId="urn:microsoft.com/office/officeart/2018/2/layout/IconVerticalSolidList"/>
    <dgm:cxn modelId="{11171EB8-A2B2-4554-9187-E4C57C41D2A4}" type="presParOf" srcId="{39855432-0BEE-4E1E-96B9-F0D768FDF7CD}" destId="{B238CEBF-476F-4590-B9B9-63034DEDDC20}" srcOrd="0" destOrd="0" presId="urn:microsoft.com/office/officeart/2018/2/layout/IconVerticalSolidList"/>
    <dgm:cxn modelId="{0C52BE2C-5AC1-4568-9E32-666C99CC9D5B}" type="presParOf" srcId="{39855432-0BEE-4E1E-96B9-F0D768FDF7CD}" destId="{65B8E5A1-C7E4-4A8B-A411-DFBD46D24049}" srcOrd="1" destOrd="0" presId="urn:microsoft.com/office/officeart/2018/2/layout/IconVerticalSolidList"/>
    <dgm:cxn modelId="{7B8EBBB9-1B55-460B-8533-DC7C96FEAC2D}" type="presParOf" srcId="{39855432-0BEE-4E1E-96B9-F0D768FDF7CD}" destId="{B72B48C4-A46E-47F2-BFFB-DC9C6BB2282E}" srcOrd="2" destOrd="0" presId="urn:microsoft.com/office/officeart/2018/2/layout/IconVerticalSolidList"/>
    <dgm:cxn modelId="{672A7202-FBBD-4877-A741-C564FC7F34A2}" type="presParOf" srcId="{39855432-0BEE-4E1E-96B9-F0D768FDF7CD}" destId="{960FE782-2ABD-402D-9FEC-695063F65FED}" srcOrd="3" destOrd="0" presId="urn:microsoft.com/office/officeart/2018/2/layout/IconVerticalSolidList"/>
    <dgm:cxn modelId="{752286AD-2BE2-4BC8-B0DA-D5EFF41CECCD}" type="presParOf" srcId="{3B7061E4-0ABD-407E-89C0-0E2F916A099A}" destId="{489ADEFF-B173-4C7A-A5E2-B9F58AC367DA}" srcOrd="5" destOrd="0" presId="urn:microsoft.com/office/officeart/2018/2/layout/IconVerticalSolidList"/>
    <dgm:cxn modelId="{736BD6D9-BEA1-40CC-887D-8DB869267393}" type="presParOf" srcId="{3B7061E4-0ABD-407E-89C0-0E2F916A099A}" destId="{528BC866-3076-49B8-A7CD-760068538259}" srcOrd="6" destOrd="0" presId="urn:microsoft.com/office/officeart/2018/2/layout/IconVerticalSolidList"/>
    <dgm:cxn modelId="{20087FD9-1FAF-4211-BFBF-E58C50154B79}" type="presParOf" srcId="{528BC866-3076-49B8-A7CD-760068538259}" destId="{F2BC265E-B5BB-41E5-9DC0-CF4396632E9B}" srcOrd="0" destOrd="0" presId="urn:microsoft.com/office/officeart/2018/2/layout/IconVerticalSolidList"/>
    <dgm:cxn modelId="{211B840A-6BED-4AF5-A827-104D7D7475BB}" type="presParOf" srcId="{528BC866-3076-49B8-A7CD-760068538259}" destId="{417AAF3F-6E17-4C0C-A763-D4508A97952A}" srcOrd="1" destOrd="0" presId="urn:microsoft.com/office/officeart/2018/2/layout/IconVerticalSolidList"/>
    <dgm:cxn modelId="{6A1EA3C3-DE14-4338-A258-E3FD5FEB2D97}" type="presParOf" srcId="{528BC866-3076-49B8-A7CD-760068538259}" destId="{DFAD9B82-3C68-4E9F-811E-852E81A553D8}" srcOrd="2" destOrd="0" presId="urn:microsoft.com/office/officeart/2018/2/layout/IconVerticalSolidList"/>
    <dgm:cxn modelId="{6AF030DA-0C4A-4158-82DE-78219C603224}" type="presParOf" srcId="{528BC866-3076-49B8-A7CD-760068538259}" destId="{D841D7CC-D2F5-4386-9171-9E64B396D018}" srcOrd="3" destOrd="0" presId="urn:microsoft.com/office/officeart/2018/2/layout/IconVerticalSolidList"/>
    <dgm:cxn modelId="{7AD7B359-079D-49E6-A5BB-EA040D4AFF82}" type="presParOf" srcId="{3B7061E4-0ABD-407E-89C0-0E2F916A099A}" destId="{3CB24120-A0BB-4AB2-A23F-8DE5A8D5632C}" srcOrd="7" destOrd="0" presId="urn:microsoft.com/office/officeart/2018/2/layout/IconVerticalSolidList"/>
    <dgm:cxn modelId="{536932BA-655B-44F1-A497-42B4AD385DA3}" type="presParOf" srcId="{3B7061E4-0ABD-407E-89C0-0E2F916A099A}" destId="{DD91D9B4-F4B8-4826-B248-31BB8F5A9B27}" srcOrd="8" destOrd="0" presId="urn:microsoft.com/office/officeart/2018/2/layout/IconVerticalSolidList"/>
    <dgm:cxn modelId="{E9354884-026B-41D2-8829-BA28501BA755}" type="presParOf" srcId="{DD91D9B4-F4B8-4826-B248-31BB8F5A9B27}" destId="{9930C8BF-A4F2-4AF9-A2A8-4DD3E64F1B53}" srcOrd="0" destOrd="0" presId="urn:microsoft.com/office/officeart/2018/2/layout/IconVerticalSolidList"/>
    <dgm:cxn modelId="{42E46A45-74FE-40AA-9ADF-CF38E1F9FF32}" type="presParOf" srcId="{DD91D9B4-F4B8-4826-B248-31BB8F5A9B27}" destId="{AF5D4448-701E-490A-8021-3345FF7D4AEA}" srcOrd="1" destOrd="0" presId="urn:microsoft.com/office/officeart/2018/2/layout/IconVerticalSolidList"/>
    <dgm:cxn modelId="{06DC531C-5BB7-4B8F-8C43-9658262E07FC}" type="presParOf" srcId="{DD91D9B4-F4B8-4826-B248-31BB8F5A9B27}" destId="{42402F40-E6C8-4CFB-B026-4C486B5A5DBD}" srcOrd="2" destOrd="0" presId="urn:microsoft.com/office/officeart/2018/2/layout/IconVerticalSolidList"/>
    <dgm:cxn modelId="{C8CF190A-D4F4-4607-BFF4-E20E74D8B281}" type="presParOf" srcId="{DD91D9B4-F4B8-4826-B248-31BB8F5A9B27}" destId="{32F19143-C4EE-49DB-BFE5-7B2D9628A9B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DD17FF1-1556-4BB6-9CAB-6373DA144E5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2B5904F-67F0-49AC-B3E9-1353E2A22771}">
      <dgm:prSet/>
      <dgm:spPr/>
      <dgm:t>
        <a:bodyPr/>
        <a:lstStyle/>
        <a:p>
          <a:r>
            <a:rPr lang="en-US"/>
            <a:t>Provide post war reconstruction and development </a:t>
          </a:r>
        </a:p>
      </dgm:t>
    </dgm:pt>
    <dgm:pt modelId="{FB9B6DBE-9A31-4790-8E97-60D814D81CBA}" type="parTrans" cxnId="{F5516FD6-006D-4D20-9C30-C2D217F0D2C8}">
      <dgm:prSet/>
      <dgm:spPr/>
      <dgm:t>
        <a:bodyPr/>
        <a:lstStyle/>
        <a:p>
          <a:endParaRPr lang="en-US"/>
        </a:p>
      </dgm:t>
    </dgm:pt>
    <dgm:pt modelId="{5052256D-59D2-40D7-9BF3-8CAD0852893A}" type="sibTrans" cxnId="{F5516FD6-006D-4D20-9C30-C2D217F0D2C8}">
      <dgm:prSet/>
      <dgm:spPr/>
      <dgm:t>
        <a:bodyPr/>
        <a:lstStyle/>
        <a:p>
          <a:endParaRPr lang="en-US"/>
        </a:p>
      </dgm:t>
    </dgm:pt>
    <dgm:pt modelId="{6A9DD8FB-B22C-4756-88B3-61B31629706C}">
      <dgm:prSet/>
      <dgm:spPr/>
      <dgm:t>
        <a:bodyPr/>
        <a:lstStyle/>
        <a:p>
          <a:r>
            <a:rPr lang="en-US"/>
            <a:t>Establish stable exchange rates to encourage trade</a:t>
          </a:r>
        </a:p>
      </dgm:t>
    </dgm:pt>
    <dgm:pt modelId="{2B5D7778-1084-4A35-8BAE-3B9315A5CC0F}" type="parTrans" cxnId="{EC24DEFD-73F5-4666-A4D0-B35DC6BD7A38}">
      <dgm:prSet/>
      <dgm:spPr/>
      <dgm:t>
        <a:bodyPr/>
        <a:lstStyle/>
        <a:p>
          <a:endParaRPr lang="en-US"/>
        </a:p>
      </dgm:t>
    </dgm:pt>
    <dgm:pt modelId="{26F63DAC-6A85-4F95-9F7B-CABD57B39D7E}" type="sibTrans" cxnId="{EC24DEFD-73F5-4666-A4D0-B35DC6BD7A38}">
      <dgm:prSet/>
      <dgm:spPr/>
      <dgm:t>
        <a:bodyPr/>
        <a:lstStyle/>
        <a:p>
          <a:endParaRPr lang="en-US"/>
        </a:p>
      </dgm:t>
    </dgm:pt>
    <dgm:pt modelId="{B0415588-9AF9-4CEE-BA8D-C653E069D559}">
      <dgm:prSet/>
      <dgm:spPr/>
      <dgm:t>
        <a:bodyPr/>
        <a:lstStyle/>
        <a:p>
          <a:r>
            <a:rPr lang="en-US"/>
            <a:t>Promote international monetary cooperation </a:t>
          </a:r>
        </a:p>
      </dgm:t>
    </dgm:pt>
    <dgm:pt modelId="{CE0A81B1-4BFD-4786-A681-D333A2FEFE0A}" type="parTrans" cxnId="{E176F365-C711-48B8-9E16-4A020501EEE4}">
      <dgm:prSet/>
      <dgm:spPr/>
      <dgm:t>
        <a:bodyPr/>
        <a:lstStyle/>
        <a:p>
          <a:endParaRPr lang="en-US"/>
        </a:p>
      </dgm:t>
    </dgm:pt>
    <dgm:pt modelId="{930BBC72-A860-4A75-AAEB-D59073BEA16A}" type="sibTrans" cxnId="{E176F365-C711-48B8-9E16-4A020501EEE4}">
      <dgm:prSet/>
      <dgm:spPr/>
      <dgm:t>
        <a:bodyPr/>
        <a:lstStyle/>
        <a:p>
          <a:endParaRPr lang="en-US"/>
        </a:p>
      </dgm:t>
    </dgm:pt>
    <dgm:pt modelId="{6E312829-E13C-47F0-86D1-FBAD44FE51FE}">
      <dgm:prSet/>
      <dgm:spPr/>
      <dgm:t>
        <a:bodyPr/>
        <a:lstStyle/>
        <a:p>
          <a:r>
            <a:rPr lang="en-US"/>
            <a:t>Prevent balance of payment crises </a:t>
          </a:r>
        </a:p>
      </dgm:t>
    </dgm:pt>
    <dgm:pt modelId="{77BEA141-04EB-44AF-88D5-7906B08768F1}" type="parTrans" cxnId="{6E29F9CF-6B9A-4D4B-BAF5-235D871F7879}">
      <dgm:prSet/>
      <dgm:spPr/>
      <dgm:t>
        <a:bodyPr/>
        <a:lstStyle/>
        <a:p>
          <a:endParaRPr lang="en-US"/>
        </a:p>
      </dgm:t>
    </dgm:pt>
    <dgm:pt modelId="{10D1D10F-1BB2-4C30-A5D7-646BCD514850}" type="sibTrans" cxnId="{6E29F9CF-6B9A-4D4B-BAF5-235D871F7879}">
      <dgm:prSet/>
      <dgm:spPr/>
      <dgm:t>
        <a:bodyPr/>
        <a:lstStyle/>
        <a:p>
          <a:endParaRPr lang="en-US"/>
        </a:p>
      </dgm:t>
    </dgm:pt>
    <dgm:pt modelId="{4FBFB06C-C3D1-4235-AB4F-9152587A7950}" type="pres">
      <dgm:prSet presAssocID="{BDD17FF1-1556-4BB6-9CAB-6373DA144E52}" presName="root" presStyleCnt="0">
        <dgm:presLayoutVars>
          <dgm:dir/>
          <dgm:resizeHandles val="exact"/>
        </dgm:presLayoutVars>
      </dgm:prSet>
      <dgm:spPr/>
    </dgm:pt>
    <dgm:pt modelId="{56CCB01E-9EAC-4458-B9BC-74CF323F4851}" type="pres">
      <dgm:prSet presAssocID="{22B5904F-67F0-49AC-B3E9-1353E2A22771}" presName="compNode" presStyleCnt="0"/>
      <dgm:spPr/>
    </dgm:pt>
    <dgm:pt modelId="{7F26F021-A29F-423F-9F9C-96CBF667E888}" type="pres">
      <dgm:prSet presAssocID="{22B5904F-67F0-49AC-B3E9-1353E2A22771}" presName="bgRect" presStyleLbl="bgShp" presStyleIdx="0" presStyleCnt="4"/>
      <dgm:spPr/>
    </dgm:pt>
    <dgm:pt modelId="{88818D15-F713-41BE-AD33-72887F5BA35A}" type="pres">
      <dgm:prSet presAssocID="{22B5904F-67F0-49AC-B3E9-1353E2A2277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B4DC84E3-2AC5-4C62-8E75-39FB68B3EE3E}" type="pres">
      <dgm:prSet presAssocID="{22B5904F-67F0-49AC-B3E9-1353E2A22771}" presName="spaceRect" presStyleCnt="0"/>
      <dgm:spPr/>
    </dgm:pt>
    <dgm:pt modelId="{7F77E506-2DEE-479E-B98D-44765F49D23A}" type="pres">
      <dgm:prSet presAssocID="{22B5904F-67F0-49AC-B3E9-1353E2A22771}" presName="parTx" presStyleLbl="revTx" presStyleIdx="0" presStyleCnt="4">
        <dgm:presLayoutVars>
          <dgm:chMax val="0"/>
          <dgm:chPref val="0"/>
        </dgm:presLayoutVars>
      </dgm:prSet>
      <dgm:spPr/>
    </dgm:pt>
    <dgm:pt modelId="{846D2688-9B4C-4BE1-A2DD-C109092D2760}" type="pres">
      <dgm:prSet presAssocID="{5052256D-59D2-40D7-9BF3-8CAD0852893A}" presName="sibTrans" presStyleCnt="0"/>
      <dgm:spPr/>
    </dgm:pt>
    <dgm:pt modelId="{CD24818E-70B2-406A-A9F9-B8541B3AF306}" type="pres">
      <dgm:prSet presAssocID="{6A9DD8FB-B22C-4756-88B3-61B31629706C}" presName="compNode" presStyleCnt="0"/>
      <dgm:spPr/>
    </dgm:pt>
    <dgm:pt modelId="{61D01D54-FC7A-4DCF-AC6F-472E587BA3BB}" type="pres">
      <dgm:prSet presAssocID="{6A9DD8FB-B22C-4756-88B3-61B31629706C}" presName="bgRect" presStyleLbl="bgShp" presStyleIdx="1" presStyleCnt="4"/>
      <dgm:spPr/>
    </dgm:pt>
    <dgm:pt modelId="{5BDE3692-1CD7-4A45-82D8-D6CD3E3367C2}" type="pres">
      <dgm:prSet presAssocID="{6A9DD8FB-B22C-4756-88B3-61B31629706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0F7CFB66-62F6-4776-97E2-7C2719888FF8}" type="pres">
      <dgm:prSet presAssocID="{6A9DD8FB-B22C-4756-88B3-61B31629706C}" presName="spaceRect" presStyleCnt="0"/>
      <dgm:spPr/>
    </dgm:pt>
    <dgm:pt modelId="{8308EE4C-AAE8-4A91-8418-17B9828A19D6}" type="pres">
      <dgm:prSet presAssocID="{6A9DD8FB-B22C-4756-88B3-61B31629706C}" presName="parTx" presStyleLbl="revTx" presStyleIdx="1" presStyleCnt="4">
        <dgm:presLayoutVars>
          <dgm:chMax val="0"/>
          <dgm:chPref val="0"/>
        </dgm:presLayoutVars>
      </dgm:prSet>
      <dgm:spPr/>
    </dgm:pt>
    <dgm:pt modelId="{6903A98A-173F-4CA8-AA61-2E3D1BC34A3C}" type="pres">
      <dgm:prSet presAssocID="{26F63DAC-6A85-4F95-9F7B-CABD57B39D7E}" presName="sibTrans" presStyleCnt="0"/>
      <dgm:spPr/>
    </dgm:pt>
    <dgm:pt modelId="{2F505933-2316-421E-9890-7DE828FAFF64}" type="pres">
      <dgm:prSet presAssocID="{B0415588-9AF9-4CEE-BA8D-C653E069D559}" presName="compNode" presStyleCnt="0"/>
      <dgm:spPr/>
    </dgm:pt>
    <dgm:pt modelId="{F201B510-9AA7-4BA5-9CD7-F7752D67F15E}" type="pres">
      <dgm:prSet presAssocID="{B0415588-9AF9-4CEE-BA8D-C653E069D559}" presName="bgRect" presStyleLbl="bgShp" presStyleIdx="2" presStyleCnt="4"/>
      <dgm:spPr/>
    </dgm:pt>
    <dgm:pt modelId="{004DA46E-5210-4AC1-82B7-E17BDADA0778}" type="pres">
      <dgm:prSet presAssocID="{B0415588-9AF9-4CEE-BA8D-C653E069D5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Europe-Africa"/>
        </a:ext>
      </dgm:extLst>
    </dgm:pt>
    <dgm:pt modelId="{BDE56481-0B41-4526-AEBE-8DEBB6C83048}" type="pres">
      <dgm:prSet presAssocID="{B0415588-9AF9-4CEE-BA8D-C653E069D559}" presName="spaceRect" presStyleCnt="0"/>
      <dgm:spPr/>
    </dgm:pt>
    <dgm:pt modelId="{1F86FDF9-6D38-4D37-9CE1-59892F2480D4}" type="pres">
      <dgm:prSet presAssocID="{B0415588-9AF9-4CEE-BA8D-C653E069D559}" presName="parTx" presStyleLbl="revTx" presStyleIdx="2" presStyleCnt="4">
        <dgm:presLayoutVars>
          <dgm:chMax val="0"/>
          <dgm:chPref val="0"/>
        </dgm:presLayoutVars>
      </dgm:prSet>
      <dgm:spPr/>
    </dgm:pt>
    <dgm:pt modelId="{0ADD064C-9F99-46E3-9771-2FF302C66E2B}" type="pres">
      <dgm:prSet presAssocID="{930BBC72-A860-4A75-AAEB-D59073BEA16A}" presName="sibTrans" presStyleCnt="0"/>
      <dgm:spPr/>
    </dgm:pt>
    <dgm:pt modelId="{56416F50-6471-45EF-A262-7DE0EC0C6FE3}" type="pres">
      <dgm:prSet presAssocID="{6E312829-E13C-47F0-86D1-FBAD44FE51FE}" presName="compNode" presStyleCnt="0"/>
      <dgm:spPr/>
    </dgm:pt>
    <dgm:pt modelId="{61D9B920-B037-4B39-9413-79F7AA64C1A4}" type="pres">
      <dgm:prSet presAssocID="{6E312829-E13C-47F0-86D1-FBAD44FE51FE}" presName="bgRect" presStyleLbl="bgShp" presStyleIdx="3" presStyleCnt="4"/>
      <dgm:spPr/>
    </dgm:pt>
    <dgm:pt modelId="{22487A84-78A7-4E59-AC83-D3A864F396B3}" type="pres">
      <dgm:prSet presAssocID="{6E312829-E13C-47F0-86D1-FBAD44FE51F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oney"/>
        </a:ext>
      </dgm:extLst>
    </dgm:pt>
    <dgm:pt modelId="{CF925C27-1300-4583-95A2-C660C13AC142}" type="pres">
      <dgm:prSet presAssocID="{6E312829-E13C-47F0-86D1-FBAD44FE51FE}" presName="spaceRect" presStyleCnt="0"/>
      <dgm:spPr/>
    </dgm:pt>
    <dgm:pt modelId="{41C61674-0BF0-4E99-926A-43FBFC81CA91}" type="pres">
      <dgm:prSet presAssocID="{6E312829-E13C-47F0-86D1-FBAD44FE51FE}" presName="parTx" presStyleLbl="revTx" presStyleIdx="3" presStyleCnt="4">
        <dgm:presLayoutVars>
          <dgm:chMax val="0"/>
          <dgm:chPref val="0"/>
        </dgm:presLayoutVars>
      </dgm:prSet>
      <dgm:spPr/>
    </dgm:pt>
  </dgm:ptLst>
  <dgm:cxnLst>
    <dgm:cxn modelId="{E176F365-C711-48B8-9E16-4A020501EEE4}" srcId="{BDD17FF1-1556-4BB6-9CAB-6373DA144E52}" destId="{B0415588-9AF9-4CEE-BA8D-C653E069D559}" srcOrd="2" destOrd="0" parTransId="{CE0A81B1-4BFD-4786-A681-D333A2FEFE0A}" sibTransId="{930BBC72-A860-4A75-AAEB-D59073BEA16A}"/>
    <dgm:cxn modelId="{099E06A4-0B3A-43A9-9E89-BED7DB7CF7E2}" type="presOf" srcId="{6A9DD8FB-B22C-4756-88B3-61B31629706C}" destId="{8308EE4C-AAE8-4A91-8418-17B9828A19D6}" srcOrd="0" destOrd="0" presId="urn:microsoft.com/office/officeart/2018/2/layout/IconVerticalSolidList"/>
    <dgm:cxn modelId="{DB16CBB4-B7F5-4AF2-80E3-C2C68593AF01}" type="presOf" srcId="{22B5904F-67F0-49AC-B3E9-1353E2A22771}" destId="{7F77E506-2DEE-479E-B98D-44765F49D23A}" srcOrd="0" destOrd="0" presId="urn:microsoft.com/office/officeart/2018/2/layout/IconVerticalSolidList"/>
    <dgm:cxn modelId="{BD8779BF-D1BF-435A-AF9A-60B492A94599}" type="presOf" srcId="{6E312829-E13C-47F0-86D1-FBAD44FE51FE}" destId="{41C61674-0BF0-4E99-926A-43FBFC81CA91}" srcOrd="0" destOrd="0" presId="urn:microsoft.com/office/officeart/2018/2/layout/IconVerticalSolidList"/>
    <dgm:cxn modelId="{6E29F9CF-6B9A-4D4B-BAF5-235D871F7879}" srcId="{BDD17FF1-1556-4BB6-9CAB-6373DA144E52}" destId="{6E312829-E13C-47F0-86D1-FBAD44FE51FE}" srcOrd="3" destOrd="0" parTransId="{77BEA141-04EB-44AF-88D5-7906B08768F1}" sibTransId="{10D1D10F-1BB2-4C30-A5D7-646BCD514850}"/>
    <dgm:cxn modelId="{F5516FD6-006D-4D20-9C30-C2D217F0D2C8}" srcId="{BDD17FF1-1556-4BB6-9CAB-6373DA144E52}" destId="{22B5904F-67F0-49AC-B3E9-1353E2A22771}" srcOrd="0" destOrd="0" parTransId="{FB9B6DBE-9A31-4790-8E97-60D814D81CBA}" sibTransId="{5052256D-59D2-40D7-9BF3-8CAD0852893A}"/>
    <dgm:cxn modelId="{A02086DE-FA01-4AAA-BA43-F96444AC34C6}" type="presOf" srcId="{BDD17FF1-1556-4BB6-9CAB-6373DA144E52}" destId="{4FBFB06C-C3D1-4235-AB4F-9152587A7950}" srcOrd="0" destOrd="0" presId="urn:microsoft.com/office/officeart/2018/2/layout/IconVerticalSolidList"/>
    <dgm:cxn modelId="{AEEA0AF9-90FF-493D-B9F2-EE0BD2328946}" type="presOf" srcId="{B0415588-9AF9-4CEE-BA8D-C653E069D559}" destId="{1F86FDF9-6D38-4D37-9CE1-59892F2480D4}" srcOrd="0" destOrd="0" presId="urn:microsoft.com/office/officeart/2018/2/layout/IconVerticalSolidList"/>
    <dgm:cxn modelId="{EC24DEFD-73F5-4666-A4D0-B35DC6BD7A38}" srcId="{BDD17FF1-1556-4BB6-9CAB-6373DA144E52}" destId="{6A9DD8FB-B22C-4756-88B3-61B31629706C}" srcOrd="1" destOrd="0" parTransId="{2B5D7778-1084-4A35-8BAE-3B9315A5CC0F}" sibTransId="{26F63DAC-6A85-4F95-9F7B-CABD57B39D7E}"/>
    <dgm:cxn modelId="{0F2D9827-68FB-4C98-B5A3-46D75ED0C881}" type="presParOf" srcId="{4FBFB06C-C3D1-4235-AB4F-9152587A7950}" destId="{56CCB01E-9EAC-4458-B9BC-74CF323F4851}" srcOrd="0" destOrd="0" presId="urn:microsoft.com/office/officeart/2018/2/layout/IconVerticalSolidList"/>
    <dgm:cxn modelId="{C1C30A89-70E6-4A23-ADC8-391A10C18E27}" type="presParOf" srcId="{56CCB01E-9EAC-4458-B9BC-74CF323F4851}" destId="{7F26F021-A29F-423F-9F9C-96CBF667E888}" srcOrd="0" destOrd="0" presId="urn:microsoft.com/office/officeart/2018/2/layout/IconVerticalSolidList"/>
    <dgm:cxn modelId="{8A1A0D76-4418-48A6-B64A-3D46D0FC032A}" type="presParOf" srcId="{56CCB01E-9EAC-4458-B9BC-74CF323F4851}" destId="{88818D15-F713-41BE-AD33-72887F5BA35A}" srcOrd="1" destOrd="0" presId="urn:microsoft.com/office/officeart/2018/2/layout/IconVerticalSolidList"/>
    <dgm:cxn modelId="{8A3453F3-863C-44ED-8465-40A149710A27}" type="presParOf" srcId="{56CCB01E-9EAC-4458-B9BC-74CF323F4851}" destId="{B4DC84E3-2AC5-4C62-8E75-39FB68B3EE3E}" srcOrd="2" destOrd="0" presId="urn:microsoft.com/office/officeart/2018/2/layout/IconVerticalSolidList"/>
    <dgm:cxn modelId="{43B8B67F-B30E-44DD-90E2-799BC075A1B6}" type="presParOf" srcId="{56CCB01E-9EAC-4458-B9BC-74CF323F4851}" destId="{7F77E506-2DEE-479E-B98D-44765F49D23A}" srcOrd="3" destOrd="0" presId="urn:microsoft.com/office/officeart/2018/2/layout/IconVerticalSolidList"/>
    <dgm:cxn modelId="{EB5AE559-62A0-4D86-BA9E-DC1E6A4B25D5}" type="presParOf" srcId="{4FBFB06C-C3D1-4235-AB4F-9152587A7950}" destId="{846D2688-9B4C-4BE1-A2DD-C109092D2760}" srcOrd="1" destOrd="0" presId="urn:microsoft.com/office/officeart/2018/2/layout/IconVerticalSolidList"/>
    <dgm:cxn modelId="{446D1E00-C3FB-42AA-A172-8DA835F04575}" type="presParOf" srcId="{4FBFB06C-C3D1-4235-AB4F-9152587A7950}" destId="{CD24818E-70B2-406A-A9F9-B8541B3AF306}" srcOrd="2" destOrd="0" presId="urn:microsoft.com/office/officeart/2018/2/layout/IconVerticalSolidList"/>
    <dgm:cxn modelId="{FE8E292E-094A-446A-861B-84555E018702}" type="presParOf" srcId="{CD24818E-70B2-406A-A9F9-B8541B3AF306}" destId="{61D01D54-FC7A-4DCF-AC6F-472E587BA3BB}" srcOrd="0" destOrd="0" presId="urn:microsoft.com/office/officeart/2018/2/layout/IconVerticalSolidList"/>
    <dgm:cxn modelId="{82119564-14C0-408D-9A7B-A8956E6E6376}" type="presParOf" srcId="{CD24818E-70B2-406A-A9F9-B8541B3AF306}" destId="{5BDE3692-1CD7-4A45-82D8-D6CD3E3367C2}" srcOrd="1" destOrd="0" presId="urn:microsoft.com/office/officeart/2018/2/layout/IconVerticalSolidList"/>
    <dgm:cxn modelId="{8ED6EFA2-310B-4B30-9395-C673E771E4E8}" type="presParOf" srcId="{CD24818E-70B2-406A-A9F9-B8541B3AF306}" destId="{0F7CFB66-62F6-4776-97E2-7C2719888FF8}" srcOrd="2" destOrd="0" presId="urn:microsoft.com/office/officeart/2018/2/layout/IconVerticalSolidList"/>
    <dgm:cxn modelId="{AF5EE571-BC63-4414-9ED7-54236D934B34}" type="presParOf" srcId="{CD24818E-70B2-406A-A9F9-B8541B3AF306}" destId="{8308EE4C-AAE8-4A91-8418-17B9828A19D6}" srcOrd="3" destOrd="0" presId="urn:microsoft.com/office/officeart/2018/2/layout/IconVerticalSolidList"/>
    <dgm:cxn modelId="{FB75222A-E680-4ACB-98A9-C69DD3B32AA6}" type="presParOf" srcId="{4FBFB06C-C3D1-4235-AB4F-9152587A7950}" destId="{6903A98A-173F-4CA8-AA61-2E3D1BC34A3C}" srcOrd="3" destOrd="0" presId="urn:microsoft.com/office/officeart/2018/2/layout/IconVerticalSolidList"/>
    <dgm:cxn modelId="{2F08E73E-8311-4543-96C2-7CEA6B130BE1}" type="presParOf" srcId="{4FBFB06C-C3D1-4235-AB4F-9152587A7950}" destId="{2F505933-2316-421E-9890-7DE828FAFF64}" srcOrd="4" destOrd="0" presId="urn:microsoft.com/office/officeart/2018/2/layout/IconVerticalSolidList"/>
    <dgm:cxn modelId="{896633FD-09B4-480C-BBCC-AD27AC3161D9}" type="presParOf" srcId="{2F505933-2316-421E-9890-7DE828FAFF64}" destId="{F201B510-9AA7-4BA5-9CD7-F7752D67F15E}" srcOrd="0" destOrd="0" presId="urn:microsoft.com/office/officeart/2018/2/layout/IconVerticalSolidList"/>
    <dgm:cxn modelId="{F8ABAE64-988E-49C5-975F-9CBF601DA775}" type="presParOf" srcId="{2F505933-2316-421E-9890-7DE828FAFF64}" destId="{004DA46E-5210-4AC1-82B7-E17BDADA0778}" srcOrd="1" destOrd="0" presId="urn:microsoft.com/office/officeart/2018/2/layout/IconVerticalSolidList"/>
    <dgm:cxn modelId="{D894A67C-D455-4279-8BC1-C76668E8218E}" type="presParOf" srcId="{2F505933-2316-421E-9890-7DE828FAFF64}" destId="{BDE56481-0B41-4526-AEBE-8DEBB6C83048}" srcOrd="2" destOrd="0" presId="urn:microsoft.com/office/officeart/2018/2/layout/IconVerticalSolidList"/>
    <dgm:cxn modelId="{9699FB78-FE07-4A61-B684-C5F5C9C1F3DE}" type="presParOf" srcId="{2F505933-2316-421E-9890-7DE828FAFF64}" destId="{1F86FDF9-6D38-4D37-9CE1-59892F2480D4}" srcOrd="3" destOrd="0" presId="urn:microsoft.com/office/officeart/2018/2/layout/IconVerticalSolidList"/>
    <dgm:cxn modelId="{E74C0A90-7764-43E1-999D-2B976BBEFFE6}" type="presParOf" srcId="{4FBFB06C-C3D1-4235-AB4F-9152587A7950}" destId="{0ADD064C-9F99-46E3-9771-2FF302C66E2B}" srcOrd="5" destOrd="0" presId="urn:microsoft.com/office/officeart/2018/2/layout/IconVerticalSolidList"/>
    <dgm:cxn modelId="{EE4DDE7D-2053-4F9F-9287-E4496B294915}" type="presParOf" srcId="{4FBFB06C-C3D1-4235-AB4F-9152587A7950}" destId="{56416F50-6471-45EF-A262-7DE0EC0C6FE3}" srcOrd="6" destOrd="0" presId="urn:microsoft.com/office/officeart/2018/2/layout/IconVerticalSolidList"/>
    <dgm:cxn modelId="{20BAD3A3-E595-4E9E-A3A6-7CC761F6160C}" type="presParOf" srcId="{56416F50-6471-45EF-A262-7DE0EC0C6FE3}" destId="{61D9B920-B037-4B39-9413-79F7AA64C1A4}" srcOrd="0" destOrd="0" presId="urn:microsoft.com/office/officeart/2018/2/layout/IconVerticalSolidList"/>
    <dgm:cxn modelId="{46DC56B0-B05B-4D7A-95F3-1ABFC1C6C85A}" type="presParOf" srcId="{56416F50-6471-45EF-A262-7DE0EC0C6FE3}" destId="{22487A84-78A7-4E59-AC83-D3A864F396B3}" srcOrd="1" destOrd="0" presId="urn:microsoft.com/office/officeart/2018/2/layout/IconVerticalSolidList"/>
    <dgm:cxn modelId="{69F3042D-F6CB-4916-ACE7-087C97546933}" type="presParOf" srcId="{56416F50-6471-45EF-A262-7DE0EC0C6FE3}" destId="{CF925C27-1300-4583-95A2-C660C13AC142}" srcOrd="2" destOrd="0" presId="urn:microsoft.com/office/officeart/2018/2/layout/IconVerticalSolidList"/>
    <dgm:cxn modelId="{0EA16B23-E910-42F9-AB61-C611DC605D30}" type="presParOf" srcId="{56416F50-6471-45EF-A262-7DE0EC0C6FE3}" destId="{41C61674-0BF0-4E99-926A-43FBFC81CA9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81B954-32C9-4AFB-B151-87DDDFD6667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58893ED-9668-4E56-8E67-DC4E0262F253}">
      <dgm:prSet/>
      <dgm:spPr/>
      <dgm:t>
        <a:bodyPr/>
        <a:lstStyle/>
        <a:p>
          <a:pPr>
            <a:lnSpc>
              <a:spcPct val="100000"/>
            </a:lnSpc>
          </a:pPr>
          <a:r>
            <a:rPr lang="en-US"/>
            <a:t>IMF was established to ensure a stable international monetary system and facilitate international trade and investment by promoting exchange rate stability. </a:t>
          </a:r>
        </a:p>
      </dgm:t>
    </dgm:pt>
    <dgm:pt modelId="{7C9158C9-D195-4E12-889D-FB9C62D3D173}" type="parTrans" cxnId="{FF1DA4A5-1702-4A84-A89A-11891E1C55A7}">
      <dgm:prSet/>
      <dgm:spPr/>
      <dgm:t>
        <a:bodyPr/>
        <a:lstStyle/>
        <a:p>
          <a:endParaRPr lang="en-US"/>
        </a:p>
      </dgm:t>
    </dgm:pt>
    <dgm:pt modelId="{4DEA422F-32F9-4DF9-8169-E501688ABDFA}" type="sibTrans" cxnId="{FF1DA4A5-1702-4A84-A89A-11891E1C55A7}">
      <dgm:prSet/>
      <dgm:spPr/>
      <dgm:t>
        <a:bodyPr/>
        <a:lstStyle/>
        <a:p>
          <a:endParaRPr lang="en-US"/>
        </a:p>
      </dgm:t>
    </dgm:pt>
    <dgm:pt modelId="{E418BA8D-20DF-4524-9608-1FFAE3DD826A}">
      <dgm:prSet/>
      <dgm:spPr/>
      <dgm:t>
        <a:bodyPr/>
        <a:lstStyle/>
        <a:p>
          <a:pPr>
            <a:lnSpc>
              <a:spcPct val="100000"/>
            </a:lnSpc>
          </a:pPr>
          <a:r>
            <a:rPr lang="en-US"/>
            <a:t>World Bank (IRBD) was focused on reconstruction and long-term development financing </a:t>
          </a:r>
        </a:p>
      </dgm:t>
    </dgm:pt>
    <dgm:pt modelId="{C6835B4D-637A-4541-B328-EFC93C8CEA0E}" type="parTrans" cxnId="{1B7DD669-264C-4AB0-8A8E-96D34E2008F8}">
      <dgm:prSet/>
      <dgm:spPr/>
      <dgm:t>
        <a:bodyPr/>
        <a:lstStyle/>
        <a:p>
          <a:endParaRPr lang="en-US"/>
        </a:p>
      </dgm:t>
    </dgm:pt>
    <dgm:pt modelId="{0AB7527B-5FB5-4D12-9826-ABBB206D2E75}" type="sibTrans" cxnId="{1B7DD669-264C-4AB0-8A8E-96D34E2008F8}">
      <dgm:prSet/>
      <dgm:spPr/>
      <dgm:t>
        <a:bodyPr/>
        <a:lstStyle/>
        <a:p>
          <a:endParaRPr lang="en-US"/>
        </a:p>
      </dgm:t>
    </dgm:pt>
    <dgm:pt modelId="{69558AFB-4C3B-4F25-A056-57A637B50AD8}" type="pres">
      <dgm:prSet presAssocID="{3A81B954-32C9-4AFB-B151-87DDDFD66676}" presName="root" presStyleCnt="0">
        <dgm:presLayoutVars>
          <dgm:dir/>
          <dgm:resizeHandles val="exact"/>
        </dgm:presLayoutVars>
      </dgm:prSet>
      <dgm:spPr/>
    </dgm:pt>
    <dgm:pt modelId="{C815DA28-2B9E-4CBE-8CDC-D559161FFD91}" type="pres">
      <dgm:prSet presAssocID="{F58893ED-9668-4E56-8E67-DC4E0262F253}" presName="compNode" presStyleCnt="0"/>
      <dgm:spPr/>
    </dgm:pt>
    <dgm:pt modelId="{0CD472D4-CC81-42CD-B7C7-A53712DDB0BA}" type="pres">
      <dgm:prSet presAssocID="{F58893ED-9668-4E56-8E67-DC4E0262F253}" presName="bgRect" presStyleLbl="bgShp" presStyleIdx="0" presStyleCnt="2"/>
      <dgm:spPr/>
    </dgm:pt>
    <dgm:pt modelId="{705C8F54-3A90-4293-8184-B3D181EB1918}" type="pres">
      <dgm:prSet presAssocID="{F58893ED-9668-4E56-8E67-DC4E0262F25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andshake"/>
        </a:ext>
      </dgm:extLst>
    </dgm:pt>
    <dgm:pt modelId="{8A528C51-69D9-4EE4-B2FE-3DAE9B9D9A62}" type="pres">
      <dgm:prSet presAssocID="{F58893ED-9668-4E56-8E67-DC4E0262F253}" presName="spaceRect" presStyleCnt="0"/>
      <dgm:spPr/>
    </dgm:pt>
    <dgm:pt modelId="{C646F19F-AD5E-470E-88F8-7C2A42BB5443}" type="pres">
      <dgm:prSet presAssocID="{F58893ED-9668-4E56-8E67-DC4E0262F253}" presName="parTx" presStyleLbl="revTx" presStyleIdx="0" presStyleCnt="2">
        <dgm:presLayoutVars>
          <dgm:chMax val="0"/>
          <dgm:chPref val="0"/>
        </dgm:presLayoutVars>
      </dgm:prSet>
      <dgm:spPr/>
    </dgm:pt>
    <dgm:pt modelId="{4461A7E6-0692-4B93-886D-1A00A39805B7}" type="pres">
      <dgm:prSet presAssocID="{4DEA422F-32F9-4DF9-8169-E501688ABDFA}" presName="sibTrans" presStyleCnt="0"/>
      <dgm:spPr/>
    </dgm:pt>
    <dgm:pt modelId="{A9F6F2A4-B9AC-4F2F-83FE-A2678E84F94D}" type="pres">
      <dgm:prSet presAssocID="{E418BA8D-20DF-4524-9608-1FFAE3DD826A}" presName="compNode" presStyleCnt="0"/>
      <dgm:spPr/>
    </dgm:pt>
    <dgm:pt modelId="{0F5BF26F-EA22-4029-A6DA-12CFEEF62C0D}" type="pres">
      <dgm:prSet presAssocID="{E418BA8D-20DF-4524-9608-1FFAE3DD826A}" presName="bgRect" presStyleLbl="bgShp" presStyleIdx="1" presStyleCnt="2"/>
      <dgm:spPr/>
    </dgm:pt>
    <dgm:pt modelId="{30D189D8-E327-408E-AD27-A7577B90A0C9}" type="pres">
      <dgm:prSet presAssocID="{E418BA8D-20DF-4524-9608-1FFAE3DD826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nk"/>
        </a:ext>
      </dgm:extLst>
    </dgm:pt>
    <dgm:pt modelId="{8B2C9108-F2EC-4D30-AFB7-5A91579F3EAD}" type="pres">
      <dgm:prSet presAssocID="{E418BA8D-20DF-4524-9608-1FFAE3DD826A}" presName="spaceRect" presStyleCnt="0"/>
      <dgm:spPr/>
    </dgm:pt>
    <dgm:pt modelId="{01762607-EF8C-46B3-9A9A-67105C672F4A}" type="pres">
      <dgm:prSet presAssocID="{E418BA8D-20DF-4524-9608-1FFAE3DD826A}" presName="parTx" presStyleLbl="revTx" presStyleIdx="1" presStyleCnt="2">
        <dgm:presLayoutVars>
          <dgm:chMax val="0"/>
          <dgm:chPref val="0"/>
        </dgm:presLayoutVars>
      </dgm:prSet>
      <dgm:spPr/>
    </dgm:pt>
  </dgm:ptLst>
  <dgm:cxnLst>
    <dgm:cxn modelId="{EE689005-F2C4-49FC-A1DC-4D1D925C9AD7}" type="presOf" srcId="{3A81B954-32C9-4AFB-B151-87DDDFD66676}" destId="{69558AFB-4C3B-4F25-A056-57A637B50AD8}" srcOrd="0" destOrd="0" presId="urn:microsoft.com/office/officeart/2018/2/layout/IconVerticalSolidList"/>
    <dgm:cxn modelId="{1B7DD669-264C-4AB0-8A8E-96D34E2008F8}" srcId="{3A81B954-32C9-4AFB-B151-87DDDFD66676}" destId="{E418BA8D-20DF-4524-9608-1FFAE3DD826A}" srcOrd="1" destOrd="0" parTransId="{C6835B4D-637A-4541-B328-EFC93C8CEA0E}" sibTransId="{0AB7527B-5FB5-4D12-9826-ABBB206D2E75}"/>
    <dgm:cxn modelId="{A5441872-8E3F-4457-A03D-391331A26869}" type="presOf" srcId="{F58893ED-9668-4E56-8E67-DC4E0262F253}" destId="{C646F19F-AD5E-470E-88F8-7C2A42BB5443}" srcOrd="0" destOrd="0" presId="urn:microsoft.com/office/officeart/2018/2/layout/IconVerticalSolidList"/>
    <dgm:cxn modelId="{FF1DA4A5-1702-4A84-A89A-11891E1C55A7}" srcId="{3A81B954-32C9-4AFB-B151-87DDDFD66676}" destId="{F58893ED-9668-4E56-8E67-DC4E0262F253}" srcOrd="0" destOrd="0" parTransId="{7C9158C9-D195-4E12-889D-FB9C62D3D173}" sibTransId="{4DEA422F-32F9-4DF9-8169-E501688ABDFA}"/>
    <dgm:cxn modelId="{B29BE6F0-EB90-4BEE-AE72-03176D1E9F5E}" type="presOf" srcId="{E418BA8D-20DF-4524-9608-1FFAE3DD826A}" destId="{01762607-EF8C-46B3-9A9A-67105C672F4A}" srcOrd="0" destOrd="0" presId="urn:microsoft.com/office/officeart/2018/2/layout/IconVerticalSolidList"/>
    <dgm:cxn modelId="{FB6B96D9-7EB6-4640-9F75-C82AAEBF4575}" type="presParOf" srcId="{69558AFB-4C3B-4F25-A056-57A637B50AD8}" destId="{C815DA28-2B9E-4CBE-8CDC-D559161FFD91}" srcOrd="0" destOrd="0" presId="urn:microsoft.com/office/officeart/2018/2/layout/IconVerticalSolidList"/>
    <dgm:cxn modelId="{60E60F84-71B2-446C-AC46-A95E37B337DB}" type="presParOf" srcId="{C815DA28-2B9E-4CBE-8CDC-D559161FFD91}" destId="{0CD472D4-CC81-42CD-B7C7-A53712DDB0BA}" srcOrd="0" destOrd="0" presId="urn:microsoft.com/office/officeart/2018/2/layout/IconVerticalSolidList"/>
    <dgm:cxn modelId="{1A3D7C48-8363-4884-BDD7-CC92531E8002}" type="presParOf" srcId="{C815DA28-2B9E-4CBE-8CDC-D559161FFD91}" destId="{705C8F54-3A90-4293-8184-B3D181EB1918}" srcOrd="1" destOrd="0" presId="urn:microsoft.com/office/officeart/2018/2/layout/IconVerticalSolidList"/>
    <dgm:cxn modelId="{E25F6D4B-F8A0-431E-BF41-DF0AE5C4065A}" type="presParOf" srcId="{C815DA28-2B9E-4CBE-8CDC-D559161FFD91}" destId="{8A528C51-69D9-4EE4-B2FE-3DAE9B9D9A62}" srcOrd="2" destOrd="0" presId="urn:microsoft.com/office/officeart/2018/2/layout/IconVerticalSolidList"/>
    <dgm:cxn modelId="{B7677302-8BD7-4DA0-A9C5-A32172A2FD01}" type="presParOf" srcId="{C815DA28-2B9E-4CBE-8CDC-D559161FFD91}" destId="{C646F19F-AD5E-470E-88F8-7C2A42BB5443}" srcOrd="3" destOrd="0" presId="urn:microsoft.com/office/officeart/2018/2/layout/IconVerticalSolidList"/>
    <dgm:cxn modelId="{55EAC960-74D7-4A1F-A061-46E4BDBD8AC7}" type="presParOf" srcId="{69558AFB-4C3B-4F25-A056-57A637B50AD8}" destId="{4461A7E6-0692-4B93-886D-1A00A39805B7}" srcOrd="1" destOrd="0" presId="urn:microsoft.com/office/officeart/2018/2/layout/IconVerticalSolidList"/>
    <dgm:cxn modelId="{0A8D2705-73F9-449B-8D3B-7A2505ADEEF2}" type="presParOf" srcId="{69558AFB-4C3B-4F25-A056-57A637B50AD8}" destId="{A9F6F2A4-B9AC-4F2F-83FE-A2678E84F94D}" srcOrd="2" destOrd="0" presId="urn:microsoft.com/office/officeart/2018/2/layout/IconVerticalSolidList"/>
    <dgm:cxn modelId="{38009706-7174-421F-96B1-7DFED02E5586}" type="presParOf" srcId="{A9F6F2A4-B9AC-4F2F-83FE-A2678E84F94D}" destId="{0F5BF26F-EA22-4029-A6DA-12CFEEF62C0D}" srcOrd="0" destOrd="0" presId="urn:microsoft.com/office/officeart/2018/2/layout/IconVerticalSolidList"/>
    <dgm:cxn modelId="{E4496D3F-CD08-4125-9878-C344A72B580F}" type="presParOf" srcId="{A9F6F2A4-B9AC-4F2F-83FE-A2678E84F94D}" destId="{30D189D8-E327-408E-AD27-A7577B90A0C9}" srcOrd="1" destOrd="0" presId="urn:microsoft.com/office/officeart/2018/2/layout/IconVerticalSolidList"/>
    <dgm:cxn modelId="{46DA254E-671A-42F9-9B7C-806390E04151}" type="presParOf" srcId="{A9F6F2A4-B9AC-4F2F-83FE-A2678E84F94D}" destId="{8B2C9108-F2EC-4D30-AFB7-5A91579F3EAD}" srcOrd="2" destOrd="0" presId="urn:microsoft.com/office/officeart/2018/2/layout/IconVerticalSolidList"/>
    <dgm:cxn modelId="{FC11DA35-CA40-449D-B4F9-636279BCB2F2}" type="presParOf" srcId="{A9F6F2A4-B9AC-4F2F-83FE-A2678E84F94D}" destId="{01762607-EF8C-46B3-9A9A-67105C672F4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87C615-DF57-41D0-AFC8-12B9545E38D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579343F7-B912-4CEC-BB5B-B8DAD5937B1C}">
      <dgm:prSet/>
      <dgm:spPr/>
      <dgm:t>
        <a:bodyPr/>
        <a:lstStyle/>
        <a:p>
          <a:r>
            <a:rPr lang="en-US" dirty="0"/>
            <a:t>US developed a war economy with a large manufacturing base </a:t>
          </a:r>
        </a:p>
      </dgm:t>
    </dgm:pt>
    <dgm:pt modelId="{901543E8-4F01-4153-A189-D1893DDC05FB}" type="parTrans" cxnId="{3C924D4C-DD49-4DBE-B589-CC81961E5F01}">
      <dgm:prSet/>
      <dgm:spPr/>
      <dgm:t>
        <a:bodyPr/>
        <a:lstStyle/>
        <a:p>
          <a:endParaRPr lang="en-US"/>
        </a:p>
      </dgm:t>
    </dgm:pt>
    <dgm:pt modelId="{4021A9BC-D559-4634-AC71-80C3B1901056}" type="sibTrans" cxnId="{3C924D4C-DD49-4DBE-B589-CC81961E5F01}">
      <dgm:prSet/>
      <dgm:spPr/>
      <dgm:t>
        <a:bodyPr/>
        <a:lstStyle/>
        <a:p>
          <a:endParaRPr lang="en-US"/>
        </a:p>
      </dgm:t>
    </dgm:pt>
    <dgm:pt modelId="{ED6AF658-68AA-401E-AB95-809076C6DB15}">
      <dgm:prSet/>
      <dgm:spPr/>
      <dgm:t>
        <a:bodyPr/>
        <a:lstStyle/>
        <a:p>
          <a:r>
            <a:rPr lang="en-US"/>
            <a:t>”The message to his fellow Americans was that the US economy could not thrive unless people and companies in other countries could buy its output.” </a:t>
          </a:r>
        </a:p>
      </dgm:t>
    </dgm:pt>
    <dgm:pt modelId="{98969163-BE93-4490-8B39-48F4C9368E7A}" type="parTrans" cxnId="{14AEF1BD-60BC-4B48-85E4-63156E340488}">
      <dgm:prSet/>
      <dgm:spPr/>
      <dgm:t>
        <a:bodyPr/>
        <a:lstStyle/>
        <a:p>
          <a:endParaRPr lang="en-US"/>
        </a:p>
      </dgm:t>
    </dgm:pt>
    <dgm:pt modelId="{284AF22C-9A43-4C5C-9368-616B5AF125A9}" type="sibTrans" cxnId="{14AEF1BD-60BC-4B48-85E4-63156E340488}">
      <dgm:prSet/>
      <dgm:spPr/>
      <dgm:t>
        <a:bodyPr/>
        <a:lstStyle/>
        <a:p>
          <a:endParaRPr lang="en-US"/>
        </a:p>
      </dgm:t>
    </dgm:pt>
    <dgm:pt modelId="{88A082D9-3550-44C5-8334-8C0BC1B41763}">
      <dgm:prSet/>
      <dgm:spPr/>
      <dgm:t>
        <a:bodyPr/>
        <a:lstStyle/>
        <a:p>
          <a:r>
            <a:rPr lang="en-US"/>
            <a:t>Vision of a trade dollar </a:t>
          </a:r>
        </a:p>
      </dgm:t>
    </dgm:pt>
    <dgm:pt modelId="{1B54AA1F-112E-4CDA-BE73-E72C63181DCC}" type="parTrans" cxnId="{B59A8D90-DE09-4042-A681-F3E6E764F764}">
      <dgm:prSet/>
      <dgm:spPr/>
      <dgm:t>
        <a:bodyPr/>
        <a:lstStyle/>
        <a:p>
          <a:endParaRPr lang="en-US"/>
        </a:p>
      </dgm:t>
    </dgm:pt>
    <dgm:pt modelId="{C9EA6648-3881-41B0-AE78-CE697D94DC0C}" type="sibTrans" cxnId="{B59A8D90-DE09-4042-A681-F3E6E764F764}">
      <dgm:prSet/>
      <dgm:spPr/>
      <dgm:t>
        <a:bodyPr/>
        <a:lstStyle/>
        <a:p>
          <a:endParaRPr lang="en-US"/>
        </a:p>
      </dgm:t>
    </dgm:pt>
    <dgm:pt modelId="{CCE15698-DFA4-42CC-A458-663867BF69A3}">
      <dgm:prSet/>
      <dgm:spPr/>
      <dgm:t>
        <a:bodyPr/>
        <a:lstStyle/>
        <a:p>
          <a:r>
            <a:rPr lang="en-US"/>
            <a:t>every member country to have a voice in governance but financial control should be in the hands of the major creditor countries</a:t>
          </a:r>
        </a:p>
      </dgm:t>
    </dgm:pt>
    <dgm:pt modelId="{88257C95-2BB3-466B-8BF3-5BC8A1BC09DB}" type="parTrans" cxnId="{8D0ED586-4FB5-4A05-B343-E4780EE879F1}">
      <dgm:prSet/>
      <dgm:spPr/>
      <dgm:t>
        <a:bodyPr/>
        <a:lstStyle/>
        <a:p>
          <a:endParaRPr lang="en-US"/>
        </a:p>
      </dgm:t>
    </dgm:pt>
    <dgm:pt modelId="{6E1CE431-61E3-47B0-924B-975B5258BA43}" type="sibTrans" cxnId="{8D0ED586-4FB5-4A05-B343-E4780EE879F1}">
      <dgm:prSet/>
      <dgm:spPr/>
      <dgm:t>
        <a:bodyPr/>
        <a:lstStyle/>
        <a:p>
          <a:endParaRPr lang="en-US"/>
        </a:p>
      </dgm:t>
    </dgm:pt>
    <dgm:pt modelId="{9271C1B1-D5B6-4351-B517-086EB04906B1}" type="pres">
      <dgm:prSet presAssocID="{6E87C615-DF57-41D0-AFC8-12B9545E38D8}" presName="vert0" presStyleCnt="0">
        <dgm:presLayoutVars>
          <dgm:dir/>
          <dgm:animOne val="branch"/>
          <dgm:animLvl val="lvl"/>
        </dgm:presLayoutVars>
      </dgm:prSet>
      <dgm:spPr/>
    </dgm:pt>
    <dgm:pt modelId="{5ACAE75A-0433-4EDC-9F36-5700FD181366}" type="pres">
      <dgm:prSet presAssocID="{579343F7-B912-4CEC-BB5B-B8DAD5937B1C}" presName="thickLine" presStyleLbl="alignNode1" presStyleIdx="0" presStyleCnt="4"/>
      <dgm:spPr/>
    </dgm:pt>
    <dgm:pt modelId="{2403E5FE-A047-4F73-A16D-C76CCA3E4F8C}" type="pres">
      <dgm:prSet presAssocID="{579343F7-B912-4CEC-BB5B-B8DAD5937B1C}" presName="horz1" presStyleCnt="0"/>
      <dgm:spPr/>
    </dgm:pt>
    <dgm:pt modelId="{597D2707-52F0-45ED-9E36-3BEB14FBE075}" type="pres">
      <dgm:prSet presAssocID="{579343F7-B912-4CEC-BB5B-B8DAD5937B1C}" presName="tx1" presStyleLbl="revTx" presStyleIdx="0" presStyleCnt="4"/>
      <dgm:spPr/>
    </dgm:pt>
    <dgm:pt modelId="{B03FCBE0-4B0B-4B1F-B71C-3042E86498FC}" type="pres">
      <dgm:prSet presAssocID="{579343F7-B912-4CEC-BB5B-B8DAD5937B1C}" presName="vert1" presStyleCnt="0"/>
      <dgm:spPr/>
    </dgm:pt>
    <dgm:pt modelId="{618A1C85-6153-4C85-AA12-39EC20EB196E}" type="pres">
      <dgm:prSet presAssocID="{ED6AF658-68AA-401E-AB95-809076C6DB15}" presName="thickLine" presStyleLbl="alignNode1" presStyleIdx="1" presStyleCnt="4"/>
      <dgm:spPr/>
    </dgm:pt>
    <dgm:pt modelId="{361D9D60-5974-49CA-ACF8-0C430842915D}" type="pres">
      <dgm:prSet presAssocID="{ED6AF658-68AA-401E-AB95-809076C6DB15}" presName="horz1" presStyleCnt="0"/>
      <dgm:spPr/>
    </dgm:pt>
    <dgm:pt modelId="{68A01D68-D79D-4763-88E4-137B55003F68}" type="pres">
      <dgm:prSet presAssocID="{ED6AF658-68AA-401E-AB95-809076C6DB15}" presName="tx1" presStyleLbl="revTx" presStyleIdx="1" presStyleCnt="4"/>
      <dgm:spPr/>
    </dgm:pt>
    <dgm:pt modelId="{E34924FB-014C-4AC6-AF47-272CA1B6422E}" type="pres">
      <dgm:prSet presAssocID="{ED6AF658-68AA-401E-AB95-809076C6DB15}" presName="vert1" presStyleCnt="0"/>
      <dgm:spPr/>
    </dgm:pt>
    <dgm:pt modelId="{C85A33D3-5F2A-4F61-9185-A4561140007A}" type="pres">
      <dgm:prSet presAssocID="{88A082D9-3550-44C5-8334-8C0BC1B41763}" presName="thickLine" presStyleLbl="alignNode1" presStyleIdx="2" presStyleCnt="4"/>
      <dgm:spPr/>
    </dgm:pt>
    <dgm:pt modelId="{B69DFBB7-D6BB-4365-AA1F-11B29CEBEE1E}" type="pres">
      <dgm:prSet presAssocID="{88A082D9-3550-44C5-8334-8C0BC1B41763}" presName="horz1" presStyleCnt="0"/>
      <dgm:spPr/>
    </dgm:pt>
    <dgm:pt modelId="{235BB4D0-521C-4CF8-9FB4-021FF20233B4}" type="pres">
      <dgm:prSet presAssocID="{88A082D9-3550-44C5-8334-8C0BC1B41763}" presName="tx1" presStyleLbl="revTx" presStyleIdx="2" presStyleCnt="4"/>
      <dgm:spPr/>
    </dgm:pt>
    <dgm:pt modelId="{071A2A3D-0C69-4586-BD04-FFBC98E3518F}" type="pres">
      <dgm:prSet presAssocID="{88A082D9-3550-44C5-8334-8C0BC1B41763}" presName="vert1" presStyleCnt="0"/>
      <dgm:spPr/>
    </dgm:pt>
    <dgm:pt modelId="{6E32E783-E865-406C-B53D-49065E3F78BF}" type="pres">
      <dgm:prSet presAssocID="{CCE15698-DFA4-42CC-A458-663867BF69A3}" presName="thickLine" presStyleLbl="alignNode1" presStyleIdx="3" presStyleCnt="4"/>
      <dgm:spPr/>
    </dgm:pt>
    <dgm:pt modelId="{21C33BDE-DAE1-4D02-8472-B871444A8C22}" type="pres">
      <dgm:prSet presAssocID="{CCE15698-DFA4-42CC-A458-663867BF69A3}" presName="horz1" presStyleCnt="0"/>
      <dgm:spPr/>
    </dgm:pt>
    <dgm:pt modelId="{5CF322EE-B029-46CB-A1A4-C353CB484E49}" type="pres">
      <dgm:prSet presAssocID="{CCE15698-DFA4-42CC-A458-663867BF69A3}" presName="tx1" presStyleLbl="revTx" presStyleIdx="3" presStyleCnt="4"/>
      <dgm:spPr/>
    </dgm:pt>
    <dgm:pt modelId="{E123630D-5982-48E6-AB8A-B020ED505E5F}" type="pres">
      <dgm:prSet presAssocID="{CCE15698-DFA4-42CC-A458-663867BF69A3}" presName="vert1" presStyleCnt="0"/>
      <dgm:spPr/>
    </dgm:pt>
  </dgm:ptLst>
  <dgm:cxnLst>
    <dgm:cxn modelId="{8377CC5F-E9F0-4B66-A62E-2069252DA183}" type="presOf" srcId="{579343F7-B912-4CEC-BB5B-B8DAD5937B1C}" destId="{597D2707-52F0-45ED-9E36-3BEB14FBE075}" srcOrd="0" destOrd="0" presId="urn:microsoft.com/office/officeart/2008/layout/LinedList"/>
    <dgm:cxn modelId="{899EE062-4940-41AC-85CF-B064A8F4A70B}" type="presOf" srcId="{6E87C615-DF57-41D0-AFC8-12B9545E38D8}" destId="{9271C1B1-D5B6-4351-B517-086EB04906B1}" srcOrd="0" destOrd="0" presId="urn:microsoft.com/office/officeart/2008/layout/LinedList"/>
    <dgm:cxn modelId="{3C924D4C-DD49-4DBE-B589-CC81961E5F01}" srcId="{6E87C615-DF57-41D0-AFC8-12B9545E38D8}" destId="{579343F7-B912-4CEC-BB5B-B8DAD5937B1C}" srcOrd="0" destOrd="0" parTransId="{901543E8-4F01-4153-A189-D1893DDC05FB}" sibTransId="{4021A9BC-D559-4634-AC71-80C3B1901056}"/>
    <dgm:cxn modelId="{04B25170-A197-4CB1-A72E-BB4312B0432A}" type="presOf" srcId="{CCE15698-DFA4-42CC-A458-663867BF69A3}" destId="{5CF322EE-B029-46CB-A1A4-C353CB484E49}" srcOrd="0" destOrd="0" presId="urn:microsoft.com/office/officeart/2008/layout/LinedList"/>
    <dgm:cxn modelId="{8D0ED586-4FB5-4A05-B343-E4780EE879F1}" srcId="{6E87C615-DF57-41D0-AFC8-12B9545E38D8}" destId="{CCE15698-DFA4-42CC-A458-663867BF69A3}" srcOrd="3" destOrd="0" parTransId="{88257C95-2BB3-466B-8BF3-5BC8A1BC09DB}" sibTransId="{6E1CE431-61E3-47B0-924B-975B5258BA43}"/>
    <dgm:cxn modelId="{B59A8D90-DE09-4042-A681-F3E6E764F764}" srcId="{6E87C615-DF57-41D0-AFC8-12B9545E38D8}" destId="{88A082D9-3550-44C5-8334-8C0BC1B41763}" srcOrd="2" destOrd="0" parTransId="{1B54AA1F-112E-4CDA-BE73-E72C63181DCC}" sibTransId="{C9EA6648-3881-41B0-AE78-CE697D94DC0C}"/>
    <dgm:cxn modelId="{61E657A0-E2BB-4DC5-9A19-820953DBC95D}" type="presOf" srcId="{88A082D9-3550-44C5-8334-8C0BC1B41763}" destId="{235BB4D0-521C-4CF8-9FB4-021FF20233B4}" srcOrd="0" destOrd="0" presId="urn:microsoft.com/office/officeart/2008/layout/LinedList"/>
    <dgm:cxn modelId="{14AEF1BD-60BC-4B48-85E4-63156E340488}" srcId="{6E87C615-DF57-41D0-AFC8-12B9545E38D8}" destId="{ED6AF658-68AA-401E-AB95-809076C6DB15}" srcOrd="1" destOrd="0" parTransId="{98969163-BE93-4490-8B39-48F4C9368E7A}" sibTransId="{284AF22C-9A43-4C5C-9368-616B5AF125A9}"/>
    <dgm:cxn modelId="{4D1B98F3-3233-4889-89F5-B87E8630AE0D}" type="presOf" srcId="{ED6AF658-68AA-401E-AB95-809076C6DB15}" destId="{68A01D68-D79D-4763-88E4-137B55003F68}" srcOrd="0" destOrd="0" presId="urn:microsoft.com/office/officeart/2008/layout/LinedList"/>
    <dgm:cxn modelId="{024E62DA-9FA9-4139-973D-31302EAAC80D}" type="presParOf" srcId="{9271C1B1-D5B6-4351-B517-086EB04906B1}" destId="{5ACAE75A-0433-4EDC-9F36-5700FD181366}" srcOrd="0" destOrd="0" presId="urn:microsoft.com/office/officeart/2008/layout/LinedList"/>
    <dgm:cxn modelId="{0AB711D7-D958-413A-A665-4468DA3F26A6}" type="presParOf" srcId="{9271C1B1-D5B6-4351-B517-086EB04906B1}" destId="{2403E5FE-A047-4F73-A16D-C76CCA3E4F8C}" srcOrd="1" destOrd="0" presId="urn:microsoft.com/office/officeart/2008/layout/LinedList"/>
    <dgm:cxn modelId="{38AF8D09-7A32-4D1C-87E6-25D27759DA29}" type="presParOf" srcId="{2403E5FE-A047-4F73-A16D-C76CCA3E4F8C}" destId="{597D2707-52F0-45ED-9E36-3BEB14FBE075}" srcOrd="0" destOrd="0" presId="urn:microsoft.com/office/officeart/2008/layout/LinedList"/>
    <dgm:cxn modelId="{1C9D19CC-E2C0-4B0C-B92C-406198E376B9}" type="presParOf" srcId="{2403E5FE-A047-4F73-A16D-C76CCA3E4F8C}" destId="{B03FCBE0-4B0B-4B1F-B71C-3042E86498FC}" srcOrd="1" destOrd="0" presId="urn:microsoft.com/office/officeart/2008/layout/LinedList"/>
    <dgm:cxn modelId="{58D589F4-907D-4B13-B4E1-A067B92BF9B2}" type="presParOf" srcId="{9271C1B1-D5B6-4351-B517-086EB04906B1}" destId="{618A1C85-6153-4C85-AA12-39EC20EB196E}" srcOrd="2" destOrd="0" presId="urn:microsoft.com/office/officeart/2008/layout/LinedList"/>
    <dgm:cxn modelId="{432EE583-1D28-4145-AC2B-F4E75B14218F}" type="presParOf" srcId="{9271C1B1-D5B6-4351-B517-086EB04906B1}" destId="{361D9D60-5974-49CA-ACF8-0C430842915D}" srcOrd="3" destOrd="0" presId="urn:microsoft.com/office/officeart/2008/layout/LinedList"/>
    <dgm:cxn modelId="{7D1EB0E4-8550-4B29-A7D3-B7BCFB44A1AB}" type="presParOf" srcId="{361D9D60-5974-49CA-ACF8-0C430842915D}" destId="{68A01D68-D79D-4763-88E4-137B55003F68}" srcOrd="0" destOrd="0" presId="urn:microsoft.com/office/officeart/2008/layout/LinedList"/>
    <dgm:cxn modelId="{721B88E6-9402-478C-8F52-E8ED845B80ED}" type="presParOf" srcId="{361D9D60-5974-49CA-ACF8-0C430842915D}" destId="{E34924FB-014C-4AC6-AF47-272CA1B6422E}" srcOrd="1" destOrd="0" presId="urn:microsoft.com/office/officeart/2008/layout/LinedList"/>
    <dgm:cxn modelId="{DF9F5E49-5C6A-40DD-BAD9-299104316150}" type="presParOf" srcId="{9271C1B1-D5B6-4351-B517-086EB04906B1}" destId="{C85A33D3-5F2A-4F61-9185-A4561140007A}" srcOrd="4" destOrd="0" presId="urn:microsoft.com/office/officeart/2008/layout/LinedList"/>
    <dgm:cxn modelId="{C6491A4F-9C2B-4B9B-8B15-4CFD174D3AD4}" type="presParOf" srcId="{9271C1B1-D5B6-4351-B517-086EB04906B1}" destId="{B69DFBB7-D6BB-4365-AA1F-11B29CEBEE1E}" srcOrd="5" destOrd="0" presId="urn:microsoft.com/office/officeart/2008/layout/LinedList"/>
    <dgm:cxn modelId="{15AD2465-1F8C-48F2-9053-D3978E5DF047}" type="presParOf" srcId="{B69DFBB7-D6BB-4365-AA1F-11B29CEBEE1E}" destId="{235BB4D0-521C-4CF8-9FB4-021FF20233B4}" srcOrd="0" destOrd="0" presId="urn:microsoft.com/office/officeart/2008/layout/LinedList"/>
    <dgm:cxn modelId="{3B55EFA7-21EE-46C6-B4D9-5677F1D19A50}" type="presParOf" srcId="{B69DFBB7-D6BB-4365-AA1F-11B29CEBEE1E}" destId="{071A2A3D-0C69-4586-BD04-FFBC98E3518F}" srcOrd="1" destOrd="0" presId="urn:microsoft.com/office/officeart/2008/layout/LinedList"/>
    <dgm:cxn modelId="{EDDFB0C6-8CE3-41E9-9E5A-1503B603099A}" type="presParOf" srcId="{9271C1B1-D5B6-4351-B517-086EB04906B1}" destId="{6E32E783-E865-406C-B53D-49065E3F78BF}" srcOrd="6" destOrd="0" presId="urn:microsoft.com/office/officeart/2008/layout/LinedList"/>
    <dgm:cxn modelId="{3CC4C13E-A13F-4624-B224-74C7512F9CFC}" type="presParOf" srcId="{9271C1B1-D5B6-4351-B517-086EB04906B1}" destId="{21C33BDE-DAE1-4D02-8472-B871444A8C22}" srcOrd="7" destOrd="0" presId="urn:microsoft.com/office/officeart/2008/layout/LinedList"/>
    <dgm:cxn modelId="{AD957C3A-5A45-4AD1-AECF-C2027E86A57F}" type="presParOf" srcId="{21C33BDE-DAE1-4D02-8472-B871444A8C22}" destId="{5CF322EE-B029-46CB-A1A4-C353CB484E49}" srcOrd="0" destOrd="0" presId="urn:microsoft.com/office/officeart/2008/layout/LinedList"/>
    <dgm:cxn modelId="{B608C9EE-2451-4820-8385-55B6904E0AA6}" type="presParOf" srcId="{21C33BDE-DAE1-4D02-8472-B871444A8C22}" destId="{E123630D-5982-48E6-AB8A-B020ED505E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D86798B-F68D-4EF8-B344-DB2F8DBFE2D4}"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ADDC2C9A-4EF5-4F98-882E-4DDC3F1AA9F6}">
      <dgm:prSet custT="1"/>
      <dgm:spPr/>
      <dgm:t>
        <a:bodyPr/>
        <a:lstStyle/>
        <a:p>
          <a:r>
            <a:rPr lang="en-US" sz="2400" dirty="0"/>
            <a:t>US dollar fixed to gold at $35/oz.</a:t>
          </a:r>
        </a:p>
      </dgm:t>
    </dgm:pt>
    <dgm:pt modelId="{5CB2DEFC-C219-417E-90A2-E2C35F609847}" type="parTrans" cxnId="{7AA09D67-8647-410C-A286-D123420845AE}">
      <dgm:prSet/>
      <dgm:spPr/>
      <dgm:t>
        <a:bodyPr/>
        <a:lstStyle/>
        <a:p>
          <a:endParaRPr lang="en-US"/>
        </a:p>
      </dgm:t>
    </dgm:pt>
    <dgm:pt modelId="{BAAB7141-4A07-465B-8304-8139240754B7}" type="sibTrans" cxnId="{7AA09D67-8647-410C-A286-D123420845AE}">
      <dgm:prSet/>
      <dgm:spPr/>
      <dgm:t>
        <a:bodyPr/>
        <a:lstStyle/>
        <a:p>
          <a:endParaRPr lang="en-US"/>
        </a:p>
      </dgm:t>
    </dgm:pt>
    <dgm:pt modelId="{410D0460-5B77-4725-9181-7E68EE76A174}">
      <dgm:prSet custT="1"/>
      <dgm:spPr/>
      <dgm:t>
        <a:bodyPr/>
        <a:lstStyle/>
        <a:p>
          <a:r>
            <a:rPr lang="en-US" sz="2400" dirty="0"/>
            <a:t>Other currencies pegged to the US dollar.</a:t>
          </a:r>
        </a:p>
      </dgm:t>
    </dgm:pt>
    <dgm:pt modelId="{3BF958E7-65AE-4A9D-9FBE-4617C18D071C}" type="parTrans" cxnId="{929EBA24-7805-4B32-9515-096C5C8272B3}">
      <dgm:prSet/>
      <dgm:spPr/>
      <dgm:t>
        <a:bodyPr/>
        <a:lstStyle/>
        <a:p>
          <a:endParaRPr lang="en-US"/>
        </a:p>
      </dgm:t>
    </dgm:pt>
    <dgm:pt modelId="{F4228261-322E-42E3-B8D5-CB45DC30A6B5}" type="sibTrans" cxnId="{929EBA24-7805-4B32-9515-096C5C8272B3}">
      <dgm:prSet/>
      <dgm:spPr/>
      <dgm:t>
        <a:bodyPr/>
        <a:lstStyle/>
        <a:p>
          <a:endParaRPr lang="en-US"/>
        </a:p>
      </dgm:t>
    </dgm:pt>
    <dgm:pt modelId="{66DB78E3-7572-4CCC-AD16-0A6E1D53699A}">
      <dgm:prSet custT="1"/>
      <dgm:spPr/>
      <dgm:t>
        <a:bodyPr/>
        <a:lstStyle/>
        <a:p>
          <a:r>
            <a:rPr lang="en-US" sz="2400" dirty="0"/>
            <a:t>Countries maintained exchange rate stability within 1% bands.</a:t>
          </a:r>
        </a:p>
      </dgm:t>
    </dgm:pt>
    <dgm:pt modelId="{F526CD04-4945-4A1E-8C0F-E6988265756A}" type="parTrans" cxnId="{0E975F08-55A8-4915-B8D5-7E7450AE0FA0}">
      <dgm:prSet/>
      <dgm:spPr/>
      <dgm:t>
        <a:bodyPr/>
        <a:lstStyle/>
        <a:p>
          <a:endParaRPr lang="en-US"/>
        </a:p>
      </dgm:t>
    </dgm:pt>
    <dgm:pt modelId="{6895239B-36EE-4998-8592-A51A19541EF7}" type="sibTrans" cxnId="{0E975F08-55A8-4915-B8D5-7E7450AE0FA0}">
      <dgm:prSet/>
      <dgm:spPr/>
      <dgm:t>
        <a:bodyPr/>
        <a:lstStyle/>
        <a:p>
          <a:endParaRPr lang="en-US"/>
        </a:p>
      </dgm:t>
    </dgm:pt>
    <dgm:pt modelId="{B773D392-3C58-400F-8DC6-512CE1FDBEF0}">
      <dgm:prSet custT="1"/>
      <dgm:spPr/>
      <dgm:t>
        <a:bodyPr/>
        <a:lstStyle/>
        <a:p>
          <a:r>
            <a:rPr lang="en-US" sz="2400" dirty="0"/>
            <a:t>IMF acted as a lender of last resort.</a:t>
          </a:r>
        </a:p>
      </dgm:t>
    </dgm:pt>
    <dgm:pt modelId="{D7C0AE9C-BA6C-4809-9D36-B7057A2D18F3}" type="parTrans" cxnId="{BCF5FD75-BD6D-492E-9DD8-C3635BC039BD}">
      <dgm:prSet/>
      <dgm:spPr/>
      <dgm:t>
        <a:bodyPr/>
        <a:lstStyle/>
        <a:p>
          <a:endParaRPr lang="en-US"/>
        </a:p>
      </dgm:t>
    </dgm:pt>
    <dgm:pt modelId="{DA5A69B6-6277-44B0-BE59-6A117840A958}" type="sibTrans" cxnId="{BCF5FD75-BD6D-492E-9DD8-C3635BC039BD}">
      <dgm:prSet/>
      <dgm:spPr/>
      <dgm:t>
        <a:bodyPr/>
        <a:lstStyle/>
        <a:p>
          <a:endParaRPr lang="en-US"/>
        </a:p>
      </dgm:t>
    </dgm:pt>
    <dgm:pt modelId="{CE1AA4B3-3DB4-465A-A81D-1B6980188066}" type="pres">
      <dgm:prSet presAssocID="{FD86798B-F68D-4EF8-B344-DB2F8DBFE2D4}" presName="vert0" presStyleCnt="0">
        <dgm:presLayoutVars>
          <dgm:dir/>
          <dgm:animOne val="branch"/>
          <dgm:animLvl val="lvl"/>
        </dgm:presLayoutVars>
      </dgm:prSet>
      <dgm:spPr/>
    </dgm:pt>
    <dgm:pt modelId="{5C9DF8BE-5891-4E38-B84A-BB7AC094B28E}" type="pres">
      <dgm:prSet presAssocID="{ADDC2C9A-4EF5-4F98-882E-4DDC3F1AA9F6}" presName="thickLine" presStyleLbl="alignNode1" presStyleIdx="0" presStyleCnt="4"/>
      <dgm:spPr/>
    </dgm:pt>
    <dgm:pt modelId="{F7F37E8F-70FD-422F-A253-9EE24149C8C2}" type="pres">
      <dgm:prSet presAssocID="{ADDC2C9A-4EF5-4F98-882E-4DDC3F1AA9F6}" presName="horz1" presStyleCnt="0"/>
      <dgm:spPr/>
    </dgm:pt>
    <dgm:pt modelId="{C2E1CD48-0838-4341-9E6A-BC3A629213A9}" type="pres">
      <dgm:prSet presAssocID="{ADDC2C9A-4EF5-4F98-882E-4DDC3F1AA9F6}" presName="tx1" presStyleLbl="revTx" presStyleIdx="0" presStyleCnt="4"/>
      <dgm:spPr/>
    </dgm:pt>
    <dgm:pt modelId="{E9C50C0C-9F91-47A1-9513-164CC652C2D5}" type="pres">
      <dgm:prSet presAssocID="{ADDC2C9A-4EF5-4F98-882E-4DDC3F1AA9F6}" presName="vert1" presStyleCnt="0"/>
      <dgm:spPr/>
    </dgm:pt>
    <dgm:pt modelId="{D4099BC6-E8D8-4CE3-B07D-FAA10DB4C876}" type="pres">
      <dgm:prSet presAssocID="{410D0460-5B77-4725-9181-7E68EE76A174}" presName="thickLine" presStyleLbl="alignNode1" presStyleIdx="1" presStyleCnt="4"/>
      <dgm:spPr/>
    </dgm:pt>
    <dgm:pt modelId="{7820B3B0-C5A8-415D-9FA6-C1557FE8C560}" type="pres">
      <dgm:prSet presAssocID="{410D0460-5B77-4725-9181-7E68EE76A174}" presName="horz1" presStyleCnt="0"/>
      <dgm:spPr/>
    </dgm:pt>
    <dgm:pt modelId="{D6A9A5C6-4977-42A2-A6D0-D86E8497DF9A}" type="pres">
      <dgm:prSet presAssocID="{410D0460-5B77-4725-9181-7E68EE76A174}" presName="tx1" presStyleLbl="revTx" presStyleIdx="1" presStyleCnt="4"/>
      <dgm:spPr/>
    </dgm:pt>
    <dgm:pt modelId="{1D715305-EE78-46FF-B469-7127377AE912}" type="pres">
      <dgm:prSet presAssocID="{410D0460-5B77-4725-9181-7E68EE76A174}" presName="vert1" presStyleCnt="0"/>
      <dgm:spPr/>
    </dgm:pt>
    <dgm:pt modelId="{0CB16606-B891-4EEF-9749-368BB062764F}" type="pres">
      <dgm:prSet presAssocID="{66DB78E3-7572-4CCC-AD16-0A6E1D53699A}" presName="thickLine" presStyleLbl="alignNode1" presStyleIdx="2" presStyleCnt="4"/>
      <dgm:spPr/>
    </dgm:pt>
    <dgm:pt modelId="{EA4CDF91-1492-4B14-8020-978C1CA87723}" type="pres">
      <dgm:prSet presAssocID="{66DB78E3-7572-4CCC-AD16-0A6E1D53699A}" presName="horz1" presStyleCnt="0"/>
      <dgm:spPr/>
    </dgm:pt>
    <dgm:pt modelId="{EC012B2A-292B-4CD4-A585-8E4CA1C9C7BA}" type="pres">
      <dgm:prSet presAssocID="{66DB78E3-7572-4CCC-AD16-0A6E1D53699A}" presName="tx1" presStyleLbl="revTx" presStyleIdx="2" presStyleCnt="4"/>
      <dgm:spPr/>
    </dgm:pt>
    <dgm:pt modelId="{5AE8939B-6805-479E-9A9B-F88ACC50FADD}" type="pres">
      <dgm:prSet presAssocID="{66DB78E3-7572-4CCC-AD16-0A6E1D53699A}" presName="vert1" presStyleCnt="0"/>
      <dgm:spPr/>
    </dgm:pt>
    <dgm:pt modelId="{A2DFF781-81A6-4023-8162-3869417BD4F9}" type="pres">
      <dgm:prSet presAssocID="{B773D392-3C58-400F-8DC6-512CE1FDBEF0}" presName="thickLine" presStyleLbl="alignNode1" presStyleIdx="3" presStyleCnt="4"/>
      <dgm:spPr/>
    </dgm:pt>
    <dgm:pt modelId="{34092901-FC0F-4FDE-B4A4-F51BF72D0AF3}" type="pres">
      <dgm:prSet presAssocID="{B773D392-3C58-400F-8DC6-512CE1FDBEF0}" presName="horz1" presStyleCnt="0"/>
      <dgm:spPr/>
    </dgm:pt>
    <dgm:pt modelId="{4196FCFF-C844-40F8-BF55-806829E61148}" type="pres">
      <dgm:prSet presAssocID="{B773D392-3C58-400F-8DC6-512CE1FDBEF0}" presName="tx1" presStyleLbl="revTx" presStyleIdx="3" presStyleCnt="4"/>
      <dgm:spPr/>
    </dgm:pt>
    <dgm:pt modelId="{B8027AFB-3848-42A8-B8A4-6AA771E31EEA}" type="pres">
      <dgm:prSet presAssocID="{B773D392-3C58-400F-8DC6-512CE1FDBEF0}" presName="vert1" presStyleCnt="0"/>
      <dgm:spPr/>
    </dgm:pt>
  </dgm:ptLst>
  <dgm:cxnLst>
    <dgm:cxn modelId="{0E975F08-55A8-4915-B8D5-7E7450AE0FA0}" srcId="{FD86798B-F68D-4EF8-B344-DB2F8DBFE2D4}" destId="{66DB78E3-7572-4CCC-AD16-0A6E1D53699A}" srcOrd="2" destOrd="0" parTransId="{F526CD04-4945-4A1E-8C0F-E6988265756A}" sibTransId="{6895239B-36EE-4998-8592-A51A19541EF7}"/>
    <dgm:cxn modelId="{929EBA24-7805-4B32-9515-096C5C8272B3}" srcId="{FD86798B-F68D-4EF8-B344-DB2F8DBFE2D4}" destId="{410D0460-5B77-4725-9181-7E68EE76A174}" srcOrd="1" destOrd="0" parTransId="{3BF958E7-65AE-4A9D-9FBE-4617C18D071C}" sibTransId="{F4228261-322E-42E3-B8D5-CB45DC30A6B5}"/>
    <dgm:cxn modelId="{7AA09D67-8647-410C-A286-D123420845AE}" srcId="{FD86798B-F68D-4EF8-B344-DB2F8DBFE2D4}" destId="{ADDC2C9A-4EF5-4F98-882E-4DDC3F1AA9F6}" srcOrd="0" destOrd="0" parTransId="{5CB2DEFC-C219-417E-90A2-E2C35F609847}" sibTransId="{BAAB7141-4A07-465B-8304-8139240754B7}"/>
    <dgm:cxn modelId="{B3CDE553-C536-4198-83AB-7100B7FB4A2B}" type="presOf" srcId="{ADDC2C9A-4EF5-4F98-882E-4DDC3F1AA9F6}" destId="{C2E1CD48-0838-4341-9E6A-BC3A629213A9}" srcOrd="0" destOrd="0" presId="urn:microsoft.com/office/officeart/2008/layout/LinedList"/>
    <dgm:cxn modelId="{BCF5FD75-BD6D-492E-9DD8-C3635BC039BD}" srcId="{FD86798B-F68D-4EF8-B344-DB2F8DBFE2D4}" destId="{B773D392-3C58-400F-8DC6-512CE1FDBEF0}" srcOrd="3" destOrd="0" parTransId="{D7C0AE9C-BA6C-4809-9D36-B7057A2D18F3}" sibTransId="{DA5A69B6-6277-44B0-BE59-6A117840A958}"/>
    <dgm:cxn modelId="{3452FEB9-D9CA-4F10-B135-1BAFEE7094F6}" type="presOf" srcId="{66DB78E3-7572-4CCC-AD16-0A6E1D53699A}" destId="{EC012B2A-292B-4CD4-A585-8E4CA1C9C7BA}" srcOrd="0" destOrd="0" presId="urn:microsoft.com/office/officeart/2008/layout/LinedList"/>
    <dgm:cxn modelId="{03D3C5C3-1534-4F72-BE0C-A14BCE244B82}" type="presOf" srcId="{B773D392-3C58-400F-8DC6-512CE1FDBEF0}" destId="{4196FCFF-C844-40F8-BF55-806829E61148}" srcOrd="0" destOrd="0" presId="urn:microsoft.com/office/officeart/2008/layout/LinedList"/>
    <dgm:cxn modelId="{AA79CEED-9A93-4413-909C-049B19FA1D99}" type="presOf" srcId="{FD86798B-F68D-4EF8-B344-DB2F8DBFE2D4}" destId="{CE1AA4B3-3DB4-465A-A81D-1B6980188066}" srcOrd="0" destOrd="0" presId="urn:microsoft.com/office/officeart/2008/layout/LinedList"/>
    <dgm:cxn modelId="{B7138AF4-8BBA-44FF-9B6B-728BF40EC637}" type="presOf" srcId="{410D0460-5B77-4725-9181-7E68EE76A174}" destId="{D6A9A5C6-4977-42A2-A6D0-D86E8497DF9A}" srcOrd="0" destOrd="0" presId="urn:microsoft.com/office/officeart/2008/layout/LinedList"/>
    <dgm:cxn modelId="{B22EBD53-BB4C-4945-BB9B-2D4E496D5D7F}" type="presParOf" srcId="{CE1AA4B3-3DB4-465A-A81D-1B6980188066}" destId="{5C9DF8BE-5891-4E38-B84A-BB7AC094B28E}" srcOrd="0" destOrd="0" presId="urn:microsoft.com/office/officeart/2008/layout/LinedList"/>
    <dgm:cxn modelId="{94893BE3-07C6-4F8C-A0EF-8051FF1010D2}" type="presParOf" srcId="{CE1AA4B3-3DB4-465A-A81D-1B6980188066}" destId="{F7F37E8F-70FD-422F-A253-9EE24149C8C2}" srcOrd="1" destOrd="0" presId="urn:microsoft.com/office/officeart/2008/layout/LinedList"/>
    <dgm:cxn modelId="{4994D823-0A93-4176-A701-E436E3B3F801}" type="presParOf" srcId="{F7F37E8F-70FD-422F-A253-9EE24149C8C2}" destId="{C2E1CD48-0838-4341-9E6A-BC3A629213A9}" srcOrd="0" destOrd="0" presId="urn:microsoft.com/office/officeart/2008/layout/LinedList"/>
    <dgm:cxn modelId="{69E45A9C-2E23-4B9B-9B85-FC867CA6B8EA}" type="presParOf" srcId="{F7F37E8F-70FD-422F-A253-9EE24149C8C2}" destId="{E9C50C0C-9F91-47A1-9513-164CC652C2D5}" srcOrd="1" destOrd="0" presId="urn:microsoft.com/office/officeart/2008/layout/LinedList"/>
    <dgm:cxn modelId="{3F77DCAB-BBC3-48C2-A058-2390B97FF701}" type="presParOf" srcId="{CE1AA4B3-3DB4-465A-A81D-1B6980188066}" destId="{D4099BC6-E8D8-4CE3-B07D-FAA10DB4C876}" srcOrd="2" destOrd="0" presId="urn:microsoft.com/office/officeart/2008/layout/LinedList"/>
    <dgm:cxn modelId="{46E6081B-C0FA-404D-9F97-0A6B090CCB66}" type="presParOf" srcId="{CE1AA4B3-3DB4-465A-A81D-1B6980188066}" destId="{7820B3B0-C5A8-415D-9FA6-C1557FE8C560}" srcOrd="3" destOrd="0" presId="urn:microsoft.com/office/officeart/2008/layout/LinedList"/>
    <dgm:cxn modelId="{D6C224C1-57F1-4AD6-B215-8F71DAC1D6D7}" type="presParOf" srcId="{7820B3B0-C5A8-415D-9FA6-C1557FE8C560}" destId="{D6A9A5C6-4977-42A2-A6D0-D86E8497DF9A}" srcOrd="0" destOrd="0" presId="urn:microsoft.com/office/officeart/2008/layout/LinedList"/>
    <dgm:cxn modelId="{7DC918FD-A19C-44DF-9D08-DBDB332C071B}" type="presParOf" srcId="{7820B3B0-C5A8-415D-9FA6-C1557FE8C560}" destId="{1D715305-EE78-46FF-B469-7127377AE912}" srcOrd="1" destOrd="0" presId="urn:microsoft.com/office/officeart/2008/layout/LinedList"/>
    <dgm:cxn modelId="{63FA3B4E-4C67-4F97-87CB-CE6D1D23D531}" type="presParOf" srcId="{CE1AA4B3-3DB4-465A-A81D-1B6980188066}" destId="{0CB16606-B891-4EEF-9749-368BB062764F}" srcOrd="4" destOrd="0" presId="urn:microsoft.com/office/officeart/2008/layout/LinedList"/>
    <dgm:cxn modelId="{D2B393FC-1D98-444F-9DF9-549D7302C0E5}" type="presParOf" srcId="{CE1AA4B3-3DB4-465A-A81D-1B6980188066}" destId="{EA4CDF91-1492-4B14-8020-978C1CA87723}" srcOrd="5" destOrd="0" presId="urn:microsoft.com/office/officeart/2008/layout/LinedList"/>
    <dgm:cxn modelId="{29A1EC99-C9F7-4CC4-B2E1-BAF957C34D2F}" type="presParOf" srcId="{EA4CDF91-1492-4B14-8020-978C1CA87723}" destId="{EC012B2A-292B-4CD4-A585-8E4CA1C9C7BA}" srcOrd="0" destOrd="0" presId="urn:microsoft.com/office/officeart/2008/layout/LinedList"/>
    <dgm:cxn modelId="{D9B53E8F-D4BA-4953-AC78-9BD0801A3B00}" type="presParOf" srcId="{EA4CDF91-1492-4B14-8020-978C1CA87723}" destId="{5AE8939B-6805-479E-9A9B-F88ACC50FADD}" srcOrd="1" destOrd="0" presId="urn:microsoft.com/office/officeart/2008/layout/LinedList"/>
    <dgm:cxn modelId="{EA0807F3-9D0D-4D1A-BB0A-E484A1E3F742}" type="presParOf" srcId="{CE1AA4B3-3DB4-465A-A81D-1B6980188066}" destId="{A2DFF781-81A6-4023-8162-3869417BD4F9}" srcOrd="6" destOrd="0" presId="urn:microsoft.com/office/officeart/2008/layout/LinedList"/>
    <dgm:cxn modelId="{A031A69E-A6B6-4EE4-A7D0-D4301248D265}" type="presParOf" srcId="{CE1AA4B3-3DB4-465A-A81D-1B6980188066}" destId="{34092901-FC0F-4FDE-B4A4-F51BF72D0AF3}" srcOrd="7" destOrd="0" presId="urn:microsoft.com/office/officeart/2008/layout/LinedList"/>
    <dgm:cxn modelId="{044F329F-3B63-4506-BF23-1A2669CE8EF5}" type="presParOf" srcId="{34092901-FC0F-4FDE-B4A4-F51BF72D0AF3}" destId="{4196FCFF-C844-40F8-BF55-806829E61148}" srcOrd="0" destOrd="0" presId="urn:microsoft.com/office/officeart/2008/layout/LinedList"/>
    <dgm:cxn modelId="{BDA1F271-E6B0-4328-B628-53CC64C95CC7}" type="presParOf" srcId="{34092901-FC0F-4FDE-B4A4-F51BF72D0AF3}" destId="{B8027AFB-3848-42A8-B8A4-6AA771E31EEA}"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D664501-7CBB-4BA1-B40E-4149FA37733C}"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2B65A22-D478-49AF-903A-0B2DFE0D75F9}">
      <dgm:prSet custT="1"/>
      <dgm:spPr/>
      <dgm:t>
        <a:bodyPr/>
        <a:lstStyle/>
        <a:p>
          <a:r>
            <a:rPr lang="en-US" sz="2400" dirty="0"/>
            <a:t>In the 1960s, France pressured US to convert French dollar holdings into gold.</a:t>
          </a:r>
        </a:p>
      </dgm:t>
    </dgm:pt>
    <dgm:pt modelId="{C59929CA-5FF8-49EA-B443-5DCEB1FFA5A2}" type="parTrans" cxnId="{9F092AA6-3C47-4AA2-AC19-55262B684F93}">
      <dgm:prSet/>
      <dgm:spPr/>
      <dgm:t>
        <a:bodyPr/>
        <a:lstStyle/>
        <a:p>
          <a:endParaRPr lang="en-US"/>
        </a:p>
      </dgm:t>
    </dgm:pt>
    <dgm:pt modelId="{F272FA0C-25B5-47EE-9F4F-A2AE9C540DED}" type="sibTrans" cxnId="{9F092AA6-3C47-4AA2-AC19-55262B684F93}">
      <dgm:prSet/>
      <dgm:spPr/>
      <dgm:t>
        <a:bodyPr/>
        <a:lstStyle/>
        <a:p>
          <a:endParaRPr lang="en-US"/>
        </a:p>
      </dgm:t>
    </dgm:pt>
    <dgm:pt modelId="{0CA62263-4978-4B08-B82D-A81FD1A61049}">
      <dgm:prSet custT="1"/>
      <dgm:spPr/>
      <dgm:t>
        <a:bodyPr/>
        <a:lstStyle/>
        <a:p>
          <a:r>
            <a:rPr lang="en-US" sz="2400" dirty="0"/>
            <a:t>Dollar rising balance of payment deficit and involvement in the Vietnam war. </a:t>
          </a:r>
        </a:p>
      </dgm:t>
    </dgm:pt>
    <dgm:pt modelId="{CAA3200F-8DF0-4CCC-B069-C59B3353080E}" type="parTrans" cxnId="{7DEAC52D-BD86-4B90-ACA3-61D6D540C9CA}">
      <dgm:prSet/>
      <dgm:spPr/>
      <dgm:t>
        <a:bodyPr/>
        <a:lstStyle/>
        <a:p>
          <a:endParaRPr lang="en-US"/>
        </a:p>
      </dgm:t>
    </dgm:pt>
    <dgm:pt modelId="{7B33172C-D3DE-4CF0-9977-3A20E3CD1273}" type="sibTrans" cxnId="{7DEAC52D-BD86-4B90-ACA3-61D6D540C9CA}">
      <dgm:prSet/>
      <dgm:spPr/>
      <dgm:t>
        <a:bodyPr/>
        <a:lstStyle/>
        <a:p>
          <a:endParaRPr lang="en-US"/>
        </a:p>
      </dgm:t>
    </dgm:pt>
    <dgm:pt modelId="{50B242CF-BAAB-48E8-B387-FD3FE40C5B58}">
      <dgm:prSet custT="1"/>
      <dgm:spPr/>
      <dgm:t>
        <a:bodyPr/>
        <a:lstStyle/>
        <a:p>
          <a:r>
            <a:rPr lang="en-US" sz="2400" dirty="0"/>
            <a:t>France’s proposal to return to gold standard </a:t>
          </a:r>
        </a:p>
      </dgm:t>
    </dgm:pt>
    <dgm:pt modelId="{BE59249E-DEB8-4216-848F-2C7CA0588435}" type="parTrans" cxnId="{78D35C73-A34E-4ED9-948C-5A1C0F1E607B}">
      <dgm:prSet/>
      <dgm:spPr/>
      <dgm:t>
        <a:bodyPr/>
        <a:lstStyle/>
        <a:p>
          <a:endParaRPr lang="en-US"/>
        </a:p>
      </dgm:t>
    </dgm:pt>
    <dgm:pt modelId="{80EFEF06-FB27-4A6E-9A83-571A2F69663B}" type="sibTrans" cxnId="{78D35C73-A34E-4ED9-948C-5A1C0F1E607B}">
      <dgm:prSet/>
      <dgm:spPr/>
      <dgm:t>
        <a:bodyPr/>
        <a:lstStyle/>
        <a:p>
          <a:endParaRPr lang="en-US"/>
        </a:p>
      </dgm:t>
    </dgm:pt>
    <dgm:pt modelId="{4CAD3E64-764D-4E20-A960-AC9FBB55DA22}">
      <dgm:prSet custT="1"/>
      <dgm:spPr/>
      <dgm:t>
        <a:bodyPr/>
        <a:lstStyle/>
        <a:p>
          <a:r>
            <a:rPr lang="en-US" sz="2400" dirty="0"/>
            <a:t>This led to 1971 suspension of dollar-gold convertibility by Nixon</a:t>
          </a:r>
        </a:p>
      </dgm:t>
    </dgm:pt>
    <dgm:pt modelId="{A214DDA6-AC55-4F41-9251-77FBEF98F006}" type="parTrans" cxnId="{E88396E5-4393-404A-8FF6-CC4FAFF664E8}">
      <dgm:prSet/>
      <dgm:spPr/>
      <dgm:t>
        <a:bodyPr/>
        <a:lstStyle/>
        <a:p>
          <a:endParaRPr lang="en-US"/>
        </a:p>
      </dgm:t>
    </dgm:pt>
    <dgm:pt modelId="{D06F3C7A-A9C3-47B3-97A2-8DBDE632BC46}" type="sibTrans" cxnId="{E88396E5-4393-404A-8FF6-CC4FAFF664E8}">
      <dgm:prSet/>
      <dgm:spPr/>
      <dgm:t>
        <a:bodyPr/>
        <a:lstStyle/>
        <a:p>
          <a:endParaRPr lang="en-US"/>
        </a:p>
      </dgm:t>
    </dgm:pt>
    <dgm:pt modelId="{82B9F333-E41D-4783-AA6C-7103FA3488F0}" type="pres">
      <dgm:prSet presAssocID="{BD664501-7CBB-4BA1-B40E-4149FA37733C}" presName="vert0" presStyleCnt="0">
        <dgm:presLayoutVars>
          <dgm:dir/>
          <dgm:animOne val="branch"/>
          <dgm:animLvl val="lvl"/>
        </dgm:presLayoutVars>
      </dgm:prSet>
      <dgm:spPr/>
    </dgm:pt>
    <dgm:pt modelId="{063BB2A0-14F8-4251-BC2B-E600C63BD1BC}" type="pres">
      <dgm:prSet presAssocID="{12B65A22-D478-49AF-903A-0B2DFE0D75F9}" presName="thickLine" presStyleLbl="alignNode1" presStyleIdx="0" presStyleCnt="4"/>
      <dgm:spPr/>
    </dgm:pt>
    <dgm:pt modelId="{2BFAFECB-470C-4CC0-86F8-EBFCB5CD1585}" type="pres">
      <dgm:prSet presAssocID="{12B65A22-D478-49AF-903A-0B2DFE0D75F9}" presName="horz1" presStyleCnt="0"/>
      <dgm:spPr/>
    </dgm:pt>
    <dgm:pt modelId="{52A6EEC0-6577-4803-806F-4AB7A28D4F2A}" type="pres">
      <dgm:prSet presAssocID="{12B65A22-D478-49AF-903A-0B2DFE0D75F9}" presName="tx1" presStyleLbl="revTx" presStyleIdx="0" presStyleCnt="4"/>
      <dgm:spPr/>
    </dgm:pt>
    <dgm:pt modelId="{EE4B34AF-1EE1-4500-B7AB-F6A0CBD1380A}" type="pres">
      <dgm:prSet presAssocID="{12B65A22-D478-49AF-903A-0B2DFE0D75F9}" presName="vert1" presStyleCnt="0"/>
      <dgm:spPr/>
    </dgm:pt>
    <dgm:pt modelId="{FDEA4728-9AE9-4E8F-8048-9F139F9E68C9}" type="pres">
      <dgm:prSet presAssocID="{0CA62263-4978-4B08-B82D-A81FD1A61049}" presName="thickLine" presStyleLbl="alignNode1" presStyleIdx="1" presStyleCnt="4"/>
      <dgm:spPr/>
    </dgm:pt>
    <dgm:pt modelId="{1D8E77E4-55A1-4165-A462-B04FA52FCCE1}" type="pres">
      <dgm:prSet presAssocID="{0CA62263-4978-4B08-B82D-A81FD1A61049}" presName="horz1" presStyleCnt="0"/>
      <dgm:spPr/>
    </dgm:pt>
    <dgm:pt modelId="{CC68DDCF-DAAE-45F3-98F1-4E27824DD708}" type="pres">
      <dgm:prSet presAssocID="{0CA62263-4978-4B08-B82D-A81FD1A61049}" presName="tx1" presStyleLbl="revTx" presStyleIdx="1" presStyleCnt="4"/>
      <dgm:spPr/>
    </dgm:pt>
    <dgm:pt modelId="{A8A77CE0-297D-4A98-92EF-BA9F94A56077}" type="pres">
      <dgm:prSet presAssocID="{0CA62263-4978-4B08-B82D-A81FD1A61049}" presName="vert1" presStyleCnt="0"/>
      <dgm:spPr/>
    </dgm:pt>
    <dgm:pt modelId="{7E58AFF0-6FE8-4DB4-A05B-9EB7CA23B788}" type="pres">
      <dgm:prSet presAssocID="{50B242CF-BAAB-48E8-B387-FD3FE40C5B58}" presName="thickLine" presStyleLbl="alignNode1" presStyleIdx="2" presStyleCnt="4"/>
      <dgm:spPr/>
    </dgm:pt>
    <dgm:pt modelId="{462BAF97-91A2-4339-900B-BF389F91632C}" type="pres">
      <dgm:prSet presAssocID="{50B242CF-BAAB-48E8-B387-FD3FE40C5B58}" presName="horz1" presStyleCnt="0"/>
      <dgm:spPr/>
    </dgm:pt>
    <dgm:pt modelId="{ECE5C38B-86AC-4991-B65B-AC0E5B28EC9E}" type="pres">
      <dgm:prSet presAssocID="{50B242CF-BAAB-48E8-B387-FD3FE40C5B58}" presName="tx1" presStyleLbl="revTx" presStyleIdx="2" presStyleCnt="4"/>
      <dgm:spPr/>
    </dgm:pt>
    <dgm:pt modelId="{47FB915E-F9CC-4D30-A8BB-AA55D1DC5431}" type="pres">
      <dgm:prSet presAssocID="{50B242CF-BAAB-48E8-B387-FD3FE40C5B58}" presName="vert1" presStyleCnt="0"/>
      <dgm:spPr/>
    </dgm:pt>
    <dgm:pt modelId="{B0FC9EF1-8BD7-41C6-9438-81BE3C4530BA}" type="pres">
      <dgm:prSet presAssocID="{4CAD3E64-764D-4E20-A960-AC9FBB55DA22}" presName="thickLine" presStyleLbl="alignNode1" presStyleIdx="3" presStyleCnt="4"/>
      <dgm:spPr/>
    </dgm:pt>
    <dgm:pt modelId="{8675D304-1DD2-4EEF-BB30-F0BA859BD6F4}" type="pres">
      <dgm:prSet presAssocID="{4CAD3E64-764D-4E20-A960-AC9FBB55DA22}" presName="horz1" presStyleCnt="0"/>
      <dgm:spPr/>
    </dgm:pt>
    <dgm:pt modelId="{D48DF96B-ACE7-4556-B181-14182DA19ABD}" type="pres">
      <dgm:prSet presAssocID="{4CAD3E64-764D-4E20-A960-AC9FBB55DA22}" presName="tx1" presStyleLbl="revTx" presStyleIdx="3" presStyleCnt="4"/>
      <dgm:spPr/>
    </dgm:pt>
    <dgm:pt modelId="{E43C0F66-C400-43F9-81D8-3F781EC12D12}" type="pres">
      <dgm:prSet presAssocID="{4CAD3E64-764D-4E20-A960-AC9FBB55DA22}" presName="vert1" presStyleCnt="0"/>
      <dgm:spPr/>
    </dgm:pt>
  </dgm:ptLst>
  <dgm:cxnLst>
    <dgm:cxn modelId="{57E2D91F-B7C9-4B79-8EAF-1F230D276510}" type="presOf" srcId="{4CAD3E64-764D-4E20-A960-AC9FBB55DA22}" destId="{D48DF96B-ACE7-4556-B181-14182DA19ABD}" srcOrd="0" destOrd="0" presId="urn:microsoft.com/office/officeart/2008/layout/LinedList"/>
    <dgm:cxn modelId="{CF06A629-AFFC-42D9-B6D4-17F0B15E700E}" type="presOf" srcId="{0CA62263-4978-4B08-B82D-A81FD1A61049}" destId="{CC68DDCF-DAAE-45F3-98F1-4E27824DD708}" srcOrd="0" destOrd="0" presId="urn:microsoft.com/office/officeart/2008/layout/LinedList"/>
    <dgm:cxn modelId="{7DEAC52D-BD86-4B90-ACA3-61D6D540C9CA}" srcId="{BD664501-7CBB-4BA1-B40E-4149FA37733C}" destId="{0CA62263-4978-4B08-B82D-A81FD1A61049}" srcOrd="1" destOrd="0" parTransId="{CAA3200F-8DF0-4CCC-B069-C59B3353080E}" sibTransId="{7B33172C-D3DE-4CF0-9977-3A20E3CD1273}"/>
    <dgm:cxn modelId="{78D35C73-A34E-4ED9-948C-5A1C0F1E607B}" srcId="{BD664501-7CBB-4BA1-B40E-4149FA37733C}" destId="{50B242CF-BAAB-48E8-B387-FD3FE40C5B58}" srcOrd="2" destOrd="0" parTransId="{BE59249E-DEB8-4216-848F-2C7CA0588435}" sibTransId="{80EFEF06-FB27-4A6E-9A83-571A2F69663B}"/>
    <dgm:cxn modelId="{9F092AA6-3C47-4AA2-AC19-55262B684F93}" srcId="{BD664501-7CBB-4BA1-B40E-4149FA37733C}" destId="{12B65A22-D478-49AF-903A-0B2DFE0D75F9}" srcOrd="0" destOrd="0" parTransId="{C59929CA-5FF8-49EA-B443-5DCEB1FFA5A2}" sibTransId="{F272FA0C-25B5-47EE-9F4F-A2AE9C540DED}"/>
    <dgm:cxn modelId="{A016F0B8-5F00-4444-B809-4F9CF66DA960}" type="presOf" srcId="{50B242CF-BAAB-48E8-B387-FD3FE40C5B58}" destId="{ECE5C38B-86AC-4991-B65B-AC0E5B28EC9E}" srcOrd="0" destOrd="0" presId="urn:microsoft.com/office/officeart/2008/layout/LinedList"/>
    <dgm:cxn modelId="{2E22DDE3-2D94-42C8-9FBD-F93754C3F0FF}" type="presOf" srcId="{BD664501-7CBB-4BA1-B40E-4149FA37733C}" destId="{82B9F333-E41D-4783-AA6C-7103FA3488F0}" srcOrd="0" destOrd="0" presId="urn:microsoft.com/office/officeart/2008/layout/LinedList"/>
    <dgm:cxn modelId="{E88396E5-4393-404A-8FF6-CC4FAFF664E8}" srcId="{BD664501-7CBB-4BA1-B40E-4149FA37733C}" destId="{4CAD3E64-764D-4E20-A960-AC9FBB55DA22}" srcOrd="3" destOrd="0" parTransId="{A214DDA6-AC55-4F41-9251-77FBEF98F006}" sibTransId="{D06F3C7A-A9C3-47B3-97A2-8DBDE632BC46}"/>
    <dgm:cxn modelId="{D26480E7-CA99-4707-9338-90DF99C96DB4}" type="presOf" srcId="{12B65A22-D478-49AF-903A-0B2DFE0D75F9}" destId="{52A6EEC0-6577-4803-806F-4AB7A28D4F2A}" srcOrd="0" destOrd="0" presId="urn:microsoft.com/office/officeart/2008/layout/LinedList"/>
    <dgm:cxn modelId="{354CBF9E-9271-4B0B-B863-C29896AE5840}" type="presParOf" srcId="{82B9F333-E41D-4783-AA6C-7103FA3488F0}" destId="{063BB2A0-14F8-4251-BC2B-E600C63BD1BC}" srcOrd="0" destOrd="0" presId="urn:microsoft.com/office/officeart/2008/layout/LinedList"/>
    <dgm:cxn modelId="{5A07C10D-040A-4830-8B21-B97F7F251032}" type="presParOf" srcId="{82B9F333-E41D-4783-AA6C-7103FA3488F0}" destId="{2BFAFECB-470C-4CC0-86F8-EBFCB5CD1585}" srcOrd="1" destOrd="0" presId="urn:microsoft.com/office/officeart/2008/layout/LinedList"/>
    <dgm:cxn modelId="{4C00D123-3B92-4AF4-924D-5B26B0687807}" type="presParOf" srcId="{2BFAFECB-470C-4CC0-86F8-EBFCB5CD1585}" destId="{52A6EEC0-6577-4803-806F-4AB7A28D4F2A}" srcOrd="0" destOrd="0" presId="urn:microsoft.com/office/officeart/2008/layout/LinedList"/>
    <dgm:cxn modelId="{216FF98D-487F-4D87-B86A-AB2A5AC824BF}" type="presParOf" srcId="{2BFAFECB-470C-4CC0-86F8-EBFCB5CD1585}" destId="{EE4B34AF-1EE1-4500-B7AB-F6A0CBD1380A}" srcOrd="1" destOrd="0" presId="urn:microsoft.com/office/officeart/2008/layout/LinedList"/>
    <dgm:cxn modelId="{6A0AB450-12C9-4C7D-A29D-0E9E892F8074}" type="presParOf" srcId="{82B9F333-E41D-4783-AA6C-7103FA3488F0}" destId="{FDEA4728-9AE9-4E8F-8048-9F139F9E68C9}" srcOrd="2" destOrd="0" presId="urn:microsoft.com/office/officeart/2008/layout/LinedList"/>
    <dgm:cxn modelId="{B4951C2D-7087-4095-AB85-CB63AC25A179}" type="presParOf" srcId="{82B9F333-E41D-4783-AA6C-7103FA3488F0}" destId="{1D8E77E4-55A1-4165-A462-B04FA52FCCE1}" srcOrd="3" destOrd="0" presId="urn:microsoft.com/office/officeart/2008/layout/LinedList"/>
    <dgm:cxn modelId="{42BFEDF7-765F-4ECA-928A-A8E53787A54B}" type="presParOf" srcId="{1D8E77E4-55A1-4165-A462-B04FA52FCCE1}" destId="{CC68DDCF-DAAE-45F3-98F1-4E27824DD708}" srcOrd="0" destOrd="0" presId="urn:microsoft.com/office/officeart/2008/layout/LinedList"/>
    <dgm:cxn modelId="{C88D0CBA-65FF-4232-9C46-632FC3464B96}" type="presParOf" srcId="{1D8E77E4-55A1-4165-A462-B04FA52FCCE1}" destId="{A8A77CE0-297D-4A98-92EF-BA9F94A56077}" srcOrd="1" destOrd="0" presId="urn:microsoft.com/office/officeart/2008/layout/LinedList"/>
    <dgm:cxn modelId="{474D37A5-47CE-4BC2-9507-A386FA648047}" type="presParOf" srcId="{82B9F333-E41D-4783-AA6C-7103FA3488F0}" destId="{7E58AFF0-6FE8-4DB4-A05B-9EB7CA23B788}" srcOrd="4" destOrd="0" presId="urn:microsoft.com/office/officeart/2008/layout/LinedList"/>
    <dgm:cxn modelId="{34ABF20E-BB87-4BF0-8EDF-EA4666EA7554}" type="presParOf" srcId="{82B9F333-E41D-4783-AA6C-7103FA3488F0}" destId="{462BAF97-91A2-4339-900B-BF389F91632C}" srcOrd="5" destOrd="0" presId="urn:microsoft.com/office/officeart/2008/layout/LinedList"/>
    <dgm:cxn modelId="{6888479D-E9D9-47A7-89F6-F04493CDF8A0}" type="presParOf" srcId="{462BAF97-91A2-4339-900B-BF389F91632C}" destId="{ECE5C38B-86AC-4991-B65B-AC0E5B28EC9E}" srcOrd="0" destOrd="0" presId="urn:microsoft.com/office/officeart/2008/layout/LinedList"/>
    <dgm:cxn modelId="{0EEF346A-67DB-44A5-B498-8C12492ED003}" type="presParOf" srcId="{462BAF97-91A2-4339-900B-BF389F91632C}" destId="{47FB915E-F9CC-4D30-A8BB-AA55D1DC5431}" srcOrd="1" destOrd="0" presId="urn:microsoft.com/office/officeart/2008/layout/LinedList"/>
    <dgm:cxn modelId="{DED47475-87B6-457F-B302-44B601141E70}" type="presParOf" srcId="{82B9F333-E41D-4783-AA6C-7103FA3488F0}" destId="{B0FC9EF1-8BD7-41C6-9438-81BE3C4530BA}" srcOrd="6" destOrd="0" presId="urn:microsoft.com/office/officeart/2008/layout/LinedList"/>
    <dgm:cxn modelId="{44A9B293-E686-4521-975A-8FD834B9E16D}" type="presParOf" srcId="{82B9F333-E41D-4783-AA6C-7103FA3488F0}" destId="{8675D304-1DD2-4EEF-BB30-F0BA859BD6F4}" srcOrd="7" destOrd="0" presId="urn:microsoft.com/office/officeart/2008/layout/LinedList"/>
    <dgm:cxn modelId="{6CEEE5CC-CB02-4C9E-A160-62212402632E}" type="presParOf" srcId="{8675D304-1DD2-4EEF-BB30-F0BA859BD6F4}" destId="{D48DF96B-ACE7-4556-B181-14182DA19ABD}" srcOrd="0" destOrd="0" presId="urn:microsoft.com/office/officeart/2008/layout/LinedList"/>
    <dgm:cxn modelId="{49028359-0464-4064-AE48-0234E7F17E24}" type="presParOf" srcId="{8675D304-1DD2-4EEF-BB30-F0BA859BD6F4}" destId="{E43C0F66-C400-43F9-81D8-3F781EC12D1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E8479A9-69DE-48BC-BA54-7AE1DA9EB67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B9B552DB-CE12-4572-AE84-A20AF5487350}">
      <dgm:prSet/>
      <dgm:spPr/>
      <dgm:t>
        <a:bodyPr/>
        <a:lstStyle/>
        <a:p>
          <a:r>
            <a:rPr lang="en-US"/>
            <a:t>Private Money Movers </a:t>
          </a:r>
        </a:p>
      </dgm:t>
    </dgm:pt>
    <dgm:pt modelId="{FC309D39-5822-40EB-99D5-7CBC42200686}" type="parTrans" cxnId="{CB2AEBB4-4FB9-4554-8BD8-3A987C08F2A3}">
      <dgm:prSet/>
      <dgm:spPr/>
      <dgm:t>
        <a:bodyPr/>
        <a:lstStyle/>
        <a:p>
          <a:endParaRPr lang="en-US"/>
        </a:p>
      </dgm:t>
    </dgm:pt>
    <dgm:pt modelId="{2A047AE9-61CD-4778-8B4F-286900A7D4C2}" type="sibTrans" cxnId="{CB2AEBB4-4FB9-4554-8BD8-3A987C08F2A3}">
      <dgm:prSet/>
      <dgm:spPr/>
      <dgm:t>
        <a:bodyPr/>
        <a:lstStyle/>
        <a:p>
          <a:endParaRPr lang="en-US"/>
        </a:p>
      </dgm:t>
    </dgm:pt>
    <dgm:pt modelId="{A4CE08DF-702E-4732-8835-04016DDF27D5}">
      <dgm:prSet/>
      <dgm:spPr/>
      <dgm:t>
        <a:bodyPr/>
        <a:lstStyle/>
        <a:p>
          <a:r>
            <a:rPr lang="en-US"/>
            <a:t>Large Multinationals </a:t>
          </a:r>
        </a:p>
      </dgm:t>
    </dgm:pt>
    <dgm:pt modelId="{F5F84E6D-2389-4268-B95D-3DC23485EAAC}" type="parTrans" cxnId="{A61050DC-A61F-454E-87C7-9E02A35ED9F7}">
      <dgm:prSet/>
      <dgm:spPr/>
      <dgm:t>
        <a:bodyPr/>
        <a:lstStyle/>
        <a:p>
          <a:endParaRPr lang="en-US"/>
        </a:p>
      </dgm:t>
    </dgm:pt>
    <dgm:pt modelId="{C7C8A3A1-9F01-49A2-B07E-45660DF12CF5}" type="sibTrans" cxnId="{A61050DC-A61F-454E-87C7-9E02A35ED9F7}">
      <dgm:prSet/>
      <dgm:spPr/>
      <dgm:t>
        <a:bodyPr/>
        <a:lstStyle/>
        <a:p>
          <a:endParaRPr lang="en-US"/>
        </a:p>
      </dgm:t>
    </dgm:pt>
    <dgm:pt modelId="{476CA364-C379-4370-820D-1FE5D339C2E0}">
      <dgm:prSet/>
      <dgm:spPr/>
      <dgm:t>
        <a:bodyPr/>
        <a:lstStyle/>
        <a:p>
          <a:r>
            <a:rPr lang="en-US"/>
            <a:t>Commodity Producers/ Traders </a:t>
          </a:r>
        </a:p>
      </dgm:t>
    </dgm:pt>
    <dgm:pt modelId="{BE8F7E34-DBD3-4195-A73D-7F002A668449}" type="parTrans" cxnId="{7CC68A0F-BB1E-4920-8C24-2958B1902837}">
      <dgm:prSet/>
      <dgm:spPr/>
      <dgm:t>
        <a:bodyPr/>
        <a:lstStyle/>
        <a:p>
          <a:endParaRPr lang="en-US"/>
        </a:p>
      </dgm:t>
    </dgm:pt>
    <dgm:pt modelId="{F642A808-FFE1-44CC-A26D-448FC1B49ACA}" type="sibTrans" cxnId="{7CC68A0F-BB1E-4920-8C24-2958B1902837}">
      <dgm:prSet/>
      <dgm:spPr/>
      <dgm:t>
        <a:bodyPr/>
        <a:lstStyle/>
        <a:p>
          <a:endParaRPr lang="en-US"/>
        </a:p>
      </dgm:t>
    </dgm:pt>
    <dgm:pt modelId="{E19B0D37-C98D-456E-ADEB-50FAD5B19B7F}" type="pres">
      <dgm:prSet presAssocID="{9E8479A9-69DE-48BC-BA54-7AE1DA9EB67E}" presName="hierChild1" presStyleCnt="0">
        <dgm:presLayoutVars>
          <dgm:chPref val="1"/>
          <dgm:dir/>
          <dgm:animOne val="branch"/>
          <dgm:animLvl val="lvl"/>
          <dgm:resizeHandles/>
        </dgm:presLayoutVars>
      </dgm:prSet>
      <dgm:spPr/>
    </dgm:pt>
    <dgm:pt modelId="{33D78A45-A116-439F-B409-0305FB7F84DF}" type="pres">
      <dgm:prSet presAssocID="{B9B552DB-CE12-4572-AE84-A20AF5487350}" presName="hierRoot1" presStyleCnt="0"/>
      <dgm:spPr/>
    </dgm:pt>
    <dgm:pt modelId="{FA39B23F-B4DB-4901-A8CF-B9B505758BEF}" type="pres">
      <dgm:prSet presAssocID="{B9B552DB-CE12-4572-AE84-A20AF5487350}" presName="composite" presStyleCnt="0"/>
      <dgm:spPr/>
    </dgm:pt>
    <dgm:pt modelId="{0E1F9569-5DED-4037-B0CA-C2080ECC3A17}" type="pres">
      <dgm:prSet presAssocID="{B9B552DB-CE12-4572-AE84-A20AF5487350}" presName="background" presStyleLbl="node0" presStyleIdx="0" presStyleCnt="3"/>
      <dgm:spPr/>
    </dgm:pt>
    <dgm:pt modelId="{26E2B91B-B97D-4B75-98CF-EC29A5107C5A}" type="pres">
      <dgm:prSet presAssocID="{B9B552DB-CE12-4572-AE84-A20AF5487350}" presName="text" presStyleLbl="fgAcc0" presStyleIdx="0" presStyleCnt="3">
        <dgm:presLayoutVars>
          <dgm:chPref val="3"/>
        </dgm:presLayoutVars>
      </dgm:prSet>
      <dgm:spPr/>
    </dgm:pt>
    <dgm:pt modelId="{A5D71499-B371-4A28-A299-3392EAEFB322}" type="pres">
      <dgm:prSet presAssocID="{B9B552DB-CE12-4572-AE84-A20AF5487350}" presName="hierChild2" presStyleCnt="0"/>
      <dgm:spPr/>
    </dgm:pt>
    <dgm:pt modelId="{9D87D0E9-6402-45D2-96EB-44CEDB71F4AE}" type="pres">
      <dgm:prSet presAssocID="{A4CE08DF-702E-4732-8835-04016DDF27D5}" presName="hierRoot1" presStyleCnt="0"/>
      <dgm:spPr/>
    </dgm:pt>
    <dgm:pt modelId="{07F2D472-1CEC-428F-9DEA-42803A04F419}" type="pres">
      <dgm:prSet presAssocID="{A4CE08DF-702E-4732-8835-04016DDF27D5}" presName="composite" presStyleCnt="0"/>
      <dgm:spPr/>
    </dgm:pt>
    <dgm:pt modelId="{3E2BB710-7E49-425C-A184-CF2F0D8C9132}" type="pres">
      <dgm:prSet presAssocID="{A4CE08DF-702E-4732-8835-04016DDF27D5}" presName="background" presStyleLbl="node0" presStyleIdx="1" presStyleCnt="3"/>
      <dgm:spPr/>
    </dgm:pt>
    <dgm:pt modelId="{4463EC66-7D0D-4DD1-A74B-99ECC87EFF35}" type="pres">
      <dgm:prSet presAssocID="{A4CE08DF-702E-4732-8835-04016DDF27D5}" presName="text" presStyleLbl="fgAcc0" presStyleIdx="1" presStyleCnt="3">
        <dgm:presLayoutVars>
          <dgm:chPref val="3"/>
        </dgm:presLayoutVars>
      </dgm:prSet>
      <dgm:spPr/>
    </dgm:pt>
    <dgm:pt modelId="{C8F14EFA-599E-4E51-BA53-4047B5E469A8}" type="pres">
      <dgm:prSet presAssocID="{A4CE08DF-702E-4732-8835-04016DDF27D5}" presName="hierChild2" presStyleCnt="0"/>
      <dgm:spPr/>
    </dgm:pt>
    <dgm:pt modelId="{ED3A5CA9-23FC-463D-8B2B-0D2EE63C0812}" type="pres">
      <dgm:prSet presAssocID="{476CA364-C379-4370-820D-1FE5D339C2E0}" presName="hierRoot1" presStyleCnt="0"/>
      <dgm:spPr/>
    </dgm:pt>
    <dgm:pt modelId="{C0893B14-7848-47A3-B128-22E6BEC24A41}" type="pres">
      <dgm:prSet presAssocID="{476CA364-C379-4370-820D-1FE5D339C2E0}" presName="composite" presStyleCnt="0"/>
      <dgm:spPr/>
    </dgm:pt>
    <dgm:pt modelId="{B7922DEA-189D-4571-8AEB-C6553B80BD71}" type="pres">
      <dgm:prSet presAssocID="{476CA364-C379-4370-820D-1FE5D339C2E0}" presName="background" presStyleLbl="node0" presStyleIdx="2" presStyleCnt="3"/>
      <dgm:spPr/>
    </dgm:pt>
    <dgm:pt modelId="{49FE5453-3DBD-4AF3-8899-1A026604F0AC}" type="pres">
      <dgm:prSet presAssocID="{476CA364-C379-4370-820D-1FE5D339C2E0}" presName="text" presStyleLbl="fgAcc0" presStyleIdx="2" presStyleCnt="3">
        <dgm:presLayoutVars>
          <dgm:chPref val="3"/>
        </dgm:presLayoutVars>
      </dgm:prSet>
      <dgm:spPr/>
    </dgm:pt>
    <dgm:pt modelId="{AE6C6E85-1CC4-4D36-819B-4732F6CB3BC6}" type="pres">
      <dgm:prSet presAssocID="{476CA364-C379-4370-820D-1FE5D339C2E0}" presName="hierChild2" presStyleCnt="0"/>
      <dgm:spPr/>
    </dgm:pt>
  </dgm:ptLst>
  <dgm:cxnLst>
    <dgm:cxn modelId="{7CC68A0F-BB1E-4920-8C24-2958B1902837}" srcId="{9E8479A9-69DE-48BC-BA54-7AE1DA9EB67E}" destId="{476CA364-C379-4370-820D-1FE5D339C2E0}" srcOrd="2" destOrd="0" parTransId="{BE8F7E34-DBD3-4195-A73D-7F002A668449}" sibTransId="{F642A808-FFE1-44CC-A26D-448FC1B49ACA}"/>
    <dgm:cxn modelId="{DC102966-B22C-4287-A780-C5BC3B03CF39}" type="presOf" srcId="{9E8479A9-69DE-48BC-BA54-7AE1DA9EB67E}" destId="{E19B0D37-C98D-456E-ADEB-50FAD5B19B7F}" srcOrd="0" destOrd="0" presId="urn:microsoft.com/office/officeart/2005/8/layout/hierarchy1"/>
    <dgm:cxn modelId="{1155DE56-16F1-4D5E-A111-FD8AD740FD44}" type="presOf" srcId="{A4CE08DF-702E-4732-8835-04016DDF27D5}" destId="{4463EC66-7D0D-4DD1-A74B-99ECC87EFF35}" srcOrd="0" destOrd="0" presId="urn:microsoft.com/office/officeart/2005/8/layout/hierarchy1"/>
    <dgm:cxn modelId="{D1B60A77-9C1D-4A96-B8DB-FE8FF9BCE905}" type="presOf" srcId="{476CA364-C379-4370-820D-1FE5D339C2E0}" destId="{49FE5453-3DBD-4AF3-8899-1A026604F0AC}" srcOrd="0" destOrd="0" presId="urn:microsoft.com/office/officeart/2005/8/layout/hierarchy1"/>
    <dgm:cxn modelId="{CB2AEBB4-4FB9-4554-8BD8-3A987C08F2A3}" srcId="{9E8479A9-69DE-48BC-BA54-7AE1DA9EB67E}" destId="{B9B552DB-CE12-4572-AE84-A20AF5487350}" srcOrd="0" destOrd="0" parTransId="{FC309D39-5822-40EB-99D5-7CBC42200686}" sibTransId="{2A047AE9-61CD-4778-8B4F-286900A7D4C2}"/>
    <dgm:cxn modelId="{66A418CE-BEE1-47E9-8E73-355BDBBD7520}" type="presOf" srcId="{B9B552DB-CE12-4572-AE84-A20AF5487350}" destId="{26E2B91B-B97D-4B75-98CF-EC29A5107C5A}" srcOrd="0" destOrd="0" presId="urn:microsoft.com/office/officeart/2005/8/layout/hierarchy1"/>
    <dgm:cxn modelId="{A61050DC-A61F-454E-87C7-9E02A35ED9F7}" srcId="{9E8479A9-69DE-48BC-BA54-7AE1DA9EB67E}" destId="{A4CE08DF-702E-4732-8835-04016DDF27D5}" srcOrd="1" destOrd="0" parTransId="{F5F84E6D-2389-4268-B95D-3DC23485EAAC}" sibTransId="{C7C8A3A1-9F01-49A2-B07E-45660DF12CF5}"/>
    <dgm:cxn modelId="{D1A38D4A-8E37-461D-B82A-761FB8A2D31F}" type="presParOf" srcId="{E19B0D37-C98D-456E-ADEB-50FAD5B19B7F}" destId="{33D78A45-A116-439F-B409-0305FB7F84DF}" srcOrd="0" destOrd="0" presId="urn:microsoft.com/office/officeart/2005/8/layout/hierarchy1"/>
    <dgm:cxn modelId="{ACFE8CCE-ABFF-42E2-9525-182EE78ECB12}" type="presParOf" srcId="{33D78A45-A116-439F-B409-0305FB7F84DF}" destId="{FA39B23F-B4DB-4901-A8CF-B9B505758BEF}" srcOrd="0" destOrd="0" presId="urn:microsoft.com/office/officeart/2005/8/layout/hierarchy1"/>
    <dgm:cxn modelId="{2B5D49F2-D549-40BC-8C97-13091758CF5F}" type="presParOf" srcId="{FA39B23F-B4DB-4901-A8CF-B9B505758BEF}" destId="{0E1F9569-5DED-4037-B0CA-C2080ECC3A17}" srcOrd="0" destOrd="0" presId="urn:microsoft.com/office/officeart/2005/8/layout/hierarchy1"/>
    <dgm:cxn modelId="{5E671905-FAF4-44EF-B54D-BB56ED663766}" type="presParOf" srcId="{FA39B23F-B4DB-4901-A8CF-B9B505758BEF}" destId="{26E2B91B-B97D-4B75-98CF-EC29A5107C5A}" srcOrd="1" destOrd="0" presId="urn:microsoft.com/office/officeart/2005/8/layout/hierarchy1"/>
    <dgm:cxn modelId="{81FD5C76-5770-4608-8A19-AB819F6ED1A3}" type="presParOf" srcId="{33D78A45-A116-439F-B409-0305FB7F84DF}" destId="{A5D71499-B371-4A28-A299-3392EAEFB322}" srcOrd="1" destOrd="0" presId="urn:microsoft.com/office/officeart/2005/8/layout/hierarchy1"/>
    <dgm:cxn modelId="{7CB9A6A5-A821-47A7-B08C-1ABFFC34B14E}" type="presParOf" srcId="{E19B0D37-C98D-456E-ADEB-50FAD5B19B7F}" destId="{9D87D0E9-6402-45D2-96EB-44CEDB71F4AE}" srcOrd="1" destOrd="0" presId="urn:microsoft.com/office/officeart/2005/8/layout/hierarchy1"/>
    <dgm:cxn modelId="{502453EB-D211-4AAE-AB6A-A1652C049E81}" type="presParOf" srcId="{9D87D0E9-6402-45D2-96EB-44CEDB71F4AE}" destId="{07F2D472-1CEC-428F-9DEA-42803A04F419}" srcOrd="0" destOrd="0" presId="urn:microsoft.com/office/officeart/2005/8/layout/hierarchy1"/>
    <dgm:cxn modelId="{3B630129-EEC7-4251-8808-835B466F095E}" type="presParOf" srcId="{07F2D472-1CEC-428F-9DEA-42803A04F419}" destId="{3E2BB710-7E49-425C-A184-CF2F0D8C9132}" srcOrd="0" destOrd="0" presId="urn:microsoft.com/office/officeart/2005/8/layout/hierarchy1"/>
    <dgm:cxn modelId="{C93A8E28-0FFF-421B-8C60-B1069A71656C}" type="presParOf" srcId="{07F2D472-1CEC-428F-9DEA-42803A04F419}" destId="{4463EC66-7D0D-4DD1-A74B-99ECC87EFF35}" srcOrd="1" destOrd="0" presId="urn:microsoft.com/office/officeart/2005/8/layout/hierarchy1"/>
    <dgm:cxn modelId="{6397380D-2C51-484A-9D92-CFCFD93C7A96}" type="presParOf" srcId="{9D87D0E9-6402-45D2-96EB-44CEDB71F4AE}" destId="{C8F14EFA-599E-4E51-BA53-4047B5E469A8}" srcOrd="1" destOrd="0" presId="urn:microsoft.com/office/officeart/2005/8/layout/hierarchy1"/>
    <dgm:cxn modelId="{790591F4-43CB-4746-BE3D-FD2F5F3C553F}" type="presParOf" srcId="{E19B0D37-C98D-456E-ADEB-50FAD5B19B7F}" destId="{ED3A5CA9-23FC-463D-8B2B-0D2EE63C0812}" srcOrd="2" destOrd="0" presId="urn:microsoft.com/office/officeart/2005/8/layout/hierarchy1"/>
    <dgm:cxn modelId="{683D9417-9BA3-4883-A68F-086CA4841CBA}" type="presParOf" srcId="{ED3A5CA9-23FC-463D-8B2B-0D2EE63C0812}" destId="{C0893B14-7848-47A3-B128-22E6BEC24A41}" srcOrd="0" destOrd="0" presId="urn:microsoft.com/office/officeart/2005/8/layout/hierarchy1"/>
    <dgm:cxn modelId="{EC5FCA0E-F6F5-406B-8A2C-F98348CCED47}" type="presParOf" srcId="{C0893B14-7848-47A3-B128-22E6BEC24A41}" destId="{B7922DEA-189D-4571-8AEB-C6553B80BD71}" srcOrd="0" destOrd="0" presId="urn:microsoft.com/office/officeart/2005/8/layout/hierarchy1"/>
    <dgm:cxn modelId="{EE5FE049-4F27-4691-95A2-BF0A9B9A251F}" type="presParOf" srcId="{C0893B14-7848-47A3-B128-22E6BEC24A41}" destId="{49FE5453-3DBD-4AF3-8899-1A026604F0AC}" srcOrd="1" destOrd="0" presId="urn:microsoft.com/office/officeart/2005/8/layout/hierarchy1"/>
    <dgm:cxn modelId="{CAB7D807-E539-4340-8467-4DE78139E9F0}" type="presParOf" srcId="{ED3A5CA9-23FC-463D-8B2B-0D2EE63C0812}" destId="{AE6C6E85-1CC4-4D36-819B-4732F6CB3BC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38528-9C3E-4EEC-B81C-7FA6525FC560}">
      <dsp:nvSpPr>
        <dsp:cNvPr id="0" name=""/>
        <dsp:cNvSpPr/>
      </dsp:nvSpPr>
      <dsp:spPr>
        <a:xfrm>
          <a:off x="0" y="4520"/>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110436-DC9C-43CB-8219-1C217A13DB74}">
      <dsp:nvSpPr>
        <dsp:cNvPr id="0" name=""/>
        <dsp:cNvSpPr/>
      </dsp:nvSpPr>
      <dsp:spPr>
        <a:xfrm>
          <a:off x="291287" y="221180"/>
          <a:ext cx="529613" cy="529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2ED7F0-1354-4D26-8DF0-266956C4BC2E}">
      <dsp:nvSpPr>
        <dsp:cNvPr id="0" name=""/>
        <dsp:cNvSpPr/>
      </dsp:nvSpPr>
      <dsp:spPr>
        <a:xfrm>
          <a:off x="1112187" y="4520"/>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100000"/>
            </a:lnSpc>
            <a:spcBef>
              <a:spcPct val="0"/>
            </a:spcBef>
            <a:spcAft>
              <a:spcPct val="35000"/>
            </a:spcAft>
            <a:buNone/>
          </a:pPr>
          <a:r>
            <a:rPr lang="en-US" sz="1900" kern="1200" dirty="0"/>
            <a:t>Ideology through which system emanates, and we organize the society </a:t>
          </a:r>
        </a:p>
      </dsp:txBody>
      <dsp:txXfrm>
        <a:off x="1112187" y="4520"/>
        <a:ext cx="5837252" cy="962932"/>
      </dsp:txXfrm>
    </dsp:sp>
    <dsp:sp modelId="{B8FE8CC0-549F-49A1-94D3-9EA68956BEB3}">
      <dsp:nvSpPr>
        <dsp:cNvPr id="0" name=""/>
        <dsp:cNvSpPr/>
      </dsp:nvSpPr>
      <dsp:spPr>
        <a:xfrm>
          <a:off x="0" y="1208186"/>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2602A8-2812-4FEB-A64F-90D239D7FA27}">
      <dsp:nvSpPr>
        <dsp:cNvPr id="0" name=""/>
        <dsp:cNvSpPr/>
      </dsp:nvSpPr>
      <dsp:spPr>
        <a:xfrm>
          <a:off x="291287" y="1424846"/>
          <a:ext cx="529613" cy="529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937627-9DCC-42FF-BC96-FB316F552460}">
      <dsp:nvSpPr>
        <dsp:cNvPr id="0" name=""/>
        <dsp:cNvSpPr/>
      </dsp:nvSpPr>
      <dsp:spPr>
        <a:xfrm>
          <a:off x="1112187" y="1208186"/>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100000"/>
            </a:lnSpc>
            <a:spcBef>
              <a:spcPct val="0"/>
            </a:spcBef>
            <a:spcAft>
              <a:spcPct val="35000"/>
            </a:spcAft>
            <a:buNone/>
          </a:pPr>
          <a:r>
            <a:rPr lang="en-US" sz="1900" kern="1200" dirty="0"/>
            <a:t>Secular-liberal philosophy developed where man was sovereign </a:t>
          </a:r>
        </a:p>
      </dsp:txBody>
      <dsp:txXfrm>
        <a:off x="1112187" y="1208186"/>
        <a:ext cx="5837252" cy="962932"/>
      </dsp:txXfrm>
    </dsp:sp>
    <dsp:sp modelId="{B238CEBF-476F-4590-B9B9-63034DEDDC20}">
      <dsp:nvSpPr>
        <dsp:cNvPr id="0" name=""/>
        <dsp:cNvSpPr/>
      </dsp:nvSpPr>
      <dsp:spPr>
        <a:xfrm>
          <a:off x="0" y="2411852"/>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B8E5A1-C7E4-4A8B-A411-DFBD46D24049}">
      <dsp:nvSpPr>
        <dsp:cNvPr id="0" name=""/>
        <dsp:cNvSpPr/>
      </dsp:nvSpPr>
      <dsp:spPr>
        <a:xfrm>
          <a:off x="291287" y="2628512"/>
          <a:ext cx="529613" cy="529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FE782-2ABD-402D-9FEC-695063F65FED}">
      <dsp:nvSpPr>
        <dsp:cNvPr id="0" name=""/>
        <dsp:cNvSpPr/>
      </dsp:nvSpPr>
      <dsp:spPr>
        <a:xfrm>
          <a:off x="1112187" y="2411852"/>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100000"/>
            </a:lnSpc>
            <a:spcBef>
              <a:spcPct val="0"/>
            </a:spcBef>
            <a:spcAft>
              <a:spcPct val="35000"/>
            </a:spcAft>
            <a:buNone/>
          </a:pPr>
          <a:r>
            <a:rPr lang="en-US" sz="1900" kern="1200"/>
            <a:t>Capitalism was economic system that developed on the principle of freedom of choice</a:t>
          </a:r>
        </a:p>
      </dsp:txBody>
      <dsp:txXfrm>
        <a:off x="1112187" y="2411852"/>
        <a:ext cx="5837252" cy="962932"/>
      </dsp:txXfrm>
    </dsp:sp>
    <dsp:sp modelId="{F2BC265E-B5BB-41E5-9DC0-CF4396632E9B}">
      <dsp:nvSpPr>
        <dsp:cNvPr id="0" name=""/>
        <dsp:cNvSpPr/>
      </dsp:nvSpPr>
      <dsp:spPr>
        <a:xfrm>
          <a:off x="0" y="3615518"/>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7AAF3F-6E17-4C0C-A763-D4508A97952A}">
      <dsp:nvSpPr>
        <dsp:cNvPr id="0" name=""/>
        <dsp:cNvSpPr/>
      </dsp:nvSpPr>
      <dsp:spPr>
        <a:xfrm>
          <a:off x="291287" y="3832178"/>
          <a:ext cx="529613" cy="529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41D7CC-D2F5-4386-9171-9E64B396D018}">
      <dsp:nvSpPr>
        <dsp:cNvPr id="0" name=""/>
        <dsp:cNvSpPr/>
      </dsp:nvSpPr>
      <dsp:spPr>
        <a:xfrm>
          <a:off x="1112187" y="3615518"/>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100000"/>
            </a:lnSpc>
            <a:spcBef>
              <a:spcPct val="0"/>
            </a:spcBef>
            <a:spcAft>
              <a:spcPct val="35000"/>
            </a:spcAft>
            <a:buNone/>
          </a:pPr>
          <a:r>
            <a:rPr lang="en-US" sz="1900" kern="1200" dirty="0"/>
            <a:t>Law or legal theory is required to enforce the system on the society. </a:t>
          </a:r>
        </a:p>
      </dsp:txBody>
      <dsp:txXfrm>
        <a:off x="1112187" y="3615518"/>
        <a:ext cx="5837252" cy="962932"/>
      </dsp:txXfrm>
    </dsp:sp>
    <dsp:sp modelId="{9930C8BF-A4F2-4AF9-A2A8-4DD3E64F1B53}">
      <dsp:nvSpPr>
        <dsp:cNvPr id="0" name=""/>
        <dsp:cNvSpPr/>
      </dsp:nvSpPr>
      <dsp:spPr>
        <a:xfrm>
          <a:off x="0" y="4823705"/>
          <a:ext cx="6949440" cy="96293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5D4448-701E-490A-8021-3345FF7D4AEA}">
      <dsp:nvSpPr>
        <dsp:cNvPr id="0" name=""/>
        <dsp:cNvSpPr/>
      </dsp:nvSpPr>
      <dsp:spPr>
        <a:xfrm>
          <a:off x="287076" y="5038714"/>
          <a:ext cx="529613" cy="529613"/>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F19143-C4EE-49DB-BFE5-7B2D9628A9B5}">
      <dsp:nvSpPr>
        <dsp:cNvPr id="0" name=""/>
        <dsp:cNvSpPr/>
      </dsp:nvSpPr>
      <dsp:spPr>
        <a:xfrm>
          <a:off x="1112187" y="4819184"/>
          <a:ext cx="5837252" cy="962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10" tIns="101910" rIns="101910" bIns="101910" numCol="1" spcCol="1270" anchor="ctr" anchorCtr="0">
          <a:noAutofit/>
        </a:bodyPr>
        <a:lstStyle/>
        <a:p>
          <a:pPr marL="0" lvl="0" indent="0" algn="l" defTabSz="844550">
            <a:lnSpc>
              <a:spcPct val="100000"/>
            </a:lnSpc>
            <a:spcBef>
              <a:spcPct val="0"/>
            </a:spcBef>
            <a:spcAft>
              <a:spcPct val="35000"/>
            </a:spcAft>
            <a:buNone/>
          </a:pPr>
          <a:r>
            <a:rPr lang="en-US" sz="1900" kern="1200" dirty="0"/>
            <a:t>Current global economy is a result of  international order formed after World War 2</a:t>
          </a:r>
        </a:p>
      </dsp:txBody>
      <dsp:txXfrm>
        <a:off x="1112187" y="4819184"/>
        <a:ext cx="5837252" cy="9629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26F021-A29F-423F-9F9C-96CBF667E888}">
      <dsp:nvSpPr>
        <dsp:cNvPr id="0" name=""/>
        <dsp:cNvSpPr/>
      </dsp:nvSpPr>
      <dsp:spPr>
        <a:xfrm>
          <a:off x="0" y="2401"/>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818D15-F713-41BE-AD33-72887F5BA35A}">
      <dsp:nvSpPr>
        <dsp:cNvPr id="0" name=""/>
        <dsp:cNvSpPr/>
      </dsp:nvSpPr>
      <dsp:spPr>
        <a:xfrm>
          <a:off x="368211" y="276278"/>
          <a:ext cx="669475" cy="6694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7E506-2DEE-479E-B98D-44765F49D23A}">
      <dsp:nvSpPr>
        <dsp:cNvPr id="0" name=""/>
        <dsp:cNvSpPr/>
      </dsp:nvSpPr>
      <dsp:spPr>
        <a:xfrm>
          <a:off x="1405898" y="2401"/>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Provide post war reconstruction and development </a:t>
          </a:r>
        </a:p>
      </dsp:txBody>
      <dsp:txXfrm>
        <a:off x="1405898" y="2401"/>
        <a:ext cx="5543541" cy="1217228"/>
      </dsp:txXfrm>
    </dsp:sp>
    <dsp:sp modelId="{61D01D54-FC7A-4DCF-AC6F-472E587BA3BB}">
      <dsp:nvSpPr>
        <dsp:cNvPr id="0" name=""/>
        <dsp:cNvSpPr/>
      </dsp:nvSpPr>
      <dsp:spPr>
        <a:xfrm>
          <a:off x="0" y="152393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DE3692-1CD7-4A45-82D8-D6CD3E3367C2}">
      <dsp:nvSpPr>
        <dsp:cNvPr id="0" name=""/>
        <dsp:cNvSpPr/>
      </dsp:nvSpPr>
      <dsp:spPr>
        <a:xfrm>
          <a:off x="368211" y="1797813"/>
          <a:ext cx="669475" cy="6694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08EE4C-AAE8-4A91-8418-17B9828A19D6}">
      <dsp:nvSpPr>
        <dsp:cNvPr id="0" name=""/>
        <dsp:cNvSpPr/>
      </dsp:nvSpPr>
      <dsp:spPr>
        <a:xfrm>
          <a:off x="1405898" y="152393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Establish stable exchange rates to encourage trade</a:t>
          </a:r>
        </a:p>
      </dsp:txBody>
      <dsp:txXfrm>
        <a:off x="1405898" y="1523937"/>
        <a:ext cx="5543541" cy="1217228"/>
      </dsp:txXfrm>
    </dsp:sp>
    <dsp:sp modelId="{F201B510-9AA7-4BA5-9CD7-F7752D67F15E}">
      <dsp:nvSpPr>
        <dsp:cNvPr id="0" name=""/>
        <dsp:cNvSpPr/>
      </dsp:nvSpPr>
      <dsp:spPr>
        <a:xfrm>
          <a:off x="0" y="3045472"/>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04DA46E-5210-4AC1-82B7-E17BDADA0778}">
      <dsp:nvSpPr>
        <dsp:cNvPr id="0" name=""/>
        <dsp:cNvSpPr/>
      </dsp:nvSpPr>
      <dsp:spPr>
        <a:xfrm>
          <a:off x="368211" y="3319348"/>
          <a:ext cx="669475" cy="6694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F86FDF9-6D38-4D37-9CE1-59892F2480D4}">
      <dsp:nvSpPr>
        <dsp:cNvPr id="0" name=""/>
        <dsp:cNvSpPr/>
      </dsp:nvSpPr>
      <dsp:spPr>
        <a:xfrm>
          <a:off x="1405898" y="3045472"/>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Promote international monetary cooperation </a:t>
          </a:r>
        </a:p>
      </dsp:txBody>
      <dsp:txXfrm>
        <a:off x="1405898" y="3045472"/>
        <a:ext cx="5543541" cy="1217228"/>
      </dsp:txXfrm>
    </dsp:sp>
    <dsp:sp modelId="{61D9B920-B037-4B39-9413-79F7AA64C1A4}">
      <dsp:nvSpPr>
        <dsp:cNvPr id="0" name=""/>
        <dsp:cNvSpPr/>
      </dsp:nvSpPr>
      <dsp:spPr>
        <a:xfrm>
          <a:off x="0" y="4567007"/>
          <a:ext cx="6949440" cy="121722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487A84-78A7-4E59-AC83-D3A864F396B3}">
      <dsp:nvSpPr>
        <dsp:cNvPr id="0" name=""/>
        <dsp:cNvSpPr/>
      </dsp:nvSpPr>
      <dsp:spPr>
        <a:xfrm>
          <a:off x="368211" y="4840884"/>
          <a:ext cx="669475" cy="6694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C61674-0BF0-4E99-926A-43FBFC81CA91}">
      <dsp:nvSpPr>
        <dsp:cNvPr id="0" name=""/>
        <dsp:cNvSpPr/>
      </dsp:nvSpPr>
      <dsp:spPr>
        <a:xfrm>
          <a:off x="1405898" y="4567007"/>
          <a:ext cx="5543541" cy="12172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823" tIns="128823" rIns="128823" bIns="128823" numCol="1" spcCol="1270" anchor="ctr" anchorCtr="0">
          <a:noAutofit/>
        </a:bodyPr>
        <a:lstStyle/>
        <a:p>
          <a:pPr marL="0" lvl="0" indent="0" algn="l" defTabSz="977900">
            <a:lnSpc>
              <a:spcPct val="90000"/>
            </a:lnSpc>
            <a:spcBef>
              <a:spcPct val="0"/>
            </a:spcBef>
            <a:spcAft>
              <a:spcPct val="35000"/>
            </a:spcAft>
            <a:buNone/>
          </a:pPr>
          <a:r>
            <a:rPr lang="en-US" sz="2200" kern="1200"/>
            <a:t>Prevent balance of payment crises </a:t>
          </a:r>
        </a:p>
      </dsp:txBody>
      <dsp:txXfrm>
        <a:off x="1405898" y="4567007"/>
        <a:ext cx="5543541" cy="12172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472D4-CC81-42CD-B7C7-A53712DDB0BA}">
      <dsp:nvSpPr>
        <dsp:cNvPr id="0" name=""/>
        <dsp:cNvSpPr/>
      </dsp:nvSpPr>
      <dsp:spPr>
        <a:xfrm>
          <a:off x="0" y="746497"/>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C8F54-3A90-4293-8184-B3D181EB1918}">
      <dsp:nvSpPr>
        <dsp:cNvPr id="0" name=""/>
        <dsp:cNvSpPr/>
      </dsp:nvSpPr>
      <dsp:spPr>
        <a:xfrm>
          <a:off x="416889" y="1056580"/>
          <a:ext cx="757981" cy="7579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46F19F-AD5E-470E-88F8-7C2A42BB5443}">
      <dsp:nvSpPr>
        <dsp:cNvPr id="0" name=""/>
        <dsp:cNvSpPr/>
      </dsp:nvSpPr>
      <dsp:spPr>
        <a:xfrm>
          <a:off x="1591761" y="746497"/>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022350">
            <a:lnSpc>
              <a:spcPct val="100000"/>
            </a:lnSpc>
            <a:spcBef>
              <a:spcPct val="0"/>
            </a:spcBef>
            <a:spcAft>
              <a:spcPct val="35000"/>
            </a:spcAft>
            <a:buNone/>
          </a:pPr>
          <a:r>
            <a:rPr lang="en-US" sz="2300" kern="1200"/>
            <a:t>IMF was established to ensure a stable international monetary system and facilitate international trade and investment by promoting exchange rate stability. </a:t>
          </a:r>
        </a:p>
      </dsp:txBody>
      <dsp:txXfrm>
        <a:off x="1591761" y="746497"/>
        <a:ext cx="9061817" cy="1378148"/>
      </dsp:txXfrm>
    </dsp:sp>
    <dsp:sp modelId="{0F5BF26F-EA22-4029-A6DA-12CFEEF62C0D}">
      <dsp:nvSpPr>
        <dsp:cNvPr id="0" name=""/>
        <dsp:cNvSpPr/>
      </dsp:nvSpPr>
      <dsp:spPr>
        <a:xfrm>
          <a:off x="0" y="2469182"/>
          <a:ext cx="10653579" cy="13781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D189D8-E327-408E-AD27-A7577B90A0C9}">
      <dsp:nvSpPr>
        <dsp:cNvPr id="0" name=""/>
        <dsp:cNvSpPr/>
      </dsp:nvSpPr>
      <dsp:spPr>
        <a:xfrm>
          <a:off x="416889" y="2779265"/>
          <a:ext cx="757981" cy="7579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762607-EF8C-46B3-9A9A-67105C672F4A}">
      <dsp:nvSpPr>
        <dsp:cNvPr id="0" name=""/>
        <dsp:cNvSpPr/>
      </dsp:nvSpPr>
      <dsp:spPr>
        <a:xfrm>
          <a:off x="1591761" y="2469182"/>
          <a:ext cx="9061817" cy="13781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854" tIns="145854" rIns="145854" bIns="145854" numCol="1" spcCol="1270" anchor="ctr" anchorCtr="0">
          <a:noAutofit/>
        </a:bodyPr>
        <a:lstStyle/>
        <a:p>
          <a:pPr marL="0" lvl="0" indent="0" algn="l" defTabSz="1022350">
            <a:lnSpc>
              <a:spcPct val="100000"/>
            </a:lnSpc>
            <a:spcBef>
              <a:spcPct val="0"/>
            </a:spcBef>
            <a:spcAft>
              <a:spcPct val="35000"/>
            </a:spcAft>
            <a:buNone/>
          </a:pPr>
          <a:r>
            <a:rPr lang="en-US" sz="2300" kern="1200"/>
            <a:t>World Bank (IRBD) was focused on reconstruction and long-term development financing </a:t>
          </a:r>
        </a:p>
      </dsp:txBody>
      <dsp:txXfrm>
        <a:off x="1591761" y="2469182"/>
        <a:ext cx="9061817" cy="1378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CAE75A-0433-4EDC-9F36-5700FD181366}">
      <dsp:nvSpPr>
        <dsp:cNvPr id="0" name=""/>
        <dsp:cNvSpPr/>
      </dsp:nvSpPr>
      <dsp:spPr>
        <a:xfrm>
          <a:off x="0" y="0"/>
          <a:ext cx="6949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7D2707-52F0-45ED-9E36-3BEB14FBE075}">
      <dsp:nvSpPr>
        <dsp:cNvPr id="0" name=""/>
        <dsp:cNvSpPr/>
      </dsp:nvSpPr>
      <dsp:spPr>
        <a:xfrm>
          <a:off x="0" y="0"/>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US developed a war economy with a large manufacturing base </a:t>
          </a:r>
        </a:p>
      </dsp:txBody>
      <dsp:txXfrm>
        <a:off x="0" y="0"/>
        <a:ext cx="6949440" cy="1446659"/>
      </dsp:txXfrm>
    </dsp:sp>
    <dsp:sp modelId="{618A1C85-6153-4C85-AA12-39EC20EB196E}">
      <dsp:nvSpPr>
        <dsp:cNvPr id="0" name=""/>
        <dsp:cNvSpPr/>
      </dsp:nvSpPr>
      <dsp:spPr>
        <a:xfrm>
          <a:off x="0" y="1446659"/>
          <a:ext cx="6949440" cy="0"/>
        </a:xfrm>
        <a:prstGeom prst="line">
          <a:avLst/>
        </a:prstGeom>
        <a:solidFill>
          <a:schemeClr val="accent2">
            <a:hueOff val="-347110"/>
            <a:satOff val="-7210"/>
            <a:lumOff val="-1961"/>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A01D68-D79D-4763-88E4-137B55003F68}">
      <dsp:nvSpPr>
        <dsp:cNvPr id="0" name=""/>
        <dsp:cNvSpPr/>
      </dsp:nvSpPr>
      <dsp:spPr>
        <a:xfrm>
          <a:off x="0" y="1446659"/>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”The message to his fellow Americans was that the US economy could not thrive unless people and companies in other countries could buy its output.” </a:t>
          </a:r>
        </a:p>
      </dsp:txBody>
      <dsp:txXfrm>
        <a:off x="0" y="1446659"/>
        <a:ext cx="6949440" cy="1446659"/>
      </dsp:txXfrm>
    </dsp:sp>
    <dsp:sp modelId="{C85A33D3-5F2A-4F61-9185-A4561140007A}">
      <dsp:nvSpPr>
        <dsp:cNvPr id="0" name=""/>
        <dsp:cNvSpPr/>
      </dsp:nvSpPr>
      <dsp:spPr>
        <a:xfrm>
          <a:off x="0" y="2893318"/>
          <a:ext cx="6949440" cy="0"/>
        </a:xfrm>
        <a:prstGeom prst="line">
          <a:avLst/>
        </a:prstGeom>
        <a:solidFill>
          <a:schemeClr val="accent2">
            <a:hueOff val="-694219"/>
            <a:satOff val="-14421"/>
            <a:lumOff val="-3921"/>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5BB4D0-521C-4CF8-9FB4-021FF20233B4}">
      <dsp:nvSpPr>
        <dsp:cNvPr id="0" name=""/>
        <dsp:cNvSpPr/>
      </dsp:nvSpPr>
      <dsp:spPr>
        <a:xfrm>
          <a:off x="0" y="289331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Vision of a trade dollar </a:t>
          </a:r>
        </a:p>
      </dsp:txBody>
      <dsp:txXfrm>
        <a:off x="0" y="2893318"/>
        <a:ext cx="6949440" cy="1446659"/>
      </dsp:txXfrm>
    </dsp:sp>
    <dsp:sp modelId="{6E32E783-E865-406C-B53D-49065E3F78BF}">
      <dsp:nvSpPr>
        <dsp:cNvPr id="0" name=""/>
        <dsp:cNvSpPr/>
      </dsp:nvSpPr>
      <dsp:spPr>
        <a:xfrm>
          <a:off x="0" y="4339978"/>
          <a:ext cx="6949440" cy="0"/>
        </a:xfrm>
        <a:prstGeom prst="line">
          <a:avLst/>
        </a:prstGeom>
        <a:solidFill>
          <a:schemeClr val="accent2">
            <a:hueOff val="-1041329"/>
            <a:satOff val="-21631"/>
            <a:lumOff val="-5882"/>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F322EE-B029-46CB-A1A4-C353CB484E49}">
      <dsp:nvSpPr>
        <dsp:cNvPr id="0" name=""/>
        <dsp:cNvSpPr/>
      </dsp:nvSpPr>
      <dsp:spPr>
        <a:xfrm>
          <a:off x="0" y="433997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a:t>every member country to have a voice in governance but financial control should be in the hands of the major creditor countries</a:t>
          </a:r>
        </a:p>
      </dsp:txBody>
      <dsp:txXfrm>
        <a:off x="0" y="4339978"/>
        <a:ext cx="6949440" cy="14466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9DF8BE-5891-4E38-B84A-BB7AC094B28E}">
      <dsp:nvSpPr>
        <dsp:cNvPr id="0" name=""/>
        <dsp:cNvSpPr/>
      </dsp:nvSpPr>
      <dsp:spPr>
        <a:xfrm>
          <a:off x="0" y="0"/>
          <a:ext cx="6949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E1CD48-0838-4341-9E6A-BC3A629213A9}">
      <dsp:nvSpPr>
        <dsp:cNvPr id="0" name=""/>
        <dsp:cNvSpPr/>
      </dsp:nvSpPr>
      <dsp:spPr>
        <a:xfrm>
          <a:off x="0" y="0"/>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US dollar fixed to gold at $35/oz.</a:t>
          </a:r>
        </a:p>
      </dsp:txBody>
      <dsp:txXfrm>
        <a:off x="0" y="0"/>
        <a:ext cx="6949440" cy="1446659"/>
      </dsp:txXfrm>
    </dsp:sp>
    <dsp:sp modelId="{D4099BC6-E8D8-4CE3-B07D-FAA10DB4C876}">
      <dsp:nvSpPr>
        <dsp:cNvPr id="0" name=""/>
        <dsp:cNvSpPr/>
      </dsp:nvSpPr>
      <dsp:spPr>
        <a:xfrm>
          <a:off x="0" y="1446659"/>
          <a:ext cx="6949440" cy="0"/>
        </a:xfrm>
        <a:prstGeom prst="line">
          <a:avLst/>
        </a:prstGeom>
        <a:solidFill>
          <a:schemeClr val="accent2">
            <a:hueOff val="-347110"/>
            <a:satOff val="-7210"/>
            <a:lumOff val="-1961"/>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9A5C6-4977-42A2-A6D0-D86E8497DF9A}">
      <dsp:nvSpPr>
        <dsp:cNvPr id="0" name=""/>
        <dsp:cNvSpPr/>
      </dsp:nvSpPr>
      <dsp:spPr>
        <a:xfrm>
          <a:off x="0" y="1446659"/>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Other currencies pegged to the US dollar.</a:t>
          </a:r>
        </a:p>
      </dsp:txBody>
      <dsp:txXfrm>
        <a:off x="0" y="1446659"/>
        <a:ext cx="6949440" cy="1446659"/>
      </dsp:txXfrm>
    </dsp:sp>
    <dsp:sp modelId="{0CB16606-B891-4EEF-9749-368BB062764F}">
      <dsp:nvSpPr>
        <dsp:cNvPr id="0" name=""/>
        <dsp:cNvSpPr/>
      </dsp:nvSpPr>
      <dsp:spPr>
        <a:xfrm>
          <a:off x="0" y="2893318"/>
          <a:ext cx="6949440" cy="0"/>
        </a:xfrm>
        <a:prstGeom prst="line">
          <a:avLst/>
        </a:prstGeom>
        <a:solidFill>
          <a:schemeClr val="accent2">
            <a:hueOff val="-694219"/>
            <a:satOff val="-14421"/>
            <a:lumOff val="-3921"/>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012B2A-292B-4CD4-A585-8E4CA1C9C7BA}">
      <dsp:nvSpPr>
        <dsp:cNvPr id="0" name=""/>
        <dsp:cNvSpPr/>
      </dsp:nvSpPr>
      <dsp:spPr>
        <a:xfrm>
          <a:off x="0" y="289331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Countries maintained exchange rate stability within 1% bands.</a:t>
          </a:r>
        </a:p>
      </dsp:txBody>
      <dsp:txXfrm>
        <a:off x="0" y="2893318"/>
        <a:ext cx="6949440" cy="1446659"/>
      </dsp:txXfrm>
    </dsp:sp>
    <dsp:sp modelId="{A2DFF781-81A6-4023-8162-3869417BD4F9}">
      <dsp:nvSpPr>
        <dsp:cNvPr id="0" name=""/>
        <dsp:cNvSpPr/>
      </dsp:nvSpPr>
      <dsp:spPr>
        <a:xfrm>
          <a:off x="0" y="4339978"/>
          <a:ext cx="6949440" cy="0"/>
        </a:xfrm>
        <a:prstGeom prst="line">
          <a:avLst/>
        </a:prstGeom>
        <a:solidFill>
          <a:schemeClr val="accent2">
            <a:hueOff val="-1041329"/>
            <a:satOff val="-21631"/>
            <a:lumOff val="-5882"/>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196FCFF-C844-40F8-BF55-806829E61148}">
      <dsp:nvSpPr>
        <dsp:cNvPr id="0" name=""/>
        <dsp:cNvSpPr/>
      </dsp:nvSpPr>
      <dsp:spPr>
        <a:xfrm>
          <a:off x="0" y="433997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IMF acted as a lender of last resort.</a:t>
          </a:r>
        </a:p>
      </dsp:txBody>
      <dsp:txXfrm>
        <a:off x="0" y="4339978"/>
        <a:ext cx="6949440" cy="14466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3BB2A0-14F8-4251-BC2B-E600C63BD1BC}">
      <dsp:nvSpPr>
        <dsp:cNvPr id="0" name=""/>
        <dsp:cNvSpPr/>
      </dsp:nvSpPr>
      <dsp:spPr>
        <a:xfrm>
          <a:off x="0" y="0"/>
          <a:ext cx="694944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A6EEC0-6577-4803-806F-4AB7A28D4F2A}">
      <dsp:nvSpPr>
        <dsp:cNvPr id="0" name=""/>
        <dsp:cNvSpPr/>
      </dsp:nvSpPr>
      <dsp:spPr>
        <a:xfrm>
          <a:off x="0" y="0"/>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In the 1960s, France pressured US to convert French dollar holdings into gold.</a:t>
          </a:r>
        </a:p>
      </dsp:txBody>
      <dsp:txXfrm>
        <a:off x="0" y="0"/>
        <a:ext cx="6949440" cy="1446659"/>
      </dsp:txXfrm>
    </dsp:sp>
    <dsp:sp modelId="{FDEA4728-9AE9-4E8F-8048-9F139F9E68C9}">
      <dsp:nvSpPr>
        <dsp:cNvPr id="0" name=""/>
        <dsp:cNvSpPr/>
      </dsp:nvSpPr>
      <dsp:spPr>
        <a:xfrm>
          <a:off x="0" y="1446659"/>
          <a:ext cx="6949440" cy="0"/>
        </a:xfrm>
        <a:prstGeom prst="line">
          <a:avLst/>
        </a:prstGeom>
        <a:solidFill>
          <a:schemeClr val="accent2">
            <a:hueOff val="-347110"/>
            <a:satOff val="-7210"/>
            <a:lumOff val="-1961"/>
            <a:alphaOff val="0"/>
          </a:schemeClr>
        </a:solidFill>
        <a:ln w="12700" cap="flat" cmpd="sng" algn="ctr">
          <a:solidFill>
            <a:schemeClr val="accent2">
              <a:hueOff val="-347110"/>
              <a:satOff val="-7210"/>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68DDCF-DAAE-45F3-98F1-4E27824DD708}">
      <dsp:nvSpPr>
        <dsp:cNvPr id="0" name=""/>
        <dsp:cNvSpPr/>
      </dsp:nvSpPr>
      <dsp:spPr>
        <a:xfrm>
          <a:off x="0" y="1446659"/>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Dollar rising balance of payment deficit and involvement in the Vietnam war. </a:t>
          </a:r>
        </a:p>
      </dsp:txBody>
      <dsp:txXfrm>
        <a:off x="0" y="1446659"/>
        <a:ext cx="6949440" cy="1446659"/>
      </dsp:txXfrm>
    </dsp:sp>
    <dsp:sp modelId="{7E58AFF0-6FE8-4DB4-A05B-9EB7CA23B788}">
      <dsp:nvSpPr>
        <dsp:cNvPr id="0" name=""/>
        <dsp:cNvSpPr/>
      </dsp:nvSpPr>
      <dsp:spPr>
        <a:xfrm>
          <a:off x="0" y="2893318"/>
          <a:ext cx="6949440" cy="0"/>
        </a:xfrm>
        <a:prstGeom prst="line">
          <a:avLst/>
        </a:prstGeom>
        <a:solidFill>
          <a:schemeClr val="accent2">
            <a:hueOff val="-694219"/>
            <a:satOff val="-14421"/>
            <a:lumOff val="-3921"/>
            <a:alphaOff val="0"/>
          </a:schemeClr>
        </a:solidFill>
        <a:ln w="12700" cap="flat" cmpd="sng" algn="ctr">
          <a:solidFill>
            <a:schemeClr val="accent2">
              <a:hueOff val="-694219"/>
              <a:satOff val="-14421"/>
              <a:lumOff val="-392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E5C38B-86AC-4991-B65B-AC0E5B28EC9E}">
      <dsp:nvSpPr>
        <dsp:cNvPr id="0" name=""/>
        <dsp:cNvSpPr/>
      </dsp:nvSpPr>
      <dsp:spPr>
        <a:xfrm>
          <a:off x="0" y="289331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France’s proposal to return to gold standard </a:t>
          </a:r>
        </a:p>
      </dsp:txBody>
      <dsp:txXfrm>
        <a:off x="0" y="2893318"/>
        <a:ext cx="6949440" cy="1446659"/>
      </dsp:txXfrm>
    </dsp:sp>
    <dsp:sp modelId="{B0FC9EF1-8BD7-41C6-9438-81BE3C4530BA}">
      <dsp:nvSpPr>
        <dsp:cNvPr id="0" name=""/>
        <dsp:cNvSpPr/>
      </dsp:nvSpPr>
      <dsp:spPr>
        <a:xfrm>
          <a:off x="0" y="4339978"/>
          <a:ext cx="6949440" cy="0"/>
        </a:xfrm>
        <a:prstGeom prst="line">
          <a:avLst/>
        </a:prstGeom>
        <a:solidFill>
          <a:schemeClr val="accent2">
            <a:hueOff val="-1041329"/>
            <a:satOff val="-21631"/>
            <a:lumOff val="-5882"/>
            <a:alphaOff val="0"/>
          </a:schemeClr>
        </a:solidFill>
        <a:ln w="12700" cap="flat" cmpd="sng" algn="ctr">
          <a:solidFill>
            <a:schemeClr val="accent2">
              <a:hueOff val="-1041329"/>
              <a:satOff val="-21631"/>
              <a:lumOff val="-588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48DF96B-ACE7-4556-B181-14182DA19ABD}">
      <dsp:nvSpPr>
        <dsp:cNvPr id="0" name=""/>
        <dsp:cNvSpPr/>
      </dsp:nvSpPr>
      <dsp:spPr>
        <a:xfrm>
          <a:off x="0" y="4339978"/>
          <a:ext cx="6949440" cy="14466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This led to 1971 suspension of dollar-gold convertibility by Nixon</a:t>
          </a:r>
        </a:p>
      </dsp:txBody>
      <dsp:txXfrm>
        <a:off x="0" y="4339978"/>
        <a:ext cx="6949440" cy="144665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1F9569-5DED-4037-B0CA-C2080ECC3A17}">
      <dsp:nvSpPr>
        <dsp:cNvPr id="0" name=""/>
        <dsp:cNvSpPr/>
      </dsp:nvSpPr>
      <dsp:spPr>
        <a:xfrm>
          <a:off x="0" y="956885"/>
          <a:ext cx="2906817" cy="1845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E2B91B-B97D-4B75-98CF-EC29A5107C5A}">
      <dsp:nvSpPr>
        <dsp:cNvPr id="0" name=""/>
        <dsp:cNvSpPr/>
      </dsp:nvSpPr>
      <dsp:spPr>
        <a:xfrm>
          <a:off x="322979" y="1263716"/>
          <a:ext cx="2906817" cy="1845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Private Money Movers </a:t>
          </a:r>
        </a:p>
      </dsp:txBody>
      <dsp:txXfrm>
        <a:off x="377041" y="1317778"/>
        <a:ext cx="2798693" cy="1737704"/>
      </dsp:txXfrm>
    </dsp:sp>
    <dsp:sp modelId="{3E2BB710-7E49-425C-A184-CF2F0D8C9132}">
      <dsp:nvSpPr>
        <dsp:cNvPr id="0" name=""/>
        <dsp:cNvSpPr/>
      </dsp:nvSpPr>
      <dsp:spPr>
        <a:xfrm>
          <a:off x="3552776" y="956885"/>
          <a:ext cx="2906817" cy="1845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3EC66-7D0D-4DD1-A74B-99ECC87EFF35}">
      <dsp:nvSpPr>
        <dsp:cNvPr id="0" name=""/>
        <dsp:cNvSpPr/>
      </dsp:nvSpPr>
      <dsp:spPr>
        <a:xfrm>
          <a:off x="3875756" y="1263716"/>
          <a:ext cx="2906817" cy="1845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Large Multinationals </a:t>
          </a:r>
        </a:p>
      </dsp:txBody>
      <dsp:txXfrm>
        <a:off x="3929818" y="1317778"/>
        <a:ext cx="2798693" cy="1737704"/>
      </dsp:txXfrm>
    </dsp:sp>
    <dsp:sp modelId="{B7922DEA-189D-4571-8AEB-C6553B80BD71}">
      <dsp:nvSpPr>
        <dsp:cNvPr id="0" name=""/>
        <dsp:cNvSpPr/>
      </dsp:nvSpPr>
      <dsp:spPr>
        <a:xfrm>
          <a:off x="7105553" y="956885"/>
          <a:ext cx="2906817" cy="184582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FE5453-3DBD-4AF3-8899-1A026604F0AC}">
      <dsp:nvSpPr>
        <dsp:cNvPr id="0" name=""/>
        <dsp:cNvSpPr/>
      </dsp:nvSpPr>
      <dsp:spPr>
        <a:xfrm>
          <a:off x="7428532" y="1263716"/>
          <a:ext cx="2906817" cy="1845828"/>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a:t>Commodity Producers/ Traders </a:t>
          </a:r>
        </a:p>
      </dsp:txBody>
      <dsp:txXfrm>
        <a:off x="7482594" y="1317778"/>
        <a:ext cx="2798693" cy="173770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F41DBA-B7AC-4CDB-BE49-E87322581C59}" type="datetimeFigureOut">
              <a:rPr lang="en-US" smtClean="0"/>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C1471A-DD5F-4591-9CB7-6A8D28318840}" type="slidenum">
              <a:rPr lang="en-US" smtClean="0"/>
              <a:t>‹#›</a:t>
            </a:fld>
            <a:endParaRPr lang="en-US"/>
          </a:p>
        </p:txBody>
      </p:sp>
    </p:spTree>
    <p:extLst>
      <p:ext uri="{BB962C8B-B14F-4D97-AF65-F5344CB8AC3E}">
        <p14:creationId xmlns:p14="http://schemas.microsoft.com/office/powerpoint/2010/main" val="2722785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C1471A-DD5F-4591-9CB7-6A8D28318840}" type="slidenum">
              <a:rPr lang="en-US" smtClean="0"/>
              <a:t>6</a:t>
            </a:fld>
            <a:endParaRPr lang="en-US"/>
          </a:p>
        </p:txBody>
      </p:sp>
    </p:spTree>
    <p:extLst>
      <p:ext uri="{BB962C8B-B14F-4D97-AF65-F5344CB8AC3E}">
        <p14:creationId xmlns:p14="http://schemas.microsoft.com/office/powerpoint/2010/main" val="500909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9/12/2025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60027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9/12/2025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4128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9/12/2025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26594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9/12/2025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172226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9/12/2025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40972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9/12/2025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3588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9/12/2025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54650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9/12/2025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8266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9/12/2025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5010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9/12/2025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643743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9/12/2025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7814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9/12/2025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86374876"/>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1E6295-2C41-56CC-98E3-18F4E51EF315}"/>
              </a:ext>
            </a:extLst>
          </p:cNvPr>
          <p:cNvSpPr>
            <a:spLocks noGrp="1"/>
          </p:cNvSpPr>
          <p:nvPr>
            <p:ph type="ctrTitle"/>
          </p:nvPr>
        </p:nvSpPr>
        <p:spPr>
          <a:xfrm>
            <a:off x="7168896" y="1129554"/>
            <a:ext cx="4361688" cy="3475236"/>
          </a:xfrm>
        </p:spPr>
        <p:txBody>
          <a:bodyPr>
            <a:normAutofit/>
          </a:bodyPr>
          <a:lstStyle/>
          <a:p>
            <a:pPr algn="l"/>
            <a:r>
              <a:rPr lang="en-US" sz="5400"/>
              <a:t>Historical Background</a:t>
            </a:r>
          </a:p>
        </p:txBody>
      </p:sp>
      <p:sp>
        <p:nvSpPr>
          <p:cNvPr id="3" name="Subtitle 2">
            <a:extLst>
              <a:ext uri="{FF2B5EF4-FFF2-40B4-BE49-F238E27FC236}">
                <a16:creationId xmlns:a16="http://schemas.microsoft.com/office/drawing/2014/main" id="{F33BB43D-45DB-C013-BC5C-172EB11FCF43}"/>
              </a:ext>
            </a:extLst>
          </p:cNvPr>
          <p:cNvSpPr>
            <a:spLocks noGrp="1"/>
          </p:cNvSpPr>
          <p:nvPr>
            <p:ph type="subTitle" idx="1"/>
          </p:nvPr>
        </p:nvSpPr>
        <p:spPr>
          <a:xfrm>
            <a:off x="7168896" y="4731337"/>
            <a:ext cx="4206240" cy="1184584"/>
          </a:xfrm>
        </p:spPr>
        <p:txBody>
          <a:bodyPr>
            <a:normAutofit/>
          </a:bodyPr>
          <a:lstStyle/>
          <a:p>
            <a:pPr algn="l"/>
            <a:r>
              <a:rPr lang="en-US"/>
              <a:t>Hamid Gilani</a:t>
            </a:r>
          </a:p>
        </p:txBody>
      </p:sp>
      <p:pic>
        <p:nvPicPr>
          <p:cNvPr id="4" name="Picture 3" descr="A gold mandala on a red background">
            <a:extLst>
              <a:ext uri="{FF2B5EF4-FFF2-40B4-BE49-F238E27FC236}">
                <a16:creationId xmlns:a16="http://schemas.microsoft.com/office/drawing/2014/main" id="{57DDE040-A490-F4D1-31C0-4F7D7B891B04}"/>
              </a:ext>
            </a:extLst>
          </p:cNvPr>
          <p:cNvPicPr>
            <a:picLocks noChangeAspect="1"/>
          </p:cNvPicPr>
          <p:nvPr/>
        </p:nvPicPr>
        <p:blipFill>
          <a:blip r:embed="rId2"/>
          <a:srcRect r="28088"/>
          <a:stretch>
            <a:fillRect/>
          </a:stretch>
        </p:blipFill>
        <p:spPr>
          <a:xfrm>
            <a:off x="20" y="1"/>
            <a:ext cx="6575591" cy="6858000"/>
          </a:xfrm>
          <a:prstGeom prst="rect">
            <a:avLst/>
          </a:prstGeom>
        </p:spPr>
      </p:pic>
    </p:spTree>
    <p:extLst>
      <p:ext uri="{BB962C8B-B14F-4D97-AF65-F5344CB8AC3E}">
        <p14:creationId xmlns:p14="http://schemas.microsoft.com/office/powerpoint/2010/main" val="3834672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0F3447F-B2B7-E896-6F17-7E4AC4CE33A7}"/>
              </a:ext>
            </a:extLst>
          </p:cNvPr>
          <p:cNvSpPr>
            <a:spLocks noGrp="1"/>
          </p:cNvSpPr>
          <p:nvPr>
            <p:ph type="title"/>
          </p:nvPr>
        </p:nvSpPr>
        <p:spPr>
          <a:xfrm>
            <a:off x="614677" y="1039882"/>
            <a:ext cx="4158605" cy="4778235"/>
          </a:xfrm>
        </p:spPr>
        <p:txBody>
          <a:bodyPr anchor="t">
            <a:normAutofit/>
          </a:bodyPr>
          <a:lstStyle/>
          <a:p>
            <a:r>
              <a:rPr lang="en-US" dirty="0"/>
              <a:t>Global Economy Participants</a:t>
            </a:r>
          </a:p>
        </p:txBody>
      </p:sp>
      <p:sp>
        <p:nvSpPr>
          <p:cNvPr id="3" name="Content Placeholder 2">
            <a:extLst>
              <a:ext uri="{FF2B5EF4-FFF2-40B4-BE49-F238E27FC236}">
                <a16:creationId xmlns:a16="http://schemas.microsoft.com/office/drawing/2014/main" id="{B95C3512-39D7-F99D-5FD1-3214EAA0437E}"/>
              </a:ext>
            </a:extLst>
          </p:cNvPr>
          <p:cNvSpPr>
            <a:spLocks noGrp="1"/>
          </p:cNvSpPr>
          <p:nvPr>
            <p:ph idx="1"/>
          </p:nvPr>
        </p:nvSpPr>
        <p:spPr>
          <a:xfrm>
            <a:off x="5532120" y="1039882"/>
            <a:ext cx="6144768" cy="5179925"/>
          </a:xfrm>
        </p:spPr>
        <p:txBody>
          <a:bodyPr anchor="t">
            <a:normAutofit/>
          </a:bodyPr>
          <a:lstStyle/>
          <a:p>
            <a:r>
              <a:rPr lang="en-US" b="1" dirty="0"/>
              <a:t>Department of Foreign Affairs/Defense </a:t>
            </a:r>
          </a:p>
          <a:p>
            <a:pPr lvl="1"/>
            <a:r>
              <a:rPr lang="en-US" dirty="0"/>
              <a:t>Can implement Sanctions on different countries. This can limit access to global markets and flow of capital </a:t>
            </a:r>
          </a:p>
          <a:p>
            <a:pPr lvl="1"/>
            <a:r>
              <a:rPr lang="en-US" dirty="0"/>
              <a:t>Can wage physical Wars. Economies on the periphery can benefit from the war while economy of that specific country collapses </a:t>
            </a:r>
          </a:p>
          <a:p>
            <a:pPr lvl="1"/>
            <a:r>
              <a:rPr lang="en-US" dirty="0"/>
              <a:t>Provide military aid and develop alliances. These alliances can promote growth in the economy as companies readjust their productions according to political climate.</a:t>
            </a:r>
          </a:p>
          <a:p>
            <a:endParaRPr lang="en-US" dirty="0"/>
          </a:p>
          <a:p>
            <a:endParaRPr lang="en-US" dirty="0"/>
          </a:p>
          <a:p>
            <a:endParaRPr lang="en-US" dirty="0"/>
          </a:p>
        </p:txBody>
      </p:sp>
    </p:spTree>
    <p:extLst>
      <p:ext uri="{BB962C8B-B14F-4D97-AF65-F5344CB8AC3E}">
        <p14:creationId xmlns:p14="http://schemas.microsoft.com/office/powerpoint/2010/main" val="104853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F6636155-96AB-255F-396E-47C26853FCC8}"/>
              </a:ext>
            </a:extLst>
          </p:cNvPr>
          <p:cNvSpPr>
            <a:spLocks noGrp="1"/>
          </p:cNvSpPr>
          <p:nvPr>
            <p:ph type="title"/>
          </p:nvPr>
        </p:nvSpPr>
        <p:spPr>
          <a:xfrm>
            <a:off x="614677" y="1039882"/>
            <a:ext cx="4158605" cy="4778235"/>
          </a:xfrm>
        </p:spPr>
        <p:txBody>
          <a:bodyPr anchor="t">
            <a:normAutofit/>
          </a:bodyPr>
          <a:lstStyle/>
          <a:p>
            <a:r>
              <a:rPr lang="en-US" dirty="0"/>
              <a:t>Global Economy Participants </a:t>
            </a:r>
          </a:p>
        </p:txBody>
      </p:sp>
      <p:sp>
        <p:nvSpPr>
          <p:cNvPr id="3" name="Content Placeholder 2">
            <a:extLst>
              <a:ext uri="{FF2B5EF4-FFF2-40B4-BE49-F238E27FC236}">
                <a16:creationId xmlns:a16="http://schemas.microsoft.com/office/drawing/2014/main" id="{B3E0BA29-A0B9-5283-853D-5BB3A3BFBBA9}"/>
              </a:ext>
            </a:extLst>
          </p:cNvPr>
          <p:cNvSpPr>
            <a:spLocks noGrp="1"/>
          </p:cNvSpPr>
          <p:nvPr>
            <p:ph idx="1"/>
          </p:nvPr>
        </p:nvSpPr>
        <p:spPr>
          <a:xfrm>
            <a:off x="5532120" y="1039882"/>
            <a:ext cx="6144768" cy="5179925"/>
          </a:xfrm>
        </p:spPr>
        <p:txBody>
          <a:bodyPr anchor="t">
            <a:normAutofit/>
          </a:bodyPr>
          <a:lstStyle/>
          <a:p>
            <a:pPr>
              <a:lnSpc>
                <a:spcPct val="110000"/>
              </a:lnSpc>
            </a:pPr>
            <a:r>
              <a:rPr lang="en-US" b="1" dirty="0"/>
              <a:t>Multilateral Institutions </a:t>
            </a:r>
          </a:p>
          <a:p>
            <a:pPr lvl="1">
              <a:lnSpc>
                <a:spcPct val="110000"/>
              </a:lnSpc>
            </a:pPr>
            <a:r>
              <a:rPr lang="en-US" dirty="0"/>
              <a:t>IMF and World Bank </a:t>
            </a:r>
          </a:p>
          <a:p>
            <a:pPr lvl="1">
              <a:lnSpc>
                <a:spcPct val="110000"/>
              </a:lnSpc>
            </a:pPr>
            <a:r>
              <a:rPr lang="en-US" dirty="0"/>
              <a:t>United Nations</a:t>
            </a:r>
          </a:p>
          <a:p>
            <a:pPr lvl="1">
              <a:lnSpc>
                <a:spcPct val="110000"/>
              </a:lnSpc>
            </a:pPr>
            <a:r>
              <a:rPr lang="en-US" dirty="0"/>
              <a:t>OPEC</a:t>
            </a:r>
          </a:p>
          <a:p>
            <a:pPr lvl="1">
              <a:lnSpc>
                <a:spcPct val="110000"/>
              </a:lnSpc>
            </a:pPr>
            <a:r>
              <a:rPr lang="en-US" dirty="0"/>
              <a:t>Bank of International Settlement </a:t>
            </a:r>
          </a:p>
          <a:p>
            <a:pPr lvl="1">
              <a:lnSpc>
                <a:spcPct val="110000"/>
              </a:lnSpc>
            </a:pPr>
            <a:endParaRPr lang="en-US" dirty="0"/>
          </a:p>
          <a:p>
            <a:pPr lvl="1">
              <a:lnSpc>
                <a:spcPct val="110000"/>
              </a:lnSpc>
            </a:pPr>
            <a:r>
              <a:rPr lang="en-US" dirty="0"/>
              <a:t>A program with IMF signals that a country is on more stable path and gives assurance to private creditors that their investment won’t be lost</a:t>
            </a:r>
          </a:p>
          <a:p>
            <a:pPr lvl="1">
              <a:lnSpc>
                <a:spcPct val="110000"/>
              </a:lnSpc>
            </a:pPr>
            <a:r>
              <a:rPr lang="en-US" dirty="0"/>
              <a:t>Basel Accords are regulatory recommendations hosted by BIS for bank supervision </a:t>
            </a:r>
          </a:p>
          <a:p>
            <a:pPr lvl="1">
              <a:lnSpc>
                <a:spcPct val="110000"/>
              </a:lnSpc>
            </a:pPr>
            <a:r>
              <a:rPr lang="en-US" dirty="0"/>
              <a:t>OPEC is a cartel that dictates energy prices in the global markets by managing the production of oil and gas. </a:t>
            </a:r>
          </a:p>
          <a:p>
            <a:pPr lvl="1">
              <a:lnSpc>
                <a:spcPct val="110000"/>
              </a:lnSpc>
            </a:pPr>
            <a:endParaRPr lang="en-US" dirty="0"/>
          </a:p>
          <a:p>
            <a:pPr lvl="1">
              <a:lnSpc>
                <a:spcPct val="110000"/>
              </a:lnSpc>
            </a:pPr>
            <a:endParaRPr lang="en-US" dirty="0"/>
          </a:p>
        </p:txBody>
      </p:sp>
    </p:spTree>
    <p:extLst>
      <p:ext uri="{BB962C8B-B14F-4D97-AF65-F5344CB8AC3E}">
        <p14:creationId xmlns:p14="http://schemas.microsoft.com/office/powerpoint/2010/main" val="3235140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BE4CE9-E2BD-3B12-ED34-ABE9D275FE2B}"/>
              </a:ext>
            </a:extLst>
          </p:cNvPr>
          <p:cNvSpPr>
            <a:spLocks noGrp="1"/>
          </p:cNvSpPr>
          <p:nvPr>
            <p:ph type="title"/>
          </p:nvPr>
        </p:nvSpPr>
        <p:spPr>
          <a:xfrm>
            <a:off x="1524000" y="548640"/>
            <a:ext cx="9160475" cy="1132258"/>
          </a:xfrm>
        </p:spPr>
        <p:txBody>
          <a:bodyPr anchor="ctr">
            <a:normAutofit/>
          </a:bodyPr>
          <a:lstStyle/>
          <a:p>
            <a:pPr algn="ctr"/>
            <a:r>
              <a:rPr lang="en-US"/>
              <a:t>Global Economy Participants </a:t>
            </a:r>
          </a:p>
        </p:txBody>
      </p:sp>
      <p:graphicFrame>
        <p:nvGraphicFramePr>
          <p:cNvPr id="10" name="Content Placeholder 2">
            <a:extLst>
              <a:ext uri="{FF2B5EF4-FFF2-40B4-BE49-F238E27FC236}">
                <a16:creationId xmlns:a16="http://schemas.microsoft.com/office/drawing/2014/main" id="{37FB4AC5-8E85-9E22-A040-51ED92F50E3C}"/>
              </a:ext>
            </a:extLst>
          </p:cNvPr>
          <p:cNvGraphicFramePr>
            <a:graphicFrameLocks noGrp="1"/>
          </p:cNvGraphicFramePr>
          <p:nvPr>
            <p:ph idx="1"/>
            <p:extLst>
              <p:ext uri="{D42A27DB-BD31-4B8C-83A1-F6EECF244321}">
                <p14:modId xmlns:p14="http://schemas.microsoft.com/office/powerpoint/2010/main" val="927736844"/>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809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C26329EE-E505-FCD4-4383-283CC4AE0A6D}"/>
              </a:ext>
            </a:extLst>
          </p:cNvPr>
          <p:cNvSpPr>
            <a:spLocks noGrp="1"/>
          </p:cNvSpPr>
          <p:nvPr>
            <p:ph type="title"/>
          </p:nvPr>
        </p:nvSpPr>
        <p:spPr>
          <a:xfrm>
            <a:off x="614679" y="548639"/>
            <a:ext cx="3977640" cy="5719640"/>
          </a:xfrm>
        </p:spPr>
        <p:txBody>
          <a:bodyPr anchor="t">
            <a:normAutofit/>
          </a:bodyPr>
          <a:lstStyle/>
          <a:p>
            <a:r>
              <a:rPr lang="en-US" dirty="0"/>
              <a:t>Private Money Movers </a:t>
            </a:r>
          </a:p>
        </p:txBody>
      </p:sp>
      <p:sp>
        <p:nvSpPr>
          <p:cNvPr id="3" name="Content Placeholder 2">
            <a:extLst>
              <a:ext uri="{FF2B5EF4-FFF2-40B4-BE49-F238E27FC236}">
                <a16:creationId xmlns:a16="http://schemas.microsoft.com/office/drawing/2014/main" id="{6C0D637B-3231-D44D-8901-6660DDAC602F}"/>
              </a:ext>
            </a:extLst>
          </p:cNvPr>
          <p:cNvSpPr>
            <a:spLocks noGrp="1"/>
          </p:cNvSpPr>
          <p:nvPr>
            <p:ph idx="1"/>
          </p:nvPr>
        </p:nvSpPr>
        <p:spPr>
          <a:xfrm>
            <a:off x="5387542" y="548639"/>
            <a:ext cx="6189780" cy="5861304"/>
          </a:xfrm>
        </p:spPr>
        <p:txBody>
          <a:bodyPr anchor="t">
            <a:normAutofit/>
          </a:bodyPr>
          <a:lstStyle/>
          <a:p>
            <a:pPr>
              <a:lnSpc>
                <a:spcPct val="110000"/>
              </a:lnSpc>
            </a:pPr>
            <a:r>
              <a:rPr lang="en-US" sz="1700" b="1" dirty="0"/>
              <a:t>Large Commercial Banks </a:t>
            </a:r>
          </a:p>
          <a:p>
            <a:pPr lvl="1">
              <a:lnSpc>
                <a:spcPct val="110000"/>
              </a:lnSpc>
            </a:pPr>
            <a:r>
              <a:rPr lang="en-US" sz="1700" dirty="0"/>
              <a:t>Providing loans to companies and individuals - important source of funding</a:t>
            </a:r>
          </a:p>
          <a:p>
            <a:pPr lvl="1">
              <a:lnSpc>
                <a:spcPct val="110000"/>
              </a:lnSpc>
            </a:pPr>
            <a:r>
              <a:rPr lang="en-US" sz="1700" dirty="0"/>
              <a:t> Lending and borrowing across currencies can cause exchange rates to shift</a:t>
            </a:r>
          </a:p>
          <a:p>
            <a:pPr lvl="1">
              <a:lnSpc>
                <a:spcPct val="110000"/>
              </a:lnSpc>
            </a:pPr>
            <a:r>
              <a:rPr lang="en-US" sz="1700" dirty="0"/>
              <a:t>taking deposits, clearing with other banks, lending, and borrowing, commercial banks directly and indirectly contribute to the supply and demand of money </a:t>
            </a:r>
          </a:p>
          <a:p>
            <a:pPr lvl="1">
              <a:lnSpc>
                <a:spcPct val="110000"/>
              </a:lnSpc>
            </a:pPr>
            <a:r>
              <a:rPr lang="en-US" sz="1700" dirty="0"/>
              <a:t>Most of the money is created by banks through loans </a:t>
            </a:r>
          </a:p>
          <a:p>
            <a:pPr lvl="1">
              <a:lnSpc>
                <a:spcPct val="110000"/>
              </a:lnSpc>
            </a:pPr>
            <a:r>
              <a:rPr lang="en-US" sz="1700" dirty="0"/>
              <a:t>They are the institutions that, physically move much of the money around the world through transfers.</a:t>
            </a:r>
          </a:p>
          <a:p>
            <a:pPr lvl="1">
              <a:lnSpc>
                <a:spcPct val="110000"/>
              </a:lnSpc>
            </a:pPr>
            <a:r>
              <a:rPr lang="en-US" sz="1700" dirty="0"/>
              <a:t>Commercial banks, through their lobbying efforts, also are influential in how the global financial system is structured.</a:t>
            </a:r>
          </a:p>
          <a:p>
            <a:pPr lvl="1">
              <a:lnSpc>
                <a:spcPct val="110000"/>
              </a:lnSpc>
            </a:pPr>
            <a:r>
              <a:rPr lang="en-US" sz="1700" dirty="0"/>
              <a:t>Latin American debt crisis- banks invested in sovereign debt which was mostly used in consumption or state-owned companies. Led to massive defaults and recession in the region.</a:t>
            </a:r>
          </a:p>
        </p:txBody>
      </p:sp>
    </p:spTree>
    <p:extLst>
      <p:ext uri="{BB962C8B-B14F-4D97-AF65-F5344CB8AC3E}">
        <p14:creationId xmlns:p14="http://schemas.microsoft.com/office/powerpoint/2010/main" val="348596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C87F4-7E54-64CC-B69E-19DF34E8377D}"/>
              </a:ext>
            </a:extLst>
          </p:cNvPr>
          <p:cNvSpPr>
            <a:spLocks noGrp="1"/>
          </p:cNvSpPr>
          <p:nvPr>
            <p:ph type="title"/>
          </p:nvPr>
        </p:nvSpPr>
        <p:spPr/>
        <p:txBody>
          <a:bodyPr/>
          <a:lstStyle/>
          <a:p>
            <a:r>
              <a:rPr lang="en-US" dirty="0"/>
              <a:t>Private Money Movers </a:t>
            </a:r>
          </a:p>
        </p:txBody>
      </p:sp>
      <p:sp>
        <p:nvSpPr>
          <p:cNvPr id="3" name="Content Placeholder 2">
            <a:extLst>
              <a:ext uri="{FF2B5EF4-FFF2-40B4-BE49-F238E27FC236}">
                <a16:creationId xmlns:a16="http://schemas.microsoft.com/office/drawing/2014/main" id="{5C4672D4-3F24-8824-0828-29100EE62178}"/>
              </a:ext>
            </a:extLst>
          </p:cNvPr>
          <p:cNvSpPr>
            <a:spLocks noGrp="1"/>
          </p:cNvSpPr>
          <p:nvPr>
            <p:ph idx="1"/>
          </p:nvPr>
        </p:nvSpPr>
        <p:spPr/>
        <p:txBody>
          <a:bodyPr/>
          <a:lstStyle/>
          <a:p>
            <a:r>
              <a:rPr lang="en-US" dirty="0"/>
              <a:t>Investment Banking Firms </a:t>
            </a:r>
          </a:p>
          <a:p>
            <a:pPr lvl="1"/>
            <a:r>
              <a:rPr lang="en-US" dirty="0"/>
              <a:t>Create and trade almost all the securities that are traded within and across borders: stocks, bonds, loans, derivatives.</a:t>
            </a:r>
          </a:p>
          <a:p>
            <a:pPr lvl="1"/>
            <a:r>
              <a:rPr lang="en-US" dirty="0"/>
              <a:t>Investment banks also facilitate the investment by, for example, US-based pension funds in remittance-backed bonds issued by EU banks.</a:t>
            </a:r>
          </a:p>
          <a:p>
            <a:pPr lvl="1"/>
            <a:r>
              <a:rPr lang="en-US" dirty="0"/>
              <a:t>Securitization is the pooling by investment banks of a group of smaller, cash-flow-generating assets into a larger and more diversified single security of a much higher face value.</a:t>
            </a:r>
          </a:p>
          <a:p>
            <a:pPr lvl="1"/>
            <a:r>
              <a:rPr lang="en-US" dirty="0"/>
              <a:t>Greece debt crisis - Goldman Sachs, helped the Greek and other Southern European governments take on more debt and structure loans as currency trades and securitizations rather than straight loans.</a:t>
            </a:r>
          </a:p>
          <a:p>
            <a:pPr marL="228600" lvl="1" indent="0">
              <a:buNone/>
            </a:pPr>
            <a:endParaRPr lang="en-US" dirty="0"/>
          </a:p>
        </p:txBody>
      </p:sp>
    </p:spTree>
    <p:extLst>
      <p:ext uri="{BB962C8B-B14F-4D97-AF65-F5344CB8AC3E}">
        <p14:creationId xmlns:p14="http://schemas.microsoft.com/office/powerpoint/2010/main" val="995885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DDDA5-DF1E-57EE-523F-079A68EED3ED}"/>
              </a:ext>
            </a:extLst>
          </p:cNvPr>
          <p:cNvSpPr>
            <a:spLocks noGrp="1"/>
          </p:cNvSpPr>
          <p:nvPr>
            <p:ph type="title"/>
          </p:nvPr>
        </p:nvSpPr>
        <p:spPr/>
        <p:txBody>
          <a:bodyPr/>
          <a:lstStyle/>
          <a:p>
            <a:r>
              <a:rPr lang="en-US" dirty="0"/>
              <a:t>Private Money Movers </a:t>
            </a:r>
          </a:p>
        </p:txBody>
      </p:sp>
      <p:sp>
        <p:nvSpPr>
          <p:cNvPr id="3" name="Content Placeholder 2">
            <a:extLst>
              <a:ext uri="{FF2B5EF4-FFF2-40B4-BE49-F238E27FC236}">
                <a16:creationId xmlns:a16="http://schemas.microsoft.com/office/drawing/2014/main" id="{6C3CDBE8-F027-1C5A-8201-CCD68D03ADD3}"/>
              </a:ext>
            </a:extLst>
          </p:cNvPr>
          <p:cNvSpPr>
            <a:spLocks noGrp="1"/>
          </p:cNvSpPr>
          <p:nvPr>
            <p:ph idx="1"/>
          </p:nvPr>
        </p:nvSpPr>
        <p:spPr/>
        <p:txBody>
          <a:bodyPr/>
          <a:lstStyle/>
          <a:p>
            <a:r>
              <a:rPr lang="en-US" dirty="0"/>
              <a:t>Investment funds with Global Reach </a:t>
            </a:r>
          </a:p>
          <a:p>
            <a:pPr lvl="1"/>
            <a:r>
              <a:rPr lang="en-US" dirty="0"/>
              <a:t>Wealth Funds </a:t>
            </a:r>
          </a:p>
          <a:p>
            <a:pPr lvl="1"/>
            <a:r>
              <a:rPr lang="en-US" dirty="0"/>
              <a:t>Private Equity Funds</a:t>
            </a:r>
          </a:p>
          <a:p>
            <a:pPr lvl="1"/>
            <a:r>
              <a:rPr lang="en-US" dirty="0"/>
              <a:t>Exchange Traded Funds</a:t>
            </a:r>
          </a:p>
          <a:p>
            <a:pPr lvl="1"/>
            <a:r>
              <a:rPr lang="en-US" dirty="0"/>
              <a:t>Hedge Funds</a:t>
            </a:r>
          </a:p>
          <a:p>
            <a:pPr lvl="1"/>
            <a:r>
              <a:rPr lang="en-US" dirty="0"/>
              <a:t>Big movers of mainly portfolio investments, or hot money around the world, seeking profits in global exchanges, global public and private debt markets, currencies, and in commodities of all kinds. These funds collectively move global bond, equity, and currency markets.</a:t>
            </a:r>
          </a:p>
        </p:txBody>
      </p:sp>
    </p:spTree>
    <p:extLst>
      <p:ext uri="{BB962C8B-B14F-4D97-AF65-F5344CB8AC3E}">
        <p14:creationId xmlns:p14="http://schemas.microsoft.com/office/powerpoint/2010/main" val="1786393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B85D-4940-DB59-DE8D-9AD66ED6536B}"/>
              </a:ext>
            </a:extLst>
          </p:cNvPr>
          <p:cNvSpPr>
            <a:spLocks noGrp="1"/>
          </p:cNvSpPr>
          <p:nvPr>
            <p:ph type="title"/>
          </p:nvPr>
        </p:nvSpPr>
        <p:spPr/>
        <p:txBody>
          <a:bodyPr/>
          <a:lstStyle/>
          <a:p>
            <a:r>
              <a:rPr lang="en-US" dirty="0"/>
              <a:t>Private Money Movers </a:t>
            </a:r>
          </a:p>
        </p:txBody>
      </p:sp>
      <p:sp>
        <p:nvSpPr>
          <p:cNvPr id="3" name="Content Placeholder 2">
            <a:extLst>
              <a:ext uri="{FF2B5EF4-FFF2-40B4-BE49-F238E27FC236}">
                <a16:creationId xmlns:a16="http://schemas.microsoft.com/office/drawing/2014/main" id="{A984939E-6ECE-983D-6F97-CF72F5437CA0}"/>
              </a:ext>
            </a:extLst>
          </p:cNvPr>
          <p:cNvSpPr>
            <a:spLocks noGrp="1"/>
          </p:cNvSpPr>
          <p:nvPr>
            <p:ph idx="1"/>
          </p:nvPr>
        </p:nvSpPr>
        <p:spPr/>
        <p:txBody>
          <a:bodyPr/>
          <a:lstStyle/>
          <a:p>
            <a:pPr lvl="1"/>
            <a:r>
              <a:rPr lang="en-US" dirty="0"/>
              <a:t>Institutional Investors</a:t>
            </a:r>
          </a:p>
          <a:p>
            <a:pPr lvl="1"/>
            <a:r>
              <a:rPr lang="en-US" dirty="0"/>
              <a:t>large companies or institutions that invest money with clearly stated reasons, methods, and parameters.</a:t>
            </a:r>
          </a:p>
          <a:p>
            <a:pPr lvl="1"/>
            <a:r>
              <a:rPr lang="en-US" dirty="0"/>
              <a:t>pension funds, insurance companies, investment arms of commercial banks, endowments, and sovereign wealth funds</a:t>
            </a:r>
          </a:p>
          <a:p>
            <a:pPr lvl="1"/>
            <a:r>
              <a:rPr lang="en-US" dirty="0"/>
              <a:t>In 2015 it was estimated that institutional investors made up 65 percent of hedge funds’ capital, with public pension funds contributing 20 percent of the total.</a:t>
            </a:r>
          </a:p>
          <a:p>
            <a:pPr lvl="1"/>
            <a:r>
              <a:rPr lang="en-US" dirty="0"/>
              <a:t>2008 Financial Crisis</a:t>
            </a:r>
          </a:p>
        </p:txBody>
      </p:sp>
    </p:spTree>
    <p:extLst>
      <p:ext uri="{BB962C8B-B14F-4D97-AF65-F5344CB8AC3E}">
        <p14:creationId xmlns:p14="http://schemas.microsoft.com/office/powerpoint/2010/main" val="331465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DD983-6765-6FB9-FC99-7C4F05978791}"/>
              </a:ext>
            </a:extLst>
          </p:cNvPr>
          <p:cNvSpPr>
            <a:spLocks noGrp="1"/>
          </p:cNvSpPr>
          <p:nvPr>
            <p:ph type="title"/>
          </p:nvPr>
        </p:nvSpPr>
        <p:spPr/>
        <p:txBody>
          <a:bodyPr/>
          <a:lstStyle/>
          <a:p>
            <a:r>
              <a:rPr lang="en-US" dirty="0"/>
              <a:t>Private Money Movers </a:t>
            </a:r>
          </a:p>
        </p:txBody>
      </p:sp>
      <p:sp>
        <p:nvSpPr>
          <p:cNvPr id="3" name="Content Placeholder 2">
            <a:extLst>
              <a:ext uri="{FF2B5EF4-FFF2-40B4-BE49-F238E27FC236}">
                <a16:creationId xmlns:a16="http://schemas.microsoft.com/office/drawing/2014/main" id="{79C7EEA5-62C1-7858-CCCD-453BADE58A04}"/>
              </a:ext>
            </a:extLst>
          </p:cNvPr>
          <p:cNvSpPr>
            <a:spLocks noGrp="1"/>
          </p:cNvSpPr>
          <p:nvPr>
            <p:ph idx="1"/>
          </p:nvPr>
        </p:nvSpPr>
        <p:spPr/>
        <p:txBody>
          <a:bodyPr/>
          <a:lstStyle/>
          <a:p>
            <a:r>
              <a:rPr lang="en-US" dirty="0"/>
              <a:t>Sovereign Wealth Funds </a:t>
            </a:r>
          </a:p>
          <a:p>
            <a:pPr lvl="1"/>
            <a:r>
              <a:rPr lang="en-US" dirty="0"/>
              <a:t>Sovereign wealth funds are pools of money controlled by governments, usually held in trust for the populace of that country</a:t>
            </a:r>
          </a:p>
          <a:p>
            <a:pPr lvl="1"/>
            <a:r>
              <a:rPr lang="en-US" dirty="0"/>
              <a:t>A large pool of capital that can move quickly into and out of investments</a:t>
            </a:r>
          </a:p>
          <a:p>
            <a:pPr lvl="1"/>
            <a:r>
              <a:rPr lang="en-US" dirty="0"/>
              <a:t>The government of Singapore fund GIC invested over $24 billion to help keep the bank UBS afloat at the beginning of the 2008 financial crisis, and was rumored to have lost around $7.4 billion of that amount as of 2011 before subsequently partially recovering.</a:t>
            </a:r>
          </a:p>
        </p:txBody>
      </p:sp>
    </p:spTree>
    <p:extLst>
      <p:ext uri="{BB962C8B-B14F-4D97-AF65-F5344CB8AC3E}">
        <p14:creationId xmlns:p14="http://schemas.microsoft.com/office/powerpoint/2010/main" val="3352720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0A0C-2357-F623-D0D5-2B4E654D3FD3}"/>
              </a:ext>
            </a:extLst>
          </p:cNvPr>
          <p:cNvSpPr>
            <a:spLocks noGrp="1"/>
          </p:cNvSpPr>
          <p:nvPr>
            <p:ph type="title"/>
          </p:nvPr>
        </p:nvSpPr>
        <p:spPr/>
        <p:txBody>
          <a:bodyPr/>
          <a:lstStyle/>
          <a:p>
            <a:r>
              <a:rPr lang="en-US" dirty="0"/>
              <a:t>Large Multinationals </a:t>
            </a:r>
          </a:p>
        </p:txBody>
      </p:sp>
      <p:sp>
        <p:nvSpPr>
          <p:cNvPr id="3" name="Content Placeholder 2">
            <a:extLst>
              <a:ext uri="{FF2B5EF4-FFF2-40B4-BE49-F238E27FC236}">
                <a16:creationId xmlns:a16="http://schemas.microsoft.com/office/drawing/2014/main" id="{2E368636-AB55-73AE-E435-CDC9B12AA567}"/>
              </a:ext>
            </a:extLst>
          </p:cNvPr>
          <p:cNvSpPr>
            <a:spLocks noGrp="1"/>
          </p:cNvSpPr>
          <p:nvPr>
            <p:ph idx="1"/>
          </p:nvPr>
        </p:nvSpPr>
        <p:spPr/>
        <p:txBody>
          <a:bodyPr/>
          <a:lstStyle/>
          <a:p>
            <a:r>
              <a:rPr lang="en-US" dirty="0"/>
              <a:t>Manufacturing companies</a:t>
            </a:r>
          </a:p>
          <a:p>
            <a:r>
              <a:rPr lang="en-US" dirty="0"/>
              <a:t>Tech Companies</a:t>
            </a:r>
          </a:p>
          <a:p>
            <a:r>
              <a:rPr lang="en-US" dirty="0"/>
              <a:t>Defense Companies </a:t>
            </a:r>
          </a:p>
          <a:p>
            <a:pPr lvl="1"/>
            <a:r>
              <a:rPr lang="en-US" dirty="0"/>
              <a:t>Companies are the main drivers of foreign direct investment (FDI)</a:t>
            </a:r>
          </a:p>
          <a:p>
            <a:pPr lvl="1"/>
            <a:r>
              <a:rPr lang="en-US" dirty="0"/>
              <a:t>Major producers and consumers of globally traded commodities, intermediate goods, and final products for resale.</a:t>
            </a:r>
          </a:p>
          <a:p>
            <a:pPr lvl="1"/>
            <a:r>
              <a:rPr lang="en-US" dirty="0"/>
              <a:t>Facilitate global trade and increase efficiency in supply chain </a:t>
            </a:r>
          </a:p>
          <a:p>
            <a:pPr lvl="1"/>
            <a:r>
              <a:rPr lang="en-US" dirty="0"/>
              <a:t>Auto Industry in 1980s</a:t>
            </a:r>
          </a:p>
          <a:p>
            <a:pPr lvl="1"/>
            <a:endParaRPr lang="en-US" dirty="0"/>
          </a:p>
        </p:txBody>
      </p:sp>
    </p:spTree>
    <p:extLst>
      <p:ext uri="{BB962C8B-B14F-4D97-AF65-F5344CB8AC3E}">
        <p14:creationId xmlns:p14="http://schemas.microsoft.com/office/powerpoint/2010/main" val="2753862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F6906-09E1-DA47-9CA9-3F60904FD1E1}"/>
              </a:ext>
            </a:extLst>
          </p:cNvPr>
          <p:cNvSpPr>
            <a:spLocks noGrp="1"/>
          </p:cNvSpPr>
          <p:nvPr>
            <p:ph type="title"/>
          </p:nvPr>
        </p:nvSpPr>
        <p:spPr/>
        <p:txBody>
          <a:bodyPr/>
          <a:lstStyle/>
          <a:p>
            <a:r>
              <a:rPr lang="en-US" dirty="0"/>
              <a:t>Commodity Producers/Traders</a:t>
            </a:r>
          </a:p>
        </p:txBody>
      </p:sp>
      <p:sp>
        <p:nvSpPr>
          <p:cNvPr id="3" name="Content Placeholder 2">
            <a:extLst>
              <a:ext uri="{FF2B5EF4-FFF2-40B4-BE49-F238E27FC236}">
                <a16:creationId xmlns:a16="http://schemas.microsoft.com/office/drawing/2014/main" id="{AEE0F8BC-6E32-5B01-3C4E-119BF5C04FC0}"/>
              </a:ext>
            </a:extLst>
          </p:cNvPr>
          <p:cNvSpPr>
            <a:spLocks noGrp="1"/>
          </p:cNvSpPr>
          <p:nvPr>
            <p:ph idx="1"/>
          </p:nvPr>
        </p:nvSpPr>
        <p:spPr/>
        <p:txBody>
          <a:bodyPr/>
          <a:lstStyle/>
          <a:p>
            <a:r>
              <a:rPr lang="en-US" dirty="0"/>
              <a:t>foods, energy sources, and metals and minerals</a:t>
            </a:r>
          </a:p>
          <a:p>
            <a:r>
              <a:rPr lang="en-US" dirty="0"/>
              <a:t>Significant investors, especially in emerging and frontier markets where many remaining, untapped reserves are located</a:t>
            </a:r>
          </a:p>
          <a:p>
            <a:r>
              <a:rPr lang="en-US" dirty="0"/>
              <a:t>Commodities are critical inputs for a wide range of industries</a:t>
            </a:r>
          </a:p>
          <a:p>
            <a:r>
              <a:rPr lang="en-US" dirty="0"/>
              <a:t>Chinese investment in Africa represents one of the biggest FDI booms in the 2000s. Most investment has gone into natural resource </a:t>
            </a:r>
            <a:r>
              <a:rPr lang="en-US" dirty="0" err="1"/>
              <a:t>extraction,mainly</a:t>
            </a:r>
            <a:r>
              <a:rPr lang="en-US" dirty="0"/>
              <a:t> metals, minerals, and fuels.</a:t>
            </a:r>
          </a:p>
        </p:txBody>
      </p:sp>
    </p:spTree>
    <p:extLst>
      <p:ext uri="{BB962C8B-B14F-4D97-AF65-F5344CB8AC3E}">
        <p14:creationId xmlns:p14="http://schemas.microsoft.com/office/powerpoint/2010/main" val="4003862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D3817B-01DA-DCDA-FA18-49D6FF0037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0A370F-2A4C-E018-14BB-2F61591359B9}"/>
              </a:ext>
            </a:extLst>
          </p:cNvPr>
          <p:cNvSpPr>
            <a:spLocks noGrp="1"/>
          </p:cNvSpPr>
          <p:nvPr>
            <p:ph type="title"/>
          </p:nvPr>
        </p:nvSpPr>
        <p:spPr>
          <a:xfrm>
            <a:off x="612649" y="548638"/>
            <a:ext cx="3493008" cy="5788152"/>
          </a:xfrm>
        </p:spPr>
        <p:txBody>
          <a:bodyPr anchor="ctr">
            <a:normAutofit/>
          </a:bodyPr>
          <a:lstStyle/>
          <a:p>
            <a:r>
              <a:rPr lang="en-US" sz="4000"/>
              <a:t>Summary of the last class</a:t>
            </a:r>
          </a:p>
        </p:txBody>
      </p:sp>
      <p:graphicFrame>
        <p:nvGraphicFramePr>
          <p:cNvPr id="5" name="Content Placeholder 2">
            <a:extLst>
              <a:ext uri="{FF2B5EF4-FFF2-40B4-BE49-F238E27FC236}">
                <a16:creationId xmlns:a16="http://schemas.microsoft.com/office/drawing/2014/main" id="{2DBDDBF2-A045-BE6C-CB78-9981AEF3753A}"/>
              </a:ext>
            </a:extLst>
          </p:cNvPr>
          <p:cNvGraphicFramePr>
            <a:graphicFrameLocks noGrp="1"/>
          </p:cNvGraphicFramePr>
          <p:nvPr>
            <p:ph idx="1"/>
            <p:extLst>
              <p:ext uri="{D42A27DB-BD31-4B8C-83A1-F6EECF244321}">
                <p14:modId xmlns:p14="http://schemas.microsoft.com/office/powerpoint/2010/main" val="10781875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62411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5FE8E8-CD36-BCD7-3E7A-8DC30F7C26A7}"/>
              </a:ext>
            </a:extLst>
          </p:cNvPr>
          <p:cNvSpPr>
            <a:spLocks noGrp="1"/>
          </p:cNvSpPr>
          <p:nvPr>
            <p:ph type="title"/>
          </p:nvPr>
        </p:nvSpPr>
        <p:spPr>
          <a:xfrm>
            <a:off x="612649" y="548638"/>
            <a:ext cx="3493008" cy="5788152"/>
          </a:xfrm>
        </p:spPr>
        <p:txBody>
          <a:bodyPr anchor="ctr">
            <a:normAutofit/>
          </a:bodyPr>
          <a:lstStyle/>
          <a:p>
            <a:r>
              <a:rPr lang="en-US" sz="4000"/>
              <a:t>Bretton Woods System </a:t>
            </a:r>
          </a:p>
        </p:txBody>
      </p:sp>
      <p:graphicFrame>
        <p:nvGraphicFramePr>
          <p:cNvPr id="5" name="Content Placeholder 2">
            <a:extLst>
              <a:ext uri="{FF2B5EF4-FFF2-40B4-BE49-F238E27FC236}">
                <a16:creationId xmlns:a16="http://schemas.microsoft.com/office/drawing/2014/main" id="{801F9A62-7ADB-72BF-21A8-8F13CD9C0ECE}"/>
              </a:ext>
            </a:extLst>
          </p:cNvPr>
          <p:cNvGraphicFramePr>
            <a:graphicFrameLocks noGrp="1"/>
          </p:cNvGraphicFramePr>
          <p:nvPr>
            <p:ph idx="1"/>
            <p:extLst>
              <p:ext uri="{D42A27DB-BD31-4B8C-83A1-F6EECF244321}">
                <p14:modId xmlns:p14="http://schemas.microsoft.com/office/powerpoint/2010/main" val="417243213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67294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B947C-F829-F697-2BC3-7D9A0B32AC08}"/>
              </a:ext>
            </a:extLst>
          </p:cNvPr>
          <p:cNvSpPr>
            <a:spLocks noGrp="1"/>
          </p:cNvSpPr>
          <p:nvPr>
            <p:ph type="title"/>
          </p:nvPr>
        </p:nvSpPr>
        <p:spPr/>
        <p:txBody>
          <a:bodyPr/>
          <a:lstStyle/>
          <a:p>
            <a:r>
              <a:rPr lang="en-US" dirty="0"/>
              <a:t>Key Institutions Created</a:t>
            </a:r>
          </a:p>
        </p:txBody>
      </p:sp>
      <p:graphicFrame>
        <p:nvGraphicFramePr>
          <p:cNvPr id="5" name="Content Placeholder 2">
            <a:extLst>
              <a:ext uri="{FF2B5EF4-FFF2-40B4-BE49-F238E27FC236}">
                <a16:creationId xmlns:a16="http://schemas.microsoft.com/office/drawing/2014/main" id="{60669228-492A-F7FA-527A-785D43FE0DFA}"/>
              </a:ext>
            </a:extLst>
          </p:cNvPr>
          <p:cNvGraphicFramePr>
            <a:graphicFrameLocks noGrp="1"/>
          </p:cNvGraphicFramePr>
          <p:nvPr>
            <p:ph idx="1"/>
          </p:nvPr>
        </p:nvGraphicFramePr>
        <p:xfrm>
          <a:off x="612647" y="1715532"/>
          <a:ext cx="10653579" cy="45938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0362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8294CA-98A4-5ABA-F10B-B68D4F05B724}"/>
              </a:ext>
            </a:extLst>
          </p:cNvPr>
          <p:cNvSpPr>
            <a:spLocks noGrp="1"/>
          </p:cNvSpPr>
          <p:nvPr>
            <p:ph type="title"/>
          </p:nvPr>
        </p:nvSpPr>
        <p:spPr>
          <a:xfrm>
            <a:off x="612649" y="548638"/>
            <a:ext cx="3493008" cy="5788152"/>
          </a:xfrm>
        </p:spPr>
        <p:txBody>
          <a:bodyPr anchor="ctr">
            <a:normAutofit/>
          </a:bodyPr>
          <a:lstStyle/>
          <a:p>
            <a:r>
              <a:rPr lang="en-US" sz="4000"/>
              <a:t>Harry White Proposal</a:t>
            </a:r>
          </a:p>
        </p:txBody>
      </p:sp>
      <p:graphicFrame>
        <p:nvGraphicFramePr>
          <p:cNvPr id="5" name="Content Placeholder 2">
            <a:extLst>
              <a:ext uri="{FF2B5EF4-FFF2-40B4-BE49-F238E27FC236}">
                <a16:creationId xmlns:a16="http://schemas.microsoft.com/office/drawing/2014/main" id="{FF2E5F40-89BF-7395-C797-9DD6F95BF859}"/>
              </a:ext>
            </a:extLst>
          </p:cNvPr>
          <p:cNvGraphicFramePr>
            <a:graphicFrameLocks noGrp="1"/>
          </p:cNvGraphicFramePr>
          <p:nvPr>
            <p:ph idx="1"/>
            <p:extLst>
              <p:ext uri="{D42A27DB-BD31-4B8C-83A1-F6EECF244321}">
                <p14:modId xmlns:p14="http://schemas.microsoft.com/office/powerpoint/2010/main" val="770426555"/>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3698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0C81AB-B5A4-2432-1D87-FF130DC6D3C4}"/>
              </a:ext>
            </a:extLst>
          </p:cNvPr>
          <p:cNvSpPr>
            <a:spLocks noGrp="1"/>
          </p:cNvSpPr>
          <p:nvPr>
            <p:ph type="title"/>
          </p:nvPr>
        </p:nvSpPr>
        <p:spPr>
          <a:xfrm>
            <a:off x="612649" y="548638"/>
            <a:ext cx="3493008" cy="5788152"/>
          </a:xfrm>
        </p:spPr>
        <p:txBody>
          <a:bodyPr anchor="ctr">
            <a:normAutofit/>
          </a:bodyPr>
          <a:lstStyle/>
          <a:p>
            <a:r>
              <a:rPr lang="en-US" sz="4000"/>
              <a:t>Main Features of Bretton Woods</a:t>
            </a:r>
          </a:p>
        </p:txBody>
      </p:sp>
      <p:graphicFrame>
        <p:nvGraphicFramePr>
          <p:cNvPr id="5" name="Content Placeholder 2">
            <a:extLst>
              <a:ext uri="{FF2B5EF4-FFF2-40B4-BE49-F238E27FC236}">
                <a16:creationId xmlns:a16="http://schemas.microsoft.com/office/drawing/2014/main" id="{524F54D9-0A60-8658-C6BD-D8AD865FE6C5}"/>
              </a:ext>
            </a:extLst>
          </p:cNvPr>
          <p:cNvGraphicFramePr>
            <a:graphicFrameLocks noGrp="1"/>
          </p:cNvGraphicFramePr>
          <p:nvPr>
            <p:ph idx="1"/>
            <p:extLst>
              <p:ext uri="{D42A27DB-BD31-4B8C-83A1-F6EECF244321}">
                <p14:modId xmlns:p14="http://schemas.microsoft.com/office/powerpoint/2010/main" val="1162282868"/>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25966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A445B9-745F-125C-3D5C-EA69C03EBBB0}"/>
              </a:ext>
            </a:extLst>
          </p:cNvPr>
          <p:cNvSpPr>
            <a:spLocks noGrp="1"/>
          </p:cNvSpPr>
          <p:nvPr>
            <p:ph type="title"/>
          </p:nvPr>
        </p:nvSpPr>
        <p:spPr>
          <a:xfrm>
            <a:off x="612649" y="548638"/>
            <a:ext cx="3493008" cy="5788152"/>
          </a:xfrm>
        </p:spPr>
        <p:txBody>
          <a:bodyPr anchor="ctr">
            <a:normAutofit/>
          </a:bodyPr>
          <a:lstStyle/>
          <a:p>
            <a:r>
              <a:rPr lang="en-US" sz="4000"/>
              <a:t>Bretton Woods Collapse</a:t>
            </a:r>
          </a:p>
        </p:txBody>
      </p:sp>
      <p:graphicFrame>
        <p:nvGraphicFramePr>
          <p:cNvPr id="5" name="Content Placeholder 2">
            <a:extLst>
              <a:ext uri="{FF2B5EF4-FFF2-40B4-BE49-F238E27FC236}">
                <a16:creationId xmlns:a16="http://schemas.microsoft.com/office/drawing/2014/main" id="{F01DEE29-2C8E-258E-292A-A0D0D120CE1E}"/>
              </a:ext>
            </a:extLst>
          </p:cNvPr>
          <p:cNvGraphicFramePr>
            <a:graphicFrameLocks noGrp="1"/>
          </p:cNvGraphicFramePr>
          <p:nvPr>
            <p:ph idx="1"/>
            <p:extLst>
              <p:ext uri="{D42A27DB-BD31-4B8C-83A1-F6EECF244321}">
                <p14:modId xmlns:p14="http://schemas.microsoft.com/office/powerpoint/2010/main" val="3848924134"/>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7894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DD1D22E-5996-E45B-92B2-659F701A4A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BB50B0C9-ACB1-841B-8980-28A052BAEC0F}"/>
              </a:ext>
            </a:extLst>
          </p:cNvPr>
          <p:cNvSpPr>
            <a:spLocks noGrp="1"/>
          </p:cNvSpPr>
          <p:nvPr>
            <p:ph type="title"/>
          </p:nvPr>
        </p:nvSpPr>
        <p:spPr>
          <a:xfrm>
            <a:off x="614679" y="548639"/>
            <a:ext cx="3977640" cy="5719640"/>
          </a:xfrm>
        </p:spPr>
        <p:txBody>
          <a:bodyPr anchor="t">
            <a:normAutofit/>
          </a:bodyPr>
          <a:lstStyle/>
          <a:p>
            <a:r>
              <a:rPr lang="en-US" dirty="0"/>
              <a:t>Global Economy Participants </a:t>
            </a:r>
          </a:p>
        </p:txBody>
      </p:sp>
      <p:sp>
        <p:nvSpPr>
          <p:cNvPr id="3" name="Content Placeholder 2">
            <a:extLst>
              <a:ext uri="{FF2B5EF4-FFF2-40B4-BE49-F238E27FC236}">
                <a16:creationId xmlns:a16="http://schemas.microsoft.com/office/drawing/2014/main" id="{E8CD89A7-7830-A845-0C07-5685295DBB89}"/>
              </a:ext>
            </a:extLst>
          </p:cNvPr>
          <p:cNvSpPr>
            <a:spLocks noGrp="1"/>
          </p:cNvSpPr>
          <p:nvPr>
            <p:ph idx="1"/>
          </p:nvPr>
        </p:nvSpPr>
        <p:spPr>
          <a:xfrm>
            <a:off x="5387542" y="548639"/>
            <a:ext cx="6189780" cy="5861304"/>
          </a:xfrm>
        </p:spPr>
        <p:txBody>
          <a:bodyPr anchor="t">
            <a:normAutofit/>
          </a:bodyPr>
          <a:lstStyle/>
          <a:p>
            <a:r>
              <a:rPr lang="en-US" b="1" dirty="0"/>
              <a:t>Central Banks </a:t>
            </a:r>
          </a:p>
          <a:p>
            <a:pPr lvl="1"/>
            <a:r>
              <a:rPr lang="en-US" dirty="0"/>
              <a:t>US Fed Reserve has huge influence on global economic decisions </a:t>
            </a:r>
          </a:p>
          <a:p>
            <a:pPr lvl="1"/>
            <a:r>
              <a:rPr lang="en-US" dirty="0"/>
              <a:t>Increasing interest rate leads to increased demand for the US dollars and increase in exchange rate compared to other currencies </a:t>
            </a:r>
          </a:p>
          <a:p>
            <a:pPr lvl="1"/>
            <a:r>
              <a:rPr lang="en-US" dirty="0"/>
              <a:t>Money Supply increases inflation in the economy and following demand for the currency leading to decrease in exchange rates </a:t>
            </a:r>
          </a:p>
          <a:p>
            <a:pPr lvl="1"/>
            <a:r>
              <a:rPr lang="en-US" dirty="0"/>
              <a:t>Example: Fed announced to cut back on quantitative easing program. This led investors to believe that US dollar value to rise and started investing in high yielding bonds which led to drop in currencies in the emerging markets. </a:t>
            </a:r>
          </a:p>
        </p:txBody>
      </p:sp>
    </p:spTree>
    <p:extLst>
      <p:ext uri="{BB962C8B-B14F-4D97-AF65-F5344CB8AC3E}">
        <p14:creationId xmlns:p14="http://schemas.microsoft.com/office/powerpoint/2010/main" val="1790724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95B79CA-1CB8-A133-67D7-E2B7AC1F94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4" name="Title 1">
            <a:extLst>
              <a:ext uri="{FF2B5EF4-FFF2-40B4-BE49-F238E27FC236}">
                <a16:creationId xmlns:a16="http://schemas.microsoft.com/office/drawing/2014/main" id="{86581FB5-2D28-BB62-CEB8-EA1987848655}"/>
              </a:ext>
            </a:extLst>
          </p:cNvPr>
          <p:cNvSpPr>
            <a:spLocks noGrp="1"/>
          </p:cNvSpPr>
          <p:nvPr>
            <p:ph type="title"/>
          </p:nvPr>
        </p:nvSpPr>
        <p:spPr>
          <a:xfrm>
            <a:off x="614677" y="1039882"/>
            <a:ext cx="4158605" cy="4778235"/>
          </a:xfrm>
        </p:spPr>
        <p:txBody>
          <a:bodyPr anchor="t">
            <a:normAutofit/>
          </a:bodyPr>
          <a:lstStyle/>
          <a:p>
            <a:r>
              <a:rPr lang="en-US" dirty="0"/>
              <a:t>Global Economy Participants </a:t>
            </a:r>
          </a:p>
        </p:txBody>
      </p:sp>
      <p:sp>
        <p:nvSpPr>
          <p:cNvPr id="3" name="Content Placeholder 2">
            <a:extLst>
              <a:ext uri="{FF2B5EF4-FFF2-40B4-BE49-F238E27FC236}">
                <a16:creationId xmlns:a16="http://schemas.microsoft.com/office/drawing/2014/main" id="{7C327B8C-025A-A98A-D859-3B5FC5165E12}"/>
              </a:ext>
            </a:extLst>
          </p:cNvPr>
          <p:cNvSpPr>
            <a:spLocks noGrp="1"/>
          </p:cNvSpPr>
          <p:nvPr>
            <p:ph idx="1"/>
          </p:nvPr>
        </p:nvSpPr>
        <p:spPr>
          <a:xfrm>
            <a:off x="5532120" y="1039882"/>
            <a:ext cx="6144768" cy="5179925"/>
          </a:xfrm>
        </p:spPr>
        <p:txBody>
          <a:bodyPr anchor="t">
            <a:normAutofit/>
          </a:bodyPr>
          <a:lstStyle/>
          <a:p>
            <a:r>
              <a:rPr lang="en-US" b="1" dirty="0"/>
              <a:t>Executive Branch or Legislative branch of Major Powers</a:t>
            </a:r>
          </a:p>
          <a:p>
            <a:pPr lvl="1"/>
            <a:r>
              <a:rPr lang="en-US" dirty="0"/>
              <a:t>US government can influence the global economy through tax , regulations, trade, and investment policies</a:t>
            </a:r>
          </a:p>
          <a:p>
            <a:pPr lvl="1"/>
            <a:r>
              <a:rPr lang="en-US" dirty="0"/>
              <a:t>Tax or subsidies in specific industries can change the profitability of those industries. Can draw money from or away from the region.</a:t>
            </a:r>
          </a:p>
          <a:p>
            <a:pPr lvl="1"/>
            <a:r>
              <a:rPr lang="en-US" dirty="0"/>
              <a:t>Trade policies can change the cost of goods sold and impact the supply chain </a:t>
            </a:r>
          </a:p>
          <a:p>
            <a:pPr lvl="1"/>
            <a:r>
              <a:rPr lang="en-US" dirty="0"/>
              <a:t>Regulations can create barriers for businesses to expand their operations </a:t>
            </a:r>
          </a:p>
        </p:txBody>
      </p:sp>
    </p:spTree>
    <p:extLst>
      <p:ext uri="{BB962C8B-B14F-4D97-AF65-F5344CB8AC3E}">
        <p14:creationId xmlns:p14="http://schemas.microsoft.com/office/powerpoint/2010/main" val="1867370850"/>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356</TotalTime>
  <Words>1215</Words>
  <Application>Microsoft Office PowerPoint</Application>
  <PresentationFormat>Widescreen</PresentationFormat>
  <Paragraphs>110</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Neue Haas Grotesk Text Pro</vt:lpstr>
      <vt:lpstr>VanillaVTI</vt:lpstr>
      <vt:lpstr>Historical Background</vt:lpstr>
      <vt:lpstr>Summary of the last class</vt:lpstr>
      <vt:lpstr>Bretton Woods System </vt:lpstr>
      <vt:lpstr>Key Institutions Created</vt:lpstr>
      <vt:lpstr>Harry White Proposal</vt:lpstr>
      <vt:lpstr>Main Features of Bretton Woods</vt:lpstr>
      <vt:lpstr>Bretton Woods Collapse</vt:lpstr>
      <vt:lpstr>Global Economy Participants </vt:lpstr>
      <vt:lpstr>Global Economy Participants </vt:lpstr>
      <vt:lpstr>Global Economy Participants</vt:lpstr>
      <vt:lpstr>Global Economy Participants </vt:lpstr>
      <vt:lpstr>Global Economy Participants </vt:lpstr>
      <vt:lpstr>Private Money Movers </vt:lpstr>
      <vt:lpstr>Private Money Movers </vt:lpstr>
      <vt:lpstr>Private Money Movers </vt:lpstr>
      <vt:lpstr>Private Money Movers </vt:lpstr>
      <vt:lpstr>Private Money Movers </vt:lpstr>
      <vt:lpstr>Large Multinationals </vt:lpstr>
      <vt:lpstr>Commodity Producers/Traders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Hamid Gilani</dc:creator>
  <cp:lastModifiedBy>Hamid Gilani</cp:lastModifiedBy>
  <cp:revision>3</cp:revision>
  <dcterms:created xsi:type="dcterms:W3CDTF">2025-09-12T10:59:33Z</dcterms:created>
  <dcterms:modified xsi:type="dcterms:W3CDTF">2025-09-12T16:55:43Z</dcterms:modified>
</cp:coreProperties>
</file>