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EFCEAC-F0FF-40A8-A7C4-E0466BF9C11D}"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0FB41-A48B-465C-A923-7F9B899308A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990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FCEAC-F0FF-40A8-A7C4-E0466BF9C11D}"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0FB41-A48B-465C-A923-7F9B899308A9}" type="slidenum">
              <a:rPr lang="en-US" smtClean="0"/>
              <a:t>‹#›</a:t>
            </a:fld>
            <a:endParaRPr lang="en-US"/>
          </a:p>
        </p:txBody>
      </p:sp>
    </p:spTree>
    <p:extLst>
      <p:ext uri="{BB962C8B-B14F-4D97-AF65-F5344CB8AC3E}">
        <p14:creationId xmlns:p14="http://schemas.microsoft.com/office/powerpoint/2010/main" val="317277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FCEAC-F0FF-40A8-A7C4-E0466BF9C11D}"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0FB41-A48B-465C-A923-7F9B899308A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51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EFCEAC-F0FF-40A8-A7C4-E0466BF9C11D}"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0FB41-A48B-465C-A923-7F9B899308A9}" type="slidenum">
              <a:rPr lang="en-US" smtClean="0"/>
              <a:t>‹#›</a:t>
            </a:fld>
            <a:endParaRPr lang="en-US"/>
          </a:p>
        </p:txBody>
      </p:sp>
    </p:spTree>
    <p:extLst>
      <p:ext uri="{BB962C8B-B14F-4D97-AF65-F5344CB8AC3E}">
        <p14:creationId xmlns:p14="http://schemas.microsoft.com/office/powerpoint/2010/main" val="885294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EFCEAC-F0FF-40A8-A7C4-E0466BF9C11D}"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0FB41-A48B-465C-A923-7F9B899308A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641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EFCEAC-F0FF-40A8-A7C4-E0466BF9C11D}"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0FB41-A48B-465C-A923-7F9B899308A9}" type="slidenum">
              <a:rPr lang="en-US" smtClean="0"/>
              <a:t>‹#›</a:t>
            </a:fld>
            <a:endParaRPr lang="en-US"/>
          </a:p>
        </p:txBody>
      </p:sp>
    </p:spTree>
    <p:extLst>
      <p:ext uri="{BB962C8B-B14F-4D97-AF65-F5344CB8AC3E}">
        <p14:creationId xmlns:p14="http://schemas.microsoft.com/office/powerpoint/2010/main" val="4220423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EFCEAC-F0FF-40A8-A7C4-E0466BF9C11D}"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0FB41-A48B-465C-A923-7F9B899308A9}" type="slidenum">
              <a:rPr lang="en-US" smtClean="0"/>
              <a:t>‹#›</a:t>
            </a:fld>
            <a:endParaRPr lang="en-US"/>
          </a:p>
        </p:txBody>
      </p:sp>
    </p:spTree>
    <p:extLst>
      <p:ext uri="{BB962C8B-B14F-4D97-AF65-F5344CB8AC3E}">
        <p14:creationId xmlns:p14="http://schemas.microsoft.com/office/powerpoint/2010/main" val="237275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EFCEAC-F0FF-40A8-A7C4-E0466BF9C11D}"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0FB41-A48B-465C-A923-7F9B899308A9}" type="slidenum">
              <a:rPr lang="en-US" smtClean="0"/>
              <a:t>‹#›</a:t>
            </a:fld>
            <a:endParaRPr lang="en-US"/>
          </a:p>
        </p:txBody>
      </p:sp>
    </p:spTree>
    <p:extLst>
      <p:ext uri="{BB962C8B-B14F-4D97-AF65-F5344CB8AC3E}">
        <p14:creationId xmlns:p14="http://schemas.microsoft.com/office/powerpoint/2010/main" val="412932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EFCEAC-F0FF-40A8-A7C4-E0466BF9C11D}"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0FB41-A48B-465C-A923-7F9B899308A9}" type="slidenum">
              <a:rPr lang="en-US" smtClean="0"/>
              <a:t>‹#›</a:t>
            </a:fld>
            <a:endParaRPr lang="en-US"/>
          </a:p>
        </p:txBody>
      </p:sp>
    </p:spTree>
    <p:extLst>
      <p:ext uri="{BB962C8B-B14F-4D97-AF65-F5344CB8AC3E}">
        <p14:creationId xmlns:p14="http://schemas.microsoft.com/office/powerpoint/2010/main" val="394411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EFCEAC-F0FF-40A8-A7C4-E0466BF9C11D}"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0FB41-A48B-465C-A923-7F9B899308A9}" type="slidenum">
              <a:rPr lang="en-US" smtClean="0"/>
              <a:t>‹#›</a:t>
            </a:fld>
            <a:endParaRPr lang="en-US"/>
          </a:p>
        </p:txBody>
      </p:sp>
    </p:spTree>
    <p:extLst>
      <p:ext uri="{BB962C8B-B14F-4D97-AF65-F5344CB8AC3E}">
        <p14:creationId xmlns:p14="http://schemas.microsoft.com/office/powerpoint/2010/main" val="174194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EFCEAC-F0FF-40A8-A7C4-E0466BF9C11D}"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0FB41-A48B-465C-A923-7F9B899308A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04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EFCEAC-F0FF-40A8-A7C4-E0466BF9C11D}" type="datetimeFigureOut">
              <a:rPr lang="en-US" smtClean="0"/>
              <a:t>9/5/2025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3D0FB41-A48B-465C-A923-7F9B899308A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33686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ls3P_FicO7I" TargetMode="External"/><Relationship Id="rId2" Type="http://schemas.openxmlformats.org/officeDocument/2006/relationships/hyperlink" Target="https://www.youtube.com/watch?v=yqTLfJS2yi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505C-6730-E947-C025-7B4FA6C9516E}"/>
              </a:ext>
            </a:extLst>
          </p:cNvPr>
          <p:cNvSpPr>
            <a:spLocks noGrp="1"/>
          </p:cNvSpPr>
          <p:nvPr>
            <p:ph type="ctrTitle"/>
          </p:nvPr>
        </p:nvSpPr>
        <p:spPr/>
        <p:txBody>
          <a:bodyPr/>
          <a:lstStyle/>
          <a:p>
            <a:r>
              <a:rPr lang="en-US" dirty="0"/>
              <a:t>Understanding Global Economy</a:t>
            </a:r>
          </a:p>
        </p:txBody>
      </p:sp>
      <p:sp>
        <p:nvSpPr>
          <p:cNvPr id="3" name="Subtitle 2">
            <a:extLst>
              <a:ext uri="{FF2B5EF4-FFF2-40B4-BE49-F238E27FC236}">
                <a16:creationId xmlns:a16="http://schemas.microsoft.com/office/drawing/2014/main" id="{ADFD97E7-8737-8F95-2764-B80731FC5EC9}"/>
              </a:ext>
            </a:extLst>
          </p:cNvPr>
          <p:cNvSpPr>
            <a:spLocks noGrp="1"/>
          </p:cNvSpPr>
          <p:nvPr>
            <p:ph type="subTitle" idx="1"/>
          </p:nvPr>
        </p:nvSpPr>
        <p:spPr/>
        <p:txBody>
          <a:bodyPr/>
          <a:lstStyle/>
          <a:p>
            <a:r>
              <a:rPr lang="en-US" dirty="0"/>
              <a:t>Hamid Gilani </a:t>
            </a:r>
          </a:p>
        </p:txBody>
      </p:sp>
    </p:spTree>
    <p:extLst>
      <p:ext uri="{BB962C8B-B14F-4D97-AF65-F5344CB8AC3E}">
        <p14:creationId xmlns:p14="http://schemas.microsoft.com/office/powerpoint/2010/main" val="2725992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1514-343E-D950-F371-55B6EFFE3E54}"/>
              </a:ext>
            </a:extLst>
          </p:cNvPr>
          <p:cNvSpPr>
            <a:spLocks noGrp="1"/>
          </p:cNvSpPr>
          <p:nvPr>
            <p:ph type="title"/>
          </p:nvPr>
        </p:nvSpPr>
        <p:spPr/>
        <p:txBody>
          <a:bodyPr/>
          <a:lstStyle/>
          <a:p>
            <a:r>
              <a:rPr lang="en-US" dirty="0"/>
              <a:t>Secular- liberal Philosophy </a:t>
            </a:r>
          </a:p>
        </p:txBody>
      </p:sp>
      <p:sp>
        <p:nvSpPr>
          <p:cNvPr id="3" name="Content Placeholder 2">
            <a:extLst>
              <a:ext uri="{FF2B5EF4-FFF2-40B4-BE49-F238E27FC236}">
                <a16:creationId xmlns:a16="http://schemas.microsoft.com/office/drawing/2014/main" id="{68C66676-1119-C1AF-5974-0D688EB078B1}"/>
              </a:ext>
            </a:extLst>
          </p:cNvPr>
          <p:cNvSpPr>
            <a:spLocks noGrp="1"/>
          </p:cNvSpPr>
          <p:nvPr>
            <p:ph idx="1"/>
          </p:nvPr>
        </p:nvSpPr>
        <p:spPr/>
        <p:txBody>
          <a:bodyPr/>
          <a:lstStyle/>
          <a:p>
            <a:r>
              <a:rPr lang="en-US" dirty="0"/>
              <a:t>Religion and life must be separate (this was manifested in separation of state and religion)</a:t>
            </a:r>
          </a:p>
          <a:p>
            <a:r>
              <a:rPr lang="en-US" dirty="0"/>
              <a:t>Hence, they are not concerned with what was before or what will be after.</a:t>
            </a:r>
          </a:p>
          <a:p>
            <a:r>
              <a:rPr lang="en-US" dirty="0"/>
              <a:t>These ideas don’t have to interfere with how we organized the world </a:t>
            </a:r>
          </a:p>
        </p:txBody>
      </p:sp>
    </p:spTree>
    <p:extLst>
      <p:ext uri="{BB962C8B-B14F-4D97-AF65-F5344CB8AC3E}">
        <p14:creationId xmlns:p14="http://schemas.microsoft.com/office/powerpoint/2010/main" val="155802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9BBFF-4718-3CF8-E8CA-B045D4F69742}"/>
              </a:ext>
            </a:extLst>
          </p:cNvPr>
          <p:cNvSpPr>
            <a:spLocks noGrp="1"/>
          </p:cNvSpPr>
          <p:nvPr>
            <p:ph type="title"/>
          </p:nvPr>
        </p:nvSpPr>
        <p:spPr/>
        <p:txBody>
          <a:bodyPr/>
          <a:lstStyle/>
          <a:p>
            <a:r>
              <a:rPr lang="en-US" dirty="0"/>
              <a:t>Capitalism</a:t>
            </a:r>
          </a:p>
        </p:txBody>
      </p:sp>
      <p:sp>
        <p:nvSpPr>
          <p:cNvPr id="3" name="Content Placeholder 2">
            <a:extLst>
              <a:ext uri="{FF2B5EF4-FFF2-40B4-BE49-F238E27FC236}">
                <a16:creationId xmlns:a16="http://schemas.microsoft.com/office/drawing/2014/main" id="{4434D9AE-DF16-1F04-C750-DFEAA67DFFB1}"/>
              </a:ext>
            </a:extLst>
          </p:cNvPr>
          <p:cNvSpPr>
            <a:spLocks noGrp="1"/>
          </p:cNvSpPr>
          <p:nvPr>
            <p:ph idx="1"/>
          </p:nvPr>
        </p:nvSpPr>
        <p:spPr/>
        <p:txBody>
          <a:bodyPr>
            <a:normAutofit/>
          </a:bodyPr>
          <a:lstStyle/>
          <a:p>
            <a:pPr marL="0" indent="0">
              <a:buNone/>
            </a:pPr>
            <a:endParaRPr lang="en-US" dirty="0"/>
          </a:p>
          <a:p>
            <a:r>
              <a:rPr lang="en-US" dirty="0"/>
              <a:t>Systems emanates from the ideology (democracy and capitalism)</a:t>
            </a:r>
          </a:p>
          <a:p>
            <a:r>
              <a:rPr lang="en-US" dirty="0"/>
              <a:t>Man needs to set systems for himself in this life</a:t>
            </a:r>
          </a:p>
          <a:p>
            <a:r>
              <a:rPr lang="en-US" dirty="0"/>
              <a:t>Intellectuals started to re-imagine how societies should be structured</a:t>
            </a:r>
          </a:p>
          <a:p>
            <a:r>
              <a:rPr lang="en-US" dirty="0"/>
              <a:t>Benefit is true measure through actions are evaluated. </a:t>
            </a:r>
          </a:p>
          <a:p>
            <a:r>
              <a:rPr lang="en-US" dirty="0"/>
              <a:t>Two main features </a:t>
            </a:r>
          </a:p>
          <a:p>
            <a:pPr lvl="1"/>
            <a:r>
              <a:rPr lang="en-US" dirty="0"/>
              <a:t>Market mechanism is main feature through which resources are distributed </a:t>
            </a:r>
          </a:p>
          <a:p>
            <a:pPr lvl="1"/>
            <a:r>
              <a:rPr lang="en-US" dirty="0"/>
              <a:t>Prices will dictate how will things be produced and distributed </a:t>
            </a:r>
          </a:p>
        </p:txBody>
      </p:sp>
    </p:spTree>
    <p:extLst>
      <p:ext uri="{BB962C8B-B14F-4D97-AF65-F5344CB8AC3E}">
        <p14:creationId xmlns:p14="http://schemas.microsoft.com/office/powerpoint/2010/main" val="236493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040B-A4EE-11F9-28E5-3E37B3F86066}"/>
              </a:ext>
            </a:extLst>
          </p:cNvPr>
          <p:cNvSpPr>
            <a:spLocks noGrp="1"/>
          </p:cNvSpPr>
          <p:nvPr>
            <p:ph type="title"/>
          </p:nvPr>
        </p:nvSpPr>
        <p:spPr/>
        <p:txBody>
          <a:bodyPr/>
          <a:lstStyle/>
          <a:p>
            <a:r>
              <a:rPr lang="en-US" dirty="0"/>
              <a:t>Communism </a:t>
            </a:r>
          </a:p>
        </p:txBody>
      </p:sp>
      <p:sp>
        <p:nvSpPr>
          <p:cNvPr id="3" name="Content Placeholder 2">
            <a:extLst>
              <a:ext uri="{FF2B5EF4-FFF2-40B4-BE49-F238E27FC236}">
                <a16:creationId xmlns:a16="http://schemas.microsoft.com/office/drawing/2014/main" id="{708F85C4-8342-8815-67C3-39D7640DF3EC}"/>
              </a:ext>
            </a:extLst>
          </p:cNvPr>
          <p:cNvSpPr>
            <a:spLocks noGrp="1"/>
          </p:cNvSpPr>
          <p:nvPr>
            <p:ph idx="1"/>
          </p:nvPr>
        </p:nvSpPr>
        <p:spPr/>
        <p:txBody>
          <a:bodyPr/>
          <a:lstStyle/>
          <a:p>
            <a:r>
              <a:rPr lang="en-US" dirty="0"/>
              <a:t>Matter is the origin of things, and all things emanate from it by means of materialistic evolution </a:t>
            </a:r>
          </a:p>
          <a:p>
            <a:r>
              <a:rPr lang="en-US" dirty="0"/>
              <a:t>They believe that system emanates from the tools of production</a:t>
            </a:r>
          </a:p>
          <a:p>
            <a:r>
              <a:rPr lang="en-US" dirty="0"/>
              <a:t>So, feudal system was a product of prevalent tools of the time </a:t>
            </a:r>
          </a:p>
          <a:p>
            <a:r>
              <a:rPr lang="en-US" dirty="0"/>
              <a:t>Capitalist system is a product of their tools of production i.e. Industrial revolution </a:t>
            </a:r>
          </a:p>
          <a:p>
            <a:r>
              <a:rPr lang="en-US" dirty="0"/>
              <a:t>As the matter evolves, so does measure changes. Actions are evaluated basis on measure </a:t>
            </a:r>
          </a:p>
          <a:p>
            <a:pPr marL="0" indent="0">
              <a:buNone/>
            </a:pPr>
            <a:r>
              <a:rPr lang="en-US" dirty="0"/>
              <a:t> </a:t>
            </a:r>
          </a:p>
          <a:p>
            <a:endParaRPr lang="en-US" dirty="0"/>
          </a:p>
        </p:txBody>
      </p:sp>
    </p:spTree>
    <p:extLst>
      <p:ext uri="{BB962C8B-B14F-4D97-AF65-F5344CB8AC3E}">
        <p14:creationId xmlns:p14="http://schemas.microsoft.com/office/powerpoint/2010/main" val="1051703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DAB8-5F63-E3A4-6B3A-14054DBE0A83}"/>
              </a:ext>
            </a:extLst>
          </p:cNvPr>
          <p:cNvSpPr>
            <a:spLocks noGrp="1"/>
          </p:cNvSpPr>
          <p:nvPr>
            <p:ph type="title"/>
          </p:nvPr>
        </p:nvSpPr>
        <p:spPr/>
        <p:txBody>
          <a:bodyPr/>
          <a:lstStyle/>
          <a:p>
            <a:r>
              <a:rPr lang="en-US" dirty="0"/>
              <a:t>Islam </a:t>
            </a:r>
          </a:p>
        </p:txBody>
      </p:sp>
      <p:sp>
        <p:nvSpPr>
          <p:cNvPr id="3" name="Content Placeholder 2">
            <a:extLst>
              <a:ext uri="{FF2B5EF4-FFF2-40B4-BE49-F238E27FC236}">
                <a16:creationId xmlns:a16="http://schemas.microsoft.com/office/drawing/2014/main" id="{8ED8B73B-5810-0CA2-1347-BDE9F9E43747}"/>
              </a:ext>
            </a:extLst>
          </p:cNvPr>
          <p:cNvSpPr>
            <a:spLocks noGrp="1"/>
          </p:cNvSpPr>
          <p:nvPr>
            <p:ph idx="1"/>
          </p:nvPr>
        </p:nvSpPr>
        <p:spPr/>
        <p:txBody>
          <a:bodyPr/>
          <a:lstStyle/>
          <a:p>
            <a:r>
              <a:rPr lang="en-US" dirty="0"/>
              <a:t>Allah is the Creator </a:t>
            </a:r>
          </a:p>
          <a:p>
            <a:r>
              <a:rPr lang="en-US" dirty="0"/>
              <a:t>This life is a test of obedience to the creator </a:t>
            </a:r>
          </a:p>
          <a:p>
            <a:r>
              <a:rPr lang="en-US" dirty="0"/>
              <a:t>After this life we will be judged based on our actions </a:t>
            </a:r>
          </a:p>
          <a:p>
            <a:r>
              <a:rPr lang="en-US" dirty="0"/>
              <a:t>System comes from Allah through the Messenger(SAW)</a:t>
            </a:r>
          </a:p>
          <a:p>
            <a:r>
              <a:rPr lang="en-US" dirty="0"/>
              <a:t>Halal and Haram is the basis of distribution and production of resources</a:t>
            </a:r>
          </a:p>
        </p:txBody>
      </p:sp>
    </p:spTree>
    <p:extLst>
      <p:ext uri="{BB962C8B-B14F-4D97-AF65-F5344CB8AC3E}">
        <p14:creationId xmlns:p14="http://schemas.microsoft.com/office/powerpoint/2010/main" val="1029579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AF97-BE98-18D5-25C2-3188F14078BA}"/>
              </a:ext>
            </a:extLst>
          </p:cNvPr>
          <p:cNvSpPr>
            <a:spLocks noGrp="1"/>
          </p:cNvSpPr>
          <p:nvPr>
            <p:ph type="title"/>
          </p:nvPr>
        </p:nvSpPr>
        <p:spPr/>
        <p:txBody>
          <a:bodyPr/>
          <a:lstStyle/>
          <a:p>
            <a:r>
              <a:rPr lang="en-US" dirty="0"/>
              <a:t>Systems are enforced through laws</a:t>
            </a:r>
          </a:p>
        </p:txBody>
      </p:sp>
      <p:sp>
        <p:nvSpPr>
          <p:cNvPr id="3" name="Content Placeholder 2">
            <a:extLst>
              <a:ext uri="{FF2B5EF4-FFF2-40B4-BE49-F238E27FC236}">
                <a16:creationId xmlns:a16="http://schemas.microsoft.com/office/drawing/2014/main" id="{123620B9-F931-E633-FD73-B8DA26ADAABC}"/>
              </a:ext>
            </a:extLst>
          </p:cNvPr>
          <p:cNvSpPr>
            <a:spLocks noGrp="1"/>
          </p:cNvSpPr>
          <p:nvPr>
            <p:ph idx="1"/>
          </p:nvPr>
        </p:nvSpPr>
        <p:spPr/>
        <p:txBody>
          <a:bodyPr/>
          <a:lstStyle/>
          <a:p>
            <a:r>
              <a:rPr lang="en-US" dirty="0"/>
              <a:t>Ideology provides basis of moral foundations required in organizing the society </a:t>
            </a:r>
          </a:p>
          <a:p>
            <a:r>
              <a:rPr lang="en-US" dirty="0"/>
              <a:t>Systems that emanates from these ideologies are enforced through legal frameworks </a:t>
            </a:r>
          </a:p>
          <a:p>
            <a:r>
              <a:rPr lang="en-US" dirty="0"/>
              <a:t>Western civilization developed democracy, laws through which they implemented their secular liberal philosophy.</a:t>
            </a:r>
          </a:p>
          <a:p>
            <a:r>
              <a:rPr lang="en-US" dirty="0"/>
              <a:t>Colonialism is big part of expanding their ideology to the world</a:t>
            </a:r>
          </a:p>
        </p:txBody>
      </p:sp>
    </p:spTree>
    <p:extLst>
      <p:ext uri="{BB962C8B-B14F-4D97-AF65-F5344CB8AC3E}">
        <p14:creationId xmlns:p14="http://schemas.microsoft.com/office/powerpoint/2010/main" val="98686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EA8C8-7A22-954C-4C5B-7BCDB80FB98A}"/>
              </a:ext>
            </a:extLst>
          </p:cNvPr>
          <p:cNvSpPr>
            <a:spLocks noGrp="1"/>
          </p:cNvSpPr>
          <p:nvPr>
            <p:ph type="title"/>
          </p:nvPr>
        </p:nvSpPr>
        <p:spPr/>
        <p:txBody>
          <a:bodyPr/>
          <a:lstStyle/>
          <a:p>
            <a:r>
              <a:rPr lang="en-US" dirty="0"/>
              <a:t>Our Focus..</a:t>
            </a:r>
          </a:p>
        </p:txBody>
      </p:sp>
      <p:sp>
        <p:nvSpPr>
          <p:cNvPr id="3" name="Content Placeholder 2">
            <a:extLst>
              <a:ext uri="{FF2B5EF4-FFF2-40B4-BE49-F238E27FC236}">
                <a16:creationId xmlns:a16="http://schemas.microsoft.com/office/drawing/2014/main" id="{B0B35556-AAD4-6CB9-B84E-AA1F647A4DBA}"/>
              </a:ext>
            </a:extLst>
          </p:cNvPr>
          <p:cNvSpPr>
            <a:spLocks noGrp="1"/>
          </p:cNvSpPr>
          <p:nvPr>
            <p:ph idx="1"/>
          </p:nvPr>
        </p:nvSpPr>
        <p:spPr/>
        <p:txBody>
          <a:bodyPr>
            <a:normAutofit lnSpcReduction="10000"/>
          </a:bodyPr>
          <a:lstStyle/>
          <a:p>
            <a:r>
              <a:rPr lang="en-US" dirty="0"/>
              <a:t>As we are studying current global order we will be focusing on secular-liberal philosophy which is the basis of capitalism </a:t>
            </a:r>
          </a:p>
          <a:p>
            <a:endParaRPr lang="en-US" dirty="0"/>
          </a:p>
          <a:p>
            <a:r>
              <a:rPr lang="en-US" dirty="0"/>
              <a:t>The code of capital by Kathrina Pistor </a:t>
            </a:r>
          </a:p>
          <a:p>
            <a:endParaRPr lang="en-US" dirty="0"/>
          </a:p>
          <a:p>
            <a:r>
              <a:rPr lang="en-US" dirty="0"/>
              <a:t>Story of Belize </a:t>
            </a:r>
          </a:p>
          <a:p>
            <a:pPr marL="0" indent="0">
              <a:buNone/>
            </a:pPr>
            <a:r>
              <a:rPr lang="en-US" dirty="0">
                <a:hlinkClick r:id="rId2"/>
              </a:rPr>
              <a:t>https://www.youtube.com/watch?v=yqTLfJS2yiE</a:t>
            </a:r>
            <a:endParaRPr lang="en-US" dirty="0"/>
          </a:p>
          <a:p>
            <a:pPr marL="0" indent="0">
              <a:buNone/>
            </a:pPr>
            <a:r>
              <a:rPr lang="en-US" dirty="0"/>
              <a:t>How Property Law is Used to Appropriate Black Lands </a:t>
            </a:r>
          </a:p>
          <a:p>
            <a:pPr marL="0" indent="0">
              <a:buNone/>
            </a:pPr>
            <a:r>
              <a:rPr lang="en-US" dirty="0">
                <a:hlinkClick r:id="rId3"/>
              </a:rPr>
              <a:t>https://www.youtube.com/watch?v=ls3P_FicO7I</a:t>
            </a:r>
            <a:endParaRPr lang="en-US" dirty="0"/>
          </a:p>
        </p:txBody>
      </p:sp>
    </p:spTree>
    <p:extLst>
      <p:ext uri="{BB962C8B-B14F-4D97-AF65-F5344CB8AC3E}">
        <p14:creationId xmlns:p14="http://schemas.microsoft.com/office/powerpoint/2010/main" val="15346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1206-FFA1-8E0B-B051-8867793CD5BF}"/>
              </a:ext>
            </a:extLst>
          </p:cNvPr>
          <p:cNvSpPr>
            <a:spLocks noGrp="1"/>
          </p:cNvSpPr>
          <p:nvPr>
            <p:ph type="title"/>
          </p:nvPr>
        </p:nvSpPr>
        <p:spPr/>
        <p:txBody>
          <a:bodyPr/>
          <a:lstStyle/>
          <a:p>
            <a:r>
              <a:rPr lang="en-US" dirty="0"/>
              <a:t>Why Interdisciplinary Approach</a:t>
            </a:r>
          </a:p>
        </p:txBody>
      </p:sp>
      <p:sp>
        <p:nvSpPr>
          <p:cNvPr id="3" name="Content Placeholder 2">
            <a:extLst>
              <a:ext uri="{FF2B5EF4-FFF2-40B4-BE49-F238E27FC236}">
                <a16:creationId xmlns:a16="http://schemas.microsoft.com/office/drawing/2014/main" id="{5C1502AF-BD34-0FB8-3AE3-49D78DC817D4}"/>
              </a:ext>
            </a:extLst>
          </p:cNvPr>
          <p:cNvSpPr>
            <a:spLocks noGrp="1"/>
          </p:cNvSpPr>
          <p:nvPr>
            <p:ph idx="1"/>
          </p:nvPr>
        </p:nvSpPr>
        <p:spPr/>
        <p:txBody>
          <a:bodyPr/>
          <a:lstStyle/>
          <a:p>
            <a:r>
              <a:rPr lang="en-US" dirty="0"/>
              <a:t>Economics took a turn in 20</a:t>
            </a:r>
            <a:r>
              <a:rPr lang="en-US" baseline="30000" dirty="0"/>
              <a:t>th</a:t>
            </a:r>
            <a:r>
              <a:rPr lang="en-US" dirty="0"/>
              <a:t> century from focusing on subject matter to the methods. </a:t>
            </a:r>
          </a:p>
          <a:p>
            <a:r>
              <a:rPr lang="en-US" dirty="0"/>
              <a:t>In mirroring natural sciences, they focused on developing mathematical models and not on what is economy </a:t>
            </a:r>
          </a:p>
          <a:p>
            <a:r>
              <a:rPr lang="en-US" dirty="0"/>
              <a:t>History, Politics over time was replaced with Statistics and Mathematics. Mainstream economists believe that becoming subfield of mathematics have given them more rigor to develop methods to analyze any phenomena that we see in the society.</a:t>
            </a:r>
          </a:p>
        </p:txBody>
      </p:sp>
    </p:spTree>
    <p:extLst>
      <p:ext uri="{BB962C8B-B14F-4D97-AF65-F5344CB8AC3E}">
        <p14:creationId xmlns:p14="http://schemas.microsoft.com/office/powerpoint/2010/main" val="14818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9A52-B2D7-974E-3B56-7C5452F0DA73}"/>
              </a:ext>
            </a:extLst>
          </p:cNvPr>
          <p:cNvSpPr>
            <a:spLocks noGrp="1"/>
          </p:cNvSpPr>
          <p:nvPr>
            <p:ph type="title"/>
          </p:nvPr>
        </p:nvSpPr>
        <p:spPr/>
        <p:txBody>
          <a:bodyPr/>
          <a:lstStyle/>
          <a:p>
            <a:r>
              <a:rPr lang="en-US" dirty="0"/>
              <a:t>Overview of the course </a:t>
            </a:r>
          </a:p>
        </p:txBody>
      </p:sp>
      <p:sp>
        <p:nvSpPr>
          <p:cNvPr id="3" name="Content Placeholder 2">
            <a:extLst>
              <a:ext uri="{FF2B5EF4-FFF2-40B4-BE49-F238E27FC236}">
                <a16:creationId xmlns:a16="http://schemas.microsoft.com/office/drawing/2014/main" id="{88A02A6F-D885-558A-44F9-0B756C2993CF}"/>
              </a:ext>
            </a:extLst>
          </p:cNvPr>
          <p:cNvSpPr>
            <a:spLocks noGrp="1"/>
          </p:cNvSpPr>
          <p:nvPr>
            <p:ph idx="1"/>
          </p:nvPr>
        </p:nvSpPr>
        <p:spPr/>
        <p:txBody>
          <a:bodyPr>
            <a:normAutofit/>
          </a:bodyPr>
          <a:lstStyle/>
          <a:p>
            <a:r>
              <a:rPr lang="en-US" dirty="0"/>
              <a:t>Trade – We will talk about how trade policy and different tools used by global powers to ensure their interests </a:t>
            </a:r>
          </a:p>
          <a:p>
            <a:pPr lvl="1"/>
            <a:r>
              <a:rPr lang="en-US" dirty="0"/>
              <a:t>Tariffs</a:t>
            </a:r>
          </a:p>
          <a:p>
            <a:pPr lvl="1"/>
            <a:r>
              <a:rPr lang="en-US" dirty="0"/>
              <a:t>Industrial policy vs Free Trade</a:t>
            </a:r>
          </a:p>
          <a:p>
            <a:r>
              <a:rPr lang="en-US" dirty="0"/>
              <a:t>Finance- How flow of money benefits the few rich countries and help define the distribution of resources</a:t>
            </a:r>
          </a:p>
          <a:p>
            <a:pPr lvl="1"/>
            <a:r>
              <a:rPr lang="en-US" dirty="0"/>
              <a:t>Financial Institutions (Central Banks, Payments Systems, Banks)</a:t>
            </a:r>
          </a:p>
          <a:p>
            <a:pPr lvl="1"/>
            <a:r>
              <a:rPr lang="en-US" dirty="0"/>
              <a:t>Dollar as a global hegemon</a:t>
            </a:r>
          </a:p>
          <a:p>
            <a:r>
              <a:rPr lang="en-US" dirty="0"/>
              <a:t>Migration- How flow of humans play an important role in structures of the society </a:t>
            </a:r>
          </a:p>
          <a:p>
            <a:r>
              <a:rPr lang="en-US" dirty="0"/>
              <a:t>Globalization has a strong impact on domestic policies </a:t>
            </a:r>
          </a:p>
          <a:p>
            <a:endParaRPr lang="en-US" dirty="0"/>
          </a:p>
        </p:txBody>
      </p:sp>
    </p:spTree>
    <p:extLst>
      <p:ext uri="{BB962C8B-B14F-4D97-AF65-F5344CB8AC3E}">
        <p14:creationId xmlns:p14="http://schemas.microsoft.com/office/powerpoint/2010/main" val="232490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C5CF-B717-C421-A875-F4FB48539427}"/>
              </a:ext>
            </a:extLst>
          </p:cNvPr>
          <p:cNvSpPr>
            <a:spLocks noGrp="1"/>
          </p:cNvSpPr>
          <p:nvPr>
            <p:ph type="title"/>
          </p:nvPr>
        </p:nvSpPr>
        <p:spPr/>
        <p:txBody>
          <a:bodyPr/>
          <a:lstStyle/>
          <a:p>
            <a:r>
              <a:rPr lang="en-US" dirty="0"/>
              <a:t>About Me </a:t>
            </a:r>
          </a:p>
        </p:txBody>
      </p:sp>
      <p:sp>
        <p:nvSpPr>
          <p:cNvPr id="3" name="Content Placeholder 2">
            <a:extLst>
              <a:ext uri="{FF2B5EF4-FFF2-40B4-BE49-F238E27FC236}">
                <a16:creationId xmlns:a16="http://schemas.microsoft.com/office/drawing/2014/main" id="{508AEB55-BEAD-2BA6-A457-47F20F09E9B4}"/>
              </a:ext>
            </a:extLst>
          </p:cNvPr>
          <p:cNvSpPr>
            <a:spLocks noGrp="1"/>
          </p:cNvSpPr>
          <p:nvPr>
            <p:ph idx="1"/>
          </p:nvPr>
        </p:nvSpPr>
        <p:spPr/>
        <p:txBody>
          <a:bodyPr/>
          <a:lstStyle/>
          <a:p>
            <a:r>
              <a:rPr lang="en-US" dirty="0"/>
              <a:t>I have done Masters in Economics </a:t>
            </a:r>
          </a:p>
          <a:p>
            <a:r>
              <a:rPr lang="en-US" dirty="0"/>
              <a:t>Worked at a think tank </a:t>
            </a:r>
          </a:p>
          <a:p>
            <a:r>
              <a:rPr lang="en-US" dirty="0"/>
              <a:t>Got the Opportunity to study varied perspectives/school of thoughts of economics </a:t>
            </a:r>
          </a:p>
          <a:p>
            <a:r>
              <a:rPr lang="en-US" dirty="0"/>
              <a:t>Always was curious how the knowledge can be applied in real-world context hence approached social sciences through a multi-disciplinary approach</a:t>
            </a:r>
          </a:p>
        </p:txBody>
      </p:sp>
    </p:spTree>
    <p:extLst>
      <p:ext uri="{BB962C8B-B14F-4D97-AF65-F5344CB8AC3E}">
        <p14:creationId xmlns:p14="http://schemas.microsoft.com/office/powerpoint/2010/main" val="304375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DF92-6BC8-7B20-7F09-3FD9D4E7E8FE}"/>
              </a:ext>
            </a:extLst>
          </p:cNvPr>
          <p:cNvSpPr>
            <a:spLocks noGrp="1"/>
          </p:cNvSpPr>
          <p:nvPr>
            <p:ph type="title"/>
          </p:nvPr>
        </p:nvSpPr>
        <p:spPr/>
        <p:txBody>
          <a:bodyPr/>
          <a:lstStyle/>
          <a:p>
            <a:r>
              <a:rPr lang="en-US" dirty="0"/>
              <a:t>Global Economy Questions </a:t>
            </a:r>
          </a:p>
        </p:txBody>
      </p:sp>
      <p:sp>
        <p:nvSpPr>
          <p:cNvPr id="3" name="Content Placeholder 2">
            <a:extLst>
              <a:ext uri="{FF2B5EF4-FFF2-40B4-BE49-F238E27FC236}">
                <a16:creationId xmlns:a16="http://schemas.microsoft.com/office/drawing/2014/main" id="{334FC895-4363-DD3E-0BAF-972DAA95F860}"/>
              </a:ext>
            </a:extLst>
          </p:cNvPr>
          <p:cNvSpPr>
            <a:spLocks noGrp="1"/>
          </p:cNvSpPr>
          <p:nvPr>
            <p:ph idx="1"/>
          </p:nvPr>
        </p:nvSpPr>
        <p:spPr/>
        <p:txBody>
          <a:bodyPr/>
          <a:lstStyle/>
          <a:p>
            <a:r>
              <a:rPr lang="en-US" dirty="0"/>
              <a:t>Why did the value of the US dollar actually go up in</a:t>
            </a:r>
          </a:p>
          <a:p>
            <a:pPr marL="0" indent="0">
              <a:buNone/>
            </a:pPr>
            <a:r>
              <a:rPr lang="en-US" dirty="0"/>
              <a:t>  2008, when the United States was the apparent source of the              </a:t>
            </a:r>
          </a:p>
          <a:p>
            <a:pPr marL="0" indent="0">
              <a:buNone/>
            </a:pPr>
            <a:r>
              <a:rPr lang="en-US" dirty="0"/>
              <a:t>  crisis?</a:t>
            </a:r>
          </a:p>
          <a:p>
            <a:r>
              <a:rPr lang="en-US" dirty="0"/>
              <a:t>In the last fifty years, why have only few countries joined the ranks of the rich, developed nations?</a:t>
            </a:r>
          </a:p>
          <a:p>
            <a:r>
              <a:rPr lang="en-US" dirty="0"/>
              <a:t>Why did a crisis in US mortgage markets spread to Greek government bonds?</a:t>
            </a:r>
          </a:p>
          <a:p>
            <a:r>
              <a:rPr lang="en-US" dirty="0"/>
              <a:t>Why America has leverage to impose tariffs on almost all of the countries</a:t>
            </a:r>
          </a:p>
        </p:txBody>
      </p:sp>
    </p:spTree>
    <p:extLst>
      <p:ext uri="{BB962C8B-B14F-4D97-AF65-F5344CB8AC3E}">
        <p14:creationId xmlns:p14="http://schemas.microsoft.com/office/powerpoint/2010/main" val="328796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1506B-2699-F622-7C71-3B55136C3418}"/>
              </a:ext>
            </a:extLst>
          </p:cNvPr>
          <p:cNvSpPr>
            <a:spLocks noGrp="1"/>
          </p:cNvSpPr>
          <p:nvPr>
            <p:ph type="title"/>
          </p:nvPr>
        </p:nvSpPr>
        <p:spPr/>
        <p:txBody>
          <a:bodyPr/>
          <a:lstStyle/>
          <a:p>
            <a:r>
              <a:rPr lang="en-US" dirty="0"/>
              <a:t>Why Study Global Economy</a:t>
            </a:r>
          </a:p>
        </p:txBody>
      </p:sp>
      <p:sp>
        <p:nvSpPr>
          <p:cNvPr id="3" name="Content Placeholder 2">
            <a:extLst>
              <a:ext uri="{FF2B5EF4-FFF2-40B4-BE49-F238E27FC236}">
                <a16:creationId xmlns:a16="http://schemas.microsoft.com/office/drawing/2014/main" id="{0A7CE741-93E7-1DD8-7BC6-C38B683ACED9}"/>
              </a:ext>
            </a:extLst>
          </p:cNvPr>
          <p:cNvSpPr>
            <a:spLocks noGrp="1"/>
          </p:cNvSpPr>
          <p:nvPr>
            <p:ph idx="1"/>
          </p:nvPr>
        </p:nvSpPr>
        <p:spPr>
          <a:xfrm>
            <a:off x="838200" y="2633700"/>
            <a:ext cx="10515600" cy="4351338"/>
          </a:xfrm>
        </p:spPr>
        <p:txBody>
          <a:bodyPr/>
          <a:lstStyle/>
          <a:p>
            <a:r>
              <a:rPr lang="en-US" dirty="0"/>
              <a:t>Global order is changing drastically </a:t>
            </a:r>
          </a:p>
          <a:p>
            <a:r>
              <a:rPr lang="en-US" dirty="0"/>
              <a:t>Trump’s policies and countries are re-adjusting to it </a:t>
            </a:r>
          </a:p>
          <a:p>
            <a:r>
              <a:rPr lang="en-US" dirty="0"/>
              <a:t>Important to understand as global order directly affects the domestic economy and even individuals </a:t>
            </a:r>
          </a:p>
        </p:txBody>
      </p:sp>
    </p:spTree>
    <p:extLst>
      <p:ext uri="{BB962C8B-B14F-4D97-AF65-F5344CB8AC3E}">
        <p14:creationId xmlns:p14="http://schemas.microsoft.com/office/powerpoint/2010/main" val="897446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B24B-7C01-2FEA-23D0-1434B4874643}"/>
              </a:ext>
            </a:extLst>
          </p:cNvPr>
          <p:cNvSpPr>
            <a:spLocks noGrp="1"/>
          </p:cNvSpPr>
          <p:nvPr>
            <p:ph type="title"/>
          </p:nvPr>
        </p:nvSpPr>
        <p:spPr/>
        <p:txBody>
          <a:bodyPr/>
          <a:lstStyle/>
          <a:p>
            <a:r>
              <a:rPr lang="en-US" dirty="0"/>
              <a:t>Question …</a:t>
            </a:r>
          </a:p>
        </p:txBody>
      </p:sp>
      <p:sp>
        <p:nvSpPr>
          <p:cNvPr id="3" name="Content Placeholder 2">
            <a:extLst>
              <a:ext uri="{FF2B5EF4-FFF2-40B4-BE49-F238E27FC236}">
                <a16:creationId xmlns:a16="http://schemas.microsoft.com/office/drawing/2014/main" id="{DD4CF6EC-4D12-8DAA-9BB6-C500E840CA7C}"/>
              </a:ext>
            </a:extLst>
          </p:cNvPr>
          <p:cNvSpPr>
            <a:spLocks noGrp="1"/>
          </p:cNvSpPr>
          <p:nvPr>
            <p:ph idx="1"/>
          </p:nvPr>
        </p:nvSpPr>
        <p:spPr>
          <a:xfrm>
            <a:off x="838200" y="1253331"/>
            <a:ext cx="10515600" cy="4351338"/>
          </a:xfrm>
        </p:spPr>
        <p:txBody>
          <a:bodyPr/>
          <a:lstStyle/>
          <a:p>
            <a:pPr algn="ctr"/>
            <a:endParaRPr lang="en-US" dirty="0"/>
          </a:p>
          <a:p>
            <a:pPr algn="ctr"/>
            <a:endParaRPr lang="en-US" dirty="0"/>
          </a:p>
          <a:p>
            <a:pPr marL="0" indent="0" algn="ctr">
              <a:buNone/>
            </a:pPr>
            <a:endParaRPr lang="en-US" dirty="0"/>
          </a:p>
          <a:p>
            <a:pPr marL="0" indent="0" algn="ctr">
              <a:buNone/>
            </a:pPr>
            <a:r>
              <a:rPr lang="en-US" sz="4000" dirty="0"/>
              <a:t>What is Economy </a:t>
            </a:r>
          </a:p>
        </p:txBody>
      </p:sp>
    </p:spTree>
    <p:extLst>
      <p:ext uri="{BB962C8B-B14F-4D97-AF65-F5344CB8AC3E}">
        <p14:creationId xmlns:p14="http://schemas.microsoft.com/office/powerpoint/2010/main" val="285612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A823-5C5E-A6F8-AA62-DE1ADE3D2458}"/>
              </a:ext>
            </a:extLst>
          </p:cNvPr>
          <p:cNvSpPr>
            <a:spLocks noGrp="1"/>
          </p:cNvSpPr>
          <p:nvPr>
            <p:ph type="title"/>
          </p:nvPr>
        </p:nvSpPr>
        <p:spPr/>
        <p:txBody>
          <a:bodyPr/>
          <a:lstStyle/>
          <a:p>
            <a:r>
              <a:rPr lang="en-US" dirty="0"/>
              <a:t>Why Big Picture Matters </a:t>
            </a:r>
          </a:p>
        </p:txBody>
      </p:sp>
      <p:sp>
        <p:nvSpPr>
          <p:cNvPr id="3" name="Content Placeholder 2">
            <a:extLst>
              <a:ext uri="{FF2B5EF4-FFF2-40B4-BE49-F238E27FC236}">
                <a16:creationId xmlns:a16="http://schemas.microsoft.com/office/drawing/2014/main" id="{025912E1-D3A7-1B19-A236-7CB3E8F4E611}"/>
              </a:ext>
            </a:extLst>
          </p:cNvPr>
          <p:cNvSpPr>
            <a:spLocks noGrp="1"/>
          </p:cNvSpPr>
          <p:nvPr>
            <p:ph idx="1"/>
          </p:nvPr>
        </p:nvSpPr>
        <p:spPr/>
        <p:txBody>
          <a:bodyPr/>
          <a:lstStyle/>
          <a:p>
            <a:r>
              <a:rPr lang="en-US" dirty="0"/>
              <a:t>Reality is complex and we need holistic approach to navigate it</a:t>
            </a:r>
          </a:p>
          <a:p>
            <a:r>
              <a:rPr lang="en-US" dirty="0"/>
              <a:t>We are born in a certain era and believe certain realities as normal or truths which were built by the previous generations </a:t>
            </a:r>
          </a:p>
          <a:p>
            <a:r>
              <a:rPr lang="en-US" dirty="0"/>
              <a:t>In reality, global economy is not just about trade, GDP, and finance. </a:t>
            </a:r>
          </a:p>
          <a:p>
            <a:r>
              <a:rPr lang="en-US" dirty="0"/>
              <a:t>It is about how are the affairs of the society are organized </a:t>
            </a:r>
          </a:p>
          <a:p>
            <a:r>
              <a:rPr lang="en-US" dirty="0"/>
              <a:t>Economics is just one aspect of it</a:t>
            </a:r>
          </a:p>
        </p:txBody>
      </p:sp>
    </p:spTree>
    <p:extLst>
      <p:ext uri="{BB962C8B-B14F-4D97-AF65-F5344CB8AC3E}">
        <p14:creationId xmlns:p14="http://schemas.microsoft.com/office/powerpoint/2010/main" val="385914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76C5BD-1670-028B-B427-AEFB9B251D95}"/>
              </a:ext>
            </a:extLst>
          </p:cNvPr>
          <p:cNvSpPr>
            <a:spLocks noGrp="1"/>
          </p:cNvSpPr>
          <p:nvPr>
            <p:ph idx="1"/>
          </p:nvPr>
        </p:nvSpPr>
        <p:spPr>
          <a:xfrm>
            <a:off x="838200" y="1253331"/>
            <a:ext cx="10515600" cy="4351338"/>
          </a:xfrm>
        </p:spPr>
        <p:txBody>
          <a:bodyPr/>
          <a:lstStyle/>
          <a:p>
            <a:pPr marL="0" indent="0" algn="ctr">
              <a:buNone/>
            </a:pPr>
            <a:endParaRPr lang="en-US" dirty="0"/>
          </a:p>
          <a:p>
            <a:pPr marL="0" indent="0" algn="ctr">
              <a:buNone/>
            </a:pPr>
            <a:endParaRPr lang="en-US" dirty="0"/>
          </a:p>
          <a:p>
            <a:pPr marL="0" indent="0" algn="ctr">
              <a:buNone/>
            </a:pPr>
            <a:r>
              <a:rPr lang="en-US" i="1" dirty="0"/>
              <a:t>“Life can be much broader once you discover one simple fact: Everything around you that you call life was made up by people that were no smarter than you and you can change it...Once you learn that you'll never be the same again." </a:t>
            </a:r>
          </a:p>
          <a:p>
            <a:pPr marL="0" indent="0" algn="ctr">
              <a:buNone/>
            </a:pPr>
            <a:r>
              <a:rPr lang="en-US" b="1" dirty="0"/>
              <a:t>Steve Jobs </a:t>
            </a:r>
          </a:p>
          <a:p>
            <a:endParaRPr lang="en-US" dirty="0"/>
          </a:p>
        </p:txBody>
      </p:sp>
    </p:spTree>
    <p:extLst>
      <p:ext uri="{BB962C8B-B14F-4D97-AF65-F5344CB8AC3E}">
        <p14:creationId xmlns:p14="http://schemas.microsoft.com/office/powerpoint/2010/main" val="19085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23D52-DE42-0F52-3AC6-3B30F0BD24A1}"/>
              </a:ext>
            </a:extLst>
          </p:cNvPr>
          <p:cNvSpPr>
            <a:spLocks noGrp="1"/>
          </p:cNvSpPr>
          <p:nvPr>
            <p:ph type="title"/>
          </p:nvPr>
        </p:nvSpPr>
        <p:spPr/>
        <p:txBody>
          <a:bodyPr/>
          <a:lstStyle/>
          <a:p>
            <a:r>
              <a:rPr lang="en-US" dirty="0"/>
              <a:t>Why we need Frameworks </a:t>
            </a:r>
          </a:p>
        </p:txBody>
      </p:sp>
      <p:sp>
        <p:nvSpPr>
          <p:cNvPr id="3" name="Content Placeholder 2">
            <a:extLst>
              <a:ext uri="{FF2B5EF4-FFF2-40B4-BE49-F238E27FC236}">
                <a16:creationId xmlns:a16="http://schemas.microsoft.com/office/drawing/2014/main" id="{FA728104-838C-18D0-46D8-F46DC4712A56}"/>
              </a:ext>
            </a:extLst>
          </p:cNvPr>
          <p:cNvSpPr>
            <a:spLocks noGrp="1"/>
          </p:cNvSpPr>
          <p:nvPr>
            <p:ph idx="1"/>
          </p:nvPr>
        </p:nvSpPr>
        <p:spPr/>
        <p:txBody>
          <a:bodyPr>
            <a:normAutofit/>
          </a:bodyPr>
          <a:lstStyle/>
          <a:p>
            <a:r>
              <a:rPr lang="en-US" dirty="0"/>
              <a:t>Humans think in mental models </a:t>
            </a:r>
          </a:p>
          <a:p>
            <a:endParaRPr lang="en-US" dirty="0"/>
          </a:p>
          <a:p>
            <a:r>
              <a:rPr lang="en-US" dirty="0"/>
              <a:t>To understand the complex reality, we develop certain thoughts about our environment, and these models drive our actions </a:t>
            </a:r>
          </a:p>
          <a:p>
            <a:pPr marL="0" indent="0">
              <a:buNone/>
            </a:pPr>
            <a:endParaRPr lang="en-US" dirty="0"/>
          </a:p>
          <a:p>
            <a:r>
              <a:rPr lang="en-US" dirty="0"/>
              <a:t>“All models are wrong, but some are useful”</a:t>
            </a:r>
          </a:p>
          <a:p>
            <a:endParaRPr lang="en-US" dirty="0"/>
          </a:p>
          <a:p>
            <a:r>
              <a:rPr lang="en-US" dirty="0"/>
              <a:t>Models are derived from our world views </a:t>
            </a:r>
          </a:p>
        </p:txBody>
      </p:sp>
    </p:spTree>
    <p:extLst>
      <p:ext uri="{BB962C8B-B14F-4D97-AF65-F5344CB8AC3E}">
        <p14:creationId xmlns:p14="http://schemas.microsoft.com/office/powerpoint/2010/main" val="79853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3788-1534-7C1E-14CF-18D1B0521AFD}"/>
              </a:ext>
            </a:extLst>
          </p:cNvPr>
          <p:cNvSpPr>
            <a:spLocks noGrp="1"/>
          </p:cNvSpPr>
          <p:nvPr>
            <p:ph type="title"/>
          </p:nvPr>
        </p:nvSpPr>
        <p:spPr/>
        <p:txBody>
          <a:bodyPr/>
          <a:lstStyle/>
          <a:p>
            <a:r>
              <a:rPr lang="en-US" dirty="0"/>
              <a:t>Ideology </a:t>
            </a:r>
          </a:p>
        </p:txBody>
      </p:sp>
      <p:sp>
        <p:nvSpPr>
          <p:cNvPr id="3" name="Content Placeholder 2">
            <a:extLst>
              <a:ext uri="{FF2B5EF4-FFF2-40B4-BE49-F238E27FC236}">
                <a16:creationId xmlns:a16="http://schemas.microsoft.com/office/drawing/2014/main" id="{3647602D-0179-8D5C-A935-9F98824D3582}"/>
              </a:ext>
            </a:extLst>
          </p:cNvPr>
          <p:cNvSpPr>
            <a:spLocks noGrp="1"/>
          </p:cNvSpPr>
          <p:nvPr>
            <p:ph idx="1"/>
          </p:nvPr>
        </p:nvSpPr>
        <p:spPr/>
        <p:txBody>
          <a:bodyPr/>
          <a:lstStyle/>
          <a:p>
            <a:r>
              <a:rPr lang="en-US" dirty="0"/>
              <a:t>Ideology is developed by asking fundamental questions about life </a:t>
            </a:r>
          </a:p>
          <a:p>
            <a:endParaRPr lang="en-US" dirty="0"/>
          </a:p>
          <a:p>
            <a:pPr marL="0" indent="0">
              <a:buNone/>
            </a:pPr>
            <a:r>
              <a:rPr lang="en-US" dirty="0"/>
              <a:t> 	Why I am here in this world ?</a:t>
            </a:r>
          </a:p>
          <a:p>
            <a:pPr marL="0" indent="0">
              <a:buNone/>
            </a:pPr>
            <a:r>
              <a:rPr lang="en-US" dirty="0"/>
              <a:t>	What was before that?</a:t>
            </a:r>
          </a:p>
          <a:p>
            <a:pPr marL="0" indent="0">
              <a:buNone/>
            </a:pPr>
            <a:r>
              <a:rPr lang="en-US" dirty="0"/>
              <a:t>	What is after this life?</a:t>
            </a:r>
          </a:p>
        </p:txBody>
      </p:sp>
    </p:spTree>
    <p:extLst>
      <p:ext uri="{BB962C8B-B14F-4D97-AF65-F5344CB8AC3E}">
        <p14:creationId xmlns:p14="http://schemas.microsoft.com/office/powerpoint/2010/main" val="37170015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205</TotalTime>
  <Words>884</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Tw Cen MT</vt:lpstr>
      <vt:lpstr>Tw Cen MT Condensed</vt:lpstr>
      <vt:lpstr>Wingdings 3</vt:lpstr>
      <vt:lpstr>Integral</vt:lpstr>
      <vt:lpstr>Understanding Global Economy</vt:lpstr>
      <vt:lpstr>About Me </vt:lpstr>
      <vt:lpstr>Global Economy Questions </vt:lpstr>
      <vt:lpstr>Why Study Global Economy</vt:lpstr>
      <vt:lpstr>Question …</vt:lpstr>
      <vt:lpstr>Why Big Picture Matters </vt:lpstr>
      <vt:lpstr>PowerPoint Presentation</vt:lpstr>
      <vt:lpstr>Why we need Frameworks </vt:lpstr>
      <vt:lpstr>Ideology </vt:lpstr>
      <vt:lpstr>Secular- liberal Philosophy </vt:lpstr>
      <vt:lpstr>Capitalism</vt:lpstr>
      <vt:lpstr>Communism </vt:lpstr>
      <vt:lpstr>Islam </vt:lpstr>
      <vt:lpstr>Systems are enforced through laws</vt:lpstr>
      <vt:lpstr>Our Focus..</vt:lpstr>
      <vt:lpstr>Why Interdisciplinary Approach</vt:lpstr>
      <vt:lpstr>Overview of the course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Hamid Gilani</dc:creator>
  <cp:lastModifiedBy>Hamid Gilani</cp:lastModifiedBy>
  <cp:revision>3</cp:revision>
  <dcterms:created xsi:type="dcterms:W3CDTF">2025-09-05T11:49:27Z</dcterms:created>
  <dcterms:modified xsi:type="dcterms:W3CDTF">2025-09-05T15:16:33Z</dcterms:modified>
</cp:coreProperties>
</file>