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80AE1-FF25-4A16-986F-A82D91BC55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DE604A-6BE0-4A13-A5B7-7479413AAB41}">
      <dgm:prSet/>
      <dgm:spPr/>
      <dgm:t>
        <a:bodyPr/>
        <a:lstStyle/>
        <a:p>
          <a:r>
            <a:rPr lang="en-US"/>
            <a:t>Ideology through which system emanates, and we organize the society </a:t>
          </a:r>
        </a:p>
      </dgm:t>
    </dgm:pt>
    <dgm:pt modelId="{F347B77E-7660-4A60-B240-EFA803F21413}" type="parTrans" cxnId="{64DADC00-C570-4284-B6A6-640434BDFADC}">
      <dgm:prSet/>
      <dgm:spPr/>
      <dgm:t>
        <a:bodyPr/>
        <a:lstStyle/>
        <a:p>
          <a:endParaRPr lang="en-US"/>
        </a:p>
      </dgm:t>
    </dgm:pt>
    <dgm:pt modelId="{444D255F-09E1-4D17-AC15-2E5737C08E46}" type="sibTrans" cxnId="{64DADC00-C570-4284-B6A6-640434BDFADC}">
      <dgm:prSet/>
      <dgm:spPr/>
      <dgm:t>
        <a:bodyPr/>
        <a:lstStyle/>
        <a:p>
          <a:endParaRPr lang="en-US"/>
        </a:p>
      </dgm:t>
    </dgm:pt>
    <dgm:pt modelId="{F9029E25-2895-479E-9C26-CF5E6A275419}">
      <dgm:prSet/>
      <dgm:spPr/>
      <dgm:t>
        <a:bodyPr/>
        <a:lstStyle/>
        <a:p>
          <a:r>
            <a:rPr lang="en-US"/>
            <a:t>Secular-liberal philosophy developed where man was sovereign </a:t>
          </a:r>
        </a:p>
      </dgm:t>
    </dgm:pt>
    <dgm:pt modelId="{A26ACEEB-4A70-4BD1-B4BF-365F84AA797A}" type="parTrans" cxnId="{E6E3DE58-528C-42CB-89B9-75A3A12BD0AF}">
      <dgm:prSet/>
      <dgm:spPr/>
      <dgm:t>
        <a:bodyPr/>
        <a:lstStyle/>
        <a:p>
          <a:endParaRPr lang="en-US"/>
        </a:p>
      </dgm:t>
    </dgm:pt>
    <dgm:pt modelId="{3226006F-A352-4B3E-BCC7-9084BAAAC382}" type="sibTrans" cxnId="{E6E3DE58-528C-42CB-89B9-75A3A12BD0AF}">
      <dgm:prSet/>
      <dgm:spPr/>
      <dgm:t>
        <a:bodyPr/>
        <a:lstStyle/>
        <a:p>
          <a:endParaRPr lang="en-US"/>
        </a:p>
      </dgm:t>
    </dgm:pt>
    <dgm:pt modelId="{3898FBBE-CF8C-4D02-BC6C-6D73F026A037}">
      <dgm:prSet/>
      <dgm:spPr/>
      <dgm:t>
        <a:bodyPr/>
        <a:lstStyle/>
        <a:p>
          <a:r>
            <a:rPr lang="en-US"/>
            <a:t>Capitalism was economic system that developed on the principle of freedom of choice</a:t>
          </a:r>
        </a:p>
      </dgm:t>
    </dgm:pt>
    <dgm:pt modelId="{92921F9D-1F5D-496C-80D1-58E3BBB3711D}" type="parTrans" cxnId="{52E7E090-5A61-4933-BA79-5230F4A4D364}">
      <dgm:prSet/>
      <dgm:spPr/>
      <dgm:t>
        <a:bodyPr/>
        <a:lstStyle/>
        <a:p>
          <a:endParaRPr lang="en-US"/>
        </a:p>
      </dgm:t>
    </dgm:pt>
    <dgm:pt modelId="{E0FA7D62-B0E0-42E3-A844-0C228FF0DEF1}" type="sibTrans" cxnId="{52E7E090-5A61-4933-BA79-5230F4A4D364}">
      <dgm:prSet/>
      <dgm:spPr/>
      <dgm:t>
        <a:bodyPr/>
        <a:lstStyle/>
        <a:p>
          <a:endParaRPr lang="en-US"/>
        </a:p>
      </dgm:t>
    </dgm:pt>
    <dgm:pt modelId="{510C8BED-867D-431C-B5B7-26B49A8C13FD}">
      <dgm:prSet/>
      <dgm:spPr/>
      <dgm:t>
        <a:bodyPr/>
        <a:lstStyle/>
        <a:p>
          <a:r>
            <a:rPr lang="en-US"/>
            <a:t>Law or legal theory is required to enforce the system on the society. </a:t>
          </a:r>
        </a:p>
      </dgm:t>
    </dgm:pt>
    <dgm:pt modelId="{5150EE54-E2BD-45AF-99DE-355C899DF0A3}" type="parTrans" cxnId="{65A025B5-8CA8-4B39-B6F7-2874E7772C53}">
      <dgm:prSet/>
      <dgm:spPr/>
      <dgm:t>
        <a:bodyPr/>
        <a:lstStyle/>
        <a:p>
          <a:endParaRPr lang="en-US"/>
        </a:p>
      </dgm:t>
    </dgm:pt>
    <dgm:pt modelId="{1DAB33B0-6001-43CB-B64C-7FE5682155F8}" type="sibTrans" cxnId="{65A025B5-8CA8-4B39-B6F7-2874E7772C53}">
      <dgm:prSet/>
      <dgm:spPr/>
      <dgm:t>
        <a:bodyPr/>
        <a:lstStyle/>
        <a:p>
          <a:endParaRPr lang="en-US"/>
        </a:p>
      </dgm:t>
    </dgm:pt>
    <dgm:pt modelId="{32584587-50D6-4DC7-877E-5EA3EE4A8BCD}">
      <dgm:prSet/>
      <dgm:spPr/>
      <dgm:t>
        <a:bodyPr/>
        <a:lstStyle/>
        <a:p>
          <a:r>
            <a:rPr lang="en-US"/>
            <a:t>Current global economy is a result of  international order formed after World War 2</a:t>
          </a:r>
        </a:p>
      </dgm:t>
    </dgm:pt>
    <dgm:pt modelId="{DF805B7C-7539-4D99-AD70-D5290B999677}" type="parTrans" cxnId="{23039821-515F-4F19-8C0E-27007D60F2EB}">
      <dgm:prSet/>
      <dgm:spPr/>
      <dgm:t>
        <a:bodyPr/>
        <a:lstStyle/>
        <a:p>
          <a:endParaRPr lang="en-US"/>
        </a:p>
      </dgm:t>
    </dgm:pt>
    <dgm:pt modelId="{A492538F-E93E-4BF9-BB53-D564B7E4830C}" type="sibTrans" cxnId="{23039821-515F-4F19-8C0E-27007D60F2EB}">
      <dgm:prSet/>
      <dgm:spPr/>
      <dgm:t>
        <a:bodyPr/>
        <a:lstStyle/>
        <a:p>
          <a:endParaRPr lang="en-US"/>
        </a:p>
      </dgm:t>
    </dgm:pt>
    <dgm:pt modelId="{6CA8D086-98E4-455A-9731-E772C1AF7C46}" type="pres">
      <dgm:prSet presAssocID="{2A980AE1-FF25-4A16-986F-A82D91BC55CF}" presName="root" presStyleCnt="0">
        <dgm:presLayoutVars>
          <dgm:dir/>
          <dgm:resizeHandles val="exact"/>
        </dgm:presLayoutVars>
      </dgm:prSet>
      <dgm:spPr/>
    </dgm:pt>
    <dgm:pt modelId="{A8EA3433-C4C7-4B66-94C2-72F5582734D1}" type="pres">
      <dgm:prSet presAssocID="{8BDE604A-6BE0-4A13-A5B7-7479413AAB41}" presName="compNode" presStyleCnt="0"/>
      <dgm:spPr/>
    </dgm:pt>
    <dgm:pt modelId="{0F330267-4C74-4C91-9C10-2A5FD437E48A}" type="pres">
      <dgm:prSet presAssocID="{8BDE604A-6BE0-4A13-A5B7-7479413AAB41}" presName="bgRect" presStyleLbl="bgShp" presStyleIdx="0" presStyleCnt="5"/>
      <dgm:spPr/>
    </dgm:pt>
    <dgm:pt modelId="{739100C9-81F4-4B31-A6FC-D7FD7BC12FAF}" type="pres">
      <dgm:prSet presAssocID="{8BDE604A-6BE0-4A13-A5B7-7479413AAB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56825AF-6EEB-4CAF-AEFA-C14FA2479825}" type="pres">
      <dgm:prSet presAssocID="{8BDE604A-6BE0-4A13-A5B7-7479413AAB41}" presName="spaceRect" presStyleCnt="0"/>
      <dgm:spPr/>
    </dgm:pt>
    <dgm:pt modelId="{E2667F9B-C7B7-4F96-9C96-6EA66BEEAB59}" type="pres">
      <dgm:prSet presAssocID="{8BDE604A-6BE0-4A13-A5B7-7479413AAB41}" presName="parTx" presStyleLbl="revTx" presStyleIdx="0" presStyleCnt="5">
        <dgm:presLayoutVars>
          <dgm:chMax val="0"/>
          <dgm:chPref val="0"/>
        </dgm:presLayoutVars>
      </dgm:prSet>
      <dgm:spPr/>
    </dgm:pt>
    <dgm:pt modelId="{5DEDF34B-074A-48D7-ACE5-B7EBF5E1FCA3}" type="pres">
      <dgm:prSet presAssocID="{444D255F-09E1-4D17-AC15-2E5737C08E46}" presName="sibTrans" presStyleCnt="0"/>
      <dgm:spPr/>
    </dgm:pt>
    <dgm:pt modelId="{B0AF2773-88C2-40D0-A485-63B9D4E814CC}" type="pres">
      <dgm:prSet presAssocID="{F9029E25-2895-479E-9C26-CF5E6A275419}" presName="compNode" presStyleCnt="0"/>
      <dgm:spPr/>
    </dgm:pt>
    <dgm:pt modelId="{2FAC90AD-77EA-415B-8AE1-83C9C87B6208}" type="pres">
      <dgm:prSet presAssocID="{F9029E25-2895-479E-9C26-CF5E6A275419}" presName="bgRect" presStyleLbl="bgShp" presStyleIdx="1" presStyleCnt="5"/>
      <dgm:spPr/>
    </dgm:pt>
    <dgm:pt modelId="{AEB633DC-35AB-49D1-99EE-BE44837CB6A6}" type="pres">
      <dgm:prSet presAssocID="{F9029E25-2895-479E-9C26-CF5E6A2754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DC76059-29AB-4CF8-BF8A-B0EB4D4B3FA6}" type="pres">
      <dgm:prSet presAssocID="{F9029E25-2895-479E-9C26-CF5E6A275419}" presName="spaceRect" presStyleCnt="0"/>
      <dgm:spPr/>
    </dgm:pt>
    <dgm:pt modelId="{EB650A49-802C-457A-A6AC-B12D380D4947}" type="pres">
      <dgm:prSet presAssocID="{F9029E25-2895-479E-9C26-CF5E6A275419}" presName="parTx" presStyleLbl="revTx" presStyleIdx="1" presStyleCnt="5">
        <dgm:presLayoutVars>
          <dgm:chMax val="0"/>
          <dgm:chPref val="0"/>
        </dgm:presLayoutVars>
      </dgm:prSet>
      <dgm:spPr/>
    </dgm:pt>
    <dgm:pt modelId="{85B107E8-48AB-4209-9512-EB80CC54970B}" type="pres">
      <dgm:prSet presAssocID="{3226006F-A352-4B3E-BCC7-9084BAAAC382}" presName="sibTrans" presStyleCnt="0"/>
      <dgm:spPr/>
    </dgm:pt>
    <dgm:pt modelId="{DD97F38D-C111-4351-AA87-2959700880B9}" type="pres">
      <dgm:prSet presAssocID="{3898FBBE-CF8C-4D02-BC6C-6D73F026A037}" presName="compNode" presStyleCnt="0"/>
      <dgm:spPr/>
    </dgm:pt>
    <dgm:pt modelId="{4B1DF53C-3F3B-4513-BEDB-7F7C4695946B}" type="pres">
      <dgm:prSet presAssocID="{3898FBBE-CF8C-4D02-BC6C-6D73F026A037}" presName="bgRect" presStyleLbl="bgShp" presStyleIdx="2" presStyleCnt="5"/>
      <dgm:spPr/>
    </dgm:pt>
    <dgm:pt modelId="{0EACB29E-0A7F-45F1-8A7E-E2F009ED571C}" type="pres">
      <dgm:prSet presAssocID="{3898FBBE-CF8C-4D02-BC6C-6D73F026A03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679415-9BA1-4544-8A5F-D4B22F13BE88}" type="pres">
      <dgm:prSet presAssocID="{3898FBBE-CF8C-4D02-BC6C-6D73F026A037}" presName="spaceRect" presStyleCnt="0"/>
      <dgm:spPr/>
    </dgm:pt>
    <dgm:pt modelId="{33FB7296-CDBC-4034-981C-2565C4DDC1C6}" type="pres">
      <dgm:prSet presAssocID="{3898FBBE-CF8C-4D02-BC6C-6D73F026A037}" presName="parTx" presStyleLbl="revTx" presStyleIdx="2" presStyleCnt="5">
        <dgm:presLayoutVars>
          <dgm:chMax val="0"/>
          <dgm:chPref val="0"/>
        </dgm:presLayoutVars>
      </dgm:prSet>
      <dgm:spPr/>
    </dgm:pt>
    <dgm:pt modelId="{09346F2A-AB01-41CA-8AC2-ED48099F9841}" type="pres">
      <dgm:prSet presAssocID="{E0FA7D62-B0E0-42E3-A844-0C228FF0DEF1}" presName="sibTrans" presStyleCnt="0"/>
      <dgm:spPr/>
    </dgm:pt>
    <dgm:pt modelId="{1E0DCEE1-E415-403A-A956-32DEEBFE1C24}" type="pres">
      <dgm:prSet presAssocID="{510C8BED-867D-431C-B5B7-26B49A8C13FD}" presName="compNode" presStyleCnt="0"/>
      <dgm:spPr/>
    </dgm:pt>
    <dgm:pt modelId="{0E6CD719-FD67-4A74-96AF-A6F4CA0F2302}" type="pres">
      <dgm:prSet presAssocID="{510C8BED-867D-431C-B5B7-26B49A8C13FD}" presName="bgRect" presStyleLbl="bgShp" presStyleIdx="3" presStyleCnt="5"/>
      <dgm:spPr/>
    </dgm:pt>
    <dgm:pt modelId="{29230E7A-B473-4BC5-ADBA-9BB3EFE973EC}" type="pres">
      <dgm:prSet presAssocID="{510C8BED-867D-431C-B5B7-26B49A8C13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F2F0A5E-0723-47B1-85CC-1ABD07D477B8}" type="pres">
      <dgm:prSet presAssocID="{510C8BED-867D-431C-B5B7-26B49A8C13FD}" presName="spaceRect" presStyleCnt="0"/>
      <dgm:spPr/>
    </dgm:pt>
    <dgm:pt modelId="{F85FEBAE-A14A-46FD-9FED-6AEC3D464034}" type="pres">
      <dgm:prSet presAssocID="{510C8BED-867D-431C-B5B7-26B49A8C13FD}" presName="parTx" presStyleLbl="revTx" presStyleIdx="3" presStyleCnt="5">
        <dgm:presLayoutVars>
          <dgm:chMax val="0"/>
          <dgm:chPref val="0"/>
        </dgm:presLayoutVars>
      </dgm:prSet>
      <dgm:spPr/>
    </dgm:pt>
    <dgm:pt modelId="{7C09A265-7204-4FAD-B7DA-969249420977}" type="pres">
      <dgm:prSet presAssocID="{1DAB33B0-6001-43CB-B64C-7FE5682155F8}" presName="sibTrans" presStyleCnt="0"/>
      <dgm:spPr/>
    </dgm:pt>
    <dgm:pt modelId="{24F6FAD0-3AC0-4C1B-AC0E-59FB48962C3A}" type="pres">
      <dgm:prSet presAssocID="{32584587-50D6-4DC7-877E-5EA3EE4A8BCD}" presName="compNode" presStyleCnt="0"/>
      <dgm:spPr/>
    </dgm:pt>
    <dgm:pt modelId="{33A5C113-C17A-465D-BEAC-4C0C5D74750E}" type="pres">
      <dgm:prSet presAssocID="{32584587-50D6-4DC7-877E-5EA3EE4A8BCD}" presName="bgRect" presStyleLbl="bgShp" presStyleIdx="4" presStyleCnt="5"/>
      <dgm:spPr/>
    </dgm:pt>
    <dgm:pt modelId="{DC610256-3D26-4F1C-AB7D-49577E374614}" type="pres">
      <dgm:prSet presAssocID="{32584587-50D6-4DC7-877E-5EA3EE4A8B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ABBD0B70-4BE6-4908-8D72-B6BCFD062BE6}" type="pres">
      <dgm:prSet presAssocID="{32584587-50D6-4DC7-877E-5EA3EE4A8BCD}" presName="spaceRect" presStyleCnt="0"/>
      <dgm:spPr/>
    </dgm:pt>
    <dgm:pt modelId="{F966FB54-599E-4CEA-ADD8-1BCE0AE719B2}" type="pres">
      <dgm:prSet presAssocID="{32584587-50D6-4DC7-877E-5EA3EE4A8BC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4DADC00-C570-4284-B6A6-640434BDFADC}" srcId="{2A980AE1-FF25-4A16-986F-A82D91BC55CF}" destId="{8BDE604A-6BE0-4A13-A5B7-7479413AAB41}" srcOrd="0" destOrd="0" parTransId="{F347B77E-7660-4A60-B240-EFA803F21413}" sibTransId="{444D255F-09E1-4D17-AC15-2E5737C08E46}"/>
    <dgm:cxn modelId="{A0B8450C-A0C7-472D-BB54-E44489E278CE}" type="presOf" srcId="{3898FBBE-CF8C-4D02-BC6C-6D73F026A037}" destId="{33FB7296-CDBC-4034-981C-2565C4DDC1C6}" srcOrd="0" destOrd="0" presId="urn:microsoft.com/office/officeart/2018/2/layout/IconVerticalSolidList"/>
    <dgm:cxn modelId="{6C224115-54B9-4CC8-BC33-B0F5D2693CF1}" type="presOf" srcId="{8BDE604A-6BE0-4A13-A5B7-7479413AAB41}" destId="{E2667F9B-C7B7-4F96-9C96-6EA66BEEAB59}" srcOrd="0" destOrd="0" presId="urn:microsoft.com/office/officeart/2018/2/layout/IconVerticalSolidList"/>
    <dgm:cxn modelId="{78EACB15-CAAF-40F9-A4E9-04D8571DBFB2}" type="presOf" srcId="{F9029E25-2895-479E-9C26-CF5E6A275419}" destId="{EB650A49-802C-457A-A6AC-B12D380D4947}" srcOrd="0" destOrd="0" presId="urn:microsoft.com/office/officeart/2018/2/layout/IconVerticalSolidList"/>
    <dgm:cxn modelId="{15D2A019-2D9D-4C26-AD3F-6BD5D3DD39A8}" type="presOf" srcId="{2A980AE1-FF25-4A16-986F-A82D91BC55CF}" destId="{6CA8D086-98E4-455A-9731-E772C1AF7C46}" srcOrd="0" destOrd="0" presId="urn:microsoft.com/office/officeart/2018/2/layout/IconVerticalSolidList"/>
    <dgm:cxn modelId="{3476391B-F758-4DFE-9AA0-95495AF1C307}" type="presOf" srcId="{32584587-50D6-4DC7-877E-5EA3EE4A8BCD}" destId="{F966FB54-599E-4CEA-ADD8-1BCE0AE719B2}" srcOrd="0" destOrd="0" presId="urn:microsoft.com/office/officeart/2018/2/layout/IconVerticalSolidList"/>
    <dgm:cxn modelId="{23039821-515F-4F19-8C0E-27007D60F2EB}" srcId="{2A980AE1-FF25-4A16-986F-A82D91BC55CF}" destId="{32584587-50D6-4DC7-877E-5EA3EE4A8BCD}" srcOrd="4" destOrd="0" parTransId="{DF805B7C-7539-4D99-AD70-D5290B999677}" sibTransId="{A492538F-E93E-4BF9-BB53-D564B7E4830C}"/>
    <dgm:cxn modelId="{E6E3DE58-528C-42CB-89B9-75A3A12BD0AF}" srcId="{2A980AE1-FF25-4A16-986F-A82D91BC55CF}" destId="{F9029E25-2895-479E-9C26-CF5E6A275419}" srcOrd="1" destOrd="0" parTransId="{A26ACEEB-4A70-4BD1-B4BF-365F84AA797A}" sibTransId="{3226006F-A352-4B3E-BCC7-9084BAAAC382}"/>
    <dgm:cxn modelId="{DD73437A-78DE-481E-A756-EED7EE3813D0}" type="presOf" srcId="{510C8BED-867D-431C-B5B7-26B49A8C13FD}" destId="{F85FEBAE-A14A-46FD-9FED-6AEC3D464034}" srcOrd="0" destOrd="0" presId="urn:microsoft.com/office/officeart/2018/2/layout/IconVerticalSolidList"/>
    <dgm:cxn modelId="{52E7E090-5A61-4933-BA79-5230F4A4D364}" srcId="{2A980AE1-FF25-4A16-986F-A82D91BC55CF}" destId="{3898FBBE-CF8C-4D02-BC6C-6D73F026A037}" srcOrd="2" destOrd="0" parTransId="{92921F9D-1F5D-496C-80D1-58E3BBB3711D}" sibTransId="{E0FA7D62-B0E0-42E3-A844-0C228FF0DEF1}"/>
    <dgm:cxn modelId="{65A025B5-8CA8-4B39-B6F7-2874E7772C53}" srcId="{2A980AE1-FF25-4A16-986F-A82D91BC55CF}" destId="{510C8BED-867D-431C-B5B7-26B49A8C13FD}" srcOrd="3" destOrd="0" parTransId="{5150EE54-E2BD-45AF-99DE-355C899DF0A3}" sibTransId="{1DAB33B0-6001-43CB-B64C-7FE5682155F8}"/>
    <dgm:cxn modelId="{F0E7C5B1-BD2D-4FE6-B121-035BC1E23D43}" type="presParOf" srcId="{6CA8D086-98E4-455A-9731-E772C1AF7C46}" destId="{A8EA3433-C4C7-4B66-94C2-72F5582734D1}" srcOrd="0" destOrd="0" presId="urn:microsoft.com/office/officeart/2018/2/layout/IconVerticalSolidList"/>
    <dgm:cxn modelId="{D8BFE759-B7C1-4ED2-B33F-9659A98154FA}" type="presParOf" srcId="{A8EA3433-C4C7-4B66-94C2-72F5582734D1}" destId="{0F330267-4C74-4C91-9C10-2A5FD437E48A}" srcOrd="0" destOrd="0" presId="urn:microsoft.com/office/officeart/2018/2/layout/IconVerticalSolidList"/>
    <dgm:cxn modelId="{EE712383-7DEA-4964-A084-EBC951C1F084}" type="presParOf" srcId="{A8EA3433-C4C7-4B66-94C2-72F5582734D1}" destId="{739100C9-81F4-4B31-A6FC-D7FD7BC12FAF}" srcOrd="1" destOrd="0" presId="urn:microsoft.com/office/officeart/2018/2/layout/IconVerticalSolidList"/>
    <dgm:cxn modelId="{CC488EA8-BFF1-4B78-ACC6-F6B3A3A0235C}" type="presParOf" srcId="{A8EA3433-C4C7-4B66-94C2-72F5582734D1}" destId="{D56825AF-6EEB-4CAF-AEFA-C14FA2479825}" srcOrd="2" destOrd="0" presId="urn:microsoft.com/office/officeart/2018/2/layout/IconVerticalSolidList"/>
    <dgm:cxn modelId="{6021447A-2AD0-4867-B0EC-37D7F94EF13F}" type="presParOf" srcId="{A8EA3433-C4C7-4B66-94C2-72F5582734D1}" destId="{E2667F9B-C7B7-4F96-9C96-6EA66BEEAB59}" srcOrd="3" destOrd="0" presId="urn:microsoft.com/office/officeart/2018/2/layout/IconVerticalSolidList"/>
    <dgm:cxn modelId="{5098BFD1-ADBA-416C-B5AA-9CAFE4053701}" type="presParOf" srcId="{6CA8D086-98E4-455A-9731-E772C1AF7C46}" destId="{5DEDF34B-074A-48D7-ACE5-B7EBF5E1FCA3}" srcOrd="1" destOrd="0" presId="urn:microsoft.com/office/officeart/2018/2/layout/IconVerticalSolidList"/>
    <dgm:cxn modelId="{C0EA901A-41DE-474D-9A0D-28233308426E}" type="presParOf" srcId="{6CA8D086-98E4-455A-9731-E772C1AF7C46}" destId="{B0AF2773-88C2-40D0-A485-63B9D4E814CC}" srcOrd="2" destOrd="0" presId="urn:microsoft.com/office/officeart/2018/2/layout/IconVerticalSolidList"/>
    <dgm:cxn modelId="{F14BD54A-2566-4F8C-8BC1-7C5CF651F24E}" type="presParOf" srcId="{B0AF2773-88C2-40D0-A485-63B9D4E814CC}" destId="{2FAC90AD-77EA-415B-8AE1-83C9C87B6208}" srcOrd="0" destOrd="0" presId="urn:microsoft.com/office/officeart/2018/2/layout/IconVerticalSolidList"/>
    <dgm:cxn modelId="{894BE95F-3B4A-4652-B7E8-A66420941FEC}" type="presParOf" srcId="{B0AF2773-88C2-40D0-A485-63B9D4E814CC}" destId="{AEB633DC-35AB-49D1-99EE-BE44837CB6A6}" srcOrd="1" destOrd="0" presId="urn:microsoft.com/office/officeart/2018/2/layout/IconVerticalSolidList"/>
    <dgm:cxn modelId="{0F4ADFF2-5B53-4729-9BCF-F8120AB20184}" type="presParOf" srcId="{B0AF2773-88C2-40D0-A485-63B9D4E814CC}" destId="{DDC76059-29AB-4CF8-BF8A-B0EB4D4B3FA6}" srcOrd="2" destOrd="0" presId="urn:microsoft.com/office/officeart/2018/2/layout/IconVerticalSolidList"/>
    <dgm:cxn modelId="{70ABB6DB-E8F3-4B2F-8813-B63D4302E973}" type="presParOf" srcId="{B0AF2773-88C2-40D0-A485-63B9D4E814CC}" destId="{EB650A49-802C-457A-A6AC-B12D380D4947}" srcOrd="3" destOrd="0" presId="urn:microsoft.com/office/officeart/2018/2/layout/IconVerticalSolidList"/>
    <dgm:cxn modelId="{DFD313AE-43C5-4EFA-9FE7-E18B7F18772F}" type="presParOf" srcId="{6CA8D086-98E4-455A-9731-E772C1AF7C46}" destId="{85B107E8-48AB-4209-9512-EB80CC54970B}" srcOrd="3" destOrd="0" presId="urn:microsoft.com/office/officeart/2018/2/layout/IconVerticalSolidList"/>
    <dgm:cxn modelId="{8FA8ED17-01E2-4F70-8E17-FC9B8293D8AC}" type="presParOf" srcId="{6CA8D086-98E4-455A-9731-E772C1AF7C46}" destId="{DD97F38D-C111-4351-AA87-2959700880B9}" srcOrd="4" destOrd="0" presId="urn:microsoft.com/office/officeart/2018/2/layout/IconVerticalSolidList"/>
    <dgm:cxn modelId="{37324A43-B86F-4719-A3A3-129BADB8AC23}" type="presParOf" srcId="{DD97F38D-C111-4351-AA87-2959700880B9}" destId="{4B1DF53C-3F3B-4513-BEDB-7F7C4695946B}" srcOrd="0" destOrd="0" presId="urn:microsoft.com/office/officeart/2018/2/layout/IconVerticalSolidList"/>
    <dgm:cxn modelId="{790569B1-C800-44B3-A01E-56AC7A983365}" type="presParOf" srcId="{DD97F38D-C111-4351-AA87-2959700880B9}" destId="{0EACB29E-0A7F-45F1-8A7E-E2F009ED571C}" srcOrd="1" destOrd="0" presId="urn:microsoft.com/office/officeart/2018/2/layout/IconVerticalSolidList"/>
    <dgm:cxn modelId="{3910925C-800F-4CB2-B5A3-4D61831A51EC}" type="presParOf" srcId="{DD97F38D-C111-4351-AA87-2959700880B9}" destId="{21679415-9BA1-4544-8A5F-D4B22F13BE88}" srcOrd="2" destOrd="0" presId="urn:microsoft.com/office/officeart/2018/2/layout/IconVerticalSolidList"/>
    <dgm:cxn modelId="{859C5686-C85C-4EC9-995D-BFBFD73CFB9B}" type="presParOf" srcId="{DD97F38D-C111-4351-AA87-2959700880B9}" destId="{33FB7296-CDBC-4034-981C-2565C4DDC1C6}" srcOrd="3" destOrd="0" presId="urn:microsoft.com/office/officeart/2018/2/layout/IconVerticalSolidList"/>
    <dgm:cxn modelId="{2F6C8B08-E4F4-45E6-91DA-61ADA7DDEDE6}" type="presParOf" srcId="{6CA8D086-98E4-455A-9731-E772C1AF7C46}" destId="{09346F2A-AB01-41CA-8AC2-ED48099F9841}" srcOrd="5" destOrd="0" presId="urn:microsoft.com/office/officeart/2018/2/layout/IconVerticalSolidList"/>
    <dgm:cxn modelId="{F078710F-A0A7-4D3B-88FD-A2448A826870}" type="presParOf" srcId="{6CA8D086-98E4-455A-9731-E772C1AF7C46}" destId="{1E0DCEE1-E415-403A-A956-32DEEBFE1C24}" srcOrd="6" destOrd="0" presId="urn:microsoft.com/office/officeart/2018/2/layout/IconVerticalSolidList"/>
    <dgm:cxn modelId="{87E59F83-4FCD-4AA9-B831-B8A4810FF233}" type="presParOf" srcId="{1E0DCEE1-E415-403A-A956-32DEEBFE1C24}" destId="{0E6CD719-FD67-4A74-96AF-A6F4CA0F2302}" srcOrd="0" destOrd="0" presId="urn:microsoft.com/office/officeart/2018/2/layout/IconVerticalSolidList"/>
    <dgm:cxn modelId="{BF7F07E8-8490-4ECD-8F8E-46CF074A5213}" type="presParOf" srcId="{1E0DCEE1-E415-403A-A956-32DEEBFE1C24}" destId="{29230E7A-B473-4BC5-ADBA-9BB3EFE973EC}" srcOrd="1" destOrd="0" presId="urn:microsoft.com/office/officeart/2018/2/layout/IconVerticalSolidList"/>
    <dgm:cxn modelId="{AD337276-9F6E-4562-BEE6-967388321E11}" type="presParOf" srcId="{1E0DCEE1-E415-403A-A956-32DEEBFE1C24}" destId="{6F2F0A5E-0723-47B1-85CC-1ABD07D477B8}" srcOrd="2" destOrd="0" presId="urn:microsoft.com/office/officeart/2018/2/layout/IconVerticalSolidList"/>
    <dgm:cxn modelId="{57D2B9F8-E6EB-4B1E-8DCB-8BE7F8EB8E2F}" type="presParOf" srcId="{1E0DCEE1-E415-403A-A956-32DEEBFE1C24}" destId="{F85FEBAE-A14A-46FD-9FED-6AEC3D464034}" srcOrd="3" destOrd="0" presId="urn:microsoft.com/office/officeart/2018/2/layout/IconVerticalSolidList"/>
    <dgm:cxn modelId="{B664AE5C-6883-48FB-B747-94992484C1AE}" type="presParOf" srcId="{6CA8D086-98E4-455A-9731-E772C1AF7C46}" destId="{7C09A265-7204-4FAD-B7DA-969249420977}" srcOrd="7" destOrd="0" presId="urn:microsoft.com/office/officeart/2018/2/layout/IconVerticalSolidList"/>
    <dgm:cxn modelId="{D8AE2511-BFCE-4D15-B684-DAF012462064}" type="presParOf" srcId="{6CA8D086-98E4-455A-9731-E772C1AF7C46}" destId="{24F6FAD0-3AC0-4C1B-AC0E-59FB48962C3A}" srcOrd="8" destOrd="0" presId="urn:microsoft.com/office/officeart/2018/2/layout/IconVerticalSolidList"/>
    <dgm:cxn modelId="{80505049-FB74-4508-BEF9-DD430FBD1A3E}" type="presParOf" srcId="{24F6FAD0-3AC0-4C1B-AC0E-59FB48962C3A}" destId="{33A5C113-C17A-465D-BEAC-4C0C5D74750E}" srcOrd="0" destOrd="0" presId="urn:microsoft.com/office/officeart/2018/2/layout/IconVerticalSolidList"/>
    <dgm:cxn modelId="{3765623D-15F0-4F89-AAF6-A0C9D39456E0}" type="presParOf" srcId="{24F6FAD0-3AC0-4C1B-AC0E-59FB48962C3A}" destId="{DC610256-3D26-4F1C-AB7D-49577E374614}" srcOrd="1" destOrd="0" presId="urn:microsoft.com/office/officeart/2018/2/layout/IconVerticalSolidList"/>
    <dgm:cxn modelId="{91B29F55-C873-4D51-8348-6839CE5EFF29}" type="presParOf" srcId="{24F6FAD0-3AC0-4C1B-AC0E-59FB48962C3A}" destId="{ABBD0B70-4BE6-4908-8D72-B6BCFD062BE6}" srcOrd="2" destOrd="0" presId="urn:microsoft.com/office/officeart/2018/2/layout/IconVerticalSolidList"/>
    <dgm:cxn modelId="{6B20BBCD-2D4A-47C9-A67E-872713C11C04}" type="presParOf" srcId="{24F6FAD0-3AC0-4C1B-AC0E-59FB48962C3A}" destId="{F966FB54-599E-4CEA-ADD8-1BCE0AE719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547BE8-FD12-4801-9081-3E0E29D44F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A7DAFBF-783E-4ED7-8EA0-77BF314F57C6}">
      <dgm:prSet/>
      <dgm:spPr/>
      <dgm:t>
        <a:bodyPr/>
        <a:lstStyle/>
        <a:p>
          <a:r>
            <a:rPr lang="en-US"/>
            <a:t>Why do nations trade?</a:t>
          </a:r>
        </a:p>
      </dgm:t>
    </dgm:pt>
    <dgm:pt modelId="{FF6CBAC1-17B8-470B-8025-40D761293E2E}" type="parTrans" cxnId="{81FCA8A4-92E4-4B9A-A630-CBCCC89FBCFC}">
      <dgm:prSet/>
      <dgm:spPr/>
      <dgm:t>
        <a:bodyPr/>
        <a:lstStyle/>
        <a:p>
          <a:endParaRPr lang="en-US"/>
        </a:p>
      </dgm:t>
    </dgm:pt>
    <dgm:pt modelId="{6D81C1B5-F60B-4A52-BB46-014FE0B21135}" type="sibTrans" cxnId="{81FCA8A4-92E4-4B9A-A630-CBCCC89FBCFC}">
      <dgm:prSet/>
      <dgm:spPr/>
      <dgm:t>
        <a:bodyPr/>
        <a:lstStyle/>
        <a:p>
          <a:endParaRPr lang="en-US"/>
        </a:p>
      </dgm:t>
    </dgm:pt>
    <dgm:pt modelId="{4AC06570-1C0F-43A6-9E99-68CAD44122B6}">
      <dgm:prSet/>
      <dgm:spPr/>
      <dgm:t>
        <a:bodyPr/>
        <a:lstStyle/>
        <a:p>
          <a:r>
            <a:rPr lang="en-US"/>
            <a:t>Gains from specialization and exchange </a:t>
          </a:r>
        </a:p>
      </dgm:t>
    </dgm:pt>
    <dgm:pt modelId="{E57460CF-CE49-4030-B340-51FC5521649E}" type="parTrans" cxnId="{64D2BABA-EEF4-4492-9D49-48C424321AEA}">
      <dgm:prSet/>
      <dgm:spPr/>
      <dgm:t>
        <a:bodyPr/>
        <a:lstStyle/>
        <a:p>
          <a:endParaRPr lang="en-US"/>
        </a:p>
      </dgm:t>
    </dgm:pt>
    <dgm:pt modelId="{850322A8-170F-4A94-B183-B7241C40F8DF}" type="sibTrans" cxnId="{64D2BABA-EEF4-4492-9D49-48C424321AEA}">
      <dgm:prSet/>
      <dgm:spPr/>
      <dgm:t>
        <a:bodyPr/>
        <a:lstStyle/>
        <a:p>
          <a:endParaRPr lang="en-US"/>
        </a:p>
      </dgm:t>
    </dgm:pt>
    <dgm:pt modelId="{52EEAAAD-61EF-46B4-87F1-14FF2F88F35D}">
      <dgm:prSet/>
      <dgm:spPr/>
      <dgm:t>
        <a:bodyPr/>
        <a:lstStyle/>
        <a:p>
          <a:r>
            <a:rPr lang="en-US"/>
            <a:t>Core Question: What determines trade patterns </a:t>
          </a:r>
        </a:p>
      </dgm:t>
    </dgm:pt>
    <dgm:pt modelId="{0FC865F6-382E-4F2E-86C7-8593D680000D}" type="parTrans" cxnId="{EF910F05-4EF7-4521-B7EA-3FB3E66393C6}">
      <dgm:prSet/>
      <dgm:spPr/>
      <dgm:t>
        <a:bodyPr/>
        <a:lstStyle/>
        <a:p>
          <a:endParaRPr lang="en-US"/>
        </a:p>
      </dgm:t>
    </dgm:pt>
    <dgm:pt modelId="{B18E7790-9049-49D3-8DDC-B2DB1E80D117}" type="sibTrans" cxnId="{EF910F05-4EF7-4521-B7EA-3FB3E66393C6}">
      <dgm:prSet/>
      <dgm:spPr/>
      <dgm:t>
        <a:bodyPr/>
        <a:lstStyle/>
        <a:p>
          <a:endParaRPr lang="en-US"/>
        </a:p>
      </dgm:t>
    </dgm:pt>
    <dgm:pt modelId="{647DEE6D-EB3F-41DD-8E43-10F2C664DCB0}" type="pres">
      <dgm:prSet presAssocID="{23547BE8-FD12-4801-9081-3E0E29D44F03}" presName="root" presStyleCnt="0">
        <dgm:presLayoutVars>
          <dgm:dir/>
          <dgm:resizeHandles val="exact"/>
        </dgm:presLayoutVars>
      </dgm:prSet>
      <dgm:spPr/>
    </dgm:pt>
    <dgm:pt modelId="{CDE3E54D-00A7-468C-8129-A0692F219A51}" type="pres">
      <dgm:prSet presAssocID="{5A7DAFBF-783E-4ED7-8EA0-77BF314F57C6}" presName="compNode" presStyleCnt="0"/>
      <dgm:spPr/>
    </dgm:pt>
    <dgm:pt modelId="{AE69EF8C-972D-4EA3-BDB8-BD80447AAFDD}" type="pres">
      <dgm:prSet presAssocID="{5A7DAFBF-783E-4ED7-8EA0-77BF314F57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5C252A33-D846-4661-8CEA-011025EEF872}" type="pres">
      <dgm:prSet presAssocID="{5A7DAFBF-783E-4ED7-8EA0-77BF314F57C6}" presName="spaceRect" presStyleCnt="0"/>
      <dgm:spPr/>
    </dgm:pt>
    <dgm:pt modelId="{380AA2FB-10D3-43CB-9CE5-0AD3886D8E5D}" type="pres">
      <dgm:prSet presAssocID="{5A7DAFBF-783E-4ED7-8EA0-77BF314F57C6}" presName="textRect" presStyleLbl="revTx" presStyleIdx="0" presStyleCnt="3">
        <dgm:presLayoutVars>
          <dgm:chMax val="1"/>
          <dgm:chPref val="1"/>
        </dgm:presLayoutVars>
      </dgm:prSet>
      <dgm:spPr/>
    </dgm:pt>
    <dgm:pt modelId="{E658EF69-27B2-4FD9-89C6-82E4FD07D612}" type="pres">
      <dgm:prSet presAssocID="{6D81C1B5-F60B-4A52-BB46-014FE0B21135}" presName="sibTrans" presStyleCnt="0"/>
      <dgm:spPr/>
    </dgm:pt>
    <dgm:pt modelId="{7879D108-BF2A-4EEA-80C3-42E73512690F}" type="pres">
      <dgm:prSet presAssocID="{4AC06570-1C0F-43A6-9E99-68CAD44122B6}" presName="compNode" presStyleCnt="0"/>
      <dgm:spPr/>
    </dgm:pt>
    <dgm:pt modelId="{AF3B6B60-65B4-4720-B716-FCD4843F0DB8}" type="pres">
      <dgm:prSet presAssocID="{4AC06570-1C0F-43A6-9E99-68CAD44122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3737876-6959-4BA4-9F84-144F4B062B16}" type="pres">
      <dgm:prSet presAssocID="{4AC06570-1C0F-43A6-9E99-68CAD44122B6}" presName="spaceRect" presStyleCnt="0"/>
      <dgm:spPr/>
    </dgm:pt>
    <dgm:pt modelId="{DC4CED14-3F5A-4ABA-8F3B-E869F7F34A8B}" type="pres">
      <dgm:prSet presAssocID="{4AC06570-1C0F-43A6-9E99-68CAD44122B6}" presName="textRect" presStyleLbl="revTx" presStyleIdx="1" presStyleCnt="3">
        <dgm:presLayoutVars>
          <dgm:chMax val="1"/>
          <dgm:chPref val="1"/>
        </dgm:presLayoutVars>
      </dgm:prSet>
      <dgm:spPr/>
    </dgm:pt>
    <dgm:pt modelId="{12A025C8-BF3B-42F6-A29A-7299949D28DC}" type="pres">
      <dgm:prSet presAssocID="{850322A8-170F-4A94-B183-B7241C40F8DF}" presName="sibTrans" presStyleCnt="0"/>
      <dgm:spPr/>
    </dgm:pt>
    <dgm:pt modelId="{8160158D-6370-4BA3-923B-4426459D3308}" type="pres">
      <dgm:prSet presAssocID="{52EEAAAD-61EF-46B4-87F1-14FF2F88F35D}" presName="compNode" presStyleCnt="0"/>
      <dgm:spPr/>
    </dgm:pt>
    <dgm:pt modelId="{C663A4D8-BBE9-4F26-85DA-071D8DA94CDE}" type="pres">
      <dgm:prSet presAssocID="{52EEAAAD-61EF-46B4-87F1-14FF2F88F3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8C781C6-91A4-4F83-968D-E09E7BD7628A}" type="pres">
      <dgm:prSet presAssocID="{52EEAAAD-61EF-46B4-87F1-14FF2F88F35D}" presName="spaceRect" presStyleCnt="0"/>
      <dgm:spPr/>
    </dgm:pt>
    <dgm:pt modelId="{5257C9B7-5E1D-42A5-BF08-7159AC534100}" type="pres">
      <dgm:prSet presAssocID="{52EEAAAD-61EF-46B4-87F1-14FF2F88F3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DCFA04-1EED-4A38-B394-69836D2115B7}" type="presOf" srcId="{52EEAAAD-61EF-46B4-87F1-14FF2F88F35D}" destId="{5257C9B7-5E1D-42A5-BF08-7159AC534100}" srcOrd="0" destOrd="0" presId="urn:microsoft.com/office/officeart/2018/2/layout/IconLabelList"/>
    <dgm:cxn modelId="{EF910F05-4EF7-4521-B7EA-3FB3E66393C6}" srcId="{23547BE8-FD12-4801-9081-3E0E29D44F03}" destId="{52EEAAAD-61EF-46B4-87F1-14FF2F88F35D}" srcOrd="2" destOrd="0" parTransId="{0FC865F6-382E-4F2E-86C7-8593D680000D}" sibTransId="{B18E7790-9049-49D3-8DDC-B2DB1E80D117}"/>
    <dgm:cxn modelId="{DA3C930E-66EE-45F6-9B2D-FBC4F13B3D60}" type="presOf" srcId="{23547BE8-FD12-4801-9081-3E0E29D44F03}" destId="{647DEE6D-EB3F-41DD-8E43-10F2C664DCB0}" srcOrd="0" destOrd="0" presId="urn:microsoft.com/office/officeart/2018/2/layout/IconLabelList"/>
    <dgm:cxn modelId="{81FCA8A4-92E4-4B9A-A630-CBCCC89FBCFC}" srcId="{23547BE8-FD12-4801-9081-3E0E29D44F03}" destId="{5A7DAFBF-783E-4ED7-8EA0-77BF314F57C6}" srcOrd="0" destOrd="0" parTransId="{FF6CBAC1-17B8-470B-8025-40D761293E2E}" sibTransId="{6D81C1B5-F60B-4A52-BB46-014FE0B21135}"/>
    <dgm:cxn modelId="{64D2BABA-EEF4-4492-9D49-48C424321AEA}" srcId="{23547BE8-FD12-4801-9081-3E0E29D44F03}" destId="{4AC06570-1C0F-43A6-9E99-68CAD44122B6}" srcOrd="1" destOrd="0" parTransId="{E57460CF-CE49-4030-B340-51FC5521649E}" sibTransId="{850322A8-170F-4A94-B183-B7241C40F8DF}"/>
    <dgm:cxn modelId="{33E9CECE-CA40-430B-AD47-D45D831FC709}" type="presOf" srcId="{4AC06570-1C0F-43A6-9E99-68CAD44122B6}" destId="{DC4CED14-3F5A-4ABA-8F3B-E869F7F34A8B}" srcOrd="0" destOrd="0" presId="urn:microsoft.com/office/officeart/2018/2/layout/IconLabelList"/>
    <dgm:cxn modelId="{E31F21EE-0829-4585-A34F-016EB140F813}" type="presOf" srcId="{5A7DAFBF-783E-4ED7-8EA0-77BF314F57C6}" destId="{380AA2FB-10D3-43CB-9CE5-0AD3886D8E5D}" srcOrd="0" destOrd="0" presId="urn:microsoft.com/office/officeart/2018/2/layout/IconLabelList"/>
    <dgm:cxn modelId="{79D7377A-821D-4917-BEA9-7BE769FBCD28}" type="presParOf" srcId="{647DEE6D-EB3F-41DD-8E43-10F2C664DCB0}" destId="{CDE3E54D-00A7-468C-8129-A0692F219A51}" srcOrd="0" destOrd="0" presId="urn:microsoft.com/office/officeart/2018/2/layout/IconLabelList"/>
    <dgm:cxn modelId="{9EC67C46-B28A-4F78-880F-EC0D4CAD5DA7}" type="presParOf" srcId="{CDE3E54D-00A7-468C-8129-A0692F219A51}" destId="{AE69EF8C-972D-4EA3-BDB8-BD80447AAFDD}" srcOrd="0" destOrd="0" presId="urn:microsoft.com/office/officeart/2018/2/layout/IconLabelList"/>
    <dgm:cxn modelId="{F5453629-5669-4ACE-A286-810FA3B2E5D0}" type="presParOf" srcId="{CDE3E54D-00A7-468C-8129-A0692F219A51}" destId="{5C252A33-D846-4661-8CEA-011025EEF872}" srcOrd="1" destOrd="0" presId="urn:microsoft.com/office/officeart/2018/2/layout/IconLabelList"/>
    <dgm:cxn modelId="{5315AA17-CB9B-4286-BC28-E7E0027DAD77}" type="presParOf" srcId="{CDE3E54D-00A7-468C-8129-A0692F219A51}" destId="{380AA2FB-10D3-43CB-9CE5-0AD3886D8E5D}" srcOrd="2" destOrd="0" presId="urn:microsoft.com/office/officeart/2018/2/layout/IconLabelList"/>
    <dgm:cxn modelId="{96923F81-A840-429C-A391-982B0B24D1B4}" type="presParOf" srcId="{647DEE6D-EB3F-41DD-8E43-10F2C664DCB0}" destId="{E658EF69-27B2-4FD9-89C6-82E4FD07D612}" srcOrd="1" destOrd="0" presId="urn:microsoft.com/office/officeart/2018/2/layout/IconLabelList"/>
    <dgm:cxn modelId="{ED3E5914-985C-4640-9E8E-8B6AD2040768}" type="presParOf" srcId="{647DEE6D-EB3F-41DD-8E43-10F2C664DCB0}" destId="{7879D108-BF2A-4EEA-80C3-42E73512690F}" srcOrd="2" destOrd="0" presId="urn:microsoft.com/office/officeart/2018/2/layout/IconLabelList"/>
    <dgm:cxn modelId="{2830198D-458B-46AC-B95A-BE8F51689A30}" type="presParOf" srcId="{7879D108-BF2A-4EEA-80C3-42E73512690F}" destId="{AF3B6B60-65B4-4720-B716-FCD4843F0DB8}" srcOrd="0" destOrd="0" presId="urn:microsoft.com/office/officeart/2018/2/layout/IconLabelList"/>
    <dgm:cxn modelId="{73301356-175D-4F9D-818E-A5F88FD5CAA5}" type="presParOf" srcId="{7879D108-BF2A-4EEA-80C3-42E73512690F}" destId="{63737876-6959-4BA4-9F84-144F4B062B16}" srcOrd="1" destOrd="0" presId="urn:microsoft.com/office/officeart/2018/2/layout/IconLabelList"/>
    <dgm:cxn modelId="{C6709B30-E0BE-4C82-BEF8-A136259B192E}" type="presParOf" srcId="{7879D108-BF2A-4EEA-80C3-42E73512690F}" destId="{DC4CED14-3F5A-4ABA-8F3B-E869F7F34A8B}" srcOrd="2" destOrd="0" presId="urn:microsoft.com/office/officeart/2018/2/layout/IconLabelList"/>
    <dgm:cxn modelId="{948D99AD-83C5-4B60-A337-414662248F54}" type="presParOf" srcId="{647DEE6D-EB3F-41DD-8E43-10F2C664DCB0}" destId="{12A025C8-BF3B-42F6-A29A-7299949D28DC}" srcOrd="3" destOrd="0" presId="urn:microsoft.com/office/officeart/2018/2/layout/IconLabelList"/>
    <dgm:cxn modelId="{646D3FD7-55BF-486E-B4C4-804A088B49BB}" type="presParOf" srcId="{647DEE6D-EB3F-41DD-8E43-10F2C664DCB0}" destId="{8160158D-6370-4BA3-923B-4426459D3308}" srcOrd="4" destOrd="0" presId="urn:microsoft.com/office/officeart/2018/2/layout/IconLabelList"/>
    <dgm:cxn modelId="{4D2751B4-9287-44B2-9CB2-EB00CC27FA1F}" type="presParOf" srcId="{8160158D-6370-4BA3-923B-4426459D3308}" destId="{C663A4D8-BBE9-4F26-85DA-071D8DA94CDE}" srcOrd="0" destOrd="0" presId="urn:microsoft.com/office/officeart/2018/2/layout/IconLabelList"/>
    <dgm:cxn modelId="{87611008-3CCE-47D5-A08B-F9C7544C6BD3}" type="presParOf" srcId="{8160158D-6370-4BA3-923B-4426459D3308}" destId="{B8C781C6-91A4-4F83-968D-E09E7BD7628A}" srcOrd="1" destOrd="0" presId="urn:microsoft.com/office/officeart/2018/2/layout/IconLabelList"/>
    <dgm:cxn modelId="{5B36F218-1689-4CBE-B37A-CDEBC1B88071}" type="presParOf" srcId="{8160158D-6370-4BA3-923B-4426459D3308}" destId="{5257C9B7-5E1D-42A5-BF08-7159AC5341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30267-4C74-4C91-9C10-2A5FD437E48A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00C9-81F4-4B31-A6FC-D7FD7BC12FAF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67F9B-C7B7-4F96-9C96-6EA66BEEAB5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Ideology through which system emanates, and we organize the society </a:t>
          </a:r>
        </a:p>
      </dsp:txBody>
      <dsp:txXfrm>
        <a:off x="1059754" y="4307"/>
        <a:ext cx="5304469" cy="917536"/>
      </dsp:txXfrm>
    </dsp:sp>
    <dsp:sp modelId="{2FAC90AD-77EA-415B-8AE1-83C9C87B6208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633DC-35AB-49D1-99EE-BE44837CB6A6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50A49-802C-457A-A6AC-B12D380D4947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Secular-liberal philosophy developed where man was sovereign </a:t>
          </a:r>
        </a:p>
      </dsp:txBody>
      <dsp:txXfrm>
        <a:off x="1059754" y="1151227"/>
        <a:ext cx="5304469" cy="917536"/>
      </dsp:txXfrm>
    </dsp:sp>
    <dsp:sp modelId="{4B1DF53C-3F3B-4513-BEDB-7F7C4695946B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CB29E-0A7F-45F1-8A7E-E2F009ED571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B7296-CDBC-4034-981C-2565C4DDC1C6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Capitalism was economic system that developed on the principle of freedom of choice</a:t>
          </a:r>
        </a:p>
      </dsp:txBody>
      <dsp:txXfrm>
        <a:off x="1059754" y="2298147"/>
        <a:ext cx="5304469" cy="917536"/>
      </dsp:txXfrm>
    </dsp:sp>
    <dsp:sp modelId="{0E6CD719-FD67-4A74-96AF-A6F4CA0F230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30E7A-B473-4BC5-ADBA-9BB3EFE973EC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FEBAE-A14A-46FD-9FED-6AEC3D464034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Law or legal theory is required to enforce the system on the society. </a:t>
          </a:r>
        </a:p>
      </dsp:txBody>
      <dsp:txXfrm>
        <a:off x="1059754" y="3445068"/>
        <a:ext cx="5304469" cy="917536"/>
      </dsp:txXfrm>
    </dsp:sp>
    <dsp:sp modelId="{33A5C113-C17A-465D-BEAC-4C0C5D74750E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10256-3D26-4F1C-AB7D-49577E374614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6FB54-599E-4CEA-ADD8-1BCE0AE719B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Current global economy is a result of  international order formed after World War 2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9EF8C-972D-4EA3-BDB8-BD80447AAFD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AA2FB-10D3-43CB-9CE5-0AD3886D8E5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do nations trade?</a:t>
          </a:r>
        </a:p>
      </dsp:txBody>
      <dsp:txXfrm>
        <a:off x="59990" y="2654049"/>
        <a:ext cx="3226223" cy="720000"/>
      </dsp:txXfrm>
    </dsp:sp>
    <dsp:sp modelId="{AF3B6B60-65B4-4720-B716-FCD4843F0DB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CED14-3F5A-4ABA-8F3B-E869F7F34A8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Gains from specialization and exchange </a:t>
          </a:r>
        </a:p>
      </dsp:txBody>
      <dsp:txXfrm>
        <a:off x="3850802" y="2654049"/>
        <a:ext cx="3226223" cy="720000"/>
      </dsp:txXfrm>
    </dsp:sp>
    <dsp:sp modelId="{C663A4D8-BBE9-4F26-85DA-071D8DA94CDE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C9B7-5E1D-42A5-BF08-7159AC53410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 Question: What determines trade patterns 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AC4-FDB4-08AE-074B-B03245CE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65445-1B44-0B74-7E82-3BBBF429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6980-9C32-8107-A397-2226B031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7BCD-F27B-D56F-A6ED-73117E31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6C4-A498-FA79-3C9A-8B854E59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58A7-F159-DA34-F26A-1D35BD95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F59B-CA17-A111-17C4-DD12E590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2B03-D4AC-E718-B431-6F22EC54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C416-1346-8489-6A03-8F691A21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A621-859C-1523-8E98-B8DE85F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CECFD-D101-D708-1741-F8B3D850E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873BB-A7B8-79DC-FA49-D3ED8320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DFF4-A7F9-44E6-6E5A-D289D41B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BA86-0D1D-3A0D-BD54-5A2BDE02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4B20-AE1C-86F1-F0E6-FC950D64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244C-3413-C6EA-18C0-EBFF031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C98F-8910-67A0-03E3-227BCF3A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5A2EC-D180-E700-0497-C40B8FF0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F5B3-0896-0601-12D6-BB30D1B2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8157-B67B-B75F-ACD4-9011327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BCF9-7216-C700-6F6B-0FBF7C4A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78D7D-0236-0BD1-4575-BA6E7CAC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6566-2682-8DF7-1F1A-41A56494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8C4B-6571-9E13-7E2B-D2228C62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1549-C6CF-99A0-2052-45FA4CBD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8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8752-2598-3ADE-94EF-46C0BFE9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F321-A4F4-82D4-0797-4368F0514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08E1-CBB9-1C66-E524-BFEEC00B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8D22-602A-7E2D-7793-E9EC655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19AF0-78AA-94B2-0099-C6AFF500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21540-B557-C94A-E978-A47A845B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DCF-8CD2-7CE0-0190-2EB0E2EA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FCB2-80C7-7FBD-B21C-D30F4C1D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46A3A-7134-8E99-F095-E9E120915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E5693-8439-F366-6552-BDAC30416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F0FA5-A3C5-6A45-9154-AEB5135A4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6E580-E1EE-EBF7-1ED0-38037E37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7BAEA-D031-2658-1118-7045B3296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78598-D81D-785B-52A3-C34904EA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1066-2C35-4EAA-82F8-D5DA145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5334D-AF71-1401-CBEB-EF753DFF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7ECF5-28B7-6D04-DDF6-510362D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1C4A0-B004-1ADF-6F22-B1816064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57873-B156-B3E6-5149-3C0DEDE7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60B9F-3A05-B812-808B-3CABBBA0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D43C-56FE-8269-8BEE-95898407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28DD-028B-088F-87F6-D50FC2EA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531A-3051-1DF3-2783-4AAE0151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C2CF-0486-B446-9765-A4333E0F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5DAD9-CEC4-D6D4-31BF-9DC69CAE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6BF5-2196-CA11-8694-DE77EFA5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70EE-6C91-221C-77F7-A0C96EA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DEAD-1438-647B-D510-F156B5B3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0ABEC-ECCF-9238-99F7-DBA43911A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E2D9-BD18-CB9C-A6AB-57AC101B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8E3FE-9C7A-B7FA-8397-B341BD99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19EA-2D52-7916-C1A6-9E423DA3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C6EB6-8D76-90CC-6A89-B0927E54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C5744-0A6A-8044-1EA2-ACDC9F64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EB23-BF2E-45DC-E4B5-8310C15FC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1CB2-D951-06C5-AD2D-36EABC4FF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FECB2-DBD3-43BD-8CED-B4F09401E9C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3962-2759-5829-E243-534944EB8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345B2-13C4-81CC-11F9-F7325E4AB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1A90F-9D51-482B-90B6-C252E0C58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FCE6C-2BFE-09E4-F62F-BE2BBD138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Trade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395A4-E09C-1617-666A-6A08A9DD5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Hamid Gilani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15939-956F-EB98-2334-AA30F54B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Gravity Model in Trade</a:t>
            </a:r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3356A54D-1A86-7075-43C3-12C86650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23" y="961812"/>
            <a:ext cx="716315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3AD5-FBF0-427B-9720-6143F1DC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Summary of Previous Classes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C6CD605-445B-A53F-A53C-0A7B45502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5862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41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0CF86-D172-1D95-0BEF-A9A0F4A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of Previous Classes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4100-A304-2B5D-78CD-17135ADA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Historical Background of Bretton woods </a:t>
            </a:r>
          </a:p>
          <a:p>
            <a:pPr lvl="1"/>
            <a:r>
              <a:rPr lang="en-US" dirty="0"/>
              <a:t>US dollar backed by Gold</a:t>
            </a:r>
          </a:p>
          <a:p>
            <a:pPr lvl="1"/>
            <a:r>
              <a:rPr lang="en-US" dirty="0"/>
              <a:t>Other Currencies Pegged to Dollars</a:t>
            </a:r>
          </a:p>
          <a:p>
            <a:pPr lvl="1"/>
            <a:r>
              <a:rPr lang="en-US" dirty="0"/>
              <a:t>IMF acted as lender of the last resort </a:t>
            </a:r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/>
              <a:t>Participants in the Global Economy </a:t>
            </a:r>
          </a:p>
          <a:p>
            <a:pPr marL="977900" lvl="2" indent="-342900"/>
            <a:r>
              <a:rPr lang="en-US" dirty="0"/>
              <a:t>Central Banks </a:t>
            </a:r>
          </a:p>
          <a:p>
            <a:pPr marL="977900" lvl="2" indent="-342900"/>
            <a:r>
              <a:rPr lang="en-US" dirty="0"/>
              <a:t>Governments /Multilateral Institutions </a:t>
            </a:r>
          </a:p>
          <a:p>
            <a:pPr marL="977900" lvl="2" indent="-342900"/>
            <a:r>
              <a:rPr lang="en-US" dirty="0"/>
              <a:t>Private Money Movers </a:t>
            </a:r>
          </a:p>
          <a:p>
            <a:pPr marL="977900" lvl="2" indent="-342900"/>
            <a:r>
              <a:rPr lang="en-US" dirty="0"/>
              <a:t>Multinational Companies </a:t>
            </a:r>
          </a:p>
          <a:p>
            <a:pPr marL="977900" lvl="2" indent="-342900"/>
            <a:r>
              <a:rPr lang="en-US" dirty="0"/>
              <a:t>Commodity Traders </a:t>
            </a:r>
          </a:p>
        </p:txBody>
      </p:sp>
    </p:spTree>
    <p:extLst>
      <p:ext uri="{BB962C8B-B14F-4D97-AF65-F5344CB8AC3E}">
        <p14:creationId xmlns:p14="http://schemas.microsoft.com/office/powerpoint/2010/main" val="122576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770E5-1D41-3EAA-BF3C-21AF3C8D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9DC1-FACF-6F1F-98FA-335CD699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will discuss in coming weeks </a:t>
            </a:r>
          </a:p>
          <a:p>
            <a:pPr lvl="1"/>
            <a:r>
              <a:rPr lang="en-US" dirty="0"/>
              <a:t>Core principles of Trade theory </a:t>
            </a:r>
          </a:p>
          <a:p>
            <a:pPr lvl="1"/>
            <a:r>
              <a:rPr lang="en-US" dirty="0"/>
              <a:t>Participants and their role in Trading </a:t>
            </a:r>
          </a:p>
          <a:p>
            <a:pPr lvl="1"/>
            <a:r>
              <a:rPr lang="en-US" dirty="0"/>
              <a:t>Trade Agreements </a:t>
            </a:r>
          </a:p>
          <a:p>
            <a:pPr lvl="1"/>
            <a:r>
              <a:rPr lang="en-US" dirty="0"/>
              <a:t>Industrial Policy vs Free Trade debate </a:t>
            </a:r>
          </a:p>
          <a:p>
            <a:pPr lvl="1"/>
            <a:r>
              <a:rPr lang="en-US" dirty="0"/>
              <a:t>Trade Finance</a:t>
            </a:r>
          </a:p>
          <a:p>
            <a:pPr lvl="1"/>
            <a:r>
              <a:rPr lang="en-US" dirty="0"/>
              <a:t>International Business </a:t>
            </a:r>
          </a:p>
          <a:p>
            <a:pPr lvl="1"/>
            <a:r>
              <a:rPr lang="en-US" dirty="0"/>
              <a:t>How mercantilism is becoming relevant again </a:t>
            </a:r>
          </a:p>
          <a:p>
            <a:pPr lvl="1"/>
            <a:r>
              <a:rPr lang="en-US" dirty="0"/>
              <a:t>Economic Statecraft </a:t>
            </a:r>
          </a:p>
        </p:txBody>
      </p:sp>
    </p:spTree>
    <p:extLst>
      <p:ext uri="{BB962C8B-B14F-4D97-AF65-F5344CB8AC3E}">
        <p14:creationId xmlns:p14="http://schemas.microsoft.com/office/powerpoint/2010/main" val="373750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2020E-9EB6-5A89-DC03-5AB3A095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Trade 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60D386-40BC-B97F-E5A7-80A1747AE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734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54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3DD2-D125-BB8A-4CF3-4E49ADBB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Comparative Advantage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C8C3-24F2-A6F9-367B-50CFFA7C9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Comparative advantage refers to a country’s ability to produce a good at a lower opportunity cost than another country.</a:t>
            </a:r>
          </a:p>
          <a:p>
            <a:r>
              <a:rPr lang="en-US" sz="2000"/>
              <a:t>Relevant cost producing a product is not in terms of labor units but rather its opportunity cost in terms of other goods</a:t>
            </a:r>
          </a:p>
          <a:p>
            <a:endParaRPr lang="en-US" sz="2000"/>
          </a:p>
        </p:txBody>
      </p:sp>
      <p:pic>
        <p:nvPicPr>
          <p:cNvPr id="5" name="Picture 4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2B5984FD-8877-700E-854A-698B3F74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440677"/>
            <a:ext cx="5319062" cy="19015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3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8064D-4620-D08B-34A8-32BD28A6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Heckscher-Ohlin Model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D6B0-6AA0-4C29-8F39-3B5C01046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Countries export goods using abundant factor that is factors they are endowed with (capital vs labor)</a:t>
            </a:r>
          </a:p>
          <a:p>
            <a:r>
              <a:rPr lang="en-US" dirty="0"/>
              <a:t>Trade tend to equalize wages and return to capital </a:t>
            </a:r>
          </a:p>
          <a:p>
            <a:r>
              <a:rPr lang="en-US" dirty="0"/>
              <a:t>Leontief Paradox – US exports were labor intensive despite capital abundance in in 1950s and 60s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EADB2-CAB3-E2D8-D406-4A012BA4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New Trade Theories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010B-79D0-04DB-4EA0-81365690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New trade theories developed as extending and relaxing assumptions </a:t>
            </a:r>
          </a:p>
          <a:p>
            <a:r>
              <a:rPr lang="en-US" dirty="0"/>
              <a:t>These theories introduced two main expect</a:t>
            </a:r>
          </a:p>
          <a:p>
            <a:pPr lvl="1"/>
            <a:r>
              <a:rPr lang="en-US" dirty="0"/>
              <a:t>Increasing returns to scale </a:t>
            </a:r>
          </a:p>
          <a:p>
            <a:pPr lvl="1"/>
            <a:r>
              <a:rPr lang="en-US" dirty="0"/>
              <a:t>Monopolistic competition </a:t>
            </a:r>
          </a:p>
          <a:p>
            <a:pPr marL="342900" lvl="1" indent="-342900"/>
            <a:r>
              <a:rPr lang="en-US" dirty="0"/>
              <a:t>New Economic Geography </a:t>
            </a:r>
          </a:p>
          <a:p>
            <a:pPr marL="914400" lvl="2" indent="-457200"/>
            <a:r>
              <a:rPr lang="en-US" dirty="0"/>
              <a:t>Emergence of industry clusters in certain areas</a:t>
            </a:r>
          </a:p>
          <a:p>
            <a:pPr marL="914400" lvl="2" indent="-457200"/>
            <a:r>
              <a:rPr lang="en-US" dirty="0"/>
              <a:t>Examines technology dissemination </a:t>
            </a:r>
          </a:p>
          <a:p>
            <a:pPr marL="914400" lvl="2" indent="-457200"/>
            <a:r>
              <a:rPr lang="en-US" dirty="0"/>
              <a:t>Transportation costs </a:t>
            </a:r>
          </a:p>
        </p:txBody>
      </p:sp>
    </p:spTree>
    <p:extLst>
      <p:ext uri="{BB962C8B-B14F-4D97-AF65-F5344CB8AC3E}">
        <p14:creationId xmlns:p14="http://schemas.microsoft.com/office/powerpoint/2010/main" val="124994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4C774-CB32-0844-79C8-96F16B20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Modern Perspectives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0782-71FB-6C8E-CD87-5A4A65EA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Firm Level Theories – Heterogeneous Firms </a:t>
            </a:r>
          </a:p>
          <a:p>
            <a:endParaRPr lang="en-US" dirty="0"/>
          </a:p>
          <a:p>
            <a:r>
              <a:rPr lang="en-US" dirty="0"/>
              <a:t>Global Value Chains – Production spread across multiple countries.</a:t>
            </a:r>
          </a:p>
          <a:p>
            <a:endParaRPr lang="en-US" dirty="0"/>
          </a:p>
          <a:p>
            <a:r>
              <a:rPr lang="en-US" dirty="0"/>
              <a:t>Institutions and Policy- Trade Agreements, WTO, and role of institutions  </a:t>
            </a:r>
          </a:p>
        </p:txBody>
      </p:sp>
    </p:spTree>
    <p:extLst>
      <p:ext uri="{BB962C8B-B14F-4D97-AF65-F5344CB8AC3E}">
        <p14:creationId xmlns:p14="http://schemas.microsoft.com/office/powerpoint/2010/main" val="108130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Trade Policy</vt:lpstr>
      <vt:lpstr>Summary of Previous Classes</vt:lpstr>
      <vt:lpstr>Summary of Previous Classes</vt:lpstr>
      <vt:lpstr>Overview </vt:lpstr>
      <vt:lpstr>Introduction to Trade Theory</vt:lpstr>
      <vt:lpstr>Comparative Advantage Model</vt:lpstr>
      <vt:lpstr>Heckscher-Ohlin Model </vt:lpstr>
      <vt:lpstr>New Trade Theories </vt:lpstr>
      <vt:lpstr>Modern Perspectives</vt:lpstr>
      <vt:lpstr>Gravity Model in Trade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Gilani</dc:creator>
  <cp:lastModifiedBy>Hamid Gilani</cp:lastModifiedBy>
  <cp:revision>1</cp:revision>
  <dcterms:created xsi:type="dcterms:W3CDTF">2025-09-19T03:45:07Z</dcterms:created>
  <dcterms:modified xsi:type="dcterms:W3CDTF">2025-09-19T04:49:38Z</dcterms:modified>
</cp:coreProperties>
</file>