
<file path=[Content_Types].xml><?xml version="1.0" encoding="utf-8"?>
<Types xmlns="http://schemas.openxmlformats.org/package/2006/content-types">
  <Default Extension="png" ContentType="image/png"/>
  <Default Extension="jpeg" ContentType="image/jpeg"/>
  <Default Extension="webp"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7" d="100"/>
          <a:sy n="57" d="100"/>
        </p:scale>
        <p:origin x="69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smtClean="0"/>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D80CE239-59DB-48CE-8A15-ECA8C08B09DF}" type="datetimeFigureOut">
              <a:rPr lang="en-US" smtClean="0"/>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75E2F2-7FCA-48A1-B697-879262767C1D}" type="slidenum">
              <a:rPr lang="en-US" smtClean="0"/>
              <a:t>‹N°›</a:t>
            </a:fld>
            <a:endParaRPr lang="en-US"/>
          </a:p>
        </p:txBody>
      </p:sp>
    </p:spTree>
    <p:extLst>
      <p:ext uri="{BB962C8B-B14F-4D97-AF65-F5344CB8AC3E}">
        <p14:creationId xmlns:p14="http://schemas.microsoft.com/office/powerpoint/2010/main" val="1737581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D80CE239-59DB-48CE-8A15-ECA8C08B09DF}" type="datetimeFigureOut">
              <a:rPr lang="en-US" smtClean="0"/>
              <a:t>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75E2F2-7FCA-48A1-B697-879262767C1D}" type="slidenum">
              <a:rPr lang="en-US" smtClean="0"/>
              <a:t>‹N°›</a:t>
            </a:fld>
            <a:endParaRPr lang="en-US"/>
          </a:p>
        </p:txBody>
      </p:sp>
    </p:spTree>
    <p:extLst>
      <p:ext uri="{BB962C8B-B14F-4D97-AF65-F5344CB8AC3E}">
        <p14:creationId xmlns:p14="http://schemas.microsoft.com/office/powerpoint/2010/main" val="1440390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smtClean="0"/>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D80CE239-59DB-48CE-8A15-ECA8C08B09DF}" type="datetimeFigureOut">
              <a:rPr lang="en-US" smtClean="0"/>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75E2F2-7FCA-48A1-B697-879262767C1D}" type="slidenum">
              <a:rPr lang="en-US" smtClean="0"/>
              <a:t>‹N°›</a:t>
            </a:fld>
            <a:endParaRPr lang="en-US"/>
          </a:p>
        </p:txBody>
      </p:sp>
    </p:spTree>
    <p:extLst>
      <p:ext uri="{BB962C8B-B14F-4D97-AF65-F5344CB8AC3E}">
        <p14:creationId xmlns:p14="http://schemas.microsoft.com/office/powerpoint/2010/main" val="5975534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fr-FR" smtClean="0"/>
              <a:t>Modifiez le style du titre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D80CE239-59DB-48CE-8A15-ECA8C08B09DF}" type="datetimeFigureOut">
              <a:rPr lang="en-US" smtClean="0"/>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75E2F2-7FCA-48A1-B697-879262767C1D}" type="slidenum">
              <a:rPr lang="en-US" smtClean="0"/>
              <a:t>‹N°›</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3440757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D80CE239-59DB-48CE-8A15-ECA8C08B09DF}" type="datetimeFigureOut">
              <a:rPr lang="en-US" smtClean="0"/>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75E2F2-7FCA-48A1-B697-879262767C1D}" type="slidenum">
              <a:rPr lang="en-US" smtClean="0"/>
              <a:t>‹N°›</a:t>
            </a:fld>
            <a:endParaRPr lang="en-US"/>
          </a:p>
        </p:txBody>
      </p:sp>
    </p:spTree>
    <p:extLst>
      <p:ext uri="{BB962C8B-B14F-4D97-AF65-F5344CB8AC3E}">
        <p14:creationId xmlns:p14="http://schemas.microsoft.com/office/powerpoint/2010/main" val="6767406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smtClean="0"/>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80CE239-59DB-48CE-8A15-ECA8C08B09DF}" type="datetimeFigureOut">
              <a:rPr lang="en-US" smtClean="0"/>
              <a:t>1/3/2024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75E2F2-7FCA-48A1-B697-879262767C1D}" type="slidenum">
              <a:rPr lang="en-US" smtClean="0"/>
              <a:t>‹N°›</a:t>
            </a:fld>
            <a:endParaRPr lang="en-US"/>
          </a:p>
        </p:txBody>
      </p:sp>
    </p:spTree>
    <p:extLst>
      <p:ext uri="{BB962C8B-B14F-4D97-AF65-F5344CB8AC3E}">
        <p14:creationId xmlns:p14="http://schemas.microsoft.com/office/powerpoint/2010/main" val="7180838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smtClean="0"/>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80CE239-59DB-48CE-8A15-ECA8C08B09DF}" type="datetimeFigureOut">
              <a:rPr lang="en-US" smtClean="0"/>
              <a:t>1/3/2024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75E2F2-7FCA-48A1-B697-879262767C1D}" type="slidenum">
              <a:rPr lang="en-US" smtClean="0"/>
              <a:t>‹N°›</a:t>
            </a:fld>
            <a:endParaRPr lang="en-US"/>
          </a:p>
        </p:txBody>
      </p:sp>
    </p:spTree>
    <p:extLst>
      <p:ext uri="{BB962C8B-B14F-4D97-AF65-F5344CB8AC3E}">
        <p14:creationId xmlns:p14="http://schemas.microsoft.com/office/powerpoint/2010/main" val="39777685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D80CE239-59DB-48CE-8A15-ECA8C08B09DF}" type="datetimeFigureOut">
              <a:rPr lang="en-US" smtClean="0"/>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75E2F2-7FCA-48A1-B697-879262767C1D}" type="slidenum">
              <a:rPr lang="en-US" smtClean="0"/>
              <a:t>‹N°›</a:t>
            </a:fld>
            <a:endParaRPr lang="en-US"/>
          </a:p>
        </p:txBody>
      </p:sp>
    </p:spTree>
    <p:extLst>
      <p:ext uri="{BB962C8B-B14F-4D97-AF65-F5344CB8AC3E}">
        <p14:creationId xmlns:p14="http://schemas.microsoft.com/office/powerpoint/2010/main" val="34733453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smtClean="0"/>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D80CE239-59DB-48CE-8A15-ECA8C08B09DF}" type="datetimeFigureOut">
              <a:rPr lang="en-US" smtClean="0"/>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75E2F2-7FCA-48A1-B697-879262767C1D}" type="slidenum">
              <a:rPr lang="en-US" smtClean="0"/>
              <a:t>‹N°›</a:t>
            </a:fld>
            <a:endParaRPr lang="en-US"/>
          </a:p>
        </p:txBody>
      </p:sp>
    </p:spTree>
    <p:extLst>
      <p:ext uri="{BB962C8B-B14F-4D97-AF65-F5344CB8AC3E}">
        <p14:creationId xmlns:p14="http://schemas.microsoft.com/office/powerpoint/2010/main" val="2595111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D80CE239-59DB-48CE-8A15-ECA8C08B09DF}" type="datetimeFigureOut">
              <a:rPr lang="en-US" smtClean="0"/>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75E2F2-7FCA-48A1-B697-879262767C1D}" type="slidenum">
              <a:rPr lang="en-US" smtClean="0"/>
              <a:t>‹N°›</a:t>
            </a:fld>
            <a:endParaRPr lang="en-US"/>
          </a:p>
        </p:txBody>
      </p:sp>
    </p:spTree>
    <p:extLst>
      <p:ext uri="{BB962C8B-B14F-4D97-AF65-F5344CB8AC3E}">
        <p14:creationId xmlns:p14="http://schemas.microsoft.com/office/powerpoint/2010/main" val="1128907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D80CE239-59DB-48CE-8A15-ECA8C08B09DF}" type="datetimeFigureOut">
              <a:rPr lang="en-US" smtClean="0"/>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75E2F2-7FCA-48A1-B697-879262767C1D}" type="slidenum">
              <a:rPr lang="en-US" smtClean="0"/>
              <a:t>‹N°›</a:t>
            </a:fld>
            <a:endParaRPr lang="en-US"/>
          </a:p>
        </p:txBody>
      </p:sp>
    </p:spTree>
    <p:extLst>
      <p:ext uri="{BB962C8B-B14F-4D97-AF65-F5344CB8AC3E}">
        <p14:creationId xmlns:p14="http://schemas.microsoft.com/office/powerpoint/2010/main" val="1700843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D80CE239-59DB-48CE-8A15-ECA8C08B09DF}" type="datetimeFigureOut">
              <a:rPr lang="en-US" smtClean="0"/>
              <a:t>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75E2F2-7FCA-48A1-B697-879262767C1D}" type="slidenum">
              <a:rPr lang="en-US" smtClean="0"/>
              <a:t>‹N°›</a:t>
            </a:fld>
            <a:endParaRPr lang="en-US"/>
          </a:p>
        </p:txBody>
      </p:sp>
    </p:spTree>
    <p:extLst>
      <p:ext uri="{BB962C8B-B14F-4D97-AF65-F5344CB8AC3E}">
        <p14:creationId xmlns:p14="http://schemas.microsoft.com/office/powerpoint/2010/main" val="3652671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D80CE239-59DB-48CE-8A15-ECA8C08B09DF}" type="datetimeFigureOut">
              <a:rPr lang="en-US" smtClean="0"/>
              <a:t>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75E2F2-7FCA-48A1-B697-879262767C1D}" type="slidenum">
              <a:rPr lang="en-US" smtClean="0"/>
              <a:t>‹N°›</a:t>
            </a:fld>
            <a:endParaRPr lang="en-US"/>
          </a:p>
        </p:txBody>
      </p:sp>
    </p:spTree>
    <p:extLst>
      <p:ext uri="{BB962C8B-B14F-4D97-AF65-F5344CB8AC3E}">
        <p14:creationId xmlns:p14="http://schemas.microsoft.com/office/powerpoint/2010/main" val="2937186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7" name="Date Placeholder 2"/>
          <p:cNvSpPr>
            <a:spLocks noGrp="1"/>
          </p:cNvSpPr>
          <p:nvPr>
            <p:ph type="dt" sz="half" idx="10"/>
          </p:nvPr>
        </p:nvSpPr>
        <p:spPr/>
        <p:txBody>
          <a:bodyPr/>
          <a:lstStyle/>
          <a:p>
            <a:fld id="{D80CE239-59DB-48CE-8A15-ECA8C08B09DF}" type="datetimeFigureOut">
              <a:rPr lang="en-US" smtClean="0"/>
              <a:t>1/3/2024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1E75E2F2-7FCA-48A1-B697-879262767C1D}" type="slidenum">
              <a:rPr lang="en-US" smtClean="0"/>
              <a:t>‹N°›</a:t>
            </a:fld>
            <a:endParaRPr lang="en-US"/>
          </a:p>
        </p:txBody>
      </p:sp>
    </p:spTree>
    <p:extLst>
      <p:ext uri="{BB962C8B-B14F-4D97-AF65-F5344CB8AC3E}">
        <p14:creationId xmlns:p14="http://schemas.microsoft.com/office/powerpoint/2010/main" val="2078312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80CE239-59DB-48CE-8A15-ECA8C08B09DF}" type="datetimeFigureOut">
              <a:rPr lang="en-US" smtClean="0"/>
              <a:t>1/3/2024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1E75E2F2-7FCA-48A1-B697-879262767C1D}" type="slidenum">
              <a:rPr lang="en-US" smtClean="0"/>
              <a:t>‹N°›</a:t>
            </a:fld>
            <a:endParaRPr lang="en-US"/>
          </a:p>
        </p:txBody>
      </p:sp>
    </p:spTree>
    <p:extLst>
      <p:ext uri="{BB962C8B-B14F-4D97-AF65-F5344CB8AC3E}">
        <p14:creationId xmlns:p14="http://schemas.microsoft.com/office/powerpoint/2010/main" val="311083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7" name="Date Placeholder 4"/>
          <p:cNvSpPr>
            <a:spLocks noGrp="1"/>
          </p:cNvSpPr>
          <p:nvPr>
            <p:ph type="dt" sz="half" idx="10"/>
          </p:nvPr>
        </p:nvSpPr>
        <p:spPr/>
        <p:txBody>
          <a:bodyPr/>
          <a:lstStyle/>
          <a:p>
            <a:fld id="{D80CE239-59DB-48CE-8A15-ECA8C08B09DF}" type="datetimeFigureOut">
              <a:rPr lang="en-US" smtClean="0"/>
              <a:t>1/3/2024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1E75E2F2-7FCA-48A1-B697-879262767C1D}" type="slidenum">
              <a:rPr lang="en-US" smtClean="0"/>
              <a:t>‹N°›</a:t>
            </a:fld>
            <a:endParaRPr lang="en-US"/>
          </a:p>
        </p:txBody>
      </p:sp>
    </p:spTree>
    <p:extLst>
      <p:ext uri="{BB962C8B-B14F-4D97-AF65-F5344CB8AC3E}">
        <p14:creationId xmlns:p14="http://schemas.microsoft.com/office/powerpoint/2010/main" val="3442260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D80CE239-59DB-48CE-8A15-ECA8C08B09DF}" type="datetimeFigureOut">
              <a:rPr lang="en-US" smtClean="0"/>
              <a:t>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75E2F2-7FCA-48A1-B697-879262767C1D}" type="slidenum">
              <a:rPr lang="en-US" smtClean="0"/>
              <a:t>‹N°›</a:t>
            </a:fld>
            <a:endParaRPr lang="en-US"/>
          </a:p>
        </p:txBody>
      </p:sp>
    </p:spTree>
    <p:extLst>
      <p:ext uri="{BB962C8B-B14F-4D97-AF65-F5344CB8AC3E}">
        <p14:creationId xmlns:p14="http://schemas.microsoft.com/office/powerpoint/2010/main" val="9213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smtClean="0"/>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80CE239-59DB-48CE-8A15-ECA8C08B09DF}" type="datetimeFigureOut">
              <a:rPr lang="en-US" smtClean="0"/>
              <a:t>1/3/2024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E75E2F2-7FCA-48A1-B697-879262767C1D}" type="slidenum">
              <a:rPr lang="en-US" smtClean="0"/>
              <a:t>‹N°›</a:t>
            </a:fld>
            <a:endParaRPr lang="en-US"/>
          </a:p>
        </p:txBody>
      </p:sp>
    </p:spTree>
    <p:extLst>
      <p:ext uri="{BB962C8B-B14F-4D97-AF65-F5344CB8AC3E}">
        <p14:creationId xmlns:p14="http://schemas.microsoft.com/office/powerpoint/2010/main" val="127959725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web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web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web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web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chor="ctr"/>
          <a:lstStyle/>
          <a:p>
            <a:pPr algn="ctr"/>
            <a:r>
              <a:rPr lang="fr-FR" b="1" dirty="0" smtClean="0">
                <a:latin typeface="Algerian" panose="04020705040A02060702" pitchFamily="82" charset="0"/>
              </a:rPr>
              <a:t>FINAL PROJECT </a:t>
            </a:r>
            <a:endParaRPr lang="en-US" b="1" dirty="0">
              <a:latin typeface="Algerian" panose="04020705040A02060702" pitchFamily="82" charset="0"/>
            </a:endParaRPr>
          </a:p>
        </p:txBody>
      </p:sp>
      <p:sp>
        <p:nvSpPr>
          <p:cNvPr id="3" name="Sous-titre 2"/>
          <p:cNvSpPr>
            <a:spLocks noGrp="1"/>
          </p:cNvSpPr>
          <p:nvPr>
            <p:ph type="subTitle" idx="1"/>
          </p:nvPr>
        </p:nvSpPr>
        <p:spPr>
          <a:xfrm>
            <a:off x="7629235" y="4110181"/>
            <a:ext cx="3713020" cy="2050473"/>
          </a:xfrm>
        </p:spPr>
        <p:txBody>
          <a:bodyPr>
            <a:normAutofit fontScale="70000" lnSpcReduction="20000"/>
          </a:bodyPr>
          <a:lstStyle/>
          <a:p>
            <a:r>
              <a:rPr lang="en-US" dirty="0"/>
              <a:t/>
            </a:r>
            <a:br>
              <a:rPr lang="en-US" dirty="0"/>
            </a:br>
            <a:r>
              <a:rPr lang="en-US" dirty="0" smtClean="0"/>
              <a:t> </a:t>
            </a:r>
            <a:endParaRPr lang="en-US" dirty="0" smtClean="0">
              <a:effectLst/>
            </a:endParaRPr>
          </a:p>
          <a:p>
            <a:r>
              <a:rPr lang="fr-FR" sz="2000" dirty="0" smtClean="0"/>
              <a:t>Section B groupe 56 </a:t>
            </a:r>
          </a:p>
          <a:p>
            <a:pPr marL="342900" indent="-342900">
              <a:buFont typeface="Arial" panose="020B0604020202020204" pitchFamily="34" charset="0"/>
              <a:buChar char="•"/>
            </a:pPr>
            <a:r>
              <a:rPr lang="fr-FR" sz="1600" dirty="0" smtClean="0"/>
              <a:t>CHERIFI </a:t>
            </a:r>
            <a:r>
              <a:rPr lang="fr-FR" sz="1600" dirty="0" err="1" smtClean="0"/>
              <a:t>Kaouther</a:t>
            </a:r>
            <a:endParaRPr lang="fr-FR" sz="1600" dirty="0" smtClean="0"/>
          </a:p>
          <a:p>
            <a:pPr marL="342900" indent="-342900">
              <a:buFont typeface="Arial" panose="020B0604020202020204" pitchFamily="34" charset="0"/>
              <a:buChar char="•"/>
            </a:pPr>
            <a:r>
              <a:rPr lang="fr-FR" sz="1600" dirty="0"/>
              <a:t>HAMIDI </a:t>
            </a:r>
            <a:r>
              <a:rPr lang="fr-FR" sz="1600" dirty="0" err="1"/>
              <a:t>Assala</a:t>
            </a:r>
            <a:r>
              <a:rPr lang="fr-FR" sz="1600" dirty="0"/>
              <a:t> </a:t>
            </a:r>
            <a:endParaRPr lang="fr-FR" sz="1600" dirty="0" smtClean="0"/>
          </a:p>
          <a:p>
            <a:pPr marL="342900" indent="-342900">
              <a:buFont typeface="Arial" panose="020B0604020202020204" pitchFamily="34" charset="0"/>
              <a:buChar char="•"/>
            </a:pPr>
            <a:r>
              <a:rPr lang="fr-FR" sz="1600" dirty="0" smtClean="0"/>
              <a:t>KAHLI Meriem Aya </a:t>
            </a:r>
          </a:p>
          <a:p>
            <a:pPr marL="342900" indent="-342900">
              <a:buFont typeface="Arial" panose="020B0604020202020204" pitchFamily="34" charset="0"/>
              <a:buChar char="•"/>
            </a:pPr>
            <a:r>
              <a:rPr lang="en-US" sz="1600" dirty="0" smtClean="0"/>
              <a:t>OUGOUR Sarah </a:t>
            </a:r>
          </a:p>
          <a:p>
            <a:pPr marL="342900" indent="-342900">
              <a:buFont typeface="Arial" panose="020B0604020202020204" pitchFamily="34" charset="0"/>
              <a:buChar char="•"/>
            </a:pPr>
            <a:r>
              <a:rPr lang="fr-FR" sz="1600" dirty="0" smtClean="0"/>
              <a:t>TABTI Sabrina </a:t>
            </a:r>
          </a:p>
        </p:txBody>
      </p:sp>
    </p:spTree>
    <p:extLst>
      <p:ext uri="{BB962C8B-B14F-4D97-AF65-F5344CB8AC3E}">
        <p14:creationId xmlns:p14="http://schemas.microsoft.com/office/powerpoint/2010/main" val="3692660145"/>
      </p:ext>
    </p:extLst>
  </p:cSld>
  <p:clrMapOvr>
    <a:masterClrMapping/>
  </p:clrMapOvr>
  <p:transition spd="slow" advTm="5000">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1000" r="-1000"/>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solidFill>
                  <a:schemeClr val="tx2">
                    <a:lumMod val="10000"/>
                  </a:schemeClr>
                </a:solidFill>
                <a:latin typeface="Arial Rounded MT Bold" panose="020F0704030504030204" pitchFamily="34" charset="0"/>
              </a:rPr>
              <a:t>Information and communication </a:t>
            </a:r>
            <a:r>
              <a:rPr lang="fr-FR" dirty="0" err="1" smtClean="0">
                <a:solidFill>
                  <a:schemeClr val="tx2">
                    <a:lumMod val="10000"/>
                  </a:schemeClr>
                </a:solidFill>
                <a:latin typeface="Arial Rounded MT Bold" panose="020F0704030504030204" pitchFamily="34" charset="0"/>
              </a:rPr>
              <a:t>technology</a:t>
            </a:r>
            <a:r>
              <a:rPr lang="fr-FR" dirty="0" smtClean="0">
                <a:solidFill>
                  <a:schemeClr val="tx2">
                    <a:lumMod val="10000"/>
                  </a:schemeClr>
                </a:solidFill>
                <a:latin typeface="Arial Rounded MT Bold" panose="020F0704030504030204" pitchFamily="34" charset="0"/>
              </a:rPr>
              <a:t> </a:t>
            </a:r>
            <a:endParaRPr lang="en-US" dirty="0">
              <a:solidFill>
                <a:schemeClr val="tx2">
                  <a:lumMod val="10000"/>
                </a:schemeClr>
              </a:solidFill>
              <a:latin typeface="Arial Rounded MT Bold" panose="020F0704030504030204" pitchFamily="34" charset="0"/>
            </a:endParaRPr>
          </a:p>
        </p:txBody>
      </p:sp>
      <p:sp>
        <p:nvSpPr>
          <p:cNvPr id="3" name="Espace réservé du contenu 2"/>
          <p:cNvSpPr>
            <a:spLocks noGrp="1"/>
          </p:cNvSpPr>
          <p:nvPr>
            <p:ph idx="1"/>
          </p:nvPr>
        </p:nvSpPr>
        <p:spPr>
          <a:xfrm>
            <a:off x="838200" y="1825625"/>
            <a:ext cx="10515600" cy="4556702"/>
          </a:xfrm>
        </p:spPr>
        <p:txBody>
          <a:bodyPr>
            <a:normAutofit/>
          </a:bodyPr>
          <a:lstStyle/>
          <a:p>
            <a:pPr marL="0" indent="0" algn="ctr">
              <a:buNone/>
            </a:pPr>
            <a:r>
              <a:rPr lang="en-US" dirty="0"/>
              <a:t/>
            </a:r>
            <a:br>
              <a:rPr lang="en-US" dirty="0"/>
            </a:br>
            <a:r>
              <a:rPr lang="en-US" sz="3600" dirty="0" smtClean="0">
                <a:solidFill>
                  <a:schemeClr val="accent1">
                    <a:lumMod val="60000"/>
                    <a:lumOff val="40000"/>
                  </a:schemeClr>
                </a:solidFill>
              </a:rPr>
              <a:t>the content </a:t>
            </a:r>
            <a:endParaRPr lang="fr-FR" sz="3200" dirty="0" smtClean="0">
              <a:solidFill>
                <a:schemeClr val="accent1">
                  <a:lumMod val="60000"/>
                  <a:lumOff val="40000"/>
                </a:schemeClr>
              </a:solidFill>
            </a:endParaRPr>
          </a:p>
          <a:p>
            <a:pPr marL="514350" indent="-514350">
              <a:buFont typeface="+mj-lt"/>
              <a:buAutoNum type="arabicPeriod"/>
            </a:pPr>
            <a:r>
              <a:rPr lang="en-US" sz="2400" dirty="0" smtClean="0">
                <a:solidFill>
                  <a:schemeClr val="tx2">
                    <a:lumMod val="10000"/>
                  </a:schemeClr>
                </a:solidFill>
              </a:rPr>
              <a:t>Introduction</a:t>
            </a:r>
          </a:p>
          <a:p>
            <a:pPr marL="514350" indent="-514350">
              <a:buFont typeface="+mj-lt"/>
              <a:buAutoNum type="arabicPeriod"/>
            </a:pPr>
            <a:r>
              <a:rPr lang="en-US" sz="2400" dirty="0">
                <a:solidFill>
                  <a:schemeClr val="tx2">
                    <a:lumMod val="10000"/>
                  </a:schemeClr>
                </a:solidFill>
              </a:rPr>
              <a:t>What is </a:t>
            </a:r>
            <a:r>
              <a:rPr lang="en-US" sz="2400" dirty="0" smtClean="0">
                <a:solidFill>
                  <a:schemeClr val="tx2">
                    <a:lumMod val="10000"/>
                  </a:schemeClr>
                </a:solidFill>
              </a:rPr>
              <a:t>ICT ?</a:t>
            </a:r>
          </a:p>
          <a:p>
            <a:pPr marL="514350" indent="-514350">
              <a:buFont typeface="+mj-lt"/>
              <a:buAutoNum type="arabicPeriod"/>
            </a:pPr>
            <a:r>
              <a:rPr lang="en-US" sz="2400" dirty="0" smtClean="0">
                <a:solidFill>
                  <a:schemeClr val="tx2">
                    <a:lumMod val="10000"/>
                  </a:schemeClr>
                </a:solidFill>
              </a:rPr>
              <a:t>History</a:t>
            </a:r>
          </a:p>
          <a:p>
            <a:pPr marL="514350" indent="-514350">
              <a:buFont typeface="+mj-lt"/>
              <a:buAutoNum type="arabicPeriod"/>
            </a:pPr>
            <a:r>
              <a:rPr lang="en-US" sz="2400" dirty="0" smtClean="0">
                <a:solidFill>
                  <a:schemeClr val="tx2">
                    <a:lumMod val="10000"/>
                  </a:schemeClr>
                </a:solidFill>
              </a:rPr>
              <a:t>History</a:t>
            </a:r>
          </a:p>
          <a:p>
            <a:pPr marL="514350" indent="-514350">
              <a:buFont typeface="+mj-lt"/>
              <a:buAutoNum type="arabicPeriod"/>
            </a:pPr>
            <a:r>
              <a:rPr lang="en-US" sz="2400" dirty="0">
                <a:solidFill>
                  <a:schemeClr val="tx2">
                    <a:lumMod val="10000"/>
                  </a:schemeClr>
                </a:solidFill>
              </a:rPr>
              <a:t>Benefits of </a:t>
            </a:r>
            <a:r>
              <a:rPr lang="en-US" sz="2400" dirty="0" smtClean="0">
                <a:solidFill>
                  <a:schemeClr val="tx2">
                    <a:lumMod val="10000"/>
                  </a:schemeClr>
                </a:solidFill>
              </a:rPr>
              <a:t>ICT</a:t>
            </a:r>
          </a:p>
          <a:p>
            <a:pPr marL="514350" indent="-514350">
              <a:buFont typeface="+mj-lt"/>
              <a:buAutoNum type="arabicPeriod"/>
            </a:pPr>
            <a:r>
              <a:rPr lang="en-US" sz="2400" dirty="0">
                <a:solidFill>
                  <a:schemeClr val="tx2">
                    <a:lumMod val="10000"/>
                  </a:schemeClr>
                </a:solidFill>
              </a:rPr>
              <a:t>Disadvantages of </a:t>
            </a:r>
            <a:r>
              <a:rPr lang="en-US" sz="2400" dirty="0" smtClean="0">
                <a:solidFill>
                  <a:schemeClr val="tx2">
                    <a:lumMod val="10000"/>
                  </a:schemeClr>
                </a:solidFill>
              </a:rPr>
              <a:t>ICT</a:t>
            </a:r>
          </a:p>
          <a:p>
            <a:pPr marL="514350" indent="-514350">
              <a:buFont typeface="+mj-lt"/>
              <a:buAutoNum type="arabicPeriod"/>
            </a:pPr>
            <a:r>
              <a:rPr lang="en-US" sz="2400" dirty="0" smtClean="0">
                <a:solidFill>
                  <a:schemeClr val="tx2">
                    <a:lumMod val="10000"/>
                  </a:schemeClr>
                </a:solidFill>
              </a:rPr>
              <a:t>Information </a:t>
            </a:r>
            <a:r>
              <a:rPr lang="en-US" sz="2400" dirty="0">
                <a:solidFill>
                  <a:schemeClr val="tx2">
                    <a:lumMod val="10000"/>
                  </a:schemeClr>
                </a:solidFill>
              </a:rPr>
              <a:t>on ICT policies and </a:t>
            </a:r>
            <a:r>
              <a:rPr lang="en-US" sz="2400" dirty="0" smtClean="0">
                <a:solidFill>
                  <a:schemeClr val="tx2">
                    <a:lumMod val="10000"/>
                  </a:schemeClr>
                </a:solidFill>
              </a:rPr>
              <a:t>regulation</a:t>
            </a:r>
            <a:endParaRPr lang="en-US" sz="3200" dirty="0">
              <a:solidFill>
                <a:schemeClr val="tx2">
                  <a:lumMod val="10000"/>
                </a:schemeClr>
              </a:solidFill>
            </a:endParaRPr>
          </a:p>
        </p:txBody>
      </p:sp>
    </p:spTree>
    <p:extLst>
      <p:ext uri="{BB962C8B-B14F-4D97-AF65-F5344CB8AC3E}">
        <p14:creationId xmlns:p14="http://schemas.microsoft.com/office/powerpoint/2010/main" val="767928432"/>
      </p:ext>
    </p:extLst>
  </p:cSld>
  <p:clrMapOvr>
    <a:masterClrMapping/>
  </p:clrMapOvr>
  <mc:AlternateContent xmlns:mc="http://schemas.openxmlformats.org/markup-compatibility/2006" xmlns:p14="http://schemas.microsoft.com/office/powerpoint/2010/main">
    <mc:Choice Requires="p14">
      <p:transition spd="slow" p14:dur="1500" advTm="7000">
        <p:split orient="vert"/>
      </p:transition>
    </mc:Choice>
    <mc:Fallback xmlns="">
      <p:transition spd="slow" advTm="7000">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sz="5400" dirty="0" smtClean="0">
                <a:solidFill>
                  <a:schemeClr val="accent1">
                    <a:lumMod val="60000"/>
                    <a:lumOff val="40000"/>
                  </a:schemeClr>
                </a:solidFill>
                <a:latin typeface="Arial Rounded MT Bold" panose="020F0704030504030204" pitchFamily="34" charset="0"/>
              </a:rPr>
              <a:t>introduction</a:t>
            </a:r>
            <a:endParaRPr lang="en-US" sz="5400" dirty="0">
              <a:solidFill>
                <a:schemeClr val="accent1">
                  <a:lumMod val="60000"/>
                  <a:lumOff val="40000"/>
                </a:schemeClr>
              </a:solidFill>
              <a:latin typeface="Arial Rounded MT Bold" panose="020F0704030504030204" pitchFamily="34" charset="0"/>
            </a:endParaRPr>
          </a:p>
        </p:txBody>
      </p:sp>
      <p:sp>
        <p:nvSpPr>
          <p:cNvPr id="3" name="Espace réservé du contenu 2"/>
          <p:cNvSpPr>
            <a:spLocks noGrp="1"/>
          </p:cNvSpPr>
          <p:nvPr>
            <p:ph idx="1"/>
          </p:nvPr>
        </p:nvSpPr>
        <p:spPr>
          <a:xfrm>
            <a:off x="1104293" y="1152983"/>
            <a:ext cx="8946541" cy="4195481"/>
          </a:xfrm>
        </p:spPr>
        <p:txBody>
          <a:bodyPr anchor="ctr">
            <a:normAutofit/>
          </a:bodyPr>
          <a:lstStyle/>
          <a:p>
            <a:r>
              <a:rPr lang="en-US" sz="2400" dirty="0" smtClean="0"/>
              <a:t>ICT </a:t>
            </a:r>
            <a:r>
              <a:rPr lang="en-US" sz="2400" dirty="0"/>
              <a:t>plays a crucial role in our modern society as it enables the creation, storage, retrieval, and transmission of data. It has revolutionized how we access information and communicate across distances. With ICTULTIMATE, individuals and businesses can collaborate on a global scale like never before</a:t>
            </a: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1672" y="4347168"/>
            <a:ext cx="4919162" cy="2168845"/>
          </a:xfrm>
          <a:prstGeom prst="rect">
            <a:avLst/>
          </a:prstGeom>
        </p:spPr>
      </p:pic>
    </p:spTree>
    <p:extLst>
      <p:ext uri="{BB962C8B-B14F-4D97-AF65-F5344CB8AC3E}">
        <p14:creationId xmlns:p14="http://schemas.microsoft.com/office/powerpoint/2010/main" val="105759660"/>
      </p:ext>
    </p:extLst>
  </p:cSld>
  <p:clrMapOvr>
    <a:masterClrMapping/>
  </p:clrMapOvr>
  <mc:AlternateContent xmlns:mc="http://schemas.openxmlformats.org/markup-compatibility/2006" xmlns:p14="http://schemas.microsoft.com/office/powerpoint/2010/main">
    <mc:Choice Requires="p14">
      <p:transition spd="slow" p14:dur="1500" advTm="6000">
        <p:fade/>
      </p:transition>
    </mc:Choice>
    <mc:Fallback xmlns="">
      <p:transition spd="slow" advTm="6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dirty="0" err="1" smtClean="0">
                <a:solidFill>
                  <a:schemeClr val="accent1">
                    <a:lumMod val="60000"/>
                    <a:lumOff val="40000"/>
                  </a:schemeClr>
                </a:solidFill>
              </a:rPr>
              <a:t>What</a:t>
            </a:r>
            <a:r>
              <a:rPr lang="fr-FR" dirty="0" smtClean="0">
                <a:solidFill>
                  <a:schemeClr val="accent1">
                    <a:lumMod val="60000"/>
                    <a:lumOff val="40000"/>
                  </a:schemeClr>
                </a:solidFill>
              </a:rPr>
              <a:t> </a:t>
            </a:r>
            <a:r>
              <a:rPr lang="fr-FR" dirty="0" err="1" smtClean="0">
                <a:solidFill>
                  <a:schemeClr val="accent1">
                    <a:lumMod val="60000"/>
                    <a:lumOff val="40000"/>
                  </a:schemeClr>
                </a:solidFill>
              </a:rPr>
              <a:t>is</a:t>
            </a:r>
            <a:r>
              <a:rPr lang="fr-FR" dirty="0" smtClean="0">
                <a:solidFill>
                  <a:schemeClr val="accent1">
                    <a:lumMod val="60000"/>
                    <a:lumOff val="40000"/>
                  </a:schemeClr>
                </a:solidFill>
              </a:rPr>
              <a:t> ICT ?</a:t>
            </a:r>
            <a:endParaRPr lang="en-US" dirty="0">
              <a:solidFill>
                <a:schemeClr val="accent1">
                  <a:lumMod val="60000"/>
                  <a:lumOff val="40000"/>
                </a:schemeClr>
              </a:solidFill>
            </a:endParaRPr>
          </a:p>
        </p:txBody>
      </p:sp>
      <p:sp>
        <p:nvSpPr>
          <p:cNvPr id="3" name="Espace réservé du contenu 2"/>
          <p:cNvSpPr>
            <a:spLocks noGrp="1"/>
          </p:cNvSpPr>
          <p:nvPr>
            <p:ph idx="1"/>
          </p:nvPr>
        </p:nvSpPr>
        <p:spPr/>
        <p:txBody>
          <a:bodyPr>
            <a:normAutofit/>
          </a:bodyPr>
          <a:lstStyle/>
          <a:p>
            <a:r>
              <a:rPr lang="en-US" dirty="0"/>
              <a:t>CT, or Information and Communications Technology, refers to the infrastructure and components that enable modern computing. It encompasses a diverse set of technological tools and resources used to transmit, store, create, share, and </a:t>
            </a:r>
            <a:r>
              <a:rPr lang="en-US" dirty="0" smtClean="0"/>
              <a:t>manage  information</a:t>
            </a:r>
            <a:r>
              <a:rPr lang="en-US" dirty="0"/>
              <a:t> </a:t>
            </a:r>
            <a:r>
              <a:rPr lang="en-US" dirty="0" smtClean="0"/>
              <a:t> . </a:t>
            </a:r>
            <a:r>
              <a:rPr lang="en-US" dirty="0"/>
              <a:t>ICT involves the use of computing and telecommunication technologies, systems, and tools to facilitate various processes and </a:t>
            </a:r>
            <a:r>
              <a:rPr lang="en-US" dirty="0" smtClean="0"/>
              <a:t>activities</a:t>
            </a:r>
            <a:r>
              <a:rPr lang="en-US" dirty="0"/>
              <a:t> </a:t>
            </a:r>
            <a:r>
              <a:rPr lang="en-US" dirty="0" smtClean="0"/>
              <a:t>.</a:t>
            </a:r>
          </a:p>
          <a:p>
            <a:r>
              <a:rPr lang="en-US" dirty="0" smtClean="0"/>
              <a:t>In </a:t>
            </a:r>
            <a:r>
              <a:rPr lang="en-US" dirty="0"/>
              <a:t>simpler terms, ICT is the combination of hardware, software, networks, and communication devices that allow us to process information efficiently. It plays a crucial role in our daily lives by enabling us to access information quickly, communicate with others across distances, store data securely, collaborate on projects remotely, and much more.</a:t>
            </a:r>
          </a:p>
        </p:txBody>
      </p:sp>
    </p:spTree>
    <p:extLst>
      <p:ext uri="{BB962C8B-B14F-4D97-AF65-F5344CB8AC3E}">
        <p14:creationId xmlns:p14="http://schemas.microsoft.com/office/powerpoint/2010/main" val="272399490"/>
      </p:ext>
    </p:extLst>
  </p:cSld>
  <p:clrMapOvr>
    <a:masterClrMapping/>
  </p:clrMapOvr>
  <mc:AlternateContent xmlns:mc="http://schemas.openxmlformats.org/markup-compatibility/2006" xmlns:p14="http://schemas.microsoft.com/office/powerpoint/2010/main">
    <mc:Choice Requires="p14">
      <p:transition spd="slow" p14:dur="3400" advTm="10000">
        <p14:reveal/>
      </p:transition>
    </mc:Choice>
    <mc:Fallback xmlns="">
      <p:transition spd="slow" advTm="10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t="-17000" b="-17000"/>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dirty="0" err="1" smtClean="0">
                <a:solidFill>
                  <a:schemeClr val="accent1">
                    <a:lumMod val="60000"/>
                    <a:lumOff val="40000"/>
                  </a:schemeClr>
                </a:solidFill>
                <a:latin typeface="Arial Rounded MT Bold" panose="020F0704030504030204" pitchFamily="34" charset="0"/>
              </a:rPr>
              <a:t>history</a:t>
            </a:r>
            <a:endParaRPr lang="en-US" dirty="0">
              <a:solidFill>
                <a:schemeClr val="accent1">
                  <a:lumMod val="60000"/>
                  <a:lumOff val="40000"/>
                </a:schemeClr>
              </a:solidFill>
              <a:latin typeface="Arial Rounded MT Bold" panose="020F0704030504030204" pitchFamily="34" charset="0"/>
            </a:endParaRPr>
          </a:p>
        </p:txBody>
      </p:sp>
      <p:sp>
        <p:nvSpPr>
          <p:cNvPr id="3" name="Espace réservé du contenu 2"/>
          <p:cNvSpPr>
            <a:spLocks noGrp="1"/>
          </p:cNvSpPr>
          <p:nvPr>
            <p:ph idx="1"/>
          </p:nvPr>
        </p:nvSpPr>
        <p:spPr>
          <a:xfrm>
            <a:off x="1207506" y="2052919"/>
            <a:ext cx="8843328" cy="3839882"/>
          </a:xfrm>
          <a:solidFill>
            <a:schemeClr val="tx1">
              <a:alpha val="81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a:lstStyle/>
          <a:p>
            <a:r>
              <a:rPr lang="en-US" dirty="0">
                <a:solidFill>
                  <a:schemeClr val="accent2">
                    <a:lumMod val="75000"/>
                  </a:schemeClr>
                </a:solidFill>
              </a:rPr>
              <a:t>The History of information and communication technologies is</a:t>
            </a:r>
            <a:br>
              <a:rPr lang="en-US" dirty="0">
                <a:solidFill>
                  <a:schemeClr val="accent2">
                    <a:lumMod val="75000"/>
                  </a:schemeClr>
                </a:solidFill>
              </a:rPr>
            </a:br>
            <a:r>
              <a:rPr lang="en-US" dirty="0">
                <a:solidFill>
                  <a:schemeClr val="accent2">
                    <a:lumMod val="75000"/>
                  </a:schemeClr>
                </a:solidFill>
              </a:rPr>
              <a:t>marked </a:t>
            </a:r>
            <a:r>
              <a:rPr lang="en-US" dirty="0" err="1">
                <a:solidFill>
                  <a:schemeClr val="accent2">
                    <a:lumMod val="75000"/>
                  </a:schemeClr>
                </a:solidFill>
              </a:rPr>
              <a:t>ba</a:t>
            </a:r>
            <a:r>
              <a:rPr lang="en-US" dirty="0">
                <a:solidFill>
                  <a:schemeClr val="accent2">
                    <a:lumMod val="75000"/>
                  </a:schemeClr>
                </a:solidFill>
              </a:rPr>
              <a:t> a diversity of innovations.</a:t>
            </a:r>
            <a:br>
              <a:rPr lang="en-US" dirty="0">
                <a:solidFill>
                  <a:schemeClr val="accent2">
                    <a:lumMod val="75000"/>
                  </a:schemeClr>
                </a:solidFill>
              </a:rPr>
            </a:br>
            <a:r>
              <a:rPr lang="en-US" dirty="0">
                <a:solidFill>
                  <a:schemeClr val="accent2">
                    <a:lumMod val="75000"/>
                  </a:schemeClr>
                </a:solidFill>
              </a:rPr>
              <a:t>It begins in 19th century with inventions such as Telegraph and</a:t>
            </a:r>
            <a:br>
              <a:rPr lang="en-US" dirty="0">
                <a:solidFill>
                  <a:schemeClr val="accent2">
                    <a:lumMod val="75000"/>
                  </a:schemeClr>
                </a:solidFill>
              </a:rPr>
            </a:br>
            <a:r>
              <a:rPr lang="en-US" dirty="0">
                <a:solidFill>
                  <a:schemeClr val="accent2">
                    <a:lumMod val="75000"/>
                  </a:schemeClr>
                </a:solidFill>
              </a:rPr>
              <a:t>telephone, which revolutionized communication by enabling near</a:t>
            </a:r>
            <a:br>
              <a:rPr lang="en-US" dirty="0">
                <a:solidFill>
                  <a:schemeClr val="accent2">
                    <a:lumMod val="75000"/>
                  </a:schemeClr>
                </a:solidFill>
              </a:rPr>
            </a:br>
            <a:r>
              <a:rPr lang="en-US" dirty="0">
                <a:solidFill>
                  <a:schemeClr val="accent2">
                    <a:lumMod val="75000"/>
                  </a:schemeClr>
                </a:solidFill>
              </a:rPr>
              <a:t>real time, long distance exchanges.</a:t>
            </a:r>
            <a:br>
              <a:rPr lang="en-US" dirty="0">
                <a:solidFill>
                  <a:schemeClr val="accent2">
                    <a:lumMod val="75000"/>
                  </a:schemeClr>
                </a:solidFill>
              </a:rPr>
            </a:br>
            <a:r>
              <a:rPr lang="en-US" dirty="0">
                <a:solidFill>
                  <a:schemeClr val="accent2">
                    <a:lumMod val="75000"/>
                  </a:schemeClr>
                </a:solidFill>
              </a:rPr>
              <a:t>The mid 20th century witnessed the rise of mass communication</a:t>
            </a:r>
            <a:br>
              <a:rPr lang="en-US" dirty="0">
                <a:solidFill>
                  <a:schemeClr val="accent2">
                    <a:lumMod val="75000"/>
                  </a:schemeClr>
                </a:solidFill>
              </a:rPr>
            </a:br>
            <a:r>
              <a:rPr lang="en-US" dirty="0">
                <a:solidFill>
                  <a:schemeClr val="accent2">
                    <a:lumMod val="75000"/>
                  </a:schemeClr>
                </a:solidFill>
              </a:rPr>
              <a:t>through radio and television. By the end of the </a:t>
            </a:r>
            <a:r>
              <a:rPr lang="en-US" dirty="0" err="1">
                <a:solidFill>
                  <a:schemeClr val="accent2">
                    <a:lumMod val="75000"/>
                  </a:schemeClr>
                </a:solidFill>
              </a:rPr>
              <a:t>cetury</a:t>
            </a:r>
            <a:r>
              <a:rPr lang="en-US" dirty="0">
                <a:solidFill>
                  <a:schemeClr val="accent2">
                    <a:lumMod val="75000"/>
                  </a:schemeClr>
                </a:solidFill>
              </a:rPr>
              <a:t>, the inter-</a:t>
            </a:r>
            <a:br>
              <a:rPr lang="en-US" dirty="0">
                <a:solidFill>
                  <a:schemeClr val="accent2">
                    <a:lumMod val="75000"/>
                  </a:schemeClr>
                </a:solidFill>
              </a:rPr>
            </a:br>
            <a:r>
              <a:rPr lang="en-US" dirty="0">
                <a:solidFill>
                  <a:schemeClr val="accent2">
                    <a:lumMod val="75000"/>
                  </a:schemeClr>
                </a:solidFill>
              </a:rPr>
              <a:t>net had become an essential tool for communication, commerce,</a:t>
            </a:r>
            <a:br>
              <a:rPr lang="en-US" dirty="0">
                <a:solidFill>
                  <a:schemeClr val="accent2">
                    <a:lumMod val="75000"/>
                  </a:schemeClr>
                </a:solidFill>
              </a:rPr>
            </a:br>
            <a:r>
              <a:rPr lang="en-US" dirty="0">
                <a:solidFill>
                  <a:schemeClr val="accent2">
                    <a:lumMod val="75000"/>
                  </a:schemeClr>
                </a:solidFill>
              </a:rPr>
              <a:t>and </a:t>
            </a:r>
            <a:r>
              <a:rPr lang="en-US" dirty="0" err="1">
                <a:solidFill>
                  <a:schemeClr val="accent2">
                    <a:lumMod val="75000"/>
                  </a:schemeClr>
                </a:solidFill>
              </a:rPr>
              <a:t>leisurs</a:t>
            </a:r>
            <a:r>
              <a:rPr lang="en-US" dirty="0">
                <a:solidFill>
                  <a:schemeClr val="accent2">
                    <a:lumMod val="75000"/>
                  </a:schemeClr>
                </a:solidFill>
              </a:rPr>
              <a:t>. Since then, these technologies have rapidly evolved,</a:t>
            </a:r>
            <a:br>
              <a:rPr lang="en-US" dirty="0">
                <a:solidFill>
                  <a:schemeClr val="accent2">
                    <a:lumMod val="75000"/>
                  </a:schemeClr>
                </a:solidFill>
              </a:rPr>
            </a:br>
            <a:r>
              <a:rPr lang="en-US" dirty="0">
                <a:solidFill>
                  <a:schemeClr val="accent2">
                    <a:lumMod val="75000"/>
                  </a:schemeClr>
                </a:solidFill>
              </a:rPr>
              <a:t>transforming our work methodologies, interactions, and </a:t>
            </a:r>
            <a:r>
              <a:rPr lang="en-US" dirty="0" err="1">
                <a:solidFill>
                  <a:schemeClr val="accent2">
                    <a:lumMod val="75000"/>
                  </a:schemeClr>
                </a:solidFill>
              </a:rPr>
              <a:t>commu</a:t>
            </a:r>
            <a:r>
              <a:rPr lang="en-US" dirty="0">
                <a:solidFill>
                  <a:schemeClr val="accent2">
                    <a:lumMod val="75000"/>
                  </a:schemeClr>
                </a:solidFill>
              </a:rPr>
              <a:t>-</a:t>
            </a:r>
            <a:br>
              <a:rPr lang="en-US" dirty="0">
                <a:solidFill>
                  <a:schemeClr val="accent2">
                    <a:lumMod val="75000"/>
                  </a:schemeClr>
                </a:solidFill>
              </a:rPr>
            </a:br>
            <a:r>
              <a:rPr lang="en-US" dirty="0" err="1">
                <a:solidFill>
                  <a:schemeClr val="accent2">
                    <a:lumMod val="75000"/>
                  </a:schemeClr>
                </a:solidFill>
              </a:rPr>
              <a:t>nication</a:t>
            </a:r>
            <a:r>
              <a:rPr lang="en-US" dirty="0">
                <a:solidFill>
                  <a:schemeClr val="accent2">
                    <a:lumMod val="75000"/>
                  </a:schemeClr>
                </a:solidFill>
              </a:rPr>
              <a:t> </a:t>
            </a:r>
            <a:r>
              <a:rPr lang="en-US" dirty="0" err="1">
                <a:solidFill>
                  <a:schemeClr val="accent2">
                    <a:lumMod val="75000"/>
                  </a:schemeClr>
                </a:solidFill>
              </a:rPr>
              <a:t>prectices</a:t>
            </a:r>
            <a:r>
              <a:rPr lang="en-US" dirty="0">
                <a:solidFill>
                  <a:schemeClr val="accent2">
                    <a:lumMod val="75000"/>
                  </a:schemeClr>
                </a:solidFill>
              </a:rPr>
              <a:t>, thereby contributing to shaping the modern</a:t>
            </a:r>
            <a:br>
              <a:rPr lang="en-US" dirty="0">
                <a:solidFill>
                  <a:schemeClr val="accent2">
                    <a:lumMod val="75000"/>
                  </a:schemeClr>
                </a:solidFill>
              </a:rPr>
            </a:br>
            <a:r>
              <a:rPr lang="en-US" dirty="0">
                <a:solidFill>
                  <a:schemeClr val="accent2">
                    <a:lumMod val="75000"/>
                  </a:schemeClr>
                </a:solidFill>
              </a:rPr>
              <a:t>world.</a:t>
            </a:r>
          </a:p>
        </p:txBody>
      </p:sp>
    </p:spTree>
    <p:extLst>
      <p:ext uri="{BB962C8B-B14F-4D97-AF65-F5344CB8AC3E}">
        <p14:creationId xmlns:p14="http://schemas.microsoft.com/office/powerpoint/2010/main" val="342204979"/>
      </p:ext>
    </p:extLst>
  </p:cSld>
  <p:clrMapOvr>
    <a:masterClrMapping/>
  </p:clrMapOvr>
  <p:transition spd="slow" advTm="5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en-US" dirty="0">
                <a:solidFill>
                  <a:schemeClr val="accent1">
                    <a:lumMod val="60000"/>
                    <a:lumOff val="40000"/>
                  </a:schemeClr>
                </a:solidFill>
                <a:latin typeface="Arial Rounded MT Bold" panose="020F0704030504030204" pitchFamily="34" charset="0"/>
              </a:rPr>
              <a:t>Benefits of </a:t>
            </a:r>
            <a:r>
              <a:rPr lang="en-US" dirty="0" smtClean="0">
                <a:solidFill>
                  <a:schemeClr val="accent1">
                    <a:lumMod val="60000"/>
                    <a:lumOff val="40000"/>
                  </a:schemeClr>
                </a:solidFill>
                <a:latin typeface="Arial Rounded MT Bold" panose="020F0704030504030204" pitchFamily="34" charset="0"/>
              </a:rPr>
              <a:t>ICT</a:t>
            </a:r>
            <a:endParaRPr lang="en-US" dirty="0">
              <a:solidFill>
                <a:schemeClr val="accent1">
                  <a:lumMod val="60000"/>
                  <a:lumOff val="40000"/>
                </a:schemeClr>
              </a:solidFill>
              <a:latin typeface="Arial Rounded MT Bold" panose="020F0704030504030204" pitchFamily="34" charset="0"/>
            </a:endParaRPr>
          </a:p>
        </p:txBody>
      </p:sp>
      <p:sp>
        <p:nvSpPr>
          <p:cNvPr id="3" name="Espace réservé du contenu 2"/>
          <p:cNvSpPr>
            <a:spLocks noGrp="1"/>
          </p:cNvSpPr>
          <p:nvPr>
            <p:ph idx="1"/>
          </p:nvPr>
        </p:nvSpPr>
        <p:spPr>
          <a:xfrm>
            <a:off x="1103312" y="1853248"/>
            <a:ext cx="8946541" cy="4395151"/>
          </a:xfrm>
        </p:spPr>
        <p:txBody>
          <a:bodyPr>
            <a:normAutofit fontScale="92500" lnSpcReduction="10000"/>
          </a:bodyPr>
          <a:lstStyle/>
          <a:p>
            <a:pPr marL="0" indent="0">
              <a:buNone/>
            </a:pPr>
            <a:r>
              <a:rPr lang="en-US" sz="2200" dirty="0"/>
              <a:t>Information and Communications Technology, offers numerous benefits across various domains. Here are some advantages of ICT</a:t>
            </a:r>
            <a:r>
              <a:rPr lang="en-US" sz="2200" dirty="0" smtClean="0"/>
              <a:t>:</a:t>
            </a:r>
          </a:p>
          <a:p>
            <a:r>
              <a:rPr lang="en-US" sz="1600" dirty="0"/>
              <a:t>Improved Efficiency ICT automates manual tasks, streamlines processes, and increases productivity. It enables organizations to store and retrieve data easily, manage resources effectively</a:t>
            </a:r>
            <a:r>
              <a:rPr lang="en-US" sz="1600" dirty="0" smtClean="0"/>
              <a:t>.</a:t>
            </a:r>
          </a:p>
          <a:p>
            <a:r>
              <a:rPr lang="en-US" sz="1600" dirty="0"/>
              <a:t>Education Enhancement: In the field of education, ICT has revolutionized teaching methods by providing interactive learning tools such as educational software applications, online courses, virtual classrooms, and multimedia resources </a:t>
            </a:r>
            <a:endParaRPr lang="en-US" sz="1600" dirty="0" smtClean="0"/>
          </a:p>
          <a:p>
            <a:r>
              <a:rPr lang="en-US" sz="1600" dirty="0"/>
              <a:t>Access to Information: With ICT, accessing information has become easier than ever before. The internet provides a vast amount of information at our fingertips, allowing quick research on any topic. This facilitates learning opportunities for students and professionals </a:t>
            </a:r>
            <a:r>
              <a:rPr lang="en-US" sz="1600" dirty="0" smtClean="0"/>
              <a:t>alike</a:t>
            </a:r>
          </a:p>
          <a:p>
            <a:r>
              <a:rPr lang="en-US" sz="1700" dirty="0"/>
              <a:t>Enhanced Communication: ICT enables fast and efficient communication through various channels such as email, instant messaging, video conferencing, and social media platforms. It allows individuals and businesses to connect with people globally, fostering collaboration and knowledge sharing </a:t>
            </a:r>
            <a:endParaRPr lang="en-US" sz="1700" dirty="0" smtClean="0"/>
          </a:p>
        </p:txBody>
      </p:sp>
    </p:spTree>
    <p:extLst>
      <p:ext uri="{BB962C8B-B14F-4D97-AF65-F5344CB8AC3E}">
        <p14:creationId xmlns:p14="http://schemas.microsoft.com/office/powerpoint/2010/main" val="2310742611"/>
      </p:ext>
    </p:extLst>
  </p:cSld>
  <p:clrMapOvr>
    <a:masterClrMapping/>
  </p:clrMapOvr>
  <mc:AlternateContent xmlns:mc="http://schemas.openxmlformats.org/markup-compatibility/2006" xmlns:p14="http://schemas.microsoft.com/office/powerpoint/2010/main">
    <mc:Choice Requires="p14">
      <p:transition spd="slow" p14:dur="3400" advTm="6000">
        <p14:reveal/>
      </p:transition>
    </mc:Choice>
    <mc:Fallback xmlns="">
      <p:transition spd="slow" advTm="6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marL="514350" indent="-514350" algn="ctr"/>
            <a:r>
              <a:rPr lang="en-US" dirty="0">
                <a:solidFill>
                  <a:schemeClr val="accent1">
                    <a:lumMod val="60000"/>
                    <a:lumOff val="40000"/>
                  </a:schemeClr>
                </a:solidFill>
                <a:latin typeface="Arial Rounded MT Bold" panose="020F0704030504030204" pitchFamily="34" charset="0"/>
              </a:rPr>
              <a:t>Disadvantages of ICT</a:t>
            </a:r>
          </a:p>
        </p:txBody>
      </p:sp>
      <p:sp>
        <p:nvSpPr>
          <p:cNvPr id="3" name="Espace réservé du contenu 2"/>
          <p:cNvSpPr>
            <a:spLocks noGrp="1"/>
          </p:cNvSpPr>
          <p:nvPr>
            <p:ph idx="1"/>
          </p:nvPr>
        </p:nvSpPr>
        <p:spPr/>
        <p:txBody>
          <a:bodyPr>
            <a:normAutofit lnSpcReduction="10000"/>
          </a:bodyPr>
          <a:lstStyle/>
          <a:p>
            <a:pPr marL="0" indent="0">
              <a:buNone/>
            </a:pPr>
            <a:r>
              <a:rPr lang="en-US" dirty="0"/>
              <a:t>While Information and Communications Technology (ICT) offers numerous benefits, it also has some disadvantages. Here are a few of them</a:t>
            </a:r>
            <a:r>
              <a:rPr lang="en-US" dirty="0" smtClean="0"/>
              <a:t>:</a:t>
            </a:r>
          </a:p>
          <a:p>
            <a:r>
              <a:rPr lang="en-US" sz="1600" dirty="0"/>
              <a:t>Security Risks With the increased reliance ICT, there is a risk of security breaches, such as hacking, data theft, and unauthorized access to sensitive information. Cybersecurity threats continue to evolve, requiring constant vigilance and robust security measures</a:t>
            </a:r>
            <a:r>
              <a:rPr lang="en-US" dirty="0"/>
              <a:t>.</a:t>
            </a:r>
          </a:p>
          <a:p>
            <a:r>
              <a:rPr lang="en-US" sz="1600" dirty="0"/>
              <a:t>Dependency and Reliability: As we become more dependent on ICT systems for various tasks, any disruption or failure in these systems can have significant consequences. Power outages, hardware failures, or software glitches can disrupt operations and cause inconvenience or financial losses.</a:t>
            </a:r>
          </a:p>
          <a:p>
            <a:r>
              <a:rPr lang="en-US" sz="1700" dirty="0"/>
              <a:t>Job Displacement: While ICT brings automation and efficiency to many industries, it can also lead to job displacement as certain tasks become automated. This may require individuals to acquire new skills or adapt to changing job requirements.</a:t>
            </a:r>
          </a:p>
          <a:p>
            <a:pPr marL="0" indent="0">
              <a:buNone/>
            </a:pPr>
            <a:endParaRPr lang="en-US" dirty="0"/>
          </a:p>
        </p:txBody>
      </p:sp>
    </p:spTree>
    <p:extLst>
      <p:ext uri="{BB962C8B-B14F-4D97-AF65-F5344CB8AC3E}">
        <p14:creationId xmlns:p14="http://schemas.microsoft.com/office/powerpoint/2010/main" val="793629320"/>
      </p:ext>
    </p:extLst>
  </p:cSld>
  <p:clrMapOvr>
    <a:masterClrMapping/>
  </p:clrMapOvr>
  <mc:AlternateContent xmlns:mc="http://schemas.openxmlformats.org/markup-compatibility/2006" xmlns:p14="http://schemas.microsoft.com/office/powerpoint/2010/main">
    <mc:Choice Requires="p14">
      <p:transition spd="slow" p14:dur="800" advTm="5000">
        <p:circle/>
      </p:transition>
    </mc:Choice>
    <mc:Fallback xmlns="">
      <p:transition spd="slow" advTm="5000">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marL="514350" indent="-514350" algn="ctr"/>
            <a:r>
              <a:rPr lang="en-US" dirty="0">
                <a:solidFill>
                  <a:schemeClr val="accent1">
                    <a:lumMod val="60000"/>
                    <a:lumOff val="40000"/>
                  </a:schemeClr>
                </a:solidFill>
                <a:latin typeface="Arial Rounded MT Bold" panose="020F0704030504030204" pitchFamily="34" charset="0"/>
              </a:rPr>
              <a:t>Information on ICT policies and regulation</a:t>
            </a:r>
            <a:endParaRPr lang="en-US" sz="5400" dirty="0">
              <a:solidFill>
                <a:schemeClr val="accent1">
                  <a:lumMod val="60000"/>
                  <a:lumOff val="40000"/>
                </a:schemeClr>
              </a:solidFill>
              <a:latin typeface="Arial Rounded MT Bold" panose="020F0704030504030204" pitchFamily="34" charset="0"/>
            </a:endParaRPr>
          </a:p>
        </p:txBody>
      </p:sp>
      <p:sp>
        <p:nvSpPr>
          <p:cNvPr id="3" name="Espace réservé du contenu 2"/>
          <p:cNvSpPr>
            <a:spLocks noGrp="1"/>
          </p:cNvSpPr>
          <p:nvPr>
            <p:ph idx="1"/>
          </p:nvPr>
        </p:nvSpPr>
        <p:spPr/>
        <p:txBody>
          <a:bodyPr/>
          <a:lstStyle/>
          <a:p>
            <a:r>
              <a:rPr lang="en-US" dirty="0"/>
              <a:t>Policies and regulations regarding Information and </a:t>
            </a:r>
            <a:r>
              <a:rPr lang="en-US" dirty="0" err="1"/>
              <a:t>Communica</a:t>
            </a:r>
            <a:r>
              <a:rPr lang="en-US" dirty="0"/>
              <a:t>-</a:t>
            </a:r>
          </a:p>
          <a:p>
            <a:pPr marL="0" indent="0">
              <a:buNone/>
            </a:pPr>
            <a:r>
              <a:rPr lang="en-US" dirty="0" err="1"/>
              <a:t>tion</a:t>
            </a:r>
            <a:r>
              <a:rPr lang="en-US" dirty="0"/>
              <a:t> Technologies (ICT) vary by country. Generally, they cover</a:t>
            </a:r>
          </a:p>
          <a:p>
            <a:pPr marL="0" indent="0">
              <a:buNone/>
            </a:pPr>
            <a:r>
              <a:rPr lang="en-US" dirty="0"/>
              <a:t>areas such as data protection, cybersecurity, privacy, and </a:t>
            </a:r>
            <a:r>
              <a:rPr lang="en-US" dirty="0" err="1"/>
              <a:t>equi</a:t>
            </a:r>
            <a:r>
              <a:rPr lang="en-US" dirty="0"/>
              <a:t>-</a:t>
            </a:r>
          </a:p>
          <a:p>
            <a:pPr marL="0" indent="0">
              <a:buNone/>
            </a:pPr>
            <a:r>
              <a:rPr lang="en-US" dirty="0"/>
              <a:t>table access to the internet.</a:t>
            </a:r>
          </a:p>
          <a:p>
            <a:pPr marL="0" indent="0">
              <a:buNone/>
            </a:pPr>
            <a:r>
              <a:rPr lang="en-US" dirty="0"/>
              <a:t>Laws like GDPR in Europe or CCPA in California aim to safe-</a:t>
            </a:r>
          </a:p>
          <a:p>
            <a:pPr marL="0" indent="0">
              <a:buNone/>
            </a:pPr>
            <a:r>
              <a:rPr lang="en-US" dirty="0"/>
              <a:t>guard individuals’ privacy. Telecommunications regulation and</a:t>
            </a:r>
          </a:p>
          <a:p>
            <a:pPr marL="0" indent="0">
              <a:buNone/>
            </a:pPr>
            <a:r>
              <a:rPr lang="en-US" dirty="0"/>
              <a:t>combating cybercrime are also integral parts of these policies. It’s</a:t>
            </a:r>
          </a:p>
          <a:p>
            <a:pPr marL="0" indent="0">
              <a:buNone/>
            </a:pPr>
            <a:r>
              <a:rPr lang="en-US" dirty="0"/>
              <a:t>crucial to stay updated on legislative developments to ensure eth-</a:t>
            </a:r>
          </a:p>
          <a:p>
            <a:pPr marL="0" indent="0">
              <a:buNone/>
            </a:pPr>
            <a:r>
              <a:rPr lang="en-US" dirty="0" err="1"/>
              <a:t>ical</a:t>
            </a:r>
            <a:r>
              <a:rPr lang="en-US" dirty="0"/>
              <a:t> and compliant use of ICT.</a:t>
            </a:r>
          </a:p>
        </p:txBody>
      </p:sp>
    </p:spTree>
    <p:extLst>
      <p:ext uri="{BB962C8B-B14F-4D97-AF65-F5344CB8AC3E}">
        <p14:creationId xmlns:p14="http://schemas.microsoft.com/office/powerpoint/2010/main" val="28808912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5000">
        <p15:prstTrans prst="peelOff"/>
      </p:transition>
    </mc:Choice>
    <mc:Fallback xmlns="">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276</TotalTime>
  <Words>533</Words>
  <Application>Microsoft Office PowerPoint</Application>
  <PresentationFormat>Grand écran</PresentationFormat>
  <Paragraphs>45</Paragraphs>
  <Slides>8</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8</vt:i4>
      </vt:variant>
    </vt:vector>
  </HeadingPairs>
  <TitlesOfParts>
    <vt:vector size="14" baseType="lpstr">
      <vt:lpstr>Algerian</vt:lpstr>
      <vt:lpstr>Arial</vt:lpstr>
      <vt:lpstr>Arial Rounded MT Bold</vt:lpstr>
      <vt:lpstr>Century Gothic</vt:lpstr>
      <vt:lpstr>Wingdings 3</vt:lpstr>
      <vt:lpstr>Ion</vt:lpstr>
      <vt:lpstr>FINAL PROJECT </vt:lpstr>
      <vt:lpstr>Information and communication technology </vt:lpstr>
      <vt:lpstr>introduction</vt:lpstr>
      <vt:lpstr>What is ICT ?</vt:lpstr>
      <vt:lpstr>history</vt:lpstr>
      <vt:lpstr>Benefits of ICT</vt:lpstr>
      <vt:lpstr>Disadvantages of ICT</vt:lpstr>
      <vt:lpstr>Information on ICT policies and regulation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dc:title>
  <dc:creator>thinkpad</dc:creator>
  <cp:lastModifiedBy>THINKPAD X280</cp:lastModifiedBy>
  <cp:revision>18</cp:revision>
  <dcterms:created xsi:type="dcterms:W3CDTF">2024-01-02T12:17:16Z</dcterms:created>
  <dcterms:modified xsi:type="dcterms:W3CDTF">2024-01-02T23:05:14Z</dcterms:modified>
</cp:coreProperties>
</file>