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Maven Pro"/>
      <p:regular r:id="rId22"/>
      <p:bold r:id="rId23"/>
    </p:embeddedFont>
    <p:embeddedFont>
      <p:font typeface="Share Tec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avenPro-regular.fntdata"/><Relationship Id="rId10" Type="http://schemas.openxmlformats.org/officeDocument/2006/relationships/slide" Target="slides/slide4.xml"/><Relationship Id="rId21" Type="http://schemas.openxmlformats.org/officeDocument/2006/relationships/font" Target="fonts/BebasNeue-regular.fntdata"/><Relationship Id="rId13" Type="http://schemas.openxmlformats.org/officeDocument/2006/relationships/slide" Target="slides/slide7.xml"/><Relationship Id="rId24" Type="http://schemas.openxmlformats.org/officeDocument/2006/relationships/font" Target="fonts/ShareTech-regular.fntdata"/><Relationship Id="rId12" Type="http://schemas.openxmlformats.org/officeDocument/2006/relationships/slide" Target="slides/slide6.xml"/><Relationship Id="rId23" Type="http://schemas.openxmlformats.org/officeDocument/2006/relationships/font" Target="fonts/Maven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743b8348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743b8348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743b8348c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743b8348c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743b8348c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743b8348c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743b8348c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2743b8348c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743b8348c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2743b8348c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743b8348c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743b8348c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743b8348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743b8348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743b8348c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743b8348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743b8348c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2743b8348c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743b8348c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743b8348c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743b8348c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743b8348c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743b8348c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743b8348c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743b8348c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2743b8348c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743b8348c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743b8348c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781344" y="240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58" name="Google Shape;58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63" name="Google Shape;63;p14"/>
            <p:cNvSpPr/>
            <p:nvPr/>
          </p:nvSpPr>
          <p:spPr>
            <a:xfrm>
              <a:off x="139298" y="1829345"/>
              <a:ext cx="98059" cy="98295"/>
            </a:xfrm>
            <a:custGeom>
              <a:rect b="b" l="l" r="r" t="t"/>
              <a:pathLst>
                <a:path extrusionOk="0" fill="none" h="3751" w="3742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84088" y="21446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66" name="Google Shape;66;p14"/>
            <p:cNvSpPr/>
            <p:nvPr/>
          </p:nvSpPr>
          <p:spPr>
            <a:xfrm>
              <a:off x="470939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14454" y="3618720"/>
              <a:ext cx="121434" cy="121434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34936" y="3844499"/>
              <a:ext cx="80469" cy="80458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4"/>
          <p:cNvSpPr/>
          <p:nvPr/>
        </p:nvSpPr>
        <p:spPr>
          <a:xfrm>
            <a:off x="6004644" y="4796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67909" y="1442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5"/>
          <p:cNvSpPr txBox="1"/>
          <p:nvPr>
            <p:ph hasCustomPrompt="1" idx="2" type="title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15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76" name="Google Shape;76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81" name="Google Shape;81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6" name="Google Shape;86;p16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87" name="Google Shape;87;p16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/>
          <p:nvPr/>
        </p:nvSpPr>
        <p:spPr>
          <a:xfrm>
            <a:off x="7472809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91" name="Google Shape;91;p16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94" name="Google Shape;94;p16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7145669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536915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43269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94334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233415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6" name="Google Shape;116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18"/>
          <p:cNvSpPr/>
          <p:nvPr/>
        </p:nvSpPr>
        <p:spPr>
          <a:xfrm>
            <a:off x="8612763" y="8677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642025" y="4851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8854450" y="1950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52210" y="4753911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8891288" y="716085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02425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462900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135" name="Google Shape;135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143" name="Google Shape;143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48" name="Google Shape;148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51" name="Google Shape;151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54" name="Google Shape;154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/>
          <p:nvPr/>
        </p:nvSpPr>
        <p:spPr>
          <a:xfrm>
            <a:off x="8026047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7698906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90153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996506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347572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1786653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69" name="Google Shape;169;p2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1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74" name="Google Shape;174;p21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1" name="Google Shape;181;p23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82" name="Google Shape;182;p23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85" name="Google Shape;185;p23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88" name="Google Shape;188;p23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3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Mini-Projet</a:t>
            </a:r>
            <a:r>
              <a:rPr lang="fr">
                <a:solidFill>
                  <a:schemeClr val="accent2"/>
                </a:solidFill>
              </a:rPr>
              <a:t> TAL</a:t>
            </a:r>
            <a:r>
              <a:rPr lang="fr"/>
              <a:t> 2024-2025</a:t>
            </a:r>
            <a:endParaRPr/>
          </a:p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d'un assistant IA multitâche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3688231" y="6765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6829234" y="3495813"/>
            <a:ext cx="133275" cy="133275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8055557" y="1344311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4229517" y="4248683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4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206" name="Google Shape;206;p24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4"/>
          <p:cNvGrpSpPr/>
          <p:nvPr/>
        </p:nvGrpSpPr>
        <p:grpSpPr>
          <a:xfrm>
            <a:off x="6608011" y="1054827"/>
            <a:ext cx="133252" cy="1952377"/>
            <a:chOff x="6780548" y="337714"/>
            <a:chExt cx="133252" cy="1952377"/>
          </a:xfrm>
        </p:grpSpPr>
        <p:sp>
          <p:nvSpPr>
            <p:cNvPr id="209" name="Google Shape;209;p24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212" name="Google Shape;212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4"/>
          <p:cNvGrpSpPr/>
          <p:nvPr/>
        </p:nvGrpSpPr>
        <p:grpSpPr>
          <a:xfrm>
            <a:off x="5260692" y="676553"/>
            <a:ext cx="80476" cy="2708957"/>
            <a:chOff x="5260692" y="676553"/>
            <a:chExt cx="80476" cy="2708957"/>
          </a:xfrm>
        </p:grpSpPr>
        <p:sp>
          <p:nvSpPr>
            <p:cNvPr id="216" name="Google Shape;216;p24"/>
            <p:cNvSpPr/>
            <p:nvPr/>
          </p:nvSpPr>
          <p:spPr>
            <a:xfrm>
              <a:off x="5260692" y="3305034"/>
              <a:ext cx="80476" cy="80476"/>
            </a:xfrm>
            <a:custGeom>
              <a:rect b="b" l="l" r="r" t="t"/>
              <a:pathLst>
                <a:path extrusionOk="0" h="3071" w="3071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296692" y="676553"/>
              <a:ext cx="8464" cy="2519663"/>
            </a:xfrm>
            <a:custGeom>
              <a:rect b="b" l="l" r="r" t="t"/>
              <a:pathLst>
                <a:path extrusionOk="0" h="96152" w="323">
                  <a:moveTo>
                    <a:pt x="166" y="1"/>
                  </a:moveTo>
                  <a:lnTo>
                    <a:pt x="1" y="96151"/>
                  </a:lnTo>
                  <a:lnTo>
                    <a:pt x="322" y="96151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7670738" y="2784681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20" name="Google Shape;220;p24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4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223" name="Google Shape;223;p24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5545159" y="4115388"/>
            <a:ext cx="133275" cy="133275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2619000" y="539500"/>
            <a:ext cx="39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Applications Multimodales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720000" y="123810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Vision par Ordinateur</a:t>
            </a:r>
            <a:r>
              <a:rPr lang="fr" sz="1900"/>
              <a:t>: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Analyse d'images avec capacité de description.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Traitement multiple d'images en format JPEG et PNG.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Font typeface="Maven Pro"/>
              <a:buChar char="●"/>
            </a:pPr>
            <a:r>
              <a:rPr lang="fr" sz="1900"/>
              <a:t>Conversion des images en base64 pour le traitement par l'API.</a:t>
            </a:r>
            <a:endParaRPr sz="1900"/>
          </a:p>
        </p:txBody>
      </p:sp>
      <p:grpSp>
        <p:nvGrpSpPr>
          <p:cNvPr id="399" name="Google Shape;399;p33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400" name="Google Shape;400;p3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3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404" name="Google Shape;404;p3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3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/>
          <p:nvPr/>
        </p:nvSpPr>
        <p:spPr>
          <a:xfrm rot="10800000">
            <a:off x="3435632" y="2066503"/>
            <a:ext cx="2279671" cy="1087679"/>
          </a:xfrm>
          <a:custGeom>
            <a:rect b="b" l="l" r="r" t="t"/>
            <a:pathLst>
              <a:path extrusionOk="0" h="33020" w="66087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 rot="10800000">
            <a:off x="5067185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 rot="10800000">
            <a:off x="3971466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 rot="10800000">
            <a:off x="4512768" y="3059768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4"/>
          <p:cNvSpPr/>
          <p:nvPr/>
        </p:nvSpPr>
        <p:spPr>
          <a:xfrm rot="10800000">
            <a:off x="5431484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 rot="10800000">
            <a:off x="3591916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0" name="Google Shape;420;p34"/>
          <p:cNvCxnSpPr>
            <a:stCxn id="421" idx="3"/>
            <a:endCxn id="419" idx="6"/>
          </p:cNvCxnSpPr>
          <p:nvPr/>
        </p:nvCxnSpPr>
        <p:spPr>
          <a:xfrm>
            <a:off x="2755816" y="2272449"/>
            <a:ext cx="8361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4"/>
          <p:cNvCxnSpPr>
            <a:stCxn id="416" idx="6"/>
            <a:endCxn id="423" idx="3"/>
          </p:cNvCxnSpPr>
          <p:nvPr/>
        </p:nvCxnSpPr>
        <p:spPr>
          <a:xfrm flipH="1">
            <a:off x="2755866" y="2994905"/>
            <a:ext cx="12156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4"/>
          <p:cNvCxnSpPr>
            <a:stCxn id="418" idx="2"/>
            <a:endCxn id="425" idx="1"/>
          </p:cNvCxnSpPr>
          <p:nvPr/>
        </p:nvCxnSpPr>
        <p:spPr>
          <a:xfrm flipH="1" rot="10800000">
            <a:off x="5555384" y="2272449"/>
            <a:ext cx="8328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4"/>
          <p:cNvCxnSpPr>
            <a:stCxn id="415" idx="2"/>
            <a:endCxn id="427" idx="1"/>
          </p:cNvCxnSpPr>
          <p:nvPr/>
        </p:nvCxnSpPr>
        <p:spPr>
          <a:xfrm>
            <a:off x="5191085" y="2994905"/>
            <a:ext cx="11970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4"/>
          <p:cNvCxnSpPr>
            <a:stCxn id="417" idx="0"/>
            <a:endCxn id="429" idx="0"/>
          </p:cNvCxnSpPr>
          <p:nvPr/>
        </p:nvCxnSpPr>
        <p:spPr>
          <a:xfrm flipH="1">
            <a:off x="4572018" y="3183668"/>
            <a:ext cx="2700" cy="15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4"/>
          <p:cNvCxnSpPr/>
          <p:nvPr/>
        </p:nvCxnSpPr>
        <p:spPr>
          <a:xfrm>
            <a:off x="4009360" y="2526120"/>
            <a:ext cx="1150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4"/>
          <p:cNvCxnSpPr/>
          <p:nvPr/>
        </p:nvCxnSpPr>
        <p:spPr>
          <a:xfrm>
            <a:off x="3847610" y="2667231"/>
            <a:ext cx="145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34"/>
          <p:cNvSpPr txBox="1"/>
          <p:nvPr/>
        </p:nvSpPr>
        <p:spPr>
          <a:xfrm>
            <a:off x="1473000" y="1427400"/>
            <a:ext cx="619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Interface Utilisateur et Expérience</a:t>
            </a:r>
            <a:endParaRPr sz="35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4302000" y="1921225"/>
            <a:ext cx="540000" cy="5400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2070300" y="539500"/>
            <a:ext cx="50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Utilisateur et Expérience</a:t>
            </a:r>
            <a:endParaRPr/>
          </a:p>
        </p:txBody>
      </p:sp>
      <p:sp>
        <p:nvSpPr>
          <p:cNvPr id="439" name="Google Shape;439;p35"/>
          <p:cNvSpPr txBox="1"/>
          <p:nvPr>
            <p:ph idx="1" type="body"/>
          </p:nvPr>
        </p:nvSpPr>
        <p:spPr>
          <a:xfrm>
            <a:off x="720000" y="123810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Utilisation d'une interface responsive avec Streamlit.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Styles CSS personnalisés pour une meilleure expérience utilisateur.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Système de messages stylisés (user/system).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Feedback visuel immédiat après chaque action.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fr" sz="1900"/>
              <a:t>Navigation intuitive via une barre latérale.</a:t>
            </a:r>
            <a:endParaRPr sz="1900"/>
          </a:p>
        </p:txBody>
      </p:sp>
      <p:grpSp>
        <p:nvGrpSpPr>
          <p:cNvPr id="440" name="Google Shape;440;p3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441" name="Google Shape;441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445" name="Google Shape;445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5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/>
          <p:nvPr/>
        </p:nvSpPr>
        <p:spPr>
          <a:xfrm rot="10800000">
            <a:off x="3435632" y="2066503"/>
            <a:ext cx="2279671" cy="1087679"/>
          </a:xfrm>
          <a:custGeom>
            <a:rect b="b" l="l" r="r" t="t"/>
            <a:pathLst>
              <a:path extrusionOk="0" h="33020" w="66087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 rot="10800000">
            <a:off x="5067185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 rot="10800000">
            <a:off x="3971466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6"/>
          <p:cNvSpPr/>
          <p:nvPr/>
        </p:nvSpPr>
        <p:spPr>
          <a:xfrm rot="10800000">
            <a:off x="4512768" y="3059768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 rot="10800000">
            <a:off x="5431484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 rot="10800000">
            <a:off x="3591916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36"/>
          <p:cNvCxnSpPr>
            <a:stCxn id="462" idx="3"/>
            <a:endCxn id="460" idx="6"/>
          </p:cNvCxnSpPr>
          <p:nvPr/>
        </p:nvCxnSpPr>
        <p:spPr>
          <a:xfrm>
            <a:off x="2755816" y="2272449"/>
            <a:ext cx="8361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6"/>
          <p:cNvCxnSpPr>
            <a:stCxn id="457" idx="6"/>
            <a:endCxn id="464" idx="3"/>
          </p:cNvCxnSpPr>
          <p:nvPr/>
        </p:nvCxnSpPr>
        <p:spPr>
          <a:xfrm flipH="1">
            <a:off x="2755866" y="2994905"/>
            <a:ext cx="12156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6"/>
          <p:cNvCxnSpPr>
            <a:stCxn id="459" idx="2"/>
            <a:endCxn id="466" idx="1"/>
          </p:cNvCxnSpPr>
          <p:nvPr/>
        </p:nvCxnSpPr>
        <p:spPr>
          <a:xfrm flipH="1" rot="10800000">
            <a:off x="5555384" y="2272449"/>
            <a:ext cx="8328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6"/>
          <p:cNvCxnSpPr>
            <a:stCxn id="456" idx="2"/>
            <a:endCxn id="468" idx="1"/>
          </p:cNvCxnSpPr>
          <p:nvPr/>
        </p:nvCxnSpPr>
        <p:spPr>
          <a:xfrm>
            <a:off x="5191085" y="2994905"/>
            <a:ext cx="11970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6"/>
          <p:cNvCxnSpPr>
            <a:stCxn id="458" idx="0"/>
            <a:endCxn id="470" idx="0"/>
          </p:cNvCxnSpPr>
          <p:nvPr/>
        </p:nvCxnSpPr>
        <p:spPr>
          <a:xfrm flipH="1">
            <a:off x="4572018" y="3183668"/>
            <a:ext cx="2700" cy="15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6"/>
          <p:cNvCxnSpPr/>
          <p:nvPr/>
        </p:nvCxnSpPr>
        <p:spPr>
          <a:xfrm>
            <a:off x="4009360" y="2526120"/>
            <a:ext cx="1150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6"/>
          <p:cNvCxnSpPr/>
          <p:nvPr/>
        </p:nvCxnSpPr>
        <p:spPr>
          <a:xfrm>
            <a:off x="3847610" y="2667231"/>
            <a:ext cx="145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6"/>
          <p:cNvSpPr txBox="1"/>
          <p:nvPr/>
        </p:nvSpPr>
        <p:spPr>
          <a:xfrm>
            <a:off x="1876500" y="1427400"/>
            <a:ext cx="539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Perspectives et Améliorations</a:t>
            </a:r>
            <a:endParaRPr sz="35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4302000" y="1921225"/>
            <a:ext cx="540000" cy="5400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4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2619000" y="539500"/>
            <a:ext cx="43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 et Améliorations</a:t>
            </a:r>
            <a:endParaRPr/>
          </a:p>
        </p:txBody>
      </p:sp>
      <p:sp>
        <p:nvSpPr>
          <p:cNvPr id="480" name="Google Shape;480;p37"/>
          <p:cNvSpPr txBox="1"/>
          <p:nvPr>
            <p:ph idx="1" type="body"/>
          </p:nvPr>
        </p:nvSpPr>
        <p:spPr>
          <a:xfrm>
            <a:off x="720000" y="123810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Intégration de la génération d'images avec Imagen 3.0.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Support de formats de documents additionnels.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Amélioration de la personnalisation des réponses.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Intégration de modèles de langue plus spécialisés.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Amélioration de la gestion de la mémoire des conversations.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Char char="●"/>
            </a:pPr>
            <a:r>
              <a:rPr lang="fr" sz="1900"/>
              <a:t>Développement d'interfaces plus sophistiquées.</a:t>
            </a:r>
            <a:endParaRPr sz="1900"/>
          </a:p>
        </p:txBody>
      </p:sp>
      <p:grpSp>
        <p:nvGrpSpPr>
          <p:cNvPr id="481" name="Google Shape;481;p37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482" name="Google Shape;482;p37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7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486" name="Google Shape;486;p37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7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067650" y="539500"/>
            <a:ext cx="300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Membres du Groupe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1268750" y="1549300"/>
            <a:ext cx="77040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Hamidou Garba Hamidoullah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Hamidou Garba Abdoul-Hamid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2400"/>
              <a:t>Professeur : Mallat Souheyl</a:t>
            </a:r>
            <a:endParaRPr sz="2400"/>
          </a:p>
        </p:txBody>
      </p:sp>
      <p:grpSp>
        <p:nvGrpSpPr>
          <p:cNvPr id="233" name="Google Shape;233;p25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234" name="Google Shape;234;p2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5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238" name="Google Shape;238;p2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5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2816550" y="539500"/>
            <a:ext cx="35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la présentation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3608550" y="1242275"/>
            <a:ext cx="2040300" cy="4572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Étapes</a:t>
            </a:r>
            <a:endParaRPr sz="20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675575" y="2151950"/>
            <a:ext cx="833100" cy="83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1</a:t>
            </a:r>
            <a:endParaRPr sz="3000"/>
          </a:p>
        </p:txBody>
      </p:sp>
      <p:sp>
        <p:nvSpPr>
          <p:cNvPr id="251" name="Google Shape;251;p26"/>
          <p:cNvSpPr/>
          <p:nvPr/>
        </p:nvSpPr>
        <p:spPr>
          <a:xfrm>
            <a:off x="3328828" y="2151950"/>
            <a:ext cx="833100" cy="83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2</a:t>
            </a:r>
            <a:endParaRPr sz="3000"/>
          </a:p>
        </p:txBody>
      </p:sp>
      <p:sp>
        <p:nvSpPr>
          <p:cNvPr id="252" name="Google Shape;252;p26"/>
          <p:cNvSpPr/>
          <p:nvPr/>
        </p:nvSpPr>
        <p:spPr>
          <a:xfrm>
            <a:off x="4982076" y="2151950"/>
            <a:ext cx="833100" cy="83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3</a:t>
            </a:r>
            <a:endParaRPr sz="3000"/>
          </a:p>
        </p:txBody>
      </p:sp>
      <p:sp>
        <p:nvSpPr>
          <p:cNvPr id="253" name="Google Shape;253;p26"/>
          <p:cNvSpPr/>
          <p:nvPr/>
        </p:nvSpPr>
        <p:spPr>
          <a:xfrm>
            <a:off x="6635325" y="2151950"/>
            <a:ext cx="833100" cy="8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4</a:t>
            </a:r>
            <a:endParaRPr sz="3000"/>
          </a:p>
        </p:txBody>
      </p:sp>
      <p:cxnSp>
        <p:nvCxnSpPr>
          <p:cNvPr id="254" name="Google Shape;254;p26"/>
          <p:cNvCxnSpPr>
            <a:stCxn id="249" idx="1"/>
            <a:endCxn id="250" idx="0"/>
          </p:cNvCxnSpPr>
          <p:nvPr/>
        </p:nvCxnSpPr>
        <p:spPr>
          <a:xfrm flipH="1">
            <a:off x="2092050" y="1470875"/>
            <a:ext cx="1516500" cy="681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>
            <a:stCxn id="249" idx="3"/>
            <a:endCxn id="253" idx="0"/>
          </p:cNvCxnSpPr>
          <p:nvPr/>
        </p:nvCxnSpPr>
        <p:spPr>
          <a:xfrm>
            <a:off x="5648850" y="1470875"/>
            <a:ext cx="1403100" cy="681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stCxn id="249" idx="2"/>
            <a:endCxn id="251" idx="0"/>
          </p:cNvCxnSpPr>
          <p:nvPr/>
        </p:nvCxnSpPr>
        <p:spPr>
          <a:xfrm flipH="1">
            <a:off x="3745500" y="1699475"/>
            <a:ext cx="883200" cy="452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>
            <a:stCxn id="249" idx="2"/>
            <a:endCxn id="252" idx="0"/>
          </p:cNvCxnSpPr>
          <p:nvPr/>
        </p:nvCxnSpPr>
        <p:spPr>
          <a:xfrm>
            <a:off x="4628700" y="1699475"/>
            <a:ext cx="769800" cy="452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" name="Google Shape;258;p26"/>
          <p:cNvGrpSpPr/>
          <p:nvPr/>
        </p:nvGrpSpPr>
        <p:grpSpPr>
          <a:xfrm>
            <a:off x="1358775" y="3519260"/>
            <a:ext cx="1466708" cy="983435"/>
            <a:chOff x="1358775" y="3299387"/>
            <a:chExt cx="1466708" cy="983435"/>
          </a:xfrm>
        </p:grpSpPr>
        <p:sp>
          <p:nvSpPr>
            <p:cNvPr id="259" name="Google Shape;259;p26"/>
            <p:cNvSpPr txBox="1"/>
            <p:nvPr/>
          </p:nvSpPr>
          <p:spPr>
            <a:xfrm>
              <a:off x="1358783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60" name="Google Shape;260;p26"/>
            <p:cNvSpPr txBox="1"/>
            <p:nvPr/>
          </p:nvSpPr>
          <p:spPr>
            <a:xfrm>
              <a:off x="1358775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Introduction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1" name="Google Shape;261;p26"/>
          <p:cNvGrpSpPr/>
          <p:nvPr/>
        </p:nvGrpSpPr>
        <p:grpSpPr>
          <a:xfrm>
            <a:off x="3012024" y="3516767"/>
            <a:ext cx="1466707" cy="983435"/>
            <a:chOff x="3012024" y="3299387"/>
            <a:chExt cx="1466707" cy="983435"/>
          </a:xfrm>
        </p:grpSpPr>
        <p:sp>
          <p:nvSpPr>
            <p:cNvPr id="262" name="Google Shape;262;p26"/>
            <p:cNvSpPr txBox="1"/>
            <p:nvPr/>
          </p:nvSpPr>
          <p:spPr>
            <a:xfrm>
              <a:off x="3012031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63" name="Google Shape;263;p26"/>
            <p:cNvSpPr txBox="1"/>
            <p:nvPr/>
          </p:nvSpPr>
          <p:spPr>
            <a:xfrm>
              <a:off x="3012024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Applications Multimodales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4" name="Google Shape;264;p26"/>
          <p:cNvGrpSpPr/>
          <p:nvPr/>
        </p:nvGrpSpPr>
        <p:grpSpPr>
          <a:xfrm>
            <a:off x="4665276" y="3516767"/>
            <a:ext cx="1466700" cy="983435"/>
            <a:chOff x="4665276" y="3299387"/>
            <a:chExt cx="1466700" cy="983435"/>
          </a:xfrm>
        </p:grpSpPr>
        <p:sp>
          <p:nvSpPr>
            <p:cNvPr id="265" name="Google Shape;265;p26"/>
            <p:cNvSpPr txBox="1"/>
            <p:nvPr/>
          </p:nvSpPr>
          <p:spPr>
            <a:xfrm>
              <a:off x="4665276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66" name="Google Shape;266;p26"/>
            <p:cNvSpPr txBox="1"/>
            <p:nvPr/>
          </p:nvSpPr>
          <p:spPr>
            <a:xfrm>
              <a:off x="4665276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Interface Utilisateur et Expérience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7" name="Google Shape;267;p26"/>
          <p:cNvGrpSpPr/>
          <p:nvPr/>
        </p:nvGrpSpPr>
        <p:grpSpPr>
          <a:xfrm>
            <a:off x="6318523" y="3519260"/>
            <a:ext cx="1466704" cy="983435"/>
            <a:chOff x="6318523" y="3299387"/>
            <a:chExt cx="1466704" cy="983435"/>
          </a:xfrm>
        </p:grpSpPr>
        <p:sp>
          <p:nvSpPr>
            <p:cNvPr id="268" name="Google Shape;268;p26"/>
            <p:cNvSpPr txBox="1"/>
            <p:nvPr/>
          </p:nvSpPr>
          <p:spPr>
            <a:xfrm>
              <a:off x="6318526" y="3299387"/>
              <a:ext cx="1466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269" name="Google Shape;269;p26"/>
            <p:cNvSpPr txBox="1"/>
            <p:nvPr/>
          </p:nvSpPr>
          <p:spPr>
            <a:xfrm>
              <a:off x="6318523" y="3601822"/>
              <a:ext cx="1466700" cy="6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1"/>
                  </a:solidFill>
                  <a:latin typeface="Maven Pro"/>
                  <a:ea typeface="Maven Pro"/>
                  <a:cs typeface="Maven Pro"/>
                  <a:sym typeface="Maven Pro"/>
                </a:rPr>
                <a:t>Perspectives et Améliorations</a:t>
              </a:r>
              <a:endPara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cxnSp>
        <p:nvCxnSpPr>
          <p:cNvPr id="270" name="Google Shape;270;p26"/>
          <p:cNvCxnSpPr>
            <a:stCxn id="250" idx="2"/>
            <a:endCxn id="259" idx="0"/>
          </p:cNvCxnSpPr>
          <p:nvPr/>
        </p:nvCxnSpPr>
        <p:spPr>
          <a:xfrm>
            <a:off x="2092125" y="2985050"/>
            <a:ext cx="0" cy="534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1" name="Google Shape;271;p26"/>
          <p:cNvCxnSpPr>
            <a:stCxn id="253" idx="2"/>
            <a:endCxn id="268" idx="0"/>
          </p:cNvCxnSpPr>
          <p:nvPr/>
        </p:nvCxnSpPr>
        <p:spPr>
          <a:xfrm>
            <a:off x="7051875" y="2985050"/>
            <a:ext cx="0" cy="534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2" name="Google Shape;272;p26"/>
          <p:cNvCxnSpPr>
            <a:stCxn id="252" idx="2"/>
            <a:endCxn id="265" idx="0"/>
          </p:cNvCxnSpPr>
          <p:nvPr/>
        </p:nvCxnSpPr>
        <p:spPr>
          <a:xfrm>
            <a:off x="5398626" y="2985050"/>
            <a:ext cx="0" cy="531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3" name="Google Shape;273;p26"/>
          <p:cNvCxnSpPr>
            <a:stCxn id="251" idx="2"/>
            <a:endCxn id="262" idx="0"/>
          </p:cNvCxnSpPr>
          <p:nvPr/>
        </p:nvCxnSpPr>
        <p:spPr>
          <a:xfrm>
            <a:off x="3745378" y="2985050"/>
            <a:ext cx="0" cy="531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6"/>
          <p:cNvCxnSpPr>
            <a:stCxn id="250" idx="3"/>
            <a:endCxn id="251" idx="1"/>
          </p:cNvCxnSpPr>
          <p:nvPr/>
        </p:nvCxnSpPr>
        <p:spPr>
          <a:xfrm>
            <a:off x="2508675" y="2568500"/>
            <a:ext cx="820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6"/>
          <p:cNvCxnSpPr>
            <a:stCxn id="251" idx="3"/>
            <a:endCxn id="252" idx="1"/>
          </p:cNvCxnSpPr>
          <p:nvPr/>
        </p:nvCxnSpPr>
        <p:spPr>
          <a:xfrm>
            <a:off x="4161928" y="2568500"/>
            <a:ext cx="820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6"/>
          <p:cNvCxnSpPr>
            <a:endCxn id="253" idx="1"/>
          </p:cNvCxnSpPr>
          <p:nvPr/>
        </p:nvCxnSpPr>
        <p:spPr>
          <a:xfrm>
            <a:off x="5815125" y="2568500"/>
            <a:ext cx="820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 rot="10800000">
            <a:off x="3435632" y="2066503"/>
            <a:ext cx="2279671" cy="1087679"/>
          </a:xfrm>
          <a:custGeom>
            <a:rect b="b" l="l" r="r" t="t"/>
            <a:pathLst>
              <a:path extrusionOk="0" h="33020" w="66087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 rot="10800000">
            <a:off x="5067185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 rot="10800000">
            <a:off x="3971466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 rot="10800000">
            <a:off x="4512768" y="3059768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 rot="10800000">
            <a:off x="5431484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 rot="10800000">
            <a:off x="3591916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27"/>
          <p:cNvCxnSpPr>
            <a:stCxn id="288" idx="3"/>
            <a:endCxn id="286" idx="6"/>
          </p:cNvCxnSpPr>
          <p:nvPr/>
        </p:nvCxnSpPr>
        <p:spPr>
          <a:xfrm>
            <a:off x="2755816" y="2272449"/>
            <a:ext cx="8361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7"/>
          <p:cNvCxnSpPr>
            <a:stCxn id="283" idx="6"/>
            <a:endCxn id="290" idx="3"/>
          </p:cNvCxnSpPr>
          <p:nvPr/>
        </p:nvCxnSpPr>
        <p:spPr>
          <a:xfrm flipH="1">
            <a:off x="2755866" y="2994905"/>
            <a:ext cx="12156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7"/>
          <p:cNvCxnSpPr>
            <a:stCxn id="285" idx="2"/>
            <a:endCxn id="292" idx="1"/>
          </p:cNvCxnSpPr>
          <p:nvPr/>
        </p:nvCxnSpPr>
        <p:spPr>
          <a:xfrm flipH="1" rot="10800000">
            <a:off x="5555384" y="2272449"/>
            <a:ext cx="8328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>
            <a:stCxn id="282" idx="2"/>
            <a:endCxn id="294" idx="1"/>
          </p:cNvCxnSpPr>
          <p:nvPr/>
        </p:nvCxnSpPr>
        <p:spPr>
          <a:xfrm>
            <a:off x="5191085" y="2994905"/>
            <a:ext cx="11970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7"/>
          <p:cNvCxnSpPr>
            <a:stCxn id="284" idx="0"/>
            <a:endCxn id="296" idx="0"/>
          </p:cNvCxnSpPr>
          <p:nvPr/>
        </p:nvCxnSpPr>
        <p:spPr>
          <a:xfrm flipH="1">
            <a:off x="4572018" y="3183668"/>
            <a:ext cx="2700" cy="15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7"/>
          <p:cNvCxnSpPr/>
          <p:nvPr/>
        </p:nvCxnSpPr>
        <p:spPr>
          <a:xfrm>
            <a:off x="4009360" y="2526120"/>
            <a:ext cx="1150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7"/>
          <p:cNvCxnSpPr/>
          <p:nvPr/>
        </p:nvCxnSpPr>
        <p:spPr>
          <a:xfrm>
            <a:off x="3847610" y="2667231"/>
            <a:ext cx="145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7"/>
          <p:cNvSpPr txBox="1"/>
          <p:nvPr/>
        </p:nvSpPr>
        <p:spPr>
          <a:xfrm>
            <a:off x="2755825" y="1427400"/>
            <a:ext cx="36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Introduction</a:t>
            </a:r>
            <a:endParaRPr sz="35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4302000" y="1921225"/>
            <a:ext cx="540000" cy="5400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720000" y="1596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Le NLP est une branche de l'intelligence artificielle qui permet aux machines de comprendre, interpréter et générer le langage humain.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Font typeface="Maven Pro"/>
              <a:buChar char="●"/>
            </a:pPr>
            <a:r>
              <a:rPr lang="fr" sz="1900"/>
              <a:t>Ce projet repose sur Gemini, un modèle de langage avancé conçu pour gérer divers types d'entrées.</a:t>
            </a:r>
            <a:endParaRPr sz="1900"/>
          </a:p>
        </p:txBody>
      </p:sp>
      <p:grpSp>
        <p:nvGrpSpPr>
          <p:cNvPr id="306" name="Google Shape;306;p28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307" name="Google Shape;307;p28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8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311" name="Google Shape;311;p28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28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 txBox="1"/>
          <p:nvPr>
            <p:ph type="title"/>
          </p:nvPr>
        </p:nvSpPr>
        <p:spPr>
          <a:xfrm>
            <a:off x="3607350" y="539500"/>
            <a:ext cx="19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3607350" y="539500"/>
            <a:ext cx="192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720000" y="123810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Architecture Fondamentale</a:t>
            </a:r>
            <a:r>
              <a:rPr lang="fr" sz="1900"/>
              <a:t>: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Utilisation d'une API REST pour communiquer avec le modèle de langage.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Traitement des requêtes textuelles via des prompts structurés.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Font typeface="Maven Pro"/>
              <a:buChar char="●"/>
            </a:pPr>
            <a:r>
              <a:rPr lang="fr" sz="1900"/>
              <a:t>Gestion de l'historique des interactions.</a:t>
            </a:r>
            <a:endParaRPr sz="1900"/>
          </a:p>
        </p:txBody>
      </p:sp>
      <p:grpSp>
        <p:nvGrpSpPr>
          <p:cNvPr id="324" name="Google Shape;324;p29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325" name="Google Shape;325;p29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9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329" name="Google Shape;329;p29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9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 rot="10800000">
            <a:off x="3435632" y="2066503"/>
            <a:ext cx="2279671" cy="1087679"/>
          </a:xfrm>
          <a:custGeom>
            <a:rect b="b" l="l" r="r" t="t"/>
            <a:pathLst>
              <a:path extrusionOk="0" h="33020" w="66087">
                <a:moveTo>
                  <a:pt x="33019" y="0"/>
                </a:moveTo>
                <a:cubicBezTo>
                  <a:pt x="14818" y="0"/>
                  <a:pt x="0" y="14808"/>
                  <a:pt x="0" y="33019"/>
                </a:cubicBezTo>
                <a:lnTo>
                  <a:pt x="1659" y="33019"/>
                </a:lnTo>
                <a:cubicBezTo>
                  <a:pt x="1659" y="15718"/>
                  <a:pt x="15718" y="1659"/>
                  <a:pt x="33019" y="1659"/>
                </a:cubicBezTo>
                <a:cubicBezTo>
                  <a:pt x="50321" y="1659"/>
                  <a:pt x="64427" y="15718"/>
                  <a:pt x="64427" y="33019"/>
                </a:cubicBezTo>
                <a:lnTo>
                  <a:pt x="66086" y="33019"/>
                </a:lnTo>
                <a:cubicBezTo>
                  <a:pt x="66086" y="14808"/>
                  <a:pt x="51269" y="0"/>
                  <a:pt x="3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 rot="10800000">
            <a:off x="5067185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 rot="10800000">
            <a:off x="3971466" y="2932955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 rot="10800000">
            <a:off x="4512768" y="3059768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 rot="10800000">
            <a:off x="5431484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 rot="10800000">
            <a:off x="3591916" y="2601699"/>
            <a:ext cx="123900" cy="12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30"/>
          <p:cNvCxnSpPr>
            <a:stCxn id="346" idx="3"/>
            <a:endCxn id="344" idx="6"/>
          </p:cNvCxnSpPr>
          <p:nvPr/>
        </p:nvCxnSpPr>
        <p:spPr>
          <a:xfrm>
            <a:off x="2755816" y="2272449"/>
            <a:ext cx="8361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0"/>
          <p:cNvCxnSpPr>
            <a:stCxn id="341" idx="6"/>
            <a:endCxn id="348" idx="3"/>
          </p:cNvCxnSpPr>
          <p:nvPr/>
        </p:nvCxnSpPr>
        <p:spPr>
          <a:xfrm flipH="1">
            <a:off x="2755866" y="2994905"/>
            <a:ext cx="12156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0"/>
          <p:cNvCxnSpPr>
            <a:stCxn id="343" idx="2"/>
            <a:endCxn id="350" idx="1"/>
          </p:cNvCxnSpPr>
          <p:nvPr/>
        </p:nvCxnSpPr>
        <p:spPr>
          <a:xfrm flipH="1" rot="10800000">
            <a:off x="5555384" y="2272449"/>
            <a:ext cx="832800" cy="39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0"/>
          <p:cNvCxnSpPr>
            <a:stCxn id="340" idx="2"/>
            <a:endCxn id="352" idx="1"/>
          </p:cNvCxnSpPr>
          <p:nvPr/>
        </p:nvCxnSpPr>
        <p:spPr>
          <a:xfrm>
            <a:off x="5191085" y="2994905"/>
            <a:ext cx="1197000" cy="568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0"/>
          <p:cNvCxnSpPr>
            <a:stCxn id="342" idx="0"/>
            <a:endCxn id="354" idx="0"/>
          </p:cNvCxnSpPr>
          <p:nvPr/>
        </p:nvCxnSpPr>
        <p:spPr>
          <a:xfrm flipH="1">
            <a:off x="4572018" y="3183668"/>
            <a:ext cx="2700" cy="15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0"/>
          <p:cNvCxnSpPr/>
          <p:nvPr/>
        </p:nvCxnSpPr>
        <p:spPr>
          <a:xfrm>
            <a:off x="4009360" y="2526120"/>
            <a:ext cx="1150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0"/>
          <p:cNvCxnSpPr/>
          <p:nvPr/>
        </p:nvCxnSpPr>
        <p:spPr>
          <a:xfrm>
            <a:off x="3847610" y="2667231"/>
            <a:ext cx="1453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0"/>
          <p:cNvSpPr txBox="1"/>
          <p:nvPr/>
        </p:nvSpPr>
        <p:spPr>
          <a:xfrm>
            <a:off x="2124000" y="1427400"/>
            <a:ext cx="48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rPr>
              <a:t>Applications Multimodales</a:t>
            </a:r>
            <a:endParaRPr sz="35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4302000" y="1921225"/>
            <a:ext cx="540000" cy="5400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2619000" y="539500"/>
            <a:ext cx="39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Applications Multimodales</a:t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720000" y="123810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Traitement de Texte</a:t>
            </a:r>
            <a:r>
              <a:rPr lang="fr" sz="1900"/>
              <a:t>: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Chat interactif avec génération de réponses contextuelles.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Capacité à maintenir une conversation cohérente.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Font typeface="Maven Pro"/>
              <a:buChar char="●"/>
            </a:pPr>
            <a:r>
              <a:rPr lang="fr" sz="1900"/>
              <a:t>Gestion des questions-réponses via l'interface Streamlit.</a:t>
            </a:r>
            <a:endParaRPr sz="1900"/>
          </a:p>
        </p:txBody>
      </p:sp>
      <p:grpSp>
        <p:nvGrpSpPr>
          <p:cNvPr id="365" name="Google Shape;365;p31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366" name="Google Shape;366;p3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370" name="Google Shape;370;p31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1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2619000" y="539500"/>
            <a:ext cx="390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Applications Multimodales</a:t>
            </a:r>
            <a:endParaRPr/>
          </a:p>
        </p:txBody>
      </p:sp>
      <p:sp>
        <p:nvSpPr>
          <p:cNvPr id="381" name="Google Shape;381;p32"/>
          <p:cNvSpPr txBox="1"/>
          <p:nvPr>
            <p:ph idx="1" type="body"/>
          </p:nvPr>
        </p:nvSpPr>
        <p:spPr>
          <a:xfrm>
            <a:off x="720000" y="123810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u="sng"/>
              <a:t>Analyse de Documents</a:t>
            </a:r>
            <a:r>
              <a:rPr lang="fr" sz="1900"/>
              <a:t>: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Extraction de texte à partir de fichiers PDF.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fr" sz="1900"/>
              <a:t>Traitement du contenu extrait pour répondre aux questions spécifiques.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SzPts val="1900"/>
              <a:buFont typeface="Maven Pro"/>
              <a:buChar char="●"/>
            </a:pPr>
            <a:r>
              <a:rPr lang="fr" sz="1900"/>
              <a:t>Utilisation de PyPDF2 pour la manipulation des documents.</a:t>
            </a:r>
            <a:endParaRPr sz="1900"/>
          </a:p>
        </p:txBody>
      </p:sp>
      <p:grpSp>
        <p:nvGrpSpPr>
          <p:cNvPr id="382" name="Google Shape;382;p32"/>
          <p:cNvGrpSpPr/>
          <p:nvPr/>
        </p:nvGrpSpPr>
        <p:grpSpPr>
          <a:xfrm rot="10800000">
            <a:off x="7327000" y="3631205"/>
            <a:ext cx="199001" cy="867198"/>
            <a:chOff x="4475150" y="4052605"/>
            <a:chExt cx="199001" cy="867198"/>
          </a:xfrm>
        </p:grpSpPr>
        <p:sp>
          <p:nvSpPr>
            <p:cNvPr id="383" name="Google Shape;383;p3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32"/>
          <p:cNvGrpSpPr/>
          <p:nvPr/>
        </p:nvGrpSpPr>
        <p:grpSpPr>
          <a:xfrm rot="10800000">
            <a:off x="3728737" y="3758282"/>
            <a:ext cx="154365" cy="672686"/>
            <a:chOff x="4475150" y="4052605"/>
            <a:chExt cx="199001" cy="867198"/>
          </a:xfrm>
        </p:grpSpPr>
        <p:sp>
          <p:nvSpPr>
            <p:cNvPr id="387" name="Google Shape;387;p3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32"/>
          <p:cNvSpPr/>
          <p:nvPr/>
        </p:nvSpPr>
        <p:spPr>
          <a:xfrm>
            <a:off x="2756906" y="400408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594600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1049456" y="4251033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