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sldIdLst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303" r:id="rId16"/>
    <p:sldId id="292" r:id="rId17"/>
    <p:sldId id="294" r:id="rId18"/>
    <p:sldId id="304" r:id="rId19"/>
    <p:sldId id="296" r:id="rId20"/>
    <p:sldId id="297" r:id="rId21"/>
    <p:sldId id="305" r:id="rId22"/>
    <p:sldId id="301" r:id="rId23"/>
    <p:sldId id="298" r:id="rId24"/>
    <p:sldId id="306" r:id="rId25"/>
    <p:sldId id="300" r:id="rId26"/>
    <p:sldId id="3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57A76-4B78-4E59-8680-FA5870B41627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A6B5C-0887-4D4B-BD9C-8F06781A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8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ersonel.omu.edu.tr/" TargetMode="External"/><Relationship Id="rId3" Type="http://schemas.openxmlformats.org/officeDocument/2006/relationships/hyperlink" Target="http://www.megep.meb.gov.tr/" TargetMode="External"/><Relationship Id="rId7" Type="http://schemas.openxmlformats.org/officeDocument/2006/relationships/hyperlink" Target="http://www.ekodialog.com/" TargetMode="External"/><Relationship Id="rId2" Type="http://schemas.openxmlformats.org/officeDocument/2006/relationships/hyperlink" Target="http://www.dspace.ankara.edu.t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searchgate.net/" TargetMode="External"/><Relationship Id="rId5" Type="http://schemas.openxmlformats.org/officeDocument/2006/relationships/hyperlink" Target="http://www.dergipark.org.tr/" TargetMode="External"/><Relationship Id="rId4" Type="http://schemas.openxmlformats.org/officeDocument/2006/relationships/hyperlink" Target="http://www.perakendeokulum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" y="7191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522" y="1015687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Fiyat</a:t>
            </a:r>
            <a:r>
              <a:rPr lang="en-US" sz="4000" dirty="0"/>
              <a:t> </a:t>
            </a:r>
            <a:r>
              <a:rPr lang="en-US" sz="4000" dirty="0" err="1"/>
              <a:t>ve</a:t>
            </a:r>
            <a:r>
              <a:rPr lang="en-US" sz="4000" dirty="0"/>
              <a:t> </a:t>
            </a:r>
            <a:r>
              <a:rPr lang="en-US" sz="4000" dirty="0" err="1"/>
              <a:t>Fiyatlama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8437" y="4336212"/>
            <a:ext cx="3485072" cy="102654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Osman </a:t>
            </a:r>
            <a:r>
              <a:rPr lang="en-US" sz="2300" dirty="0" err="1">
                <a:solidFill>
                  <a:srgbClr val="5792BA"/>
                </a:solidFill>
              </a:rPr>
              <a:t>Ahmedov</a:t>
            </a:r>
            <a:endParaRPr lang="en-US" sz="2300" dirty="0">
              <a:solidFill>
                <a:srgbClr val="5792BA"/>
              </a:solidFill>
            </a:endParaRPr>
          </a:p>
          <a:p>
            <a:pPr algn="l"/>
            <a:r>
              <a:rPr lang="en-US" sz="2300" dirty="0">
                <a:solidFill>
                  <a:srgbClr val="5792BA"/>
                </a:solidFill>
              </a:rPr>
              <a:t>Orxan </a:t>
            </a:r>
            <a:r>
              <a:rPr lang="en-US" sz="2300" dirty="0" err="1">
                <a:solidFill>
                  <a:srgbClr val="5792BA"/>
                </a:solidFill>
              </a:rPr>
              <a:t>Hemidov</a:t>
            </a:r>
            <a:endParaRPr lang="en-US" sz="2300" dirty="0">
              <a:solidFill>
                <a:srgbClr val="5792BA"/>
              </a:solidFill>
            </a:endParaRPr>
          </a:p>
          <a:p>
            <a:pPr algn="l"/>
            <a:r>
              <a:rPr lang="en-US" dirty="0" err="1">
                <a:solidFill>
                  <a:srgbClr val="5792BA"/>
                </a:solidFill>
              </a:rPr>
              <a:t>Teymur</a:t>
            </a:r>
            <a:r>
              <a:rPr lang="en-US" dirty="0">
                <a:solidFill>
                  <a:srgbClr val="5792BA"/>
                </a:solidFill>
              </a:rPr>
              <a:t> Abdullayev	</a:t>
            </a:r>
          </a:p>
          <a:p>
            <a:pPr algn="l"/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5347-955F-4981-AE4B-5A9A5508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  <a:latin typeface="BebasNeueRegular"/>
              </a:rPr>
              <a:t>Fiyatlandırma</a:t>
            </a:r>
            <a:r>
              <a:rPr lang="en-US" b="0" i="0" dirty="0">
                <a:solidFill>
                  <a:schemeClr val="tx1"/>
                </a:solidFill>
                <a:effectLst/>
                <a:latin typeface="BebasNeueRegular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ebasNeueRegular"/>
              </a:rPr>
              <a:t>Yöntemleri</a:t>
            </a:r>
            <a:br>
              <a:rPr lang="en-US" b="0" i="0" dirty="0">
                <a:solidFill>
                  <a:srgbClr val="333333"/>
                </a:solidFill>
                <a:effectLst/>
                <a:latin typeface="BebasNeueRegular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0C7D5-294E-4338-955D-BA3C2EDA4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62" y="1447060"/>
            <a:ext cx="11398928" cy="5069150"/>
          </a:xfrm>
        </p:spPr>
      </p:pic>
    </p:spTree>
    <p:extLst>
      <p:ext uri="{BB962C8B-B14F-4D97-AF65-F5344CB8AC3E}">
        <p14:creationId xmlns:p14="http://schemas.microsoft.com/office/powerpoint/2010/main" val="110771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0CBD-9C11-43EF-AB18-1881C110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369902"/>
            <a:ext cx="10353762" cy="1257300"/>
          </a:xfrm>
        </p:spPr>
        <p:txBody>
          <a:bodyPr/>
          <a:lstStyle/>
          <a:p>
            <a:r>
              <a:rPr lang="en-US" b="1" dirty="0"/>
              <a:t>Tam </a:t>
            </a:r>
            <a:r>
              <a:rPr lang="en-US" b="1" dirty="0" err="1"/>
              <a:t>rekabet</a:t>
            </a:r>
            <a:r>
              <a:rPr lang="en-US" b="1" dirty="0"/>
              <a:t> </a:t>
            </a:r>
            <a:r>
              <a:rPr lang="en-US" b="1" dirty="0" err="1"/>
              <a:t>piyasas</a:t>
            </a:r>
            <a:r>
              <a:rPr lang="az-Latn-AZ" b="1" dirty="0"/>
              <a:t>ı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7CE79-BFE3-4CFF-A427-77790811E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810" y="2103083"/>
            <a:ext cx="7084380" cy="406689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69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BF1F-F3B2-4C3D-A57D-4B35DEFA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6441" y="292963"/>
            <a:ext cx="10353762" cy="1257300"/>
          </a:xfrm>
        </p:spPr>
        <p:txBody>
          <a:bodyPr/>
          <a:lstStyle/>
          <a:p>
            <a:r>
              <a:rPr lang="en-US" b="1" dirty="0"/>
              <a:t>Tam </a:t>
            </a:r>
            <a:r>
              <a:rPr lang="en-US" b="1" dirty="0" err="1"/>
              <a:t>rekabet</a:t>
            </a:r>
            <a:r>
              <a:rPr lang="en-US" b="1" dirty="0"/>
              <a:t> </a:t>
            </a:r>
            <a:r>
              <a:rPr lang="en-US" b="1" dirty="0" err="1"/>
              <a:t>piyasası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5132-EF98-46E6-8BB2-7CD92ECA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715" y="2768909"/>
            <a:ext cx="10353762" cy="3714749"/>
          </a:xfrm>
        </p:spPr>
        <p:txBody>
          <a:bodyPr/>
          <a:lstStyle/>
          <a:p>
            <a:r>
              <a:rPr lang="en-US" dirty="0" err="1"/>
              <a:t>Atomisite</a:t>
            </a:r>
            <a:r>
              <a:rPr lang="en-US" dirty="0"/>
              <a:t> </a:t>
            </a:r>
            <a:r>
              <a:rPr lang="en-US" dirty="0" err="1"/>
              <a:t>Koşulu</a:t>
            </a:r>
            <a:r>
              <a:rPr lang="en-US" dirty="0"/>
              <a:t>: </a:t>
            </a:r>
            <a:r>
              <a:rPr lang="en-US" dirty="0" err="1"/>
              <a:t>Piyasada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alıcı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satıcı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.</a:t>
            </a:r>
          </a:p>
          <a:p>
            <a:r>
              <a:rPr lang="en-US" dirty="0" err="1"/>
              <a:t>Homojenlik</a:t>
            </a:r>
            <a:r>
              <a:rPr lang="en-US" dirty="0"/>
              <a:t> </a:t>
            </a:r>
            <a:r>
              <a:rPr lang="en-US" dirty="0" err="1"/>
              <a:t>Koşulu</a:t>
            </a:r>
            <a:r>
              <a:rPr lang="en-US" dirty="0"/>
              <a:t>: Her </a:t>
            </a: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tip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üretmekte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satmaktadır</a:t>
            </a:r>
            <a:r>
              <a:rPr lang="en-US" dirty="0"/>
              <a:t>.</a:t>
            </a:r>
          </a:p>
          <a:p>
            <a:r>
              <a:rPr lang="en-US" dirty="0" err="1"/>
              <a:t>Mobilite</a:t>
            </a:r>
            <a:r>
              <a:rPr lang="en-US" dirty="0"/>
              <a:t> </a:t>
            </a:r>
            <a:r>
              <a:rPr lang="en-US" dirty="0" err="1"/>
              <a:t>Koşulu</a:t>
            </a:r>
            <a:r>
              <a:rPr lang="en-US" dirty="0"/>
              <a:t>: </a:t>
            </a:r>
            <a:r>
              <a:rPr lang="en-US" dirty="0" err="1"/>
              <a:t>Firmalar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piyasaya</a:t>
            </a:r>
            <a:r>
              <a:rPr lang="en-US" dirty="0"/>
              <a:t> </a:t>
            </a:r>
            <a:r>
              <a:rPr lang="en-US" dirty="0" err="1"/>
              <a:t>girebilmekte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piyasadan</a:t>
            </a:r>
            <a:r>
              <a:rPr lang="en-US" dirty="0"/>
              <a:t> </a:t>
            </a:r>
            <a:r>
              <a:rPr lang="en-US" dirty="0" err="1"/>
              <a:t>çıkabilmektedirler</a:t>
            </a:r>
            <a:r>
              <a:rPr lang="en-US" dirty="0"/>
              <a:t>.</a:t>
            </a:r>
          </a:p>
          <a:p>
            <a:r>
              <a:rPr lang="en-US" dirty="0" err="1"/>
              <a:t>Açıklık</a:t>
            </a:r>
            <a:r>
              <a:rPr lang="en-US" dirty="0"/>
              <a:t> </a:t>
            </a:r>
            <a:r>
              <a:rPr lang="en-US" dirty="0" err="1"/>
              <a:t>Koşulu</a:t>
            </a:r>
            <a:r>
              <a:rPr lang="en-US" dirty="0"/>
              <a:t>: </a:t>
            </a:r>
            <a:r>
              <a:rPr lang="en-US" dirty="0" err="1"/>
              <a:t>Alıcı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satıcılar</a:t>
            </a:r>
            <a:r>
              <a:rPr lang="en-US" dirty="0"/>
              <a:t> </a:t>
            </a:r>
            <a:r>
              <a:rPr lang="en-US" dirty="0" err="1"/>
              <a:t>piyasa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bilgilere</a:t>
            </a:r>
            <a:r>
              <a:rPr lang="en-US" dirty="0"/>
              <a:t> </a:t>
            </a:r>
            <a:r>
              <a:rPr lang="en-US" dirty="0" err="1"/>
              <a:t>sahiptirler</a:t>
            </a:r>
            <a:r>
              <a:rPr lang="en-US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0DDD98-2097-4F78-A0CC-3E960F6A9136}"/>
              </a:ext>
            </a:extLst>
          </p:cNvPr>
          <p:cNvSpPr txBox="1">
            <a:spLocks/>
          </p:cNvSpPr>
          <p:nvPr/>
        </p:nvSpPr>
        <p:spPr>
          <a:xfrm>
            <a:off x="542414" y="1384454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u="sng" dirty="0"/>
              <a:t>Tam </a:t>
            </a:r>
            <a:r>
              <a:rPr lang="en-US" sz="3200" u="sng" dirty="0" err="1"/>
              <a:t>rekabet</a:t>
            </a:r>
            <a:r>
              <a:rPr lang="en-US" sz="3200" u="sng" dirty="0"/>
              <a:t> </a:t>
            </a:r>
            <a:r>
              <a:rPr lang="en-US" sz="3200" u="sng" dirty="0" err="1"/>
              <a:t>piyasası</a:t>
            </a:r>
            <a:r>
              <a:rPr lang="en-US" sz="3200" u="sng" dirty="0"/>
              <a:t> </a:t>
            </a:r>
            <a:r>
              <a:rPr lang="en-US" sz="3200" u="sng" dirty="0" err="1"/>
              <a:t>dört</a:t>
            </a:r>
            <a:r>
              <a:rPr lang="en-US" sz="3200" u="sng" dirty="0"/>
              <a:t> </a:t>
            </a:r>
            <a:r>
              <a:rPr lang="en-US" sz="3200" u="sng" dirty="0" err="1"/>
              <a:t>varsayım</a:t>
            </a:r>
            <a:r>
              <a:rPr lang="en-US" sz="3200" u="sng" dirty="0"/>
              <a:t> </a:t>
            </a:r>
            <a:r>
              <a:rPr lang="en-US" sz="3200" u="sng" dirty="0" err="1"/>
              <a:t>üzerine</a:t>
            </a:r>
            <a:r>
              <a:rPr lang="en-US" sz="3200" u="sng" dirty="0"/>
              <a:t> </a:t>
            </a:r>
            <a:r>
              <a:rPr lang="en-US" sz="3200" u="sng" dirty="0" err="1"/>
              <a:t>kuruludur</a:t>
            </a:r>
            <a:r>
              <a:rPr lang="en-US" sz="3200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0869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17B3-F786-46C0-8E97-1D4F0157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454152"/>
            <a:ext cx="3522589" cy="1257300"/>
          </a:xfrm>
        </p:spPr>
        <p:txBody>
          <a:bodyPr>
            <a:normAutofit/>
          </a:bodyPr>
          <a:lstStyle/>
          <a:p>
            <a:r>
              <a:rPr lang="az-Latn-AZ" sz="5400" dirty="0"/>
              <a:t>Şirketler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0395-3B35-4BC7-8A2B-7835BD90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667" y="2423922"/>
            <a:ext cx="10353762" cy="3714749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dirty="0" err="1"/>
              <a:t>Koton</a:t>
            </a:r>
            <a:r>
              <a:rPr lang="en-US" sz="4000" dirty="0"/>
              <a:t> </a:t>
            </a:r>
            <a:r>
              <a:rPr lang="en-US" sz="4000" dirty="0" err="1"/>
              <a:t>Turkiye</a:t>
            </a:r>
            <a:endParaRPr lang="az-Latn-AZ" sz="4000" dirty="0"/>
          </a:p>
          <a:p>
            <a:r>
              <a:rPr lang="en-US" sz="4000" dirty="0"/>
              <a:t> Sabina </a:t>
            </a:r>
            <a:r>
              <a:rPr lang="az-Latn-AZ" sz="4000" dirty="0"/>
              <a:t>P</a:t>
            </a:r>
            <a:r>
              <a:rPr lang="en-US" sz="4000" dirty="0" err="1"/>
              <a:t>arfumer</a:t>
            </a:r>
            <a:r>
              <a:rPr lang="az-Latn-AZ" sz="4000" dirty="0"/>
              <a:t>y</a:t>
            </a:r>
            <a:r>
              <a:rPr lang="en-US" sz="4000" dirty="0"/>
              <a:t> </a:t>
            </a:r>
            <a:r>
              <a:rPr lang="en-US" sz="4000" dirty="0" err="1"/>
              <a:t>Azerbaycan</a:t>
            </a:r>
            <a:r>
              <a:rPr lang="en-US" sz="4000" dirty="0"/>
              <a:t> </a:t>
            </a:r>
            <a:endParaRPr lang="az-Latn-AZ" sz="4000" dirty="0"/>
          </a:p>
          <a:p>
            <a:r>
              <a:rPr lang="en-US" sz="4000" dirty="0"/>
              <a:t> </a:t>
            </a:r>
            <a:r>
              <a:rPr lang="az-Latn-AZ" sz="4000" dirty="0"/>
              <a:t>Araba </a:t>
            </a:r>
            <a:r>
              <a:rPr lang="en-US" sz="4000" dirty="0"/>
              <a:t> </a:t>
            </a:r>
            <a:r>
              <a:rPr lang="az-Latn-AZ" sz="4000" dirty="0"/>
              <a:t>ş</a:t>
            </a:r>
            <a:r>
              <a:rPr lang="en-US" sz="4000" dirty="0" err="1"/>
              <a:t>irketleri</a:t>
            </a:r>
            <a:r>
              <a:rPr lang="az-Latn-AZ" sz="4000" dirty="0"/>
              <a:t> </a:t>
            </a:r>
            <a:r>
              <a:rPr lang="en-US" sz="4000" dirty="0"/>
              <a:t>: </a:t>
            </a:r>
            <a:r>
              <a:rPr lang="en-US" sz="4000" dirty="0" err="1"/>
              <a:t>Mersedes</a:t>
            </a:r>
            <a:r>
              <a:rPr lang="en-US" sz="4000" dirty="0"/>
              <a:t>, BMW</a:t>
            </a:r>
          </a:p>
        </p:txBody>
      </p:sp>
    </p:spTree>
    <p:extLst>
      <p:ext uri="{BB962C8B-B14F-4D97-AF65-F5344CB8AC3E}">
        <p14:creationId xmlns:p14="http://schemas.microsoft.com/office/powerpoint/2010/main" val="397314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0CBD-9C11-43EF-AB18-1881C110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369902"/>
            <a:ext cx="10353762" cy="1257300"/>
          </a:xfrm>
        </p:spPr>
        <p:txBody>
          <a:bodyPr/>
          <a:lstStyle/>
          <a:p>
            <a:r>
              <a:rPr lang="en-US" b="1" dirty="0" err="1"/>
              <a:t>Monopol</a:t>
            </a:r>
            <a:r>
              <a:rPr lang="en-US" b="1" dirty="0"/>
              <a:t> </a:t>
            </a:r>
            <a:r>
              <a:rPr lang="en-US" b="1" dirty="0" err="1"/>
              <a:t>piyasa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7CE79-BFE3-4CFF-A427-77790811E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26719" y="2103083"/>
            <a:ext cx="6938562" cy="406689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1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BF1F-F3B2-4C3D-A57D-4B35DEFA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21" y="569651"/>
            <a:ext cx="4982168" cy="1257300"/>
          </a:xfrm>
        </p:spPr>
        <p:txBody>
          <a:bodyPr/>
          <a:lstStyle/>
          <a:p>
            <a:r>
              <a:rPr lang="en-US" b="1" dirty="0" err="1"/>
              <a:t>Monopol</a:t>
            </a:r>
            <a:r>
              <a:rPr lang="en-US" b="1" dirty="0"/>
              <a:t> </a:t>
            </a:r>
            <a:r>
              <a:rPr lang="en-US" b="1" dirty="0" err="1"/>
              <a:t>piyasa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5132-EF98-46E6-8BB2-7CD92ECA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779" y="2209615"/>
            <a:ext cx="10353762" cy="3714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Tek </a:t>
            </a:r>
            <a:r>
              <a:rPr lang="en-US" dirty="0" err="1"/>
              <a:t>satıcı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alıcı</a:t>
            </a:r>
            <a:r>
              <a:rPr lang="en-US" dirty="0"/>
              <a:t> </a:t>
            </a: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r>
              <a:rPr lang="en-US" dirty="0" err="1"/>
              <a:t>Tekel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üretilen</a:t>
            </a:r>
            <a:r>
              <a:rPr lang="en-US" dirty="0"/>
              <a:t> </a:t>
            </a:r>
            <a:r>
              <a:rPr lang="en-US" dirty="0" err="1"/>
              <a:t>malların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ikamesi</a:t>
            </a:r>
            <a:r>
              <a:rPr lang="en-US" dirty="0"/>
              <a:t> (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geçecek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) </a:t>
            </a:r>
            <a:r>
              <a:rPr lang="en-US" dirty="0" err="1"/>
              <a:t>yoktur</a:t>
            </a:r>
            <a:r>
              <a:rPr lang="en-US" dirty="0"/>
              <a:t>.</a:t>
            </a:r>
          </a:p>
          <a:p>
            <a:r>
              <a:rPr lang="en-US" dirty="0" err="1"/>
              <a:t>Piyasaya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engellidir</a:t>
            </a:r>
            <a:r>
              <a:rPr lang="en-US" dirty="0"/>
              <a:t>.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firmanın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üretmesi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hizmeti</a:t>
            </a:r>
            <a:r>
              <a:rPr lang="en-US" dirty="0"/>
              <a:t> </a:t>
            </a:r>
            <a:r>
              <a:rPr lang="en-US" dirty="0" err="1"/>
              <a:t>vermesi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imkansızdır</a:t>
            </a:r>
            <a:r>
              <a:rPr lang="en-US" dirty="0"/>
              <a:t>.</a:t>
            </a:r>
          </a:p>
          <a:p>
            <a:r>
              <a:rPr lang="en-US" dirty="0" err="1"/>
              <a:t>Rekabet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</a:p>
          <a:p>
            <a:r>
              <a:rPr lang="en-US" dirty="0" err="1"/>
              <a:t>Piyasada</a:t>
            </a:r>
            <a:r>
              <a:rPr lang="en-US" dirty="0"/>
              <a:t> </a:t>
            </a:r>
            <a:r>
              <a:rPr lang="en-US" dirty="0" err="1"/>
              <a:t>eksik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r>
              <a:rPr lang="en-US" dirty="0" err="1"/>
              <a:t>Piyasada</a:t>
            </a:r>
            <a:r>
              <a:rPr lang="en-US" dirty="0"/>
              <a:t> </a:t>
            </a:r>
            <a:r>
              <a:rPr lang="en-US" dirty="0" err="1"/>
              <a:t>reklam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r>
              <a:rPr lang="en-US" dirty="0" err="1"/>
              <a:t>Monopol</a:t>
            </a:r>
            <a:r>
              <a:rPr lang="en-US" dirty="0"/>
              <a:t> </a:t>
            </a: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fiyat</a:t>
            </a:r>
            <a:r>
              <a:rPr lang="en-US" dirty="0"/>
              <a:t> </a:t>
            </a:r>
            <a:r>
              <a:rPr lang="en-US" dirty="0" err="1"/>
              <a:t>belirleyicidir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34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17B3-F786-46C0-8E97-1D4F0157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454152"/>
            <a:ext cx="3522589" cy="1257300"/>
          </a:xfrm>
        </p:spPr>
        <p:txBody>
          <a:bodyPr>
            <a:normAutofit/>
          </a:bodyPr>
          <a:lstStyle/>
          <a:p>
            <a:r>
              <a:rPr lang="az-Latn-AZ" sz="5400" dirty="0"/>
              <a:t>Şirketler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0395-3B35-4BC7-8A2B-7835BD90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667" y="2423922"/>
            <a:ext cx="10353762" cy="3714749"/>
          </a:xfrm>
        </p:spPr>
        <p:txBody>
          <a:bodyPr>
            <a:normAutofit/>
          </a:bodyPr>
          <a:lstStyle/>
          <a:p>
            <a:r>
              <a:rPr lang="en-US" sz="4000" dirty="0"/>
              <a:t> Beers (US) </a:t>
            </a:r>
          </a:p>
          <a:p>
            <a:r>
              <a:rPr lang="en-US" sz="4000" dirty="0"/>
              <a:t> Glass house (AZ)</a:t>
            </a:r>
          </a:p>
          <a:p>
            <a:r>
              <a:rPr lang="en-US" sz="4000" dirty="0"/>
              <a:t> Brazilian Skyline</a:t>
            </a:r>
            <a:endParaRPr lang="az-Latn-AZ" sz="4000" dirty="0"/>
          </a:p>
        </p:txBody>
      </p:sp>
    </p:spTree>
    <p:extLst>
      <p:ext uri="{BB962C8B-B14F-4D97-AF65-F5344CB8AC3E}">
        <p14:creationId xmlns:p14="http://schemas.microsoft.com/office/powerpoint/2010/main" val="1621286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0CBD-9C11-43EF-AB18-1881C110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369902"/>
            <a:ext cx="10353762" cy="1257300"/>
          </a:xfrm>
        </p:spPr>
        <p:txBody>
          <a:bodyPr/>
          <a:lstStyle/>
          <a:p>
            <a:r>
              <a:rPr lang="en-US" b="1" dirty="0" err="1"/>
              <a:t>Monopolcu</a:t>
            </a:r>
            <a:r>
              <a:rPr lang="en-US" b="1" dirty="0"/>
              <a:t> </a:t>
            </a:r>
            <a:r>
              <a:rPr lang="en-US" b="1" dirty="0" err="1"/>
              <a:t>rekabet</a:t>
            </a:r>
            <a:r>
              <a:rPr lang="en-US" b="1" dirty="0"/>
              <a:t> </a:t>
            </a:r>
            <a:r>
              <a:rPr lang="en-US" b="1" dirty="0" err="1"/>
              <a:t>piyasas</a:t>
            </a:r>
            <a:r>
              <a:rPr lang="az-Latn-AZ" b="1" dirty="0"/>
              <a:t>ı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7CE79-BFE3-4CFF-A427-77790811E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97240" y="2103083"/>
            <a:ext cx="5597519" cy="406689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61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BF1F-F3B2-4C3D-A57D-4B35DEFA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20" y="569651"/>
            <a:ext cx="7021361" cy="1257300"/>
          </a:xfrm>
        </p:spPr>
        <p:txBody>
          <a:bodyPr>
            <a:normAutofit/>
          </a:bodyPr>
          <a:lstStyle/>
          <a:p>
            <a:r>
              <a:rPr lang="en-US" b="1" dirty="0" err="1"/>
              <a:t>Monopolcu</a:t>
            </a:r>
            <a:r>
              <a:rPr lang="en-US" b="1" dirty="0"/>
              <a:t> </a:t>
            </a:r>
            <a:r>
              <a:rPr lang="en-US" b="1" dirty="0" err="1"/>
              <a:t>rekabet</a:t>
            </a:r>
            <a:r>
              <a:rPr lang="en-US" b="1" dirty="0"/>
              <a:t> </a:t>
            </a:r>
            <a:r>
              <a:rPr lang="en-US" b="1" dirty="0" err="1"/>
              <a:t>piyasa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5132-EF98-46E6-8BB2-7CD92ECA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779" y="2209615"/>
            <a:ext cx="10353762" cy="3714749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 err="1"/>
              <a:t>Tekelci</a:t>
            </a:r>
            <a:r>
              <a:rPr lang="en-US" dirty="0"/>
              <a:t> </a:t>
            </a:r>
            <a:r>
              <a:rPr lang="en-US" dirty="0" err="1"/>
              <a:t>rekabet</a:t>
            </a:r>
            <a:r>
              <a:rPr lang="en-US" dirty="0"/>
              <a:t> </a:t>
            </a:r>
            <a:r>
              <a:rPr lang="en-US" dirty="0" err="1"/>
              <a:t>piyasası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Monopolcü</a:t>
            </a:r>
            <a:r>
              <a:rPr lang="en-US" dirty="0"/>
              <a:t> </a:t>
            </a:r>
            <a:r>
              <a:rPr lang="en-US" dirty="0" err="1"/>
              <a:t>rekabet</a:t>
            </a:r>
            <a:r>
              <a:rPr lang="en-US" dirty="0"/>
              <a:t> </a:t>
            </a:r>
            <a:r>
              <a:rPr lang="en-US" dirty="0" err="1"/>
              <a:t>piyasası</a:t>
            </a:r>
            <a:r>
              <a:rPr lang="en-US" dirty="0"/>
              <a:t>, </a:t>
            </a:r>
            <a:r>
              <a:rPr lang="en-US" dirty="0" err="1"/>
              <a:t>rekabet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satıcıya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üreticiye</a:t>
            </a:r>
            <a:r>
              <a:rPr lang="en-US" dirty="0"/>
              <a:t> (</a:t>
            </a:r>
            <a:r>
              <a:rPr lang="en-US" dirty="0" err="1"/>
              <a:t>işletmeye</a:t>
            </a:r>
            <a:r>
              <a:rPr lang="en-US" dirty="0"/>
              <a:t>) </a:t>
            </a:r>
            <a:r>
              <a:rPr lang="en-US" dirty="0" err="1"/>
              <a:t>sahiptir</a:t>
            </a:r>
            <a:r>
              <a:rPr lang="en-US" dirty="0"/>
              <a:t>. Bu </a:t>
            </a:r>
            <a:r>
              <a:rPr lang="en-US" dirty="0" err="1"/>
              <a:t>piyasa</a:t>
            </a:r>
            <a:r>
              <a:rPr lang="en-US" dirty="0"/>
              <a:t> </a:t>
            </a:r>
            <a:r>
              <a:rPr lang="en-US" dirty="0" err="1"/>
              <a:t>türünde</a:t>
            </a:r>
            <a:r>
              <a:rPr lang="en-US" dirty="0"/>
              <a:t> </a:t>
            </a:r>
            <a:r>
              <a:rPr lang="en-US" dirty="0" err="1"/>
              <a:t>firmalar</a:t>
            </a:r>
            <a:r>
              <a:rPr lang="en-US" dirty="0"/>
              <a:t> </a:t>
            </a:r>
            <a:r>
              <a:rPr lang="en-US" dirty="0" err="1"/>
              <a:t>rekabet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iken</a:t>
            </a:r>
            <a:r>
              <a:rPr lang="en-US" dirty="0"/>
              <a:t> </a:t>
            </a:r>
            <a:r>
              <a:rPr lang="en-US" dirty="0" err="1"/>
              <a:t>homojen</a:t>
            </a:r>
            <a:r>
              <a:rPr lang="en-US" dirty="0"/>
              <a:t> </a:t>
            </a:r>
            <a:r>
              <a:rPr lang="en-US" dirty="0" err="1"/>
              <a:t>mallar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 </a:t>
            </a:r>
            <a:r>
              <a:rPr lang="en-US" dirty="0" err="1"/>
              <a:t>birbirinin</a:t>
            </a:r>
            <a:r>
              <a:rPr lang="en-US" dirty="0"/>
              <a:t> </a:t>
            </a:r>
            <a:r>
              <a:rPr lang="en-US" dirty="0" err="1"/>
              <a:t>yerini</a:t>
            </a:r>
            <a:r>
              <a:rPr lang="en-US" dirty="0"/>
              <a:t> </a:t>
            </a:r>
            <a:r>
              <a:rPr lang="en-US" dirty="0" err="1"/>
              <a:t>doldurabilecek</a:t>
            </a:r>
            <a:r>
              <a:rPr lang="en-US" dirty="0"/>
              <a:t> </a:t>
            </a:r>
            <a:r>
              <a:rPr lang="en-US" dirty="0" err="1"/>
              <a:t>ikame</a:t>
            </a:r>
            <a:r>
              <a:rPr lang="en-US" dirty="0"/>
              <a:t> (</a:t>
            </a:r>
            <a:r>
              <a:rPr lang="en-US" dirty="0" err="1"/>
              <a:t>farklılaştırılmış</a:t>
            </a:r>
            <a:r>
              <a:rPr lang="en-US" dirty="0"/>
              <a:t>) </a:t>
            </a:r>
            <a:r>
              <a:rPr lang="en-US" dirty="0" err="1"/>
              <a:t>mallar</a:t>
            </a:r>
            <a:r>
              <a:rPr lang="en-US" dirty="0"/>
              <a:t> </a:t>
            </a:r>
            <a:r>
              <a:rPr lang="en-US" dirty="0" err="1"/>
              <a:t>üreterek</a:t>
            </a:r>
            <a:r>
              <a:rPr lang="en-US" dirty="0"/>
              <a:t> </a:t>
            </a:r>
            <a:r>
              <a:rPr lang="en-US" dirty="0" err="1"/>
              <a:t>rekabet</a:t>
            </a:r>
            <a:r>
              <a:rPr lang="en-US" dirty="0"/>
              <a:t> </a:t>
            </a:r>
            <a:r>
              <a:rPr lang="en-US" dirty="0" err="1"/>
              <a:t>ederler</a:t>
            </a:r>
            <a:r>
              <a:rPr lang="en-US" dirty="0"/>
              <a:t>. </a:t>
            </a:r>
            <a:r>
              <a:rPr lang="en-US" dirty="0" err="1"/>
              <a:t>Farklılaştırılmış</a:t>
            </a:r>
            <a:r>
              <a:rPr lang="en-US" dirty="0"/>
              <a:t> mal </a:t>
            </a:r>
            <a:r>
              <a:rPr lang="en-US" dirty="0" err="1"/>
              <a:t>üretimi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piyasaya</a:t>
            </a:r>
            <a:r>
              <a:rPr lang="en-US" dirty="0"/>
              <a:t> hem </a:t>
            </a:r>
            <a:r>
              <a:rPr lang="en-US" dirty="0" err="1"/>
              <a:t>rekabetçi</a:t>
            </a:r>
            <a:r>
              <a:rPr lang="en-US" dirty="0"/>
              <a:t> hem de </a:t>
            </a:r>
            <a:r>
              <a:rPr lang="en-US" dirty="0" err="1"/>
              <a:t>tekelci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kazandırır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piyasada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satıcı</a:t>
            </a:r>
            <a:r>
              <a:rPr lang="en-US" dirty="0"/>
              <a:t> </a:t>
            </a:r>
            <a:r>
              <a:rPr lang="en-US" dirty="0" err="1"/>
              <a:t>bulunması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fiyatlar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belirlenemez</a:t>
            </a:r>
            <a:r>
              <a:rPr lang="en-US" dirty="0"/>
              <a:t>. </a:t>
            </a:r>
            <a:r>
              <a:rPr lang="en-US" dirty="0" err="1"/>
              <a:t>Tekelci</a:t>
            </a:r>
            <a:r>
              <a:rPr lang="en-US" dirty="0"/>
              <a:t> </a:t>
            </a:r>
            <a:r>
              <a:rPr lang="en-US" dirty="0" err="1"/>
              <a:t>rekabet</a:t>
            </a:r>
            <a:r>
              <a:rPr lang="en-US" dirty="0"/>
              <a:t> </a:t>
            </a:r>
            <a:r>
              <a:rPr lang="en-US" dirty="0" err="1"/>
              <a:t>piyasasında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malın</a:t>
            </a:r>
            <a:r>
              <a:rPr lang="en-US" dirty="0"/>
              <a:t> </a:t>
            </a:r>
            <a:r>
              <a:rPr lang="en-US" dirty="0" err="1"/>
              <a:t>ilgi</a:t>
            </a:r>
            <a:r>
              <a:rPr lang="en-US" dirty="0"/>
              <a:t> </a:t>
            </a:r>
            <a:r>
              <a:rPr lang="en-US" dirty="0" err="1"/>
              <a:t>çekici</a:t>
            </a:r>
            <a:r>
              <a:rPr lang="en-US" dirty="0"/>
              <a:t>,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vazgeçilemez</a:t>
            </a:r>
            <a:r>
              <a:rPr lang="en-US" dirty="0"/>
              <a:t> </a:t>
            </a:r>
            <a:r>
              <a:rPr lang="en-US" dirty="0" err="1"/>
              <a:t>olmasıdır.Tekelci</a:t>
            </a:r>
            <a:r>
              <a:rPr lang="en-US" dirty="0"/>
              <a:t> </a:t>
            </a:r>
            <a:r>
              <a:rPr lang="en-US" dirty="0" err="1"/>
              <a:t>rekabetin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: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satıcının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. </a:t>
            </a:r>
            <a:r>
              <a:rPr lang="en-US" dirty="0" err="1"/>
              <a:t>Farklılaşmış</a:t>
            </a:r>
            <a:r>
              <a:rPr lang="en-US" dirty="0"/>
              <a:t> </a:t>
            </a:r>
            <a:r>
              <a:rPr lang="en-US" dirty="0" err="1"/>
              <a:t>ürünler</a:t>
            </a:r>
            <a:r>
              <a:rPr lang="en-US" dirty="0"/>
              <a:t>, </a:t>
            </a:r>
            <a:r>
              <a:rPr lang="en-US" dirty="0" err="1"/>
              <a:t>ürünler</a:t>
            </a:r>
            <a:r>
              <a:rPr lang="en-US" dirty="0"/>
              <a:t> tam </a:t>
            </a:r>
            <a:r>
              <a:rPr lang="en-US" dirty="0" err="1"/>
              <a:t>rekabetçi</a:t>
            </a:r>
            <a:r>
              <a:rPr lang="en-US" dirty="0"/>
              <a:t> </a:t>
            </a:r>
            <a:r>
              <a:rPr lang="en-US" dirty="0" err="1"/>
              <a:t>piyasadaki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r>
              <a:rPr lang="en-US" dirty="0" err="1"/>
              <a:t>Firmalar</a:t>
            </a:r>
            <a:r>
              <a:rPr lang="en-US" dirty="0"/>
              <a:t> </a:t>
            </a:r>
            <a:r>
              <a:rPr lang="en-US" dirty="0" err="1"/>
              <a:t>fiyatın</a:t>
            </a:r>
            <a:r>
              <a:rPr lang="en-US" dirty="0"/>
              <a:t> </a:t>
            </a:r>
            <a:r>
              <a:rPr lang="en-US" dirty="0" err="1"/>
              <a:t>belirleyicisi</a:t>
            </a:r>
            <a:r>
              <a:rPr lang="en-US" dirty="0"/>
              <a:t> </a:t>
            </a:r>
            <a:r>
              <a:rPr lang="en-US" dirty="0" err="1"/>
              <a:t>değildirler</a:t>
            </a:r>
            <a:r>
              <a:rPr lang="en-US" dirty="0"/>
              <a:t>. Her </a:t>
            </a: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azalan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talep</a:t>
            </a:r>
            <a:r>
              <a:rPr lang="en-US" dirty="0"/>
              <a:t> </a:t>
            </a:r>
            <a:r>
              <a:rPr lang="en-US" dirty="0" err="1"/>
              <a:t>eğrisine</a:t>
            </a:r>
            <a:r>
              <a:rPr lang="en-US" dirty="0"/>
              <a:t> </a:t>
            </a:r>
            <a:r>
              <a:rPr lang="en-US" dirty="0" err="1"/>
              <a:t>sahiptir.Firmalar</a:t>
            </a:r>
            <a:r>
              <a:rPr lang="en-US" dirty="0"/>
              <a:t> </a:t>
            </a:r>
            <a:r>
              <a:rPr lang="en-US" dirty="0" err="1"/>
              <a:t>piyasaya</a:t>
            </a:r>
            <a:r>
              <a:rPr lang="en-US" dirty="0"/>
              <a:t> </a:t>
            </a:r>
            <a:r>
              <a:rPr lang="en-US" dirty="0" err="1"/>
              <a:t>kısıtlama</a:t>
            </a:r>
            <a:r>
              <a:rPr lang="en-US" dirty="0"/>
              <a:t> </a:t>
            </a:r>
            <a:r>
              <a:rPr lang="en-US" dirty="0" err="1"/>
              <a:t>olmaksızın</a:t>
            </a:r>
            <a:r>
              <a:rPr lang="en-US" dirty="0"/>
              <a:t> </a:t>
            </a:r>
            <a:r>
              <a:rPr lang="en-US" dirty="0" err="1"/>
              <a:t>girip</a:t>
            </a:r>
            <a:r>
              <a:rPr lang="en-US" dirty="0"/>
              <a:t> </a:t>
            </a:r>
            <a:r>
              <a:rPr lang="en-US" dirty="0" err="1"/>
              <a:t>çıkabilirler</a:t>
            </a:r>
            <a:r>
              <a:rPr lang="en-US" dirty="0"/>
              <a:t>. Bu </a:t>
            </a:r>
            <a:r>
              <a:rPr lang="en-US" dirty="0" err="1"/>
              <a:t>trafik</a:t>
            </a:r>
            <a:r>
              <a:rPr lang="en-US" dirty="0"/>
              <a:t> </a:t>
            </a:r>
            <a:r>
              <a:rPr lang="en-US" dirty="0" err="1"/>
              <a:t>firmaların</a:t>
            </a:r>
            <a:r>
              <a:rPr lang="en-US" dirty="0"/>
              <a:t> </a:t>
            </a:r>
            <a:r>
              <a:rPr lang="en-US" dirty="0" err="1"/>
              <a:t>kârı</a:t>
            </a:r>
            <a:r>
              <a:rPr lang="en-US" dirty="0"/>
              <a:t> </a:t>
            </a:r>
            <a:r>
              <a:rPr lang="en-US" dirty="0" err="1"/>
              <a:t>değersiz</a:t>
            </a:r>
            <a:r>
              <a:rPr lang="en-US" dirty="0"/>
              <a:t> </a:t>
            </a:r>
            <a:r>
              <a:rPr lang="en-US" dirty="0" err="1"/>
              <a:t>oluncaya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3741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17B3-F786-46C0-8E97-1D4F0157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454152"/>
            <a:ext cx="3522589" cy="1257300"/>
          </a:xfrm>
        </p:spPr>
        <p:txBody>
          <a:bodyPr>
            <a:normAutofit/>
          </a:bodyPr>
          <a:lstStyle/>
          <a:p>
            <a:r>
              <a:rPr lang="az-Latn-AZ" sz="5400" dirty="0"/>
              <a:t>Şirketler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0395-3B35-4BC7-8A2B-7835BD90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667" y="2423922"/>
            <a:ext cx="10353762" cy="3714749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dirty="0" err="1"/>
              <a:t>Xiomi</a:t>
            </a:r>
            <a:r>
              <a:rPr lang="en-US" sz="4000" dirty="0"/>
              <a:t> Huawei</a:t>
            </a:r>
          </a:p>
          <a:p>
            <a:r>
              <a:rPr lang="en-US" sz="4000" dirty="0"/>
              <a:t> </a:t>
            </a:r>
            <a:r>
              <a:rPr lang="az-Latn-AZ" sz="4000" dirty="0"/>
              <a:t>Pepsi ve Coca-Cola</a:t>
            </a:r>
            <a:endParaRPr lang="en-US" sz="4000" dirty="0"/>
          </a:p>
          <a:p>
            <a:r>
              <a:rPr lang="en-US" sz="4000" dirty="0"/>
              <a:t> Facebook</a:t>
            </a:r>
            <a:endParaRPr lang="az-Latn-AZ" sz="4000" dirty="0"/>
          </a:p>
        </p:txBody>
      </p:sp>
    </p:spTree>
    <p:extLst>
      <p:ext uri="{BB962C8B-B14F-4D97-AF65-F5344CB8AC3E}">
        <p14:creationId xmlns:p14="http://schemas.microsoft.com/office/powerpoint/2010/main" val="240028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5F95-4E92-4733-8B31-7196C717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Piyasa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F3BF-EF9B-4AA0-AEE1-A43606D7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Piyasa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: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Talep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ettikleri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mal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ve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hizmetler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karşılığında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para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vermek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isteyen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alıcılarla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, para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karşılığında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mal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ve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hizmet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sunmak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isteyen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satıcıların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buluştukları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yer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piyasa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olarak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tanımlanır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Alıcı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ve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satıcıların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(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arz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ve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talebin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)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birbirleriyle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karşılaşmalarına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imkan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sağlayan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örgütlü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birim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piyasayı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oluşturur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Piyasanın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oluşması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için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satıcı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ile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alıcının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belirli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bir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yerde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buluşması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gerekli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değildir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Piyasa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bir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yer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olabileceği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gibi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günümüzde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teknoloji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sayesinde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sahip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olunan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telefon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, internet,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faks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televizyon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gibi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iletişim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ve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ulaşım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kanalları.ile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de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oluşturulabilmesi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sağlamıştır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Piyasaların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varlığı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ve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şekli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alım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satıma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konu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olan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malların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şekline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göre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de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değişibilir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Bazı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piyasalar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herkesce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tanınmakta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bazıları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ise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malın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temini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korunması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veya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alıcı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ve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satıcının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az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olması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gibi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nedenlerden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dolayı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tanınmamaktadır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25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0CBD-9C11-43EF-AB18-1881C110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369902"/>
            <a:ext cx="10353762" cy="1257300"/>
          </a:xfrm>
        </p:spPr>
        <p:txBody>
          <a:bodyPr/>
          <a:lstStyle/>
          <a:p>
            <a:r>
              <a:rPr lang="en-US" b="1" dirty="0" err="1"/>
              <a:t>Oligopol</a:t>
            </a:r>
            <a:r>
              <a:rPr lang="en-US" b="1" dirty="0"/>
              <a:t> </a:t>
            </a:r>
            <a:r>
              <a:rPr lang="en-US" b="1" dirty="0" err="1"/>
              <a:t>piyasa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7CE79-BFE3-4CFF-A427-77790811E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33684" y="2103083"/>
            <a:ext cx="5724632" cy="406689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333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BF1F-F3B2-4C3D-A57D-4B35DEFA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21" y="569651"/>
            <a:ext cx="4982168" cy="1257300"/>
          </a:xfrm>
        </p:spPr>
        <p:txBody>
          <a:bodyPr>
            <a:normAutofit/>
          </a:bodyPr>
          <a:lstStyle/>
          <a:p>
            <a:r>
              <a:rPr lang="en-US" b="1" dirty="0" err="1"/>
              <a:t>Oligopol</a:t>
            </a:r>
            <a:r>
              <a:rPr lang="en-US" b="1" dirty="0"/>
              <a:t> </a:t>
            </a:r>
            <a:r>
              <a:rPr lang="en-US" b="1" dirty="0" err="1"/>
              <a:t>piyasa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5132-EF98-46E6-8BB2-7CD92ECA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779" y="2209615"/>
            <a:ext cx="10353762" cy="3714749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US" dirty="0"/>
              <a:t>Az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satıcı</a:t>
            </a:r>
            <a:r>
              <a:rPr lang="en-US" dirty="0"/>
              <a:t>,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alıcı</a:t>
            </a:r>
            <a:r>
              <a:rPr lang="en-US" dirty="0"/>
              <a:t> </a:t>
            </a:r>
            <a:r>
              <a:rPr lang="en-US" dirty="0" err="1"/>
              <a:t>vardır.Piyasaya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engeller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Devlet</a:t>
            </a:r>
            <a:r>
              <a:rPr lang="en-US" dirty="0"/>
              <a:t>, </a:t>
            </a:r>
            <a:r>
              <a:rPr lang="en-US" dirty="0" err="1"/>
              <a:t>firmaların</a:t>
            </a:r>
            <a:r>
              <a:rPr lang="en-US" dirty="0"/>
              <a:t> </a:t>
            </a:r>
            <a:r>
              <a:rPr lang="en-US" dirty="0" err="1"/>
              <a:t>piyasaya</a:t>
            </a:r>
            <a:r>
              <a:rPr lang="en-US" dirty="0"/>
              <a:t> </a:t>
            </a:r>
            <a:r>
              <a:rPr lang="en-US" dirty="0" err="1"/>
              <a:t>girişini</a:t>
            </a:r>
            <a:r>
              <a:rPr lang="en-US" dirty="0"/>
              <a:t> “</a:t>
            </a:r>
            <a:r>
              <a:rPr lang="en-US" dirty="0" err="1"/>
              <a:t>lisans</a:t>
            </a:r>
            <a:r>
              <a:rPr lang="en-US" dirty="0"/>
              <a:t>”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araçlarla</a:t>
            </a:r>
            <a:r>
              <a:rPr lang="en-US" dirty="0"/>
              <a:t> </a:t>
            </a:r>
            <a:r>
              <a:rPr lang="en-US" dirty="0" err="1"/>
              <a:t>engellemiş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Piyasadaki</a:t>
            </a:r>
            <a:r>
              <a:rPr lang="en-US" dirty="0"/>
              <a:t> </a:t>
            </a:r>
            <a:r>
              <a:rPr lang="en-US" dirty="0" err="1"/>
              <a:t>ürünlerin</a:t>
            </a:r>
            <a:r>
              <a:rPr lang="en-US" dirty="0"/>
              <a:t> </a:t>
            </a:r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maliyetlerinin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piyasaya</a:t>
            </a:r>
            <a:r>
              <a:rPr lang="en-US" dirty="0"/>
              <a:t> yeni </a:t>
            </a:r>
            <a:r>
              <a:rPr lang="en-US" dirty="0" err="1"/>
              <a:t>giren</a:t>
            </a:r>
            <a:r>
              <a:rPr lang="en-US" dirty="0"/>
              <a:t> </a:t>
            </a:r>
            <a:r>
              <a:rPr lang="en-US" dirty="0" err="1"/>
              <a:t>firmaların</a:t>
            </a:r>
            <a:r>
              <a:rPr lang="en-US" dirty="0"/>
              <a:t> </a:t>
            </a:r>
            <a:r>
              <a:rPr lang="en-US" dirty="0" err="1"/>
              <a:t>ölçek</a:t>
            </a:r>
            <a:r>
              <a:rPr lang="en-US" dirty="0"/>
              <a:t> </a:t>
            </a:r>
            <a:r>
              <a:rPr lang="en-US" dirty="0" err="1"/>
              <a:t>ekonomisine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olmamaları</a:t>
            </a:r>
            <a:r>
              <a:rPr lang="en-US" dirty="0"/>
              <a:t> </a:t>
            </a:r>
            <a:r>
              <a:rPr lang="en-US" dirty="0" err="1"/>
              <a:t>piyasa</a:t>
            </a:r>
            <a:r>
              <a:rPr lang="en-US" dirty="0"/>
              <a:t> </a:t>
            </a:r>
            <a:r>
              <a:rPr lang="en-US" dirty="0" err="1"/>
              <a:t>kaynaklı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engelidir</a:t>
            </a:r>
            <a:r>
              <a:rPr lang="en-US" dirty="0"/>
              <a:t>.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yandan</a:t>
            </a:r>
            <a:r>
              <a:rPr lang="en-US" dirty="0"/>
              <a:t>, </a:t>
            </a:r>
            <a:r>
              <a:rPr lang="en-US" dirty="0" err="1"/>
              <a:t>malın</a:t>
            </a:r>
            <a:r>
              <a:rPr lang="en-US" dirty="0"/>
              <a:t> </a:t>
            </a:r>
            <a:r>
              <a:rPr lang="en-US" dirty="0" err="1"/>
              <a:t>üretimi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teknolojiye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olmama</a:t>
            </a:r>
            <a:r>
              <a:rPr lang="en-US" dirty="0"/>
              <a:t> da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engeli</a:t>
            </a:r>
            <a:r>
              <a:rPr lang="en-US" dirty="0"/>
              <a:t> </a:t>
            </a:r>
            <a:r>
              <a:rPr lang="en-US" dirty="0" err="1"/>
              <a:t>sayılmaktadır.Üretilen</a:t>
            </a:r>
            <a:r>
              <a:rPr lang="en-US" dirty="0"/>
              <a:t> </a:t>
            </a:r>
            <a:r>
              <a:rPr lang="en-US" dirty="0" err="1"/>
              <a:t>mallar</a:t>
            </a:r>
            <a:r>
              <a:rPr lang="en-US" dirty="0"/>
              <a:t> </a:t>
            </a:r>
            <a:r>
              <a:rPr lang="en-US" dirty="0" err="1"/>
              <a:t>homojen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farklılaştırılmış</a:t>
            </a:r>
            <a:r>
              <a:rPr lang="en-US" dirty="0"/>
              <a:t> </a:t>
            </a:r>
            <a:r>
              <a:rPr lang="en-US" dirty="0" err="1"/>
              <a:t>olabilir.Piyasada</a:t>
            </a:r>
            <a:r>
              <a:rPr lang="en-US" dirty="0"/>
              <a:t> </a:t>
            </a:r>
            <a:r>
              <a:rPr lang="en-US" dirty="0" err="1"/>
              <a:t>firmaların</a:t>
            </a:r>
            <a:r>
              <a:rPr lang="en-US" dirty="0"/>
              <a:t> </a:t>
            </a:r>
            <a:r>
              <a:rPr lang="en-US" dirty="0" err="1"/>
              <a:t>birbirlerine</a:t>
            </a:r>
            <a:r>
              <a:rPr lang="en-US" dirty="0"/>
              <a:t> </a:t>
            </a:r>
            <a:r>
              <a:rPr lang="en-US" dirty="0" err="1"/>
              <a:t>bağımlılığı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yüksektir</a:t>
            </a:r>
            <a:r>
              <a:rPr lang="en-US" dirty="0"/>
              <a:t>. </a:t>
            </a:r>
            <a:r>
              <a:rPr lang="en-US" dirty="0" err="1"/>
              <a:t>Bundan</a:t>
            </a:r>
            <a:r>
              <a:rPr lang="en-US" dirty="0"/>
              <a:t> </a:t>
            </a:r>
            <a:r>
              <a:rPr lang="en-US" dirty="0" err="1"/>
              <a:t>dolayı</a:t>
            </a:r>
            <a:r>
              <a:rPr lang="en-US" dirty="0"/>
              <a:t> </a:t>
            </a:r>
            <a:r>
              <a:rPr lang="en-US" dirty="0" err="1"/>
              <a:t>rekabet</a:t>
            </a:r>
            <a:r>
              <a:rPr lang="en-US" dirty="0"/>
              <a:t> </a:t>
            </a:r>
            <a:r>
              <a:rPr lang="en-US" dirty="0" err="1"/>
              <a:t>yoğundur</a:t>
            </a:r>
            <a:r>
              <a:rPr lang="en-US" dirty="0"/>
              <a:t>. </a:t>
            </a:r>
            <a:r>
              <a:rPr lang="en-US" dirty="0" err="1"/>
              <a:t>Firmalar</a:t>
            </a:r>
            <a:r>
              <a:rPr lang="en-US" dirty="0"/>
              <a:t> </a:t>
            </a:r>
            <a:r>
              <a:rPr lang="en-US" dirty="0" err="1"/>
              <a:t>birbirlerinin</a:t>
            </a:r>
            <a:r>
              <a:rPr lang="en-US" dirty="0"/>
              <a:t> </a:t>
            </a:r>
            <a:r>
              <a:rPr lang="en-US" dirty="0" err="1"/>
              <a:t>hareketlerini</a:t>
            </a:r>
            <a:r>
              <a:rPr lang="en-US" dirty="0"/>
              <a:t> </a:t>
            </a:r>
            <a:r>
              <a:rPr lang="en-US" dirty="0" err="1"/>
              <a:t>dikkate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zorundadır.Piyasada</a:t>
            </a:r>
            <a:r>
              <a:rPr lang="en-US" dirty="0"/>
              <a:t> </a:t>
            </a:r>
            <a:r>
              <a:rPr lang="en-US" dirty="0" err="1"/>
              <a:t>eksik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konusudur.Firmalar</a:t>
            </a:r>
            <a:r>
              <a:rPr lang="en-US" dirty="0"/>
              <a:t> </a:t>
            </a:r>
            <a:r>
              <a:rPr lang="en-US" dirty="0" err="1"/>
              <a:t>aralarında</a:t>
            </a:r>
            <a:r>
              <a:rPr lang="en-US" dirty="0"/>
              <a:t> </a:t>
            </a:r>
            <a:r>
              <a:rPr lang="en-US" dirty="0" err="1"/>
              <a:t>anlaşma</a:t>
            </a:r>
            <a:r>
              <a:rPr lang="en-US" dirty="0"/>
              <a:t> </a:t>
            </a:r>
            <a:r>
              <a:rPr lang="en-US" dirty="0" err="1"/>
              <a:t>yaparak</a:t>
            </a:r>
            <a:r>
              <a:rPr lang="en-US" dirty="0"/>
              <a:t> </a:t>
            </a:r>
            <a:r>
              <a:rPr lang="en-US" dirty="0" err="1"/>
              <a:t>fiyat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miktarı</a:t>
            </a:r>
            <a:r>
              <a:rPr lang="en-US" dirty="0"/>
              <a:t> </a:t>
            </a:r>
            <a:r>
              <a:rPr lang="en-US" dirty="0" err="1"/>
              <a:t>konusunda</a:t>
            </a:r>
            <a:r>
              <a:rPr lang="en-US" dirty="0"/>
              <a:t> </a:t>
            </a:r>
            <a:r>
              <a:rPr lang="en-US" dirty="0" err="1"/>
              <a:t>anlaşma</a:t>
            </a:r>
            <a:r>
              <a:rPr lang="en-US" dirty="0"/>
              <a:t> </a:t>
            </a:r>
            <a:r>
              <a:rPr lang="en-US" dirty="0" err="1"/>
              <a:t>yapabilirler</a:t>
            </a:r>
            <a:r>
              <a:rPr lang="en-US" dirty="0"/>
              <a:t>. Bu </a:t>
            </a:r>
            <a:r>
              <a:rPr lang="en-US" dirty="0" err="1"/>
              <a:t>duruma</a:t>
            </a:r>
            <a:r>
              <a:rPr lang="en-US" dirty="0"/>
              <a:t> </a:t>
            </a:r>
            <a:r>
              <a:rPr lang="en-US" dirty="0" err="1"/>
              <a:t>anlaşmalı</a:t>
            </a:r>
            <a:r>
              <a:rPr lang="en-US" dirty="0"/>
              <a:t> </a:t>
            </a:r>
            <a:r>
              <a:rPr lang="en-US" dirty="0" err="1"/>
              <a:t>oligopol</a:t>
            </a:r>
            <a:r>
              <a:rPr lang="en-US" dirty="0"/>
              <a:t> </a:t>
            </a:r>
            <a:r>
              <a:rPr lang="en-US" dirty="0" err="1"/>
              <a:t>denmektedir</a:t>
            </a:r>
            <a:r>
              <a:rPr lang="en-US" dirty="0"/>
              <a:t>. </a:t>
            </a:r>
            <a:r>
              <a:rPr lang="en-US" dirty="0" err="1"/>
              <a:t>Anlaşmanın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piyasalara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anlaşmasız</a:t>
            </a:r>
            <a:r>
              <a:rPr lang="en-US" dirty="0"/>
              <a:t> </a:t>
            </a:r>
            <a:r>
              <a:rPr lang="en-US" dirty="0" err="1"/>
              <a:t>oligopol</a:t>
            </a:r>
            <a:r>
              <a:rPr lang="en-US" dirty="0"/>
              <a:t> </a:t>
            </a:r>
            <a:r>
              <a:rPr lang="en-US" dirty="0" err="1"/>
              <a:t>denir.Piyasada</a:t>
            </a:r>
            <a:r>
              <a:rPr lang="en-US" dirty="0"/>
              <a:t> </a:t>
            </a:r>
            <a:r>
              <a:rPr lang="en-US" dirty="0" err="1"/>
              <a:t>fiyat</a:t>
            </a:r>
            <a:r>
              <a:rPr lang="en-US" dirty="0"/>
              <a:t> </a:t>
            </a:r>
            <a:r>
              <a:rPr lang="en-US" dirty="0" err="1"/>
              <a:t>marjinal</a:t>
            </a:r>
            <a:r>
              <a:rPr lang="en-US" dirty="0"/>
              <a:t> </a:t>
            </a:r>
            <a:r>
              <a:rPr lang="en-US" dirty="0" err="1"/>
              <a:t>maliyetin</a:t>
            </a:r>
            <a:r>
              <a:rPr lang="en-US" dirty="0"/>
              <a:t>(P&gt;MC) </a:t>
            </a:r>
            <a:r>
              <a:rPr lang="en-US" dirty="0" err="1"/>
              <a:t>üzerindedir</a:t>
            </a:r>
            <a:r>
              <a:rPr lang="en-US" dirty="0"/>
              <a:t>. Bu durum </a:t>
            </a:r>
            <a:r>
              <a:rPr lang="en-US" dirty="0" err="1"/>
              <a:t>piyasada</a:t>
            </a:r>
            <a:r>
              <a:rPr lang="en-US" dirty="0"/>
              <a:t> </a:t>
            </a:r>
            <a:r>
              <a:rPr lang="en-US" dirty="0" err="1"/>
              <a:t>etkinliğin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göstermektedir.Oligopol</a:t>
            </a:r>
            <a:r>
              <a:rPr lang="en-US" dirty="0"/>
              <a:t> </a:t>
            </a:r>
            <a:r>
              <a:rPr lang="en-US" dirty="0" err="1"/>
              <a:t>piyasalarında</a:t>
            </a:r>
            <a:r>
              <a:rPr lang="en-US" dirty="0"/>
              <a:t> </a:t>
            </a:r>
            <a:r>
              <a:rPr lang="en-US" dirty="0" err="1"/>
              <a:t>yoğunlaşma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Az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satışların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kısmını</a:t>
            </a:r>
            <a:r>
              <a:rPr lang="en-US" dirty="0"/>
              <a:t> </a:t>
            </a:r>
            <a:r>
              <a:rPr lang="en-US" dirty="0" err="1"/>
              <a:t>elinde</a:t>
            </a:r>
            <a:r>
              <a:rPr lang="en-US" dirty="0"/>
              <a:t> </a:t>
            </a:r>
            <a:r>
              <a:rPr lang="en-US" dirty="0" err="1"/>
              <a:t>tutuyorsa</a:t>
            </a:r>
            <a:r>
              <a:rPr lang="en-US" dirty="0"/>
              <a:t> buna </a:t>
            </a:r>
            <a:r>
              <a:rPr lang="en-US" dirty="0" err="1"/>
              <a:t>yoğunlaşma</a:t>
            </a:r>
            <a:r>
              <a:rPr lang="en-US" dirty="0"/>
              <a:t> </a:t>
            </a:r>
            <a:r>
              <a:rPr lang="en-US" dirty="0" err="1"/>
              <a:t>denir.Firmalar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talep</a:t>
            </a:r>
            <a:r>
              <a:rPr lang="en-US" dirty="0"/>
              <a:t> </a:t>
            </a:r>
            <a:r>
              <a:rPr lang="en-US" dirty="0" err="1"/>
              <a:t>eğrilerini</a:t>
            </a:r>
            <a:r>
              <a:rPr lang="en-US" dirty="0"/>
              <a:t> </a:t>
            </a:r>
            <a:r>
              <a:rPr lang="en-US" dirty="0" err="1"/>
              <a:t>bilmemektedir</a:t>
            </a:r>
            <a:r>
              <a:rPr lang="en-US" dirty="0"/>
              <a:t>. </a:t>
            </a:r>
            <a:r>
              <a:rPr lang="en-US" dirty="0" err="1"/>
              <a:t>Piyasa</a:t>
            </a:r>
            <a:r>
              <a:rPr lang="en-US" dirty="0"/>
              <a:t> </a:t>
            </a:r>
            <a:r>
              <a:rPr lang="en-US" dirty="0" err="1"/>
              <a:t>talep</a:t>
            </a:r>
            <a:r>
              <a:rPr lang="en-US" dirty="0"/>
              <a:t> </a:t>
            </a:r>
            <a:r>
              <a:rPr lang="en-US" dirty="0" err="1"/>
              <a:t>eğrisiyle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karşıyadırlar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869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17B3-F786-46C0-8E97-1D4F0157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454152"/>
            <a:ext cx="3522589" cy="1257300"/>
          </a:xfrm>
        </p:spPr>
        <p:txBody>
          <a:bodyPr>
            <a:normAutofit/>
          </a:bodyPr>
          <a:lstStyle/>
          <a:p>
            <a:r>
              <a:rPr lang="az-Latn-AZ" sz="5400" dirty="0"/>
              <a:t>Şirketler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0395-3B35-4BC7-8A2B-7835BD90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667" y="2423922"/>
            <a:ext cx="10353762" cy="3714749"/>
          </a:xfrm>
        </p:spPr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3200" dirty="0" err="1"/>
              <a:t>Türkiye’de</a:t>
            </a:r>
            <a:r>
              <a:rPr lang="en-US" sz="3200" dirty="0"/>
              <a:t> cep </a:t>
            </a:r>
            <a:r>
              <a:rPr lang="en-US" sz="3200" dirty="0" err="1"/>
              <a:t>telefonu</a:t>
            </a:r>
            <a:r>
              <a:rPr lang="en-US" sz="3200" dirty="0"/>
              <a:t> </a:t>
            </a:r>
            <a:r>
              <a:rPr lang="en-US" sz="3200" dirty="0" err="1"/>
              <a:t>servis</a:t>
            </a:r>
            <a:r>
              <a:rPr lang="en-US" sz="3200" dirty="0"/>
              <a:t> </a:t>
            </a:r>
            <a:r>
              <a:rPr lang="en-US" sz="3200" dirty="0" err="1"/>
              <a:t>sağlayıcıları</a:t>
            </a:r>
            <a:r>
              <a:rPr lang="en-US" sz="3200" dirty="0"/>
              <a:t>: (</a:t>
            </a:r>
            <a:r>
              <a:rPr lang="en-US" sz="3200" dirty="0" err="1"/>
              <a:t>Turkcell</a:t>
            </a:r>
            <a:r>
              <a:rPr lang="en-US" sz="3200" dirty="0"/>
              <a:t>, Vodafone)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Dünyadaki</a:t>
            </a:r>
            <a:r>
              <a:rPr lang="en-US" sz="3200" dirty="0"/>
              <a:t> </a:t>
            </a:r>
            <a:r>
              <a:rPr lang="en-US" sz="3200" dirty="0" err="1"/>
              <a:t>uçak</a:t>
            </a:r>
            <a:r>
              <a:rPr lang="en-US" sz="3200" dirty="0"/>
              <a:t> </a:t>
            </a:r>
            <a:r>
              <a:rPr lang="en-US" sz="3200" dirty="0" err="1"/>
              <a:t>üreticileri</a:t>
            </a:r>
            <a:r>
              <a:rPr lang="en-US" sz="3200" dirty="0"/>
              <a:t> : Boeing, Airbus</a:t>
            </a:r>
          </a:p>
          <a:p>
            <a:r>
              <a:rPr lang="en-US" sz="3200" dirty="0"/>
              <a:t> 189 delivery</a:t>
            </a:r>
            <a:endParaRPr lang="az-Latn-AZ" sz="3200" dirty="0"/>
          </a:p>
        </p:txBody>
      </p:sp>
    </p:spTree>
    <p:extLst>
      <p:ext uri="{BB962C8B-B14F-4D97-AF65-F5344CB8AC3E}">
        <p14:creationId xmlns:p14="http://schemas.microsoft.com/office/powerpoint/2010/main" val="222270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17B3-F786-46C0-8E97-1D4F0157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454152"/>
            <a:ext cx="3522589" cy="1257300"/>
          </a:xfrm>
        </p:spPr>
        <p:txBody>
          <a:bodyPr>
            <a:normAutofit/>
          </a:bodyPr>
          <a:lstStyle/>
          <a:p>
            <a:r>
              <a:rPr lang="az-Latn-AZ" sz="5400" dirty="0"/>
              <a:t>Kaynakça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0395-3B35-4BC7-8A2B-7835BD90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667" y="2423922"/>
            <a:ext cx="10353762" cy="3714749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hlinkClick r:id="rId2"/>
              </a:rPr>
              <a:t>www.</a:t>
            </a:r>
            <a:r>
              <a:rPr lang="az-Latn-AZ" sz="3200" dirty="0">
                <a:hlinkClick r:id="rId2"/>
              </a:rPr>
              <a:t>dspace.ankara.edu.tr</a:t>
            </a:r>
            <a:endParaRPr lang="en-US" sz="3200" dirty="0"/>
          </a:p>
          <a:p>
            <a:r>
              <a:rPr lang="en-US" sz="3200" dirty="0">
                <a:hlinkClick r:id="rId3"/>
              </a:rPr>
              <a:t>www.megep.meb.gov.tr</a:t>
            </a:r>
            <a:endParaRPr lang="en-US" sz="3200" dirty="0"/>
          </a:p>
          <a:p>
            <a:r>
              <a:rPr lang="az-Latn-AZ" sz="3200" dirty="0">
                <a:hlinkClick r:id="rId4"/>
              </a:rPr>
              <a:t>www.perakendeokulum.com</a:t>
            </a:r>
            <a:endParaRPr lang="en-US" sz="3200" dirty="0"/>
          </a:p>
          <a:p>
            <a:r>
              <a:rPr lang="en-US" sz="3200" dirty="0">
                <a:hlinkClick r:id="rId5"/>
              </a:rPr>
              <a:t>www.</a:t>
            </a:r>
            <a:r>
              <a:rPr lang="az-Latn-AZ" sz="3200" dirty="0">
                <a:hlinkClick r:id="rId5"/>
              </a:rPr>
              <a:t>dergipark.org.tr</a:t>
            </a:r>
            <a:endParaRPr lang="en-US" sz="3200" dirty="0"/>
          </a:p>
          <a:p>
            <a:r>
              <a:rPr lang="az-Latn-AZ" sz="3200" dirty="0">
                <a:hlinkClick r:id="rId6"/>
              </a:rPr>
              <a:t>www.researchgate.net</a:t>
            </a:r>
            <a:endParaRPr lang="en-US" sz="3200" dirty="0"/>
          </a:p>
          <a:p>
            <a:r>
              <a:rPr lang="az-Latn-AZ" sz="3200" dirty="0">
                <a:hlinkClick r:id="rId7"/>
              </a:rPr>
              <a:t>www.ekodialog.com</a:t>
            </a:r>
            <a:endParaRPr lang="en-US" sz="3200" dirty="0"/>
          </a:p>
          <a:p>
            <a:r>
              <a:rPr lang="en-US" sz="3200" dirty="0">
                <a:hlinkClick r:id="rId8"/>
              </a:rPr>
              <a:t>www.</a:t>
            </a:r>
            <a:r>
              <a:rPr lang="az-Latn-AZ" sz="3200" dirty="0">
                <a:hlinkClick r:id="rId8"/>
              </a:rPr>
              <a:t>personel.omu.edu.tr</a:t>
            </a:r>
            <a:endParaRPr lang="en-US" sz="3200"/>
          </a:p>
          <a:p>
            <a:endParaRPr lang="en-US" sz="3200" dirty="0"/>
          </a:p>
          <a:p>
            <a:endParaRPr lang="az-Latn-AZ" sz="3200" dirty="0"/>
          </a:p>
          <a:p>
            <a:endParaRPr lang="az-Latn-AZ" sz="3200" dirty="0"/>
          </a:p>
        </p:txBody>
      </p:sp>
    </p:spTree>
    <p:extLst>
      <p:ext uri="{BB962C8B-B14F-4D97-AF65-F5344CB8AC3E}">
        <p14:creationId xmlns:p14="http://schemas.microsoft.com/office/powerpoint/2010/main" val="316585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EFBD0A-26AB-4DBC-A8F7-D16572C47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946" y="818965"/>
            <a:ext cx="8998806" cy="5220070"/>
          </a:xfrm>
        </p:spPr>
      </p:pic>
    </p:spTree>
    <p:extLst>
      <p:ext uri="{BB962C8B-B14F-4D97-AF65-F5344CB8AC3E}">
        <p14:creationId xmlns:p14="http://schemas.microsoft.com/office/powerpoint/2010/main" val="41754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F52E-7B93-486E-B42F-156C4672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8151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Rekabet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Açısından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Piyasa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Çeşitleri</a:t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C21D-1C3C-4A04-B947-F5D660FA0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0142"/>
            <a:ext cx="10353762" cy="4581062"/>
          </a:xfrm>
        </p:spPr>
        <p:txBody>
          <a:bodyPr>
            <a:noAutofit/>
          </a:bodyPr>
          <a:lstStyle/>
          <a:p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1-Tam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-apple-system"/>
              </a:rPr>
              <a:t>rekabet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: 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Bu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piyasada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çok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sayıda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alıcı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ve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satıcı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bulunmaktadır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Piyasaya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giriş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ve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çıkış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serbesttir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Tüm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satıcılar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ve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alıcılar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aynı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türden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(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benzer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)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mallar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üzerinde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işlem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yapmaktadır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 Bir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alıcı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aynı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ürünü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herhangi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satıcıdan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alabileceğini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bilmektedir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Bütün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işlemler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açık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olarak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 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yapılmaktadır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Tam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-apple-system"/>
              </a:rPr>
              <a:t>rekabetin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-apple-system"/>
              </a:rPr>
              <a:t>varlığı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-apple-system"/>
              </a:rPr>
              <a:t>şu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-apple-system"/>
              </a:rPr>
              <a:t>koşullara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-apple-system"/>
              </a:rPr>
              <a:t>bağlıdır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Piyasada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çok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sayıda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alıcı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ve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satıcı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vardır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 Tek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üreticinin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bireysel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davranışlarıyla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piyasa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fiyatını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etkilemesi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mümkün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değildir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Mallar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kalite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bakımından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homojendir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Yani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malın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bütün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birimleri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eş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kalitededir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Örneğin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;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buğday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kömür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şeker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, petrol,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yumurta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süt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bu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tür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mallardır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Oysa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bisküvi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diş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macunu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televizyon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gibi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mallar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markalarına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göre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farklı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niteliktedir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ya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da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öyle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zannedilir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Alıcıların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ya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da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satıcıların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piyasaya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giriş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çıkışları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serbesttir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Örneğin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;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buğday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kömür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yumurta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ve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kitap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gibi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malların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satıldığı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piyasalardır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Üretim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faktörleri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çeşitli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firma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ve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endüstriler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arasında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serbestçe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hareket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edebilmektedir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Hiçbir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sendikal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ya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da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mesleki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örgüt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bunu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engelleyemez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Tüketiciler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malların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kalite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ve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fiyatı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konusunda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tam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bilgi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sahibidirler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Böylece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aynı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malın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sırf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bilgisizlikten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ötürü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farklı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fiyatlarla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satılması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imkânsızdır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 Bu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koşula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-apple-system"/>
              </a:rPr>
              <a:t>piyasanın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-apple-system"/>
              </a:rPr>
              <a:t>şeffaflığı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denir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Alıcılar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belli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satıcıyı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satıcılar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belli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alıcıyı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tercih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etmezler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Böylece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piyasada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hiç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kimsenin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özel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durumu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olmaz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herkes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bağımsız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biçimde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alışveriş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yapabilir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endParaRPr lang="en-US" sz="16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130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0FE4-090D-4CEB-BDC7-3EDFBD79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ED96-4C5C-46DA-ACA7-842A66B2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2-Eksik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Rekabet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 Tam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rekabetin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var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olabilmesi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için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mutlaka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bulunması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gereken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koşullardan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birinin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birkaçının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ya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da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tümünün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aksaması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durumunda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olu-şan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piyasadır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Gerçek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hayatta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esas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itibariyle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eksik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rekabet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piyasaları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bulunur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Çünkü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şu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ya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da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nedenle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tam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rekabet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piyasası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koşulları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gerçekleşmez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yani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aksar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5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2D77-9F62-46EF-A8DD-5BAEBDD1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tx1"/>
                </a:solidFill>
                <a:effectLst/>
                <a:latin typeface="-apple-system"/>
              </a:rPr>
              <a:t> EKSİK REKABET PİYASASI TÜRLERİ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9A85A6-4384-4C34-A1EC-398115DC6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5DE47BC-CF30-485E-8477-E314B3473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410039"/>
              </p:ext>
            </p:extLst>
          </p:nvPr>
        </p:nvGraphicFramePr>
        <p:xfrm>
          <a:off x="878889" y="2076449"/>
          <a:ext cx="10389185" cy="3514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9969">
                  <a:extLst>
                    <a:ext uri="{9D8B030D-6E8A-4147-A177-3AD203B41FA5}">
                      <a16:colId xmlns:a16="http://schemas.microsoft.com/office/drawing/2014/main" val="885261624"/>
                    </a:ext>
                  </a:extLst>
                </a:gridCol>
                <a:gridCol w="5089216">
                  <a:extLst>
                    <a:ext uri="{9D8B030D-6E8A-4147-A177-3AD203B41FA5}">
                      <a16:colId xmlns:a16="http://schemas.microsoft.com/office/drawing/2014/main" val="2328905227"/>
                    </a:ext>
                  </a:extLst>
                </a:gridCol>
              </a:tblGrid>
              <a:tr h="68380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Satıcılar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Yönünden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Alıcılar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Yönünden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66580"/>
                  </a:ext>
                </a:extLst>
              </a:tr>
              <a:tr h="68380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Monopol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Piyasası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(Tek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satıcı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çok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sayıda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alıcı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Monopson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Piyasası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(Tek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alıcı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çok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sayıda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satıcı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908677"/>
                  </a:ext>
                </a:extLst>
              </a:tr>
              <a:tr h="994768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Oligopol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piyasası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(Az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sayıda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satıcı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çok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sayıda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alıcı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Düopol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piyasası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İki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satıcı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çok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sayıda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alıcı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Tripol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piyasası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Üç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satıcı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çok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sayıda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alıcı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Oligopson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Piyasası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Düopson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Piyasası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İki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alıcı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çok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sayıda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satıcı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Triopson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Piyasası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Üç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alıcı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çok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sayıda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satıcı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931308"/>
                  </a:ext>
                </a:extLst>
              </a:tr>
              <a:tr h="68380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Monopolcü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Rekabet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Piyasası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Çok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satıcı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çok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alıcı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115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87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205F-6500-4357-B3D6-214B7B74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Satıcılar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Yönünden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Eksik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Rekabet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Piyasaları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BD74A5-9E6D-43EE-994D-A1E1A874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>
            <a:noAutofit/>
          </a:bodyPr>
          <a:lstStyle/>
          <a:p>
            <a:r>
              <a:rPr lang="en-US" sz="1400" b="1" i="0" dirty="0" err="1">
                <a:solidFill>
                  <a:schemeClr val="tx1"/>
                </a:solidFill>
                <a:effectLst/>
                <a:latin typeface="-apple-system"/>
              </a:rPr>
              <a:t>Monopol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-apple-system"/>
              </a:rPr>
              <a:t> (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-apple-system"/>
              </a:rPr>
              <a:t>Tekel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-apple-system"/>
              </a:rPr>
              <a:t>) 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-apple-system"/>
              </a:rPr>
              <a:t>piyasası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-apple-system"/>
              </a:rPr>
              <a:t>: 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Tek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satıcı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ve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çok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alıcının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bulunduğu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piyasadır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 Buna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göre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tek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satıcı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firma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fiyatı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belirleyecek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alıcılar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ise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bu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fiyatı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kabul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edeceklerdir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Piyasaya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yeni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firmaların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girmesi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oldukça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etkili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engellerle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kısıtlanır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 Bu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engeller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;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yasal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teknolojik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ve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ekonomik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olabilir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Örneğin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ülkemizde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demir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yolu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taşımacılığı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sadece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devlet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tarafından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yapılmaktadır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r>
              <a:rPr lang="en-US" sz="1400" b="1" i="0" dirty="0" err="1">
                <a:solidFill>
                  <a:schemeClr val="tx1"/>
                </a:solidFill>
                <a:effectLst/>
                <a:latin typeface="-apple-system"/>
              </a:rPr>
              <a:t>Oligopol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-apple-system"/>
              </a:rPr>
              <a:t>piyasası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-apple-system"/>
              </a:rPr>
              <a:t>: 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Bir mal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veya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hizmet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piyasasında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satıcılar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az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bunun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yanında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alıcılar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çok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sayıda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ise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bu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tür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piyasalara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-apple-system"/>
              </a:rPr>
              <a:t>oligopol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-apple-system"/>
              </a:rPr>
              <a:t>piyasası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denir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 Bu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tür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piyasalarda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firmalar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homojen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veya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farklılaştırılmış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ürünler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satarlar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ve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piyasaya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girişi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kısıtlayan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önemli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engeller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vardır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Oligopol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piyasasında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faaliyette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bulunan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az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sayıda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büyük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firmanın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karşılıklı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olarak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birbirleriyle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bağımlılık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içerisinde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oldukları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varsayılır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Firmalardan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birisinin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üretim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ve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satış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konusunda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alacağı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karar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diğer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firmaların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da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kararlarını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etkilemektedir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Örneğin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;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şeker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çimento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deterjan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otomobil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ve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çelik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piyasaları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Oligopol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piyasasının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düopol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ve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tripol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olarak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adlandırılan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iki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özel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şekli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bulunmaktadır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chemeClr val="tx1"/>
                </a:solidFill>
                <a:effectLst/>
                <a:latin typeface="-apple-system"/>
              </a:rPr>
              <a:t>Düopol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-apple-system"/>
              </a:rPr>
              <a:t>piyasası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: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Düopol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piyasasında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sadece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iki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satıcı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bulunmaktadır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Örneğin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bir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ilde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şehirler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arası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ulaşımı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sağlayan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sadece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iki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firma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bulunabilir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Söz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konusu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ildeki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tüm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müşteriler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bu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iki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firmadan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birini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tercih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etmek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durumundadırlar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chemeClr val="tx1"/>
                </a:solidFill>
                <a:effectLst/>
                <a:latin typeface="-apple-system"/>
              </a:rPr>
              <a:t>Tripol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-apple-system"/>
              </a:rPr>
              <a:t>piyasası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: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Tripol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piyasasında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sadece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üç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satıcı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bulunmaktadır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Eğer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düopol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piyasasındaki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firma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sayısı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üçe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yükselirse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tripol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piyasası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ortaya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çıkar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r>
              <a:rPr lang="en-US" sz="1400" b="1" i="0" dirty="0" err="1">
                <a:solidFill>
                  <a:schemeClr val="tx1"/>
                </a:solidFill>
                <a:effectLst/>
                <a:latin typeface="-apple-system"/>
              </a:rPr>
              <a:t>Monopolcü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-apple-system"/>
              </a:rPr>
              <a:t> (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-apple-system"/>
              </a:rPr>
              <a:t>tekelci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-apple-system"/>
              </a:rPr>
              <a:t>) 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-apple-system"/>
              </a:rPr>
              <a:t>rekabet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-apple-system"/>
              </a:rPr>
              <a:t>piyasası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-apple-system"/>
              </a:rPr>
              <a:t>: 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Farklılaşmış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bir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malı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satan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çok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sayıda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firmanın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bulunduğu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piyasadır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Piyasada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firmaların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çok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sayıda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olması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piyasanın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rekabetçi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ürettiği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malın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homojen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bir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mal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yerine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farklılaştırılmış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bir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mal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olması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da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monopolcü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özelliğini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gösterir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 Bu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piyasada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bulunan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firmalar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genelde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aynı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sınıf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ürünü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üretmelerine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rağmen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her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ürün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diğer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firmaların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ürünlerinden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ayrılacak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şekilde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bazı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özelliklere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sahiptir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Örneğin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ayakkabı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ve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hazır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giyim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piyasası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gibi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21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9127-5A2E-4496-95A4-A8EEB3CC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2712"/>
            <a:ext cx="10353762" cy="1257300"/>
          </a:xfrm>
        </p:spPr>
        <p:txBody>
          <a:bodyPr/>
          <a:lstStyle/>
          <a:p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Alıcılar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Yönünden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Eksik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Rekabet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Piyasaları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D985-6CBA-41D7-B53B-CC59FA16A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4738"/>
            <a:ext cx="10353762" cy="3967734"/>
          </a:xfrm>
        </p:spPr>
        <p:txBody>
          <a:bodyPr>
            <a:normAutofit fontScale="77500" lnSpcReduction="20000"/>
          </a:bodyPr>
          <a:lstStyle/>
          <a:p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Monopson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piyasası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: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önemli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özelliği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tek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alıcı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olmasıdır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Bazen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piyasaya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giriş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alıcılar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açısından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kısıtlanabilir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 Bu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durumda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çoğu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zaman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devlet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tek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alıcı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olarak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ortaya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çıkabilir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Örneğin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haşhaş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kapsülünü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sadece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devlet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satın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alır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Oligopson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piyasası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: 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Bu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piyasada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az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sayıda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alıcı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bulunmaktadır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Yine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piyasaya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girişin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alıcılar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açısından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sınırlandırılması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sonunda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ortaya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çıkar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Özellikle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bazı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tarımsal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ürünlerin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değerli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madenlerin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piyasaları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piyasa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türüne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örnek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olarak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verilebilir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Çoğu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zaman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bir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kamu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kurumu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ile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birlikte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devletin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izin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verdiği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diğer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tek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bir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alıcı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piyasada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bulunur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Oligopsonun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özel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türleri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;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düopson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triopsondur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Düopson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piyasası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Düopson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piyasasında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iki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alıcı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çok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sayıda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satıcı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bulunmaktadır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Örneğin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bazı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bölgelerde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çiftçilerin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ürettikleri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ürünleri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toptan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alan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pazarlayan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aracılar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bulunmaktadır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Eğer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;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bir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bölgedeki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çok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sayıdaki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üreticinin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ürettiği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ürünü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satın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alan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sadece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iki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aracı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varsa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düopson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piyasası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üç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aracı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varsa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oligopson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piyasası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söz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konusudur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Triopson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piyasası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Üç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alıcı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çok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sayıda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satıcının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olduğu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piyasa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türüdür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0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4012-AD72-4EBE-97AD-85BF05FD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72" y="227861"/>
            <a:ext cx="10353762" cy="1257300"/>
          </a:xfrm>
        </p:spPr>
        <p:txBody>
          <a:bodyPr>
            <a:normAutofit/>
          </a:bodyPr>
          <a:lstStyle/>
          <a:p>
            <a:r>
              <a:rPr lang="az-Latn-AZ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Fiyat ve Fiyatlandırma Stratejileri</a:t>
            </a:r>
            <a:endParaRPr lang="en-US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6272-DD8A-4D99-9783-6008BFFE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58" y="1485161"/>
            <a:ext cx="4918834" cy="4420802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Öncelikle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fiyat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kelimesinin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anlamına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bakacak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olursak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;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dar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anlamıyla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bir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ürün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veya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hizmet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için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ödenen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parasal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bedeldir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Fiyat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değeri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doğrudan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etkileyen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bir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faktördür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İşletme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maliyet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yapınızı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anlamak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doğru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fiyatlandırma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stratejisini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seçmek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kar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hedeflerinize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ulaşmak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için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çok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önemli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adımlardır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Birçok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fiyatlandırma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stratejisi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vardır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bu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nedenle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işiniz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için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etkili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stratejiyi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bulana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kadar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deneme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yapmak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akıllıca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ora"/>
              </a:rPr>
              <a:t>olabilir</a:t>
            </a:r>
            <a:r>
              <a:rPr lang="en-US" b="0" i="0" dirty="0">
                <a:solidFill>
                  <a:schemeClr val="tx1"/>
                </a:solidFill>
                <a:effectLst/>
                <a:latin typeface="Lora"/>
              </a:rPr>
              <a:t>.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015C7A-BA14-4224-B25E-16F2E5DB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772" y="1701782"/>
            <a:ext cx="5633390" cy="36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29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{76941901-B29F-4C2E-9157-DF4B82D02A4B}tf11665031_win32</Template>
  <TotalTime>191</TotalTime>
  <Words>1613</Words>
  <Application>Microsoft Office PowerPoint</Application>
  <PresentationFormat>Widescreen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-apple-system</vt:lpstr>
      <vt:lpstr>Arial</vt:lpstr>
      <vt:lpstr>Arial Nova</vt:lpstr>
      <vt:lpstr>Arial Nova Light</vt:lpstr>
      <vt:lpstr>BebasNeueRegular</vt:lpstr>
      <vt:lpstr>Calibri</vt:lpstr>
      <vt:lpstr>Helvetica</vt:lpstr>
      <vt:lpstr>Lora</vt:lpstr>
      <vt:lpstr>Wingdings 2</vt:lpstr>
      <vt:lpstr>SlateVTI</vt:lpstr>
      <vt:lpstr>Fiyat ve Fiyatlama</vt:lpstr>
      <vt:lpstr>Piyasa nedir?</vt:lpstr>
      <vt:lpstr>PowerPoint Presentation</vt:lpstr>
      <vt:lpstr>Rekabet Açısından Piyasa Çeşitleri </vt:lpstr>
      <vt:lpstr>PowerPoint Presentation</vt:lpstr>
      <vt:lpstr> EKSİK REKABET PİYASASI TÜRLERİ</vt:lpstr>
      <vt:lpstr>Satıcılar Yönünden Eksik Rekabet Piyasaları</vt:lpstr>
      <vt:lpstr>Alıcılar Yönünden Eksik Rekabet Piyasaları</vt:lpstr>
      <vt:lpstr>Fiyat ve Fiyatlandırma Stratejileri</vt:lpstr>
      <vt:lpstr>Fiyatlandırma Yöntemleri </vt:lpstr>
      <vt:lpstr>Tam rekabet piyasası</vt:lpstr>
      <vt:lpstr>Tam rekabet piyasası </vt:lpstr>
      <vt:lpstr>Şirketler</vt:lpstr>
      <vt:lpstr>Monopol piyasa</vt:lpstr>
      <vt:lpstr>Monopol piyasa </vt:lpstr>
      <vt:lpstr>Şirketler</vt:lpstr>
      <vt:lpstr>Monopolcu rekabet piyasası</vt:lpstr>
      <vt:lpstr>Monopolcu rekabet piyasa </vt:lpstr>
      <vt:lpstr>Şirketler</vt:lpstr>
      <vt:lpstr>Oligopol piyasa</vt:lpstr>
      <vt:lpstr>Oligopol piyasa </vt:lpstr>
      <vt:lpstr>Şirketler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Fiyat ve Fiyatlama</dc:title>
  <dc:creator>Orxan</dc:creator>
  <cp:lastModifiedBy>Orxan</cp:lastModifiedBy>
  <cp:revision>19</cp:revision>
  <dcterms:created xsi:type="dcterms:W3CDTF">2021-01-10T13:29:59Z</dcterms:created>
  <dcterms:modified xsi:type="dcterms:W3CDTF">2021-01-21T16:57:22Z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