
<file path=[Content_Types].xml><?xml version="1.0" encoding="utf-8"?>
<Types xmlns="http://schemas.openxmlformats.org/package/2006/content-types">
  <Default Extension="bmp" ContentType="image/bmp"/>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29"/>
  </p:notesMasterIdLst>
  <p:sldIdLst>
    <p:sldId id="280" r:id="rId5"/>
    <p:sldId id="282" r:id="rId6"/>
    <p:sldId id="283" r:id="rId7"/>
    <p:sldId id="284" r:id="rId8"/>
    <p:sldId id="285" r:id="rId9"/>
    <p:sldId id="286" r:id="rId10"/>
    <p:sldId id="287" r:id="rId11"/>
    <p:sldId id="288" r:id="rId12"/>
    <p:sldId id="289" r:id="rId13"/>
    <p:sldId id="290" r:id="rId14"/>
    <p:sldId id="291" r:id="rId15"/>
    <p:sldId id="292" r:id="rId16"/>
    <p:sldId id="293" r:id="rId17"/>
    <p:sldId id="294" r:id="rId18"/>
    <p:sldId id="296" r:id="rId19"/>
    <p:sldId id="297" r:id="rId20"/>
    <p:sldId id="298" r:id="rId21"/>
    <p:sldId id="299" r:id="rId22"/>
    <p:sldId id="300" r:id="rId23"/>
    <p:sldId id="301" r:id="rId24"/>
    <p:sldId id="302" r:id="rId25"/>
    <p:sldId id="303" r:id="rId26"/>
    <p:sldId id="304" r:id="rId27"/>
    <p:sldId id="305"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43" autoAdjust="0"/>
    <p:restoredTop sz="94619" autoAdjust="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757A76-4B78-4E59-8680-FA5870B41627}" type="datetimeFigureOut">
              <a:rPr lang="en-US" smtClean="0"/>
              <a:t>1/10/2021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E9A6B5C-0887-4D4B-BD9C-8F06781A6C30}" type="slidenum">
              <a:rPr lang="en-US" smtClean="0"/>
              <a:t>‹#›</a:t>
            </a:fld>
            <a:endParaRPr lang="en-US"/>
          </a:p>
        </p:txBody>
      </p:sp>
    </p:spTree>
    <p:extLst>
      <p:ext uri="{BB962C8B-B14F-4D97-AF65-F5344CB8AC3E}">
        <p14:creationId xmlns:p14="http://schemas.microsoft.com/office/powerpoint/2010/main" val="19630859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1/10/2021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9029819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1/10/2021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198098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1/10/2021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681927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1/10/2021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8520980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1/10/2021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063243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1/10/2021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797586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1/10/2021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254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1/10/2021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062771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1/10/2021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6642051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1/10/2021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157741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1/10/2021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203152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1/10/2021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343349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1/10/2021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515851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1/10/2021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0581491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1/10/2021</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425126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1/10/2021</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401274407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bmp"/><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6" name="Picture 5" descr="A picture containing large, sitting, white, numbers">
            <a:extLst>
              <a:ext uri="{FF2B5EF4-FFF2-40B4-BE49-F238E27FC236}">
                <a16:creationId xmlns:a16="http://schemas.microsoft.com/office/drawing/2014/main" id="{9A5D9ED1-DFCC-4799-89E2-D118451B98DF}"/>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644" y="7191"/>
            <a:ext cx="12191356" cy="6858000"/>
          </a:xfrm>
          <a:prstGeom prst="rect">
            <a:avLst/>
          </a:prstGeom>
        </p:spPr>
      </p:pic>
      <p:sp useBgFill="1">
        <p:nvSpPr>
          <p:cNvPr id="96" name="Freeform 5">
            <a:extLst>
              <a:ext uri="{FF2B5EF4-FFF2-40B4-BE49-F238E27FC236}">
                <a16:creationId xmlns:a16="http://schemas.microsoft.com/office/drawing/2014/main" id="{FE469E50-3893-4ED6-92BA-2985C32B0C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7131809" y="1385982"/>
            <a:ext cx="4031414"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rial Nova"/>
              <a:ea typeface="+mn-ea"/>
              <a:cs typeface="+mn-cs"/>
            </a:endParaRPr>
          </a:p>
        </p:txBody>
      </p:sp>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8002522" y="1015687"/>
            <a:ext cx="3485073" cy="2420504"/>
          </a:xfrm>
        </p:spPr>
        <p:txBody>
          <a:bodyPr>
            <a:normAutofit/>
          </a:bodyPr>
          <a:lstStyle/>
          <a:p>
            <a:pPr algn="l"/>
            <a:r>
              <a:rPr lang="en-US" sz="4000" dirty="0" err="1"/>
              <a:t>Fiyat</a:t>
            </a:r>
            <a:r>
              <a:rPr lang="en-US" sz="4000" dirty="0"/>
              <a:t> </a:t>
            </a:r>
            <a:r>
              <a:rPr lang="en-US" sz="4000" dirty="0" err="1"/>
              <a:t>ve</a:t>
            </a:r>
            <a:r>
              <a:rPr lang="en-US" sz="4000" dirty="0"/>
              <a:t> </a:t>
            </a:r>
            <a:r>
              <a:rPr lang="en-US" sz="4000" dirty="0" err="1"/>
              <a:t>Fiyatlama</a:t>
            </a:r>
            <a:endParaRPr lang="en-US" sz="4000" dirty="0"/>
          </a:p>
        </p:txBody>
      </p:sp>
      <p:sp>
        <p:nvSpPr>
          <p:cNvPr id="3" name="Subtitle 2">
            <a:extLst>
              <a:ext uri="{FF2B5EF4-FFF2-40B4-BE49-F238E27FC236}">
                <a16:creationId xmlns:a16="http://schemas.microsoft.com/office/drawing/2014/main" id="{DB93FB3F-A8D4-46D3-A1C6-C79C64563729}"/>
              </a:ext>
            </a:extLst>
          </p:cNvPr>
          <p:cNvSpPr>
            <a:spLocks noGrp="1"/>
          </p:cNvSpPr>
          <p:nvPr>
            <p:ph type="subTitle" idx="1"/>
          </p:nvPr>
        </p:nvSpPr>
        <p:spPr>
          <a:xfrm>
            <a:off x="9298437" y="4336212"/>
            <a:ext cx="3485072" cy="1026544"/>
          </a:xfrm>
        </p:spPr>
        <p:txBody>
          <a:bodyPr>
            <a:normAutofit fontScale="62500" lnSpcReduction="20000"/>
          </a:bodyPr>
          <a:lstStyle/>
          <a:p>
            <a:pPr algn="l"/>
            <a:r>
              <a:rPr lang="en-US" sz="2300" dirty="0">
                <a:solidFill>
                  <a:srgbClr val="5792BA"/>
                </a:solidFill>
              </a:rPr>
              <a:t>Osman </a:t>
            </a:r>
            <a:r>
              <a:rPr lang="en-US" sz="2300" dirty="0" err="1">
                <a:solidFill>
                  <a:srgbClr val="5792BA"/>
                </a:solidFill>
              </a:rPr>
              <a:t>Ahmedov</a:t>
            </a:r>
            <a:endParaRPr lang="en-US" sz="2300" dirty="0">
              <a:solidFill>
                <a:srgbClr val="5792BA"/>
              </a:solidFill>
            </a:endParaRPr>
          </a:p>
          <a:p>
            <a:pPr algn="l"/>
            <a:r>
              <a:rPr lang="en-US" sz="2300" dirty="0">
                <a:solidFill>
                  <a:srgbClr val="5792BA"/>
                </a:solidFill>
              </a:rPr>
              <a:t>Orxan </a:t>
            </a:r>
            <a:r>
              <a:rPr lang="en-US" sz="2300" dirty="0" err="1">
                <a:solidFill>
                  <a:srgbClr val="5792BA"/>
                </a:solidFill>
              </a:rPr>
              <a:t>Hemidov</a:t>
            </a:r>
            <a:endParaRPr lang="en-US" sz="2300" dirty="0">
              <a:solidFill>
                <a:srgbClr val="5792BA"/>
              </a:solidFill>
            </a:endParaRPr>
          </a:p>
          <a:p>
            <a:pPr algn="l"/>
            <a:r>
              <a:rPr lang="en-US" dirty="0" err="1">
                <a:solidFill>
                  <a:srgbClr val="5792BA"/>
                </a:solidFill>
              </a:rPr>
              <a:t>Teymur</a:t>
            </a:r>
            <a:r>
              <a:rPr lang="en-US" dirty="0">
                <a:solidFill>
                  <a:srgbClr val="5792BA"/>
                </a:solidFill>
              </a:rPr>
              <a:t> Abdullayev	</a:t>
            </a:r>
          </a:p>
          <a:p>
            <a:pPr algn="l"/>
            <a:endParaRPr lang="en-US" sz="2300" dirty="0">
              <a:solidFill>
                <a:srgbClr val="5792BA"/>
              </a:solidFill>
            </a:endParaRPr>
          </a:p>
        </p:txBody>
      </p:sp>
    </p:spTree>
    <p:extLst>
      <p:ext uri="{BB962C8B-B14F-4D97-AF65-F5344CB8AC3E}">
        <p14:creationId xmlns:p14="http://schemas.microsoft.com/office/powerpoint/2010/main" val="15831201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15347-955F-4981-AE4B-5A9A550877B3}"/>
              </a:ext>
            </a:extLst>
          </p:cNvPr>
          <p:cNvSpPr>
            <a:spLocks noGrp="1"/>
          </p:cNvSpPr>
          <p:nvPr>
            <p:ph type="title"/>
          </p:nvPr>
        </p:nvSpPr>
        <p:spPr/>
        <p:txBody>
          <a:bodyPr>
            <a:normAutofit fontScale="90000"/>
          </a:bodyPr>
          <a:lstStyle/>
          <a:p>
            <a:r>
              <a:rPr lang="en-US" b="0" i="0" dirty="0" err="1">
                <a:solidFill>
                  <a:schemeClr val="tx1"/>
                </a:solidFill>
                <a:effectLst/>
                <a:latin typeface="BebasNeueRegular"/>
              </a:rPr>
              <a:t>Fiyatlandırma</a:t>
            </a:r>
            <a:r>
              <a:rPr lang="en-US" b="0" i="0" dirty="0">
                <a:solidFill>
                  <a:schemeClr val="tx1"/>
                </a:solidFill>
                <a:effectLst/>
                <a:latin typeface="BebasNeueRegular"/>
              </a:rPr>
              <a:t> </a:t>
            </a:r>
            <a:r>
              <a:rPr lang="en-US" b="0" i="0" dirty="0" err="1">
                <a:solidFill>
                  <a:schemeClr val="tx1"/>
                </a:solidFill>
                <a:effectLst/>
                <a:latin typeface="BebasNeueRegular"/>
              </a:rPr>
              <a:t>Yöntemleri</a:t>
            </a:r>
            <a:br>
              <a:rPr lang="en-US" b="0" i="0" dirty="0">
                <a:solidFill>
                  <a:srgbClr val="333333"/>
                </a:solidFill>
                <a:effectLst/>
                <a:latin typeface="BebasNeueRegular"/>
              </a:rPr>
            </a:br>
            <a:endParaRPr lang="en-US" dirty="0"/>
          </a:p>
        </p:txBody>
      </p:sp>
      <p:pic>
        <p:nvPicPr>
          <p:cNvPr id="5" name="Content Placeholder 4">
            <a:extLst>
              <a:ext uri="{FF2B5EF4-FFF2-40B4-BE49-F238E27FC236}">
                <a16:creationId xmlns:a16="http://schemas.microsoft.com/office/drawing/2014/main" id="{3490C7D5-294E-4338-955D-BA3C2EDA4FE5}"/>
              </a:ext>
            </a:extLst>
          </p:cNvPr>
          <p:cNvPicPr>
            <a:picLocks noGrp="1" noChangeAspect="1"/>
          </p:cNvPicPr>
          <p:nvPr>
            <p:ph idx="1"/>
          </p:nvPr>
        </p:nvPicPr>
        <p:blipFill>
          <a:blip r:embed="rId2"/>
          <a:stretch>
            <a:fillRect/>
          </a:stretch>
        </p:blipFill>
        <p:spPr>
          <a:xfrm>
            <a:off x="372862" y="1447060"/>
            <a:ext cx="11398928" cy="5069150"/>
          </a:xfrm>
        </p:spPr>
      </p:pic>
    </p:spTree>
    <p:extLst>
      <p:ext uri="{BB962C8B-B14F-4D97-AF65-F5344CB8AC3E}">
        <p14:creationId xmlns:p14="http://schemas.microsoft.com/office/powerpoint/2010/main" val="11077121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FC02A6-E616-4441-9CCB-502B90C49B87}"/>
              </a:ext>
            </a:extLst>
          </p:cNvPr>
          <p:cNvSpPr>
            <a:spLocks noGrp="1"/>
          </p:cNvSpPr>
          <p:nvPr>
            <p:ph type="title"/>
          </p:nvPr>
        </p:nvSpPr>
        <p:spPr/>
        <p:txBody>
          <a:bodyPr>
            <a:normAutofit/>
          </a:bodyPr>
          <a:lstStyle/>
          <a:p>
            <a:r>
              <a:rPr lang="en-US" sz="2400" dirty="0"/>
              <a:t>PARFÜM SEKTÖRÜNDE FİYATLANDIRMA STRATEJİLERİ İLE İLGİLİ ARAŞTIRMA</a:t>
            </a:r>
          </a:p>
        </p:txBody>
      </p:sp>
      <p:sp>
        <p:nvSpPr>
          <p:cNvPr id="3" name="Content Placeholder 2">
            <a:extLst>
              <a:ext uri="{FF2B5EF4-FFF2-40B4-BE49-F238E27FC236}">
                <a16:creationId xmlns:a16="http://schemas.microsoft.com/office/drawing/2014/main" id="{1A1C5CC5-7454-4D82-9578-52745A4373DF}"/>
              </a:ext>
            </a:extLst>
          </p:cNvPr>
          <p:cNvSpPr>
            <a:spLocks noGrp="1"/>
          </p:cNvSpPr>
          <p:nvPr>
            <p:ph idx="1"/>
          </p:nvPr>
        </p:nvSpPr>
        <p:spPr/>
        <p:txBody>
          <a:bodyPr>
            <a:normAutofit fontScale="85000" lnSpcReduction="20000"/>
          </a:bodyPr>
          <a:lstStyle/>
          <a:p>
            <a:pPr marL="36900" indent="0">
              <a:buNone/>
            </a:pPr>
            <a:r>
              <a:rPr lang="en-US" dirty="0"/>
              <a:t> </a:t>
            </a:r>
            <a:r>
              <a:rPr lang="en-US" b="1" dirty="0" err="1"/>
              <a:t>Araştırmanın</a:t>
            </a:r>
            <a:r>
              <a:rPr lang="en-US" b="1" dirty="0"/>
              <a:t> </a:t>
            </a:r>
            <a:r>
              <a:rPr lang="en-US" b="1" dirty="0" err="1"/>
              <a:t>Amacı</a:t>
            </a:r>
            <a:r>
              <a:rPr lang="en-US" b="1" dirty="0"/>
              <a:t> </a:t>
            </a:r>
            <a:r>
              <a:rPr lang="en-US" b="1" dirty="0" err="1"/>
              <a:t>ve</a:t>
            </a:r>
            <a:r>
              <a:rPr lang="en-US" b="1" dirty="0"/>
              <a:t> </a:t>
            </a:r>
            <a:r>
              <a:rPr lang="en-US" b="1" dirty="0" err="1"/>
              <a:t>Önemi</a:t>
            </a:r>
            <a:r>
              <a:rPr lang="en-US" b="1" dirty="0"/>
              <a:t> </a:t>
            </a:r>
            <a:r>
              <a:rPr lang="en-US" dirty="0"/>
              <a:t>: </a:t>
            </a:r>
            <a:r>
              <a:rPr lang="en-US" dirty="0" err="1"/>
              <a:t>Araştırmanın</a:t>
            </a:r>
            <a:r>
              <a:rPr lang="en-US" dirty="0"/>
              <a:t> </a:t>
            </a:r>
            <a:r>
              <a:rPr lang="en-US" dirty="0" err="1"/>
              <a:t>amacı</a:t>
            </a:r>
            <a:r>
              <a:rPr lang="en-US" dirty="0"/>
              <a:t>, </a:t>
            </a:r>
            <a:r>
              <a:rPr lang="en-US" dirty="0" err="1"/>
              <a:t>parfüm</a:t>
            </a:r>
            <a:r>
              <a:rPr lang="en-US" dirty="0"/>
              <a:t> </a:t>
            </a:r>
            <a:r>
              <a:rPr lang="en-US" dirty="0" err="1"/>
              <a:t>sektörü</a:t>
            </a:r>
            <a:r>
              <a:rPr lang="en-US" dirty="0"/>
              <a:t> </a:t>
            </a:r>
            <a:r>
              <a:rPr lang="en-US" dirty="0" err="1"/>
              <a:t>için</a:t>
            </a:r>
            <a:r>
              <a:rPr lang="en-US" dirty="0"/>
              <a:t> </a:t>
            </a:r>
            <a:r>
              <a:rPr lang="en-US" dirty="0" err="1"/>
              <a:t>oldukça</a:t>
            </a:r>
            <a:r>
              <a:rPr lang="en-US" dirty="0"/>
              <a:t> </a:t>
            </a:r>
            <a:r>
              <a:rPr lang="en-US" dirty="0" err="1"/>
              <a:t>büyük</a:t>
            </a:r>
            <a:r>
              <a:rPr lang="en-US" dirty="0"/>
              <a:t> </a:t>
            </a:r>
            <a:r>
              <a:rPr lang="en-US" dirty="0" err="1"/>
              <a:t>öneme</a:t>
            </a:r>
            <a:r>
              <a:rPr lang="en-US" dirty="0"/>
              <a:t> </a:t>
            </a:r>
            <a:r>
              <a:rPr lang="en-US" dirty="0" err="1"/>
              <a:t>sahip</a:t>
            </a:r>
            <a:r>
              <a:rPr lang="en-US" dirty="0"/>
              <a:t> </a:t>
            </a:r>
            <a:r>
              <a:rPr lang="en-US" dirty="0" err="1"/>
              <a:t>fiyatlandırma</a:t>
            </a:r>
            <a:r>
              <a:rPr lang="en-US" dirty="0"/>
              <a:t> </a:t>
            </a:r>
            <a:r>
              <a:rPr lang="en-US" dirty="0" err="1"/>
              <a:t>kararlarının</a:t>
            </a:r>
            <a:r>
              <a:rPr lang="en-US" dirty="0"/>
              <a:t> </a:t>
            </a:r>
            <a:r>
              <a:rPr lang="en-US" dirty="0" err="1"/>
              <a:t>Azerbaycandaki</a:t>
            </a:r>
            <a:r>
              <a:rPr lang="en-US" dirty="0"/>
              <a:t> </a:t>
            </a:r>
            <a:r>
              <a:rPr lang="en-US" dirty="0" err="1"/>
              <a:t>işletmeler</a:t>
            </a:r>
            <a:r>
              <a:rPr lang="en-US" dirty="0"/>
              <a:t> </a:t>
            </a:r>
            <a:r>
              <a:rPr lang="en-US" dirty="0" err="1"/>
              <a:t>tarafından</a:t>
            </a:r>
            <a:r>
              <a:rPr lang="en-US" dirty="0"/>
              <a:t> ne </a:t>
            </a:r>
            <a:r>
              <a:rPr lang="en-US" dirty="0" err="1"/>
              <a:t>şekilde</a:t>
            </a:r>
            <a:r>
              <a:rPr lang="en-US" dirty="0"/>
              <a:t> </a:t>
            </a:r>
            <a:r>
              <a:rPr lang="en-US" dirty="0" err="1"/>
              <a:t>verildiğini</a:t>
            </a:r>
            <a:r>
              <a:rPr lang="en-US" dirty="0"/>
              <a:t> </a:t>
            </a:r>
            <a:r>
              <a:rPr lang="en-US" dirty="0" err="1"/>
              <a:t>tespit</a:t>
            </a:r>
            <a:r>
              <a:rPr lang="en-US" dirty="0"/>
              <a:t> </a:t>
            </a:r>
            <a:r>
              <a:rPr lang="en-US" dirty="0" err="1"/>
              <a:t>edebilmektir</a:t>
            </a:r>
            <a:r>
              <a:rPr lang="en-US" dirty="0"/>
              <a:t>. </a:t>
            </a:r>
            <a:r>
              <a:rPr lang="en-US" dirty="0" err="1"/>
              <a:t>İşletmelerin</a:t>
            </a:r>
            <a:r>
              <a:rPr lang="en-US" dirty="0"/>
              <a:t> </a:t>
            </a:r>
            <a:r>
              <a:rPr lang="en-US" dirty="0" err="1"/>
              <a:t>uyguladıkları</a:t>
            </a:r>
            <a:r>
              <a:rPr lang="en-US" dirty="0"/>
              <a:t> </a:t>
            </a:r>
            <a:r>
              <a:rPr lang="en-US" dirty="0" err="1"/>
              <a:t>fiyatlandırma</a:t>
            </a:r>
            <a:r>
              <a:rPr lang="en-US" dirty="0"/>
              <a:t> </a:t>
            </a:r>
            <a:r>
              <a:rPr lang="en-US" dirty="0" err="1"/>
              <a:t>yöntemlerini</a:t>
            </a:r>
            <a:r>
              <a:rPr lang="en-US" dirty="0"/>
              <a:t> </a:t>
            </a:r>
            <a:r>
              <a:rPr lang="en-US" dirty="0" err="1"/>
              <a:t>ve</a:t>
            </a:r>
            <a:r>
              <a:rPr lang="en-US" dirty="0"/>
              <a:t> </a:t>
            </a:r>
            <a:r>
              <a:rPr lang="en-US" dirty="0" err="1"/>
              <a:t>bu</a:t>
            </a:r>
            <a:r>
              <a:rPr lang="en-US" dirty="0"/>
              <a:t> </a:t>
            </a:r>
            <a:r>
              <a:rPr lang="en-US" dirty="0" err="1"/>
              <a:t>yöntemleri</a:t>
            </a:r>
            <a:r>
              <a:rPr lang="en-US" dirty="0"/>
              <a:t> </a:t>
            </a:r>
            <a:r>
              <a:rPr lang="en-US" dirty="0" err="1"/>
              <a:t>tercih</a:t>
            </a:r>
            <a:r>
              <a:rPr lang="en-US" dirty="0"/>
              <a:t> </a:t>
            </a:r>
            <a:r>
              <a:rPr lang="en-US" dirty="0" err="1"/>
              <a:t>nedenlerini</a:t>
            </a:r>
            <a:r>
              <a:rPr lang="en-US" dirty="0"/>
              <a:t> </a:t>
            </a:r>
            <a:r>
              <a:rPr lang="en-US" dirty="0" err="1"/>
              <a:t>araştırmak</a:t>
            </a:r>
            <a:r>
              <a:rPr lang="en-US" dirty="0"/>
              <a:t>; </a:t>
            </a:r>
            <a:r>
              <a:rPr lang="en-US" dirty="0" err="1"/>
              <a:t>işletmelerin</a:t>
            </a:r>
            <a:r>
              <a:rPr lang="en-US" dirty="0"/>
              <a:t> </a:t>
            </a:r>
            <a:r>
              <a:rPr lang="en-US" dirty="0" err="1"/>
              <a:t>bu</a:t>
            </a:r>
            <a:r>
              <a:rPr lang="en-US" dirty="0"/>
              <a:t> </a:t>
            </a:r>
            <a:r>
              <a:rPr lang="en-US" dirty="0" err="1"/>
              <a:t>konudaki</a:t>
            </a:r>
            <a:r>
              <a:rPr lang="en-US" dirty="0"/>
              <a:t> </a:t>
            </a:r>
            <a:r>
              <a:rPr lang="en-US" dirty="0" err="1"/>
              <a:t>politikalarını</a:t>
            </a:r>
            <a:r>
              <a:rPr lang="en-US" dirty="0"/>
              <a:t> </a:t>
            </a:r>
            <a:r>
              <a:rPr lang="en-US" dirty="0" err="1"/>
              <a:t>belirleyerek</a:t>
            </a:r>
            <a:r>
              <a:rPr lang="en-US" dirty="0"/>
              <a:t>, </a:t>
            </a:r>
            <a:r>
              <a:rPr lang="en-US" dirty="0" err="1"/>
              <a:t>kullandıkları</a:t>
            </a:r>
            <a:r>
              <a:rPr lang="en-US" dirty="0"/>
              <a:t> </a:t>
            </a:r>
            <a:r>
              <a:rPr lang="en-US" dirty="0" err="1"/>
              <a:t>yöntemlerin</a:t>
            </a:r>
            <a:r>
              <a:rPr lang="en-US" dirty="0"/>
              <a:t> </a:t>
            </a:r>
            <a:r>
              <a:rPr lang="en-US" dirty="0" err="1"/>
              <a:t>yanında</a:t>
            </a:r>
            <a:r>
              <a:rPr lang="en-US" dirty="0"/>
              <a:t> </a:t>
            </a:r>
            <a:r>
              <a:rPr lang="en-US" dirty="0" err="1"/>
              <a:t>hangi</a:t>
            </a:r>
            <a:r>
              <a:rPr lang="en-US" dirty="0"/>
              <a:t> </a:t>
            </a:r>
            <a:r>
              <a:rPr lang="en-US" dirty="0" err="1"/>
              <a:t>yöntemleri</a:t>
            </a:r>
            <a:r>
              <a:rPr lang="en-US" dirty="0"/>
              <a:t> </a:t>
            </a:r>
            <a:r>
              <a:rPr lang="en-US" dirty="0" err="1"/>
              <a:t>uygulamaları</a:t>
            </a:r>
            <a:r>
              <a:rPr lang="en-US" dirty="0"/>
              <a:t> </a:t>
            </a:r>
            <a:r>
              <a:rPr lang="en-US" dirty="0" err="1"/>
              <a:t>halinde</a:t>
            </a:r>
            <a:r>
              <a:rPr lang="en-US" dirty="0"/>
              <a:t> </a:t>
            </a:r>
            <a:r>
              <a:rPr lang="en-US" dirty="0" err="1"/>
              <a:t>daha</a:t>
            </a:r>
            <a:r>
              <a:rPr lang="en-US" dirty="0"/>
              <a:t> </a:t>
            </a:r>
            <a:r>
              <a:rPr lang="en-US" dirty="0" err="1"/>
              <a:t>başarılı</a:t>
            </a:r>
            <a:r>
              <a:rPr lang="en-US" dirty="0"/>
              <a:t> </a:t>
            </a:r>
            <a:r>
              <a:rPr lang="en-US" dirty="0" err="1"/>
              <a:t>olabileceklerini</a:t>
            </a:r>
            <a:r>
              <a:rPr lang="en-US" dirty="0"/>
              <a:t> </a:t>
            </a:r>
            <a:r>
              <a:rPr lang="en-US" dirty="0" err="1"/>
              <a:t>ortaya</a:t>
            </a:r>
            <a:r>
              <a:rPr lang="en-US" dirty="0"/>
              <a:t> </a:t>
            </a:r>
            <a:r>
              <a:rPr lang="en-US" dirty="0" err="1"/>
              <a:t>koymaktır</a:t>
            </a:r>
            <a:r>
              <a:rPr lang="en-US" dirty="0"/>
              <a:t>. </a:t>
            </a:r>
            <a:r>
              <a:rPr lang="en-US" dirty="0" err="1"/>
              <a:t>Fiyat</a:t>
            </a:r>
            <a:r>
              <a:rPr lang="en-US" dirty="0"/>
              <a:t>, hem </a:t>
            </a:r>
            <a:r>
              <a:rPr lang="en-US" dirty="0" err="1"/>
              <a:t>tüketicilerin</a:t>
            </a:r>
            <a:r>
              <a:rPr lang="en-US" dirty="0"/>
              <a:t> hem de </a:t>
            </a:r>
            <a:r>
              <a:rPr lang="en-US" dirty="0" err="1"/>
              <a:t>işletmelerin</a:t>
            </a:r>
            <a:r>
              <a:rPr lang="en-US" dirty="0"/>
              <a:t> </a:t>
            </a:r>
            <a:r>
              <a:rPr lang="en-US" dirty="0" err="1"/>
              <a:t>karar</a:t>
            </a:r>
            <a:r>
              <a:rPr lang="en-US" dirty="0"/>
              <a:t> alma </a:t>
            </a:r>
            <a:r>
              <a:rPr lang="en-US" dirty="0" err="1"/>
              <a:t>sürecinde</a:t>
            </a:r>
            <a:r>
              <a:rPr lang="en-US" dirty="0"/>
              <a:t> </a:t>
            </a:r>
            <a:r>
              <a:rPr lang="en-US" dirty="0" err="1"/>
              <a:t>etkili</a:t>
            </a:r>
            <a:r>
              <a:rPr lang="en-US" dirty="0"/>
              <a:t> </a:t>
            </a:r>
            <a:r>
              <a:rPr lang="en-US" dirty="0" err="1"/>
              <a:t>çift</a:t>
            </a:r>
            <a:r>
              <a:rPr lang="en-US" dirty="0"/>
              <a:t> </a:t>
            </a:r>
            <a:r>
              <a:rPr lang="en-US" dirty="0" err="1"/>
              <a:t>yönlü</a:t>
            </a:r>
            <a:r>
              <a:rPr lang="en-US" dirty="0"/>
              <a:t> </a:t>
            </a:r>
            <a:r>
              <a:rPr lang="en-US" dirty="0" err="1"/>
              <a:t>bir</a:t>
            </a:r>
            <a:r>
              <a:rPr lang="en-US" dirty="0"/>
              <a:t> </a:t>
            </a:r>
            <a:r>
              <a:rPr lang="en-US" dirty="0" err="1"/>
              <a:t>değişkendir</a:t>
            </a:r>
            <a:r>
              <a:rPr lang="en-US" dirty="0"/>
              <a:t>. </a:t>
            </a:r>
            <a:r>
              <a:rPr lang="en-US" dirty="0" err="1"/>
              <a:t>İşletmelerde</a:t>
            </a:r>
            <a:r>
              <a:rPr lang="en-US" dirty="0"/>
              <a:t>, </a:t>
            </a:r>
            <a:r>
              <a:rPr lang="en-US" dirty="0" err="1"/>
              <a:t>fiyatlandırmayla</a:t>
            </a:r>
            <a:r>
              <a:rPr lang="en-US" dirty="0"/>
              <a:t> </a:t>
            </a:r>
            <a:r>
              <a:rPr lang="en-US" dirty="0" err="1"/>
              <a:t>ilgili</a:t>
            </a:r>
            <a:r>
              <a:rPr lang="en-US" dirty="0"/>
              <a:t> </a:t>
            </a:r>
            <a:r>
              <a:rPr lang="en-US" dirty="0" err="1"/>
              <a:t>kararlara</a:t>
            </a:r>
            <a:r>
              <a:rPr lang="en-US" dirty="0"/>
              <a:t> </a:t>
            </a:r>
            <a:r>
              <a:rPr lang="en-US" dirty="0" err="1"/>
              <a:t>gereken</a:t>
            </a:r>
            <a:r>
              <a:rPr lang="en-US" dirty="0"/>
              <a:t> </a:t>
            </a:r>
            <a:r>
              <a:rPr lang="en-US" dirty="0" err="1"/>
              <a:t>önem</a:t>
            </a:r>
            <a:r>
              <a:rPr lang="en-US" dirty="0"/>
              <a:t> </a:t>
            </a:r>
            <a:r>
              <a:rPr lang="en-US" dirty="0" err="1"/>
              <a:t>verilmek</a:t>
            </a:r>
            <a:r>
              <a:rPr lang="en-US" dirty="0"/>
              <a:t> </a:t>
            </a:r>
            <a:r>
              <a:rPr lang="en-US" dirty="0" err="1"/>
              <a:t>zorundadır</a:t>
            </a:r>
            <a:r>
              <a:rPr lang="en-US" dirty="0"/>
              <a:t>. </a:t>
            </a:r>
            <a:r>
              <a:rPr lang="en-US" dirty="0" err="1"/>
              <a:t>Parfüm</a:t>
            </a:r>
            <a:r>
              <a:rPr lang="en-US" dirty="0"/>
              <a:t> </a:t>
            </a:r>
            <a:r>
              <a:rPr lang="en-US" dirty="0" err="1"/>
              <a:t>işletmeleri</a:t>
            </a:r>
            <a:r>
              <a:rPr lang="en-US" dirty="0"/>
              <a:t>, </a:t>
            </a:r>
            <a:r>
              <a:rPr lang="en-US" dirty="0" err="1"/>
              <a:t>ürünlerinin</a:t>
            </a:r>
            <a:r>
              <a:rPr lang="en-US" dirty="0"/>
              <a:t> </a:t>
            </a:r>
            <a:r>
              <a:rPr lang="en-US" dirty="0" err="1"/>
              <a:t>doğru</a:t>
            </a:r>
            <a:r>
              <a:rPr lang="en-US" dirty="0"/>
              <a:t> </a:t>
            </a:r>
            <a:r>
              <a:rPr lang="en-US" dirty="0" err="1"/>
              <a:t>fiyatla</a:t>
            </a:r>
            <a:r>
              <a:rPr lang="en-US" dirty="0"/>
              <a:t> </a:t>
            </a:r>
            <a:r>
              <a:rPr lang="en-US" dirty="0" err="1"/>
              <a:t>satışını</a:t>
            </a:r>
            <a:r>
              <a:rPr lang="en-US" dirty="0"/>
              <a:t> </a:t>
            </a:r>
            <a:r>
              <a:rPr lang="en-US" dirty="0" err="1"/>
              <a:t>sağlayabilirlerse</a:t>
            </a:r>
            <a:r>
              <a:rPr lang="en-US" dirty="0"/>
              <a:t> </a:t>
            </a:r>
            <a:r>
              <a:rPr lang="en-US" dirty="0" err="1"/>
              <a:t>hedef</a:t>
            </a:r>
            <a:r>
              <a:rPr lang="en-US" dirty="0"/>
              <a:t> </a:t>
            </a:r>
            <a:r>
              <a:rPr lang="en-US" dirty="0" err="1"/>
              <a:t>satış</a:t>
            </a:r>
            <a:r>
              <a:rPr lang="en-US" dirty="0"/>
              <a:t> </a:t>
            </a:r>
            <a:r>
              <a:rPr lang="en-US" dirty="0" err="1"/>
              <a:t>düzeyine</a:t>
            </a:r>
            <a:r>
              <a:rPr lang="en-US" dirty="0"/>
              <a:t> </a:t>
            </a:r>
            <a:r>
              <a:rPr lang="en-US" dirty="0" err="1"/>
              <a:t>daha</a:t>
            </a:r>
            <a:r>
              <a:rPr lang="en-US" dirty="0"/>
              <a:t> </a:t>
            </a:r>
            <a:r>
              <a:rPr lang="en-US" dirty="0" err="1"/>
              <a:t>kolay</a:t>
            </a:r>
            <a:r>
              <a:rPr lang="en-US" dirty="0"/>
              <a:t> </a:t>
            </a:r>
            <a:r>
              <a:rPr lang="en-US" dirty="0" err="1"/>
              <a:t>ulaşacaklardır</a:t>
            </a:r>
            <a:r>
              <a:rPr lang="en-US" dirty="0"/>
              <a:t>. Bu </a:t>
            </a:r>
            <a:r>
              <a:rPr lang="en-US" dirty="0" err="1"/>
              <a:t>nedenle</a:t>
            </a:r>
            <a:r>
              <a:rPr lang="en-US" dirty="0"/>
              <a:t> </a:t>
            </a:r>
            <a:r>
              <a:rPr lang="en-US" dirty="0" err="1"/>
              <a:t>parfüm</a:t>
            </a:r>
            <a:r>
              <a:rPr lang="en-US" dirty="0"/>
              <a:t> </a:t>
            </a:r>
            <a:r>
              <a:rPr lang="en-US" dirty="0" err="1"/>
              <a:t>sektöründeki</a:t>
            </a:r>
            <a:r>
              <a:rPr lang="en-US" dirty="0"/>
              <a:t> </a:t>
            </a:r>
            <a:r>
              <a:rPr lang="en-US" dirty="0" err="1"/>
              <a:t>işletmelerin</a:t>
            </a:r>
            <a:r>
              <a:rPr lang="en-US" dirty="0"/>
              <a:t> </a:t>
            </a:r>
            <a:r>
              <a:rPr lang="en-US" dirty="0" err="1"/>
              <a:t>kullandıkları</a:t>
            </a:r>
            <a:r>
              <a:rPr lang="en-US" dirty="0"/>
              <a:t> </a:t>
            </a:r>
            <a:r>
              <a:rPr lang="en-US" dirty="0" err="1"/>
              <a:t>ve</a:t>
            </a:r>
            <a:r>
              <a:rPr lang="en-US" dirty="0"/>
              <a:t> </a:t>
            </a:r>
            <a:r>
              <a:rPr lang="en-US" dirty="0" err="1"/>
              <a:t>kullanmaları</a:t>
            </a:r>
            <a:r>
              <a:rPr lang="en-US" dirty="0"/>
              <a:t> </a:t>
            </a:r>
            <a:r>
              <a:rPr lang="en-US" dirty="0" err="1"/>
              <a:t>gereken</a:t>
            </a:r>
            <a:r>
              <a:rPr lang="en-US" dirty="0"/>
              <a:t> </a:t>
            </a:r>
            <a:r>
              <a:rPr lang="en-US" dirty="0" err="1"/>
              <a:t>fiyatlandırma</a:t>
            </a:r>
            <a:r>
              <a:rPr lang="en-US" dirty="0"/>
              <a:t> </a:t>
            </a:r>
            <a:r>
              <a:rPr lang="en-US" dirty="0" err="1"/>
              <a:t>stratejileriyöntemleri</a:t>
            </a:r>
            <a:r>
              <a:rPr lang="en-US" dirty="0"/>
              <a:t> </a:t>
            </a:r>
            <a:r>
              <a:rPr lang="en-US" dirty="0" err="1"/>
              <a:t>sonucundaki</a:t>
            </a:r>
            <a:r>
              <a:rPr lang="en-US" dirty="0"/>
              <a:t> </a:t>
            </a:r>
            <a:r>
              <a:rPr lang="en-US" dirty="0" err="1"/>
              <a:t>başarı</a:t>
            </a:r>
            <a:r>
              <a:rPr lang="en-US" dirty="0"/>
              <a:t> </a:t>
            </a:r>
            <a:r>
              <a:rPr lang="en-US" dirty="0" err="1"/>
              <a:t>ve</a:t>
            </a:r>
            <a:r>
              <a:rPr lang="en-US" dirty="0"/>
              <a:t> </a:t>
            </a:r>
            <a:r>
              <a:rPr lang="en-US" dirty="0" err="1"/>
              <a:t>başarısızlık</a:t>
            </a:r>
            <a:r>
              <a:rPr lang="en-US" dirty="0"/>
              <a:t> </a:t>
            </a:r>
            <a:r>
              <a:rPr lang="en-US" dirty="0" err="1"/>
              <a:t>kriterlerinin</a:t>
            </a:r>
            <a:r>
              <a:rPr lang="en-US" dirty="0"/>
              <a:t> </a:t>
            </a:r>
            <a:r>
              <a:rPr lang="en-US" dirty="0" err="1"/>
              <a:t>incelenmesinin</a:t>
            </a:r>
            <a:r>
              <a:rPr lang="en-US" dirty="0"/>
              <a:t> </a:t>
            </a:r>
            <a:r>
              <a:rPr lang="en-US" dirty="0" err="1"/>
              <a:t>yönetim</a:t>
            </a:r>
            <a:r>
              <a:rPr lang="en-US" dirty="0"/>
              <a:t> </a:t>
            </a:r>
            <a:r>
              <a:rPr lang="en-US" dirty="0" err="1"/>
              <a:t>çevrelerine</a:t>
            </a:r>
            <a:r>
              <a:rPr lang="en-US" dirty="0"/>
              <a:t> </a:t>
            </a:r>
            <a:r>
              <a:rPr lang="en-US" dirty="0" err="1"/>
              <a:t>yardımcı</a:t>
            </a:r>
            <a:r>
              <a:rPr lang="en-US" dirty="0"/>
              <a:t> </a:t>
            </a:r>
            <a:r>
              <a:rPr lang="en-US" dirty="0" err="1"/>
              <a:t>olacağı</a:t>
            </a:r>
            <a:r>
              <a:rPr lang="en-US" dirty="0"/>
              <a:t> </a:t>
            </a:r>
            <a:r>
              <a:rPr lang="en-US" dirty="0" err="1"/>
              <a:t>düşünülmüştür</a:t>
            </a:r>
            <a:endParaRPr lang="en-US" dirty="0"/>
          </a:p>
        </p:txBody>
      </p:sp>
    </p:spTree>
    <p:extLst>
      <p:ext uri="{BB962C8B-B14F-4D97-AF65-F5344CB8AC3E}">
        <p14:creationId xmlns:p14="http://schemas.microsoft.com/office/powerpoint/2010/main" val="42338995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20EB57F-167C-4C01-BB3C-E0A720D9D968}"/>
              </a:ext>
            </a:extLst>
          </p:cNvPr>
          <p:cNvSpPr>
            <a:spLocks noGrp="1"/>
          </p:cNvSpPr>
          <p:nvPr>
            <p:ph idx="1"/>
          </p:nvPr>
        </p:nvSpPr>
        <p:spPr/>
        <p:txBody>
          <a:bodyPr>
            <a:normAutofit lnSpcReduction="10000"/>
          </a:bodyPr>
          <a:lstStyle/>
          <a:p>
            <a:r>
              <a:rPr lang="en-US" b="1" dirty="0" err="1"/>
              <a:t>Araştırmanın</a:t>
            </a:r>
            <a:r>
              <a:rPr lang="en-US" b="1" dirty="0"/>
              <a:t> </a:t>
            </a:r>
            <a:r>
              <a:rPr lang="en-US" b="1" dirty="0" err="1"/>
              <a:t>Yöntemi</a:t>
            </a:r>
            <a:r>
              <a:rPr lang="en-US" b="1" dirty="0"/>
              <a:t> </a:t>
            </a:r>
            <a:r>
              <a:rPr lang="en-US" dirty="0"/>
              <a:t>: Bu </a:t>
            </a:r>
            <a:r>
              <a:rPr lang="en-US" dirty="0" err="1"/>
              <a:t>tez</a:t>
            </a:r>
            <a:r>
              <a:rPr lang="en-US" dirty="0"/>
              <a:t> </a:t>
            </a:r>
            <a:r>
              <a:rPr lang="en-US" dirty="0" err="1"/>
              <a:t>çalışmasında</a:t>
            </a:r>
            <a:r>
              <a:rPr lang="en-US" dirty="0"/>
              <a:t> </a:t>
            </a:r>
            <a:r>
              <a:rPr lang="en-US" dirty="0" err="1"/>
              <a:t>veri</a:t>
            </a:r>
            <a:r>
              <a:rPr lang="en-US" dirty="0"/>
              <a:t> </a:t>
            </a:r>
            <a:r>
              <a:rPr lang="en-US" dirty="0" err="1"/>
              <a:t>toplama</a:t>
            </a:r>
            <a:r>
              <a:rPr lang="en-US" dirty="0"/>
              <a:t> </a:t>
            </a:r>
            <a:r>
              <a:rPr lang="en-US" dirty="0" err="1"/>
              <a:t>yöntemi</a:t>
            </a:r>
            <a:r>
              <a:rPr lang="en-US" dirty="0"/>
              <a:t> </a:t>
            </a:r>
            <a:r>
              <a:rPr lang="en-US" dirty="0" err="1"/>
              <a:t>olarak</a:t>
            </a:r>
            <a:r>
              <a:rPr lang="en-US" dirty="0"/>
              <a:t> </a:t>
            </a:r>
            <a:r>
              <a:rPr lang="en-US" dirty="0" err="1"/>
              <a:t>mulakat</a:t>
            </a:r>
            <a:r>
              <a:rPr lang="en-US" dirty="0"/>
              <a:t> </a:t>
            </a:r>
            <a:r>
              <a:rPr lang="en-US" dirty="0" err="1"/>
              <a:t>yöntemi</a:t>
            </a:r>
            <a:r>
              <a:rPr lang="en-US" dirty="0"/>
              <a:t> </a:t>
            </a:r>
            <a:r>
              <a:rPr lang="en-US" dirty="0" err="1"/>
              <a:t>kullanılmıştır</a:t>
            </a:r>
            <a:r>
              <a:rPr lang="en-US" dirty="0"/>
              <a:t>. </a:t>
            </a:r>
            <a:r>
              <a:rPr lang="en-US" dirty="0" err="1"/>
              <a:t>Demografik</a:t>
            </a:r>
            <a:r>
              <a:rPr lang="en-US" dirty="0"/>
              <a:t> </a:t>
            </a:r>
            <a:r>
              <a:rPr lang="en-US" dirty="0" err="1"/>
              <a:t>sorularla</a:t>
            </a:r>
            <a:r>
              <a:rPr lang="en-US" dirty="0"/>
              <a:t> </a:t>
            </a:r>
            <a:r>
              <a:rPr lang="en-US" dirty="0" err="1"/>
              <a:t>birlikte</a:t>
            </a:r>
            <a:r>
              <a:rPr lang="en-US" dirty="0"/>
              <a:t> 13 </a:t>
            </a:r>
            <a:r>
              <a:rPr lang="en-US" dirty="0" err="1"/>
              <a:t>soru</a:t>
            </a:r>
            <a:r>
              <a:rPr lang="en-US" dirty="0"/>
              <a:t> </a:t>
            </a:r>
            <a:r>
              <a:rPr lang="en-US" dirty="0" err="1"/>
              <a:t>sorularak</a:t>
            </a:r>
            <a:r>
              <a:rPr lang="en-US" dirty="0"/>
              <a:t> </a:t>
            </a:r>
            <a:r>
              <a:rPr lang="en-US" dirty="0" err="1"/>
              <a:t>cevaplandırılmıştır</a:t>
            </a:r>
            <a:r>
              <a:rPr lang="en-US" dirty="0"/>
              <a:t>. </a:t>
            </a:r>
            <a:r>
              <a:rPr lang="en-US" dirty="0" err="1"/>
              <a:t>Araştırmanın</a:t>
            </a:r>
            <a:r>
              <a:rPr lang="en-US" dirty="0"/>
              <a:t> </a:t>
            </a:r>
            <a:r>
              <a:rPr lang="en-US" dirty="0" err="1"/>
              <a:t>parfüm</a:t>
            </a:r>
            <a:r>
              <a:rPr lang="en-US" dirty="0"/>
              <a:t> </a:t>
            </a:r>
            <a:r>
              <a:rPr lang="en-US" dirty="0" err="1"/>
              <a:t>sektöründe</a:t>
            </a:r>
            <a:r>
              <a:rPr lang="en-US" dirty="0"/>
              <a:t> </a:t>
            </a:r>
            <a:r>
              <a:rPr lang="en-US" dirty="0" err="1"/>
              <a:t>lider</a:t>
            </a:r>
            <a:r>
              <a:rPr lang="en-US" dirty="0"/>
              <a:t> </a:t>
            </a:r>
            <a:r>
              <a:rPr lang="en-US" dirty="0" err="1"/>
              <a:t>olan</a:t>
            </a:r>
            <a:r>
              <a:rPr lang="en-US" dirty="0"/>
              <a:t> </a:t>
            </a:r>
            <a:r>
              <a:rPr lang="en-US" dirty="0" err="1"/>
              <a:t>şirketlerle</a:t>
            </a:r>
            <a:r>
              <a:rPr lang="en-US" dirty="0"/>
              <a:t> </a:t>
            </a:r>
            <a:r>
              <a:rPr lang="en-US" dirty="0" err="1"/>
              <a:t>yapılmasına</a:t>
            </a:r>
            <a:r>
              <a:rPr lang="en-US" dirty="0"/>
              <a:t> </a:t>
            </a:r>
            <a:r>
              <a:rPr lang="en-US" dirty="0" err="1"/>
              <a:t>özen</a:t>
            </a:r>
            <a:r>
              <a:rPr lang="en-US" dirty="0"/>
              <a:t> </a:t>
            </a:r>
            <a:r>
              <a:rPr lang="en-US" dirty="0" err="1"/>
              <a:t>gösterilmiş</a:t>
            </a:r>
            <a:r>
              <a:rPr lang="en-US" dirty="0"/>
              <a:t> </a:t>
            </a:r>
            <a:r>
              <a:rPr lang="en-US" dirty="0" err="1"/>
              <a:t>ve</a:t>
            </a:r>
            <a:r>
              <a:rPr lang="en-US" dirty="0"/>
              <a:t> 2 </a:t>
            </a:r>
            <a:r>
              <a:rPr lang="en-US" dirty="0" err="1"/>
              <a:t>şirket</a:t>
            </a:r>
            <a:r>
              <a:rPr lang="en-US" dirty="0"/>
              <a:t> </a:t>
            </a:r>
            <a:r>
              <a:rPr lang="en-US" dirty="0" err="1"/>
              <a:t>seçilmiştir</a:t>
            </a:r>
            <a:r>
              <a:rPr lang="en-US" dirty="0"/>
              <a:t>. 54 </a:t>
            </a:r>
            <a:r>
              <a:rPr lang="en-US" dirty="0" err="1"/>
              <a:t>Araştırma</a:t>
            </a:r>
            <a:r>
              <a:rPr lang="en-US" dirty="0"/>
              <a:t> </a:t>
            </a:r>
            <a:r>
              <a:rPr lang="en-US" dirty="0" err="1"/>
              <a:t>metodolojisi</a:t>
            </a:r>
            <a:r>
              <a:rPr lang="en-US" dirty="0"/>
              <a:t> </a:t>
            </a:r>
            <a:r>
              <a:rPr lang="en-US" dirty="0" err="1"/>
              <a:t>olarak</a:t>
            </a:r>
            <a:r>
              <a:rPr lang="en-US" dirty="0"/>
              <a:t>, </a:t>
            </a:r>
            <a:r>
              <a:rPr lang="en-US" dirty="0" err="1"/>
              <a:t>şirket</a:t>
            </a:r>
            <a:r>
              <a:rPr lang="en-US" dirty="0"/>
              <a:t> </a:t>
            </a:r>
            <a:r>
              <a:rPr lang="en-US" dirty="0" err="1"/>
              <a:t>içi</a:t>
            </a:r>
            <a:r>
              <a:rPr lang="en-US" dirty="0"/>
              <a:t> </a:t>
            </a:r>
            <a:r>
              <a:rPr lang="en-US" dirty="0" err="1"/>
              <a:t>ve</a:t>
            </a:r>
            <a:r>
              <a:rPr lang="en-US" dirty="0"/>
              <a:t> </a:t>
            </a:r>
            <a:r>
              <a:rPr lang="en-US" dirty="0" err="1"/>
              <a:t>şirket</a:t>
            </a:r>
            <a:r>
              <a:rPr lang="en-US" dirty="0"/>
              <a:t> </a:t>
            </a:r>
            <a:r>
              <a:rPr lang="en-US" dirty="0" err="1"/>
              <a:t>dışı</a:t>
            </a:r>
            <a:r>
              <a:rPr lang="en-US" dirty="0"/>
              <a:t> </a:t>
            </a:r>
            <a:r>
              <a:rPr lang="en-US" dirty="0" err="1"/>
              <a:t>ulaşılabilir</a:t>
            </a:r>
            <a:r>
              <a:rPr lang="en-US" dirty="0"/>
              <a:t> </a:t>
            </a:r>
            <a:r>
              <a:rPr lang="en-US" dirty="0" err="1"/>
              <a:t>kaynaklar</a:t>
            </a:r>
            <a:r>
              <a:rPr lang="en-US" dirty="0"/>
              <a:t> </a:t>
            </a:r>
            <a:r>
              <a:rPr lang="en-US" dirty="0" err="1"/>
              <a:t>incelenmiş</a:t>
            </a:r>
            <a:r>
              <a:rPr lang="en-US" dirty="0"/>
              <a:t>, </a:t>
            </a:r>
            <a:r>
              <a:rPr lang="en-US" dirty="0" err="1"/>
              <a:t>seçilen</a:t>
            </a:r>
            <a:r>
              <a:rPr lang="en-US" dirty="0"/>
              <a:t> </a:t>
            </a:r>
            <a:r>
              <a:rPr lang="en-US" dirty="0" err="1"/>
              <a:t>şirketlerde</a:t>
            </a:r>
            <a:r>
              <a:rPr lang="en-US" dirty="0"/>
              <a:t> </a:t>
            </a:r>
            <a:r>
              <a:rPr lang="en-US" dirty="0" err="1"/>
              <a:t>ürün</a:t>
            </a:r>
            <a:r>
              <a:rPr lang="en-US" dirty="0"/>
              <a:t> </a:t>
            </a:r>
            <a:r>
              <a:rPr lang="en-US" dirty="0" err="1"/>
              <a:t>fiyatlandırma</a:t>
            </a:r>
            <a:r>
              <a:rPr lang="en-US" dirty="0"/>
              <a:t> </a:t>
            </a:r>
            <a:r>
              <a:rPr lang="en-US" dirty="0" err="1"/>
              <a:t>stratejileri</a:t>
            </a:r>
            <a:r>
              <a:rPr lang="en-US" dirty="0"/>
              <a:t> </a:t>
            </a:r>
            <a:r>
              <a:rPr lang="en-US" dirty="0" err="1"/>
              <a:t>konularında</a:t>
            </a:r>
            <a:r>
              <a:rPr lang="en-US" dirty="0"/>
              <a:t> </a:t>
            </a:r>
            <a:r>
              <a:rPr lang="en-US" dirty="0" err="1"/>
              <a:t>sorumlu</a:t>
            </a:r>
            <a:r>
              <a:rPr lang="en-US" dirty="0"/>
              <a:t> </a:t>
            </a:r>
            <a:r>
              <a:rPr lang="en-US" dirty="0" err="1"/>
              <a:t>olan</a:t>
            </a:r>
            <a:r>
              <a:rPr lang="en-US" dirty="0"/>
              <a:t> </a:t>
            </a:r>
            <a:r>
              <a:rPr lang="en-US" dirty="0" err="1"/>
              <a:t>veya</a:t>
            </a:r>
            <a:r>
              <a:rPr lang="en-US" dirty="0"/>
              <a:t> </a:t>
            </a:r>
            <a:r>
              <a:rPr lang="en-US" dirty="0" err="1"/>
              <a:t>bu</a:t>
            </a:r>
            <a:r>
              <a:rPr lang="en-US" dirty="0"/>
              <a:t> </a:t>
            </a:r>
            <a:r>
              <a:rPr lang="en-US" dirty="0" err="1"/>
              <a:t>konuda</a:t>
            </a:r>
            <a:r>
              <a:rPr lang="en-US" dirty="0"/>
              <a:t> </a:t>
            </a:r>
            <a:r>
              <a:rPr lang="en-US" dirty="0" err="1"/>
              <a:t>bilgi</a:t>
            </a:r>
            <a:r>
              <a:rPr lang="en-US" dirty="0"/>
              <a:t> </a:t>
            </a:r>
            <a:r>
              <a:rPr lang="en-US" dirty="0" err="1"/>
              <a:t>sahibi</a:t>
            </a:r>
            <a:r>
              <a:rPr lang="en-US" dirty="0"/>
              <a:t> </a:t>
            </a:r>
            <a:r>
              <a:rPr lang="en-US" dirty="0" err="1"/>
              <a:t>olan</a:t>
            </a:r>
            <a:r>
              <a:rPr lang="en-US" dirty="0"/>
              <a:t> </a:t>
            </a:r>
            <a:r>
              <a:rPr lang="en-US" dirty="0" err="1"/>
              <a:t>kişilerle</a:t>
            </a:r>
            <a:r>
              <a:rPr lang="en-US" dirty="0"/>
              <a:t> </a:t>
            </a:r>
            <a:r>
              <a:rPr lang="en-US" dirty="0" err="1"/>
              <a:t>elektron</a:t>
            </a:r>
            <a:r>
              <a:rPr lang="en-US" dirty="0"/>
              <a:t> </a:t>
            </a:r>
            <a:r>
              <a:rPr lang="en-US" dirty="0" err="1"/>
              <a:t>posta</a:t>
            </a:r>
            <a:r>
              <a:rPr lang="en-US" dirty="0"/>
              <a:t> </a:t>
            </a:r>
            <a:r>
              <a:rPr lang="en-US" dirty="0" err="1"/>
              <a:t>ve</a:t>
            </a:r>
            <a:r>
              <a:rPr lang="en-US" dirty="0"/>
              <a:t> </a:t>
            </a:r>
            <a:r>
              <a:rPr lang="en-US" dirty="0" err="1"/>
              <a:t>yüzyüze</a:t>
            </a:r>
            <a:r>
              <a:rPr lang="en-US" dirty="0"/>
              <a:t> </a:t>
            </a:r>
            <a:r>
              <a:rPr lang="en-US" dirty="0" err="1"/>
              <a:t>mülakat</a:t>
            </a:r>
            <a:r>
              <a:rPr lang="en-US" dirty="0"/>
              <a:t> </a:t>
            </a:r>
            <a:r>
              <a:rPr lang="en-US" dirty="0" err="1"/>
              <a:t>yapılmıştır</a:t>
            </a:r>
            <a:r>
              <a:rPr lang="en-US" dirty="0"/>
              <a:t>. </a:t>
            </a:r>
            <a:r>
              <a:rPr lang="en-US" dirty="0" err="1"/>
              <a:t>Analiz</a:t>
            </a:r>
            <a:r>
              <a:rPr lang="en-US" dirty="0"/>
              <a:t> </a:t>
            </a:r>
            <a:r>
              <a:rPr lang="en-US" dirty="0" err="1"/>
              <a:t>ve</a:t>
            </a:r>
            <a:r>
              <a:rPr lang="en-US" dirty="0"/>
              <a:t> </a:t>
            </a:r>
            <a:r>
              <a:rPr lang="en-US" dirty="0" err="1"/>
              <a:t>yorumlar</a:t>
            </a:r>
            <a:r>
              <a:rPr lang="en-US" dirty="0"/>
              <a:t>, </a:t>
            </a:r>
            <a:r>
              <a:rPr lang="en-US" dirty="0" err="1"/>
              <a:t>yetkililerden</a:t>
            </a:r>
            <a:r>
              <a:rPr lang="en-US" dirty="0"/>
              <a:t> </a:t>
            </a:r>
            <a:r>
              <a:rPr lang="en-US" dirty="0" err="1"/>
              <a:t>alınan</a:t>
            </a:r>
            <a:r>
              <a:rPr lang="en-US" dirty="0"/>
              <a:t> </a:t>
            </a:r>
            <a:r>
              <a:rPr lang="en-US" dirty="0" err="1"/>
              <a:t>veriler</a:t>
            </a:r>
            <a:r>
              <a:rPr lang="en-US" dirty="0"/>
              <a:t>, </a:t>
            </a:r>
            <a:r>
              <a:rPr lang="en-US" dirty="0" err="1"/>
              <a:t>yaptıkları</a:t>
            </a:r>
            <a:r>
              <a:rPr lang="en-US" dirty="0"/>
              <a:t> </a:t>
            </a:r>
            <a:r>
              <a:rPr lang="en-US" dirty="0" err="1"/>
              <a:t>açıklamalardan</a:t>
            </a:r>
            <a:r>
              <a:rPr lang="en-US" dirty="0"/>
              <a:t> </a:t>
            </a:r>
            <a:r>
              <a:rPr lang="en-US" dirty="0" err="1"/>
              <a:t>edinilen</a:t>
            </a:r>
            <a:r>
              <a:rPr lang="en-US" dirty="0"/>
              <a:t> </a:t>
            </a:r>
            <a:r>
              <a:rPr lang="en-US" dirty="0" err="1"/>
              <a:t>bilgiler</a:t>
            </a:r>
            <a:r>
              <a:rPr lang="en-US" dirty="0"/>
              <a:t> </a:t>
            </a:r>
            <a:r>
              <a:rPr lang="en-US" dirty="0" err="1"/>
              <a:t>ve</a:t>
            </a:r>
            <a:r>
              <a:rPr lang="en-US" dirty="0"/>
              <a:t> </a:t>
            </a:r>
            <a:r>
              <a:rPr lang="en-US" dirty="0" err="1"/>
              <a:t>ulaşılabilir</a:t>
            </a:r>
            <a:r>
              <a:rPr lang="en-US" dirty="0"/>
              <a:t> </a:t>
            </a:r>
            <a:r>
              <a:rPr lang="en-US" dirty="0" err="1"/>
              <a:t>kaynaklardan</a:t>
            </a:r>
            <a:r>
              <a:rPr lang="en-US" dirty="0"/>
              <a:t> </a:t>
            </a:r>
            <a:r>
              <a:rPr lang="en-US" dirty="0" err="1"/>
              <a:t>elde</a:t>
            </a:r>
            <a:r>
              <a:rPr lang="en-US" dirty="0"/>
              <a:t> </a:t>
            </a:r>
            <a:r>
              <a:rPr lang="en-US" dirty="0" err="1"/>
              <a:t>edilen</a:t>
            </a:r>
            <a:r>
              <a:rPr lang="en-US" dirty="0"/>
              <a:t> </a:t>
            </a:r>
            <a:r>
              <a:rPr lang="en-US" dirty="0" err="1"/>
              <a:t>bilgiler</a:t>
            </a:r>
            <a:r>
              <a:rPr lang="en-US" dirty="0"/>
              <a:t> </a:t>
            </a:r>
            <a:r>
              <a:rPr lang="en-US" dirty="0" err="1"/>
              <a:t>ışığında</a:t>
            </a:r>
            <a:r>
              <a:rPr lang="en-US" dirty="0"/>
              <a:t> </a:t>
            </a:r>
            <a:r>
              <a:rPr lang="en-US" dirty="0" err="1"/>
              <a:t>incelenmış</a:t>
            </a:r>
            <a:r>
              <a:rPr lang="en-US" dirty="0"/>
              <a:t> </a:t>
            </a:r>
            <a:r>
              <a:rPr lang="en-US" dirty="0" err="1"/>
              <a:t>ve</a:t>
            </a:r>
            <a:r>
              <a:rPr lang="en-US" dirty="0"/>
              <a:t> </a:t>
            </a:r>
            <a:r>
              <a:rPr lang="en-US" dirty="0" err="1"/>
              <a:t>karşılaştırılarak</a:t>
            </a:r>
            <a:r>
              <a:rPr lang="en-US" dirty="0"/>
              <a:t> </a:t>
            </a:r>
            <a:r>
              <a:rPr lang="en-US" dirty="0" err="1"/>
              <a:t>sunulmuştur</a:t>
            </a:r>
            <a:r>
              <a:rPr lang="en-US" dirty="0"/>
              <a:t>.</a:t>
            </a:r>
          </a:p>
        </p:txBody>
      </p:sp>
      <p:sp>
        <p:nvSpPr>
          <p:cNvPr id="4" name="Title 1">
            <a:extLst>
              <a:ext uri="{FF2B5EF4-FFF2-40B4-BE49-F238E27FC236}">
                <a16:creationId xmlns:a16="http://schemas.microsoft.com/office/drawing/2014/main" id="{9420A897-380E-4A65-BA13-E89ACB25AC7E}"/>
              </a:ext>
            </a:extLst>
          </p:cNvPr>
          <p:cNvSpPr>
            <a:spLocks noGrp="1"/>
          </p:cNvSpPr>
          <p:nvPr>
            <p:ph type="title"/>
          </p:nvPr>
        </p:nvSpPr>
        <p:spPr>
          <a:xfrm>
            <a:off x="914400" y="609600"/>
            <a:ext cx="10353675" cy="1257300"/>
          </a:xfrm>
        </p:spPr>
        <p:txBody>
          <a:bodyPr>
            <a:normAutofit/>
          </a:bodyPr>
          <a:lstStyle/>
          <a:p>
            <a:r>
              <a:rPr lang="en-US" sz="2400" dirty="0"/>
              <a:t>PARFÜM SEKTÖRÜNDE FİYATLANDIRMA STRATEJİLERİ İLE İLGİLİ ARAŞTIRMA</a:t>
            </a:r>
          </a:p>
        </p:txBody>
      </p:sp>
    </p:spTree>
    <p:extLst>
      <p:ext uri="{BB962C8B-B14F-4D97-AF65-F5344CB8AC3E}">
        <p14:creationId xmlns:p14="http://schemas.microsoft.com/office/powerpoint/2010/main" val="19746586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FC02A6-E616-4441-9CCB-502B90C49B87}"/>
              </a:ext>
            </a:extLst>
          </p:cNvPr>
          <p:cNvSpPr>
            <a:spLocks noGrp="1"/>
          </p:cNvSpPr>
          <p:nvPr>
            <p:ph type="title"/>
          </p:nvPr>
        </p:nvSpPr>
        <p:spPr/>
        <p:txBody>
          <a:bodyPr>
            <a:normAutofit/>
          </a:bodyPr>
          <a:lstStyle/>
          <a:p>
            <a:r>
              <a:rPr lang="en-US" sz="2400" dirty="0"/>
              <a:t>PARFÜM SEKTÖRÜNDE FİYATLANDIRMA STRATEJİLERİ İLE İLGİLİ ARAŞTIRMA</a:t>
            </a:r>
          </a:p>
        </p:txBody>
      </p:sp>
      <p:sp>
        <p:nvSpPr>
          <p:cNvPr id="3" name="Content Placeholder 2">
            <a:extLst>
              <a:ext uri="{FF2B5EF4-FFF2-40B4-BE49-F238E27FC236}">
                <a16:creationId xmlns:a16="http://schemas.microsoft.com/office/drawing/2014/main" id="{1A1C5CC5-7454-4D82-9578-52745A4373DF}"/>
              </a:ext>
            </a:extLst>
          </p:cNvPr>
          <p:cNvSpPr>
            <a:spLocks noGrp="1"/>
          </p:cNvSpPr>
          <p:nvPr>
            <p:ph idx="1"/>
          </p:nvPr>
        </p:nvSpPr>
        <p:spPr/>
        <p:txBody>
          <a:bodyPr>
            <a:normAutofit/>
          </a:bodyPr>
          <a:lstStyle/>
          <a:p>
            <a:pPr marL="36900" indent="0">
              <a:buNone/>
            </a:pPr>
            <a:r>
              <a:rPr lang="en-US" sz="3200" b="1" dirty="0" err="1"/>
              <a:t>Araştırma</a:t>
            </a:r>
            <a:r>
              <a:rPr lang="en-US" sz="3200" b="1" dirty="0"/>
              <a:t> </a:t>
            </a:r>
            <a:r>
              <a:rPr lang="en-US" sz="3200" b="1" dirty="0" err="1"/>
              <a:t>Yapılan</a:t>
            </a:r>
            <a:r>
              <a:rPr lang="en-US" sz="3200" b="1" dirty="0"/>
              <a:t> </a:t>
            </a:r>
            <a:r>
              <a:rPr lang="en-US" sz="3200" b="1" dirty="0" err="1"/>
              <a:t>İşletmelere</a:t>
            </a:r>
            <a:r>
              <a:rPr lang="en-US" sz="3200" b="1" dirty="0"/>
              <a:t> </a:t>
            </a:r>
            <a:r>
              <a:rPr lang="en-US" sz="3200" b="1" dirty="0" err="1"/>
              <a:t>Ait</a:t>
            </a:r>
            <a:r>
              <a:rPr lang="en-US" sz="3200" b="1" dirty="0"/>
              <a:t> </a:t>
            </a:r>
            <a:r>
              <a:rPr lang="en-US" sz="3200" b="1" dirty="0" err="1"/>
              <a:t>Genel</a:t>
            </a:r>
            <a:r>
              <a:rPr lang="en-US" sz="3200" b="1" dirty="0"/>
              <a:t> </a:t>
            </a:r>
            <a:r>
              <a:rPr lang="en-US" sz="3200" b="1" dirty="0" err="1"/>
              <a:t>Bilgiler</a:t>
            </a:r>
            <a:r>
              <a:rPr lang="en-US" sz="3200" b="1" dirty="0"/>
              <a:t> </a:t>
            </a:r>
            <a:r>
              <a:rPr lang="en-US" sz="3200" dirty="0"/>
              <a:t>: </a:t>
            </a:r>
            <a:r>
              <a:rPr lang="en-US" sz="3200" dirty="0" err="1"/>
              <a:t>Araştırma</a:t>
            </a:r>
            <a:r>
              <a:rPr lang="en-US" sz="3200" dirty="0"/>
              <a:t>, </a:t>
            </a:r>
            <a:r>
              <a:rPr lang="en-US" sz="3200" dirty="0" err="1"/>
              <a:t>Azerbaycanda</a:t>
            </a:r>
            <a:r>
              <a:rPr lang="en-US" sz="3200" dirty="0"/>
              <a:t> </a:t>
            </a:r>
            <a:r>
              <a:rPr lang="en-US" sz="3200" dirty="0" err="1"/>
              <a:t>faaliyet</a:t>
            </a:r>
            <a:r>
              <a:rPr lang="en-US" sz="3200" dirty="0"/>
              <a:t> </a:t>
            </a:r>
            <a:r>
              <a:rPr lang="en-US" sz="3200" dirty="0" err="1"/>
              <a:t>gösteren</a:t>
            </a:r>
            <a:r>
              <a:rPr lang="en-US" sz="3200" dirty="0"/>
              <a:t> </a:t>
            </a:r>
            <a:r>
              <a:rPr lang="en-US" sz="3200" dirty="0" err="1"/>
              <a:t>ve</a:t>
            </a:r>
            <a:r>
              <a:rPr lang="en-US" sz="3200" dirty="0"/>
              <a:t> </a:t>
            </a:r>
            <a:r>
              <a:rPr lang="en-US" sz="3200" dirty="0" err="1"/>
              <a:t>Azerbaycan</a:t>
            </a:r>
            <a:r>
              <a:rPr lang="en-US" sz="3200" dirty="0"/>
              <a:t> </a:t>
            </a:r>
            <a:r>
              <a:rPr lang="en-US" sz="3200" dirty="0" err="1"/>
              <a:t>parfüm</a:t>
            </a:r>
            <a:r>
              <a:rPr lang="en-US" sz="3200" dirty="0"/>
              <a:t> </a:t>
            </a:r>
            <a:r>
              <a:rPr lang="en-US" sz="3200" dirty="0" err="1"/>
              <a:t>pazarının</a:t>
            </a:r>
            <a:r>
              <a:rPr lang="en-US" sz="3200" dirty="0"/>
              <a:t> </a:t>
            </a:r>
            <a:r>
              <a:rPr lang="en-US" sz="3200" dirty="0" err="1"/>
              <a:t>en</a:t>
            </a:r>
            <a:r>
              <a:rPr lang="en-US" sz="3200" dirty="0"/>
              <a:t> </a:t>
            </a:r>
            <a:r>
              <a:rPr lang="en-US" sz="3200" dirty="0" err="1"/>
              <a:t>önemli</a:t>
            </a:r>
            <a:r>
              <a:rPr lang="en-US" sz="3200" dirty="0"/>
              <a:t> </a:t>
            </a:r>
            <a:r>
              <a:rPr lang="en-US" sz="3200" dirty="0" err="1"/>
              <a:t>iki</a:t>
            </a:r>
            <a:r>
              <a:rPr lang="en-US" sz="3200" dirty="0"/>
              <a:t> </a:t>
            </a:r>
            <a:r>
              <a:rPr lang="en-US" sz="3200" dirty="0" err="1"/>
              <a:t>şirketi</a:t>
            </a:r>
            <a:r>
              <a:rPr lang="en-US" sz="3200" dirty="0"/>
              <a:t> </a:t>
            </a:r>
            <a:r>
              <a:rPr lang="en-US" sz="3200" dirty="0" err="1"/>
              <a:t>ile</a:t>
            </a:r>
            <a:r>
              <a:rPr lang="en-US" sz="3200" dirty="0"/>
              <a:t> </a:t>
            </a:r>
            <a:r>
              <a:rPr lang="en-US" sz="3200" dirty="0" err="1"/>
              <a:t>yapılmıştır</a:t>
            </a:r>
            <a:r>
              <a:rPr lang="en-US" sz="3200" dirty="0"/>
              <a:t>.</a:t>
            </a:r>
          </a:p>
        </p:txBody>
      </p:sp>
    </p:spTree>
    <p:extLst>
      <p:ext uri="{BB962C8B-B14F-4D97-AF65-F5344CB8AC3E}">
        <p14:creationId xmlns:p14="http://schemas.microsoft.com/office/powerpoint/2010/main" val="18539470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FC02A6-E616-4441-9CCB-502B90C49B87}"/>
              </a:ext>
            </a:extLst>
          </p:cNvPr>
          <p:cNvSpPr>
            <a:spLocks noGrp="1"/>
          </p:cNvSpPr>
          <p:nvPr>
            <p:ph type="title"/>
          </p:nvPr>
        </p:nvSpPr>
        <p:spPr/>
        <p:txBody>
          <a:bodyPr>
            <a:normAutofit/>
          </a:bodyPr>
          <a:lstStyle/>
          <a:p>
            <a:r>
              <a:rPr lang="en-US" sz="2400" dirty="0"/>
              <a:t>PARFÜM SEKTÖRÜNDE FİYATLANDIRMA STRATEJİLERİ İLE İLGİLİ ARAŞTIRMA</a:t>
            </a:r>
          </a:p>
        </p:txBody>
      </p:sp>
      <p:sp>
        <p:nvSpPr>
          <p:cNvPr id="3" name="Content Placeholder 2">
            <a:extLst>
              <a:ext uri="{FF2B5EF4-FFF2-40B4-BE49-F238E27FC236}">
                <a16:creationId xmlns:a16="http://schemas.microsoft.com/office/drawing/2014/main" id="{1A1C5CC5-7454-4D82-9578-52745A4373DF}"/>
              </a:ext>
            </a:extLst>
          </p:cNvPr>
          <p:cNvSpPr>
            <a:spLocks noGrp="1"/>
          </p:cNvSpPr>
          <p:nvPr>
            <p:ph idx="1"/>
          </p:nvPr>
        </p:nvSpPr>
        <p:spPr/>
        <p:txBody>
          <a:bodyPr>
            <a:normAutofit/>
          </a:bodyPr>
          <a:lstStyle/>
          <a:p>
            <a:pPr marL="36900" indent="0">
              <a:buNone/>
            </a:pPr>
            <a:r>
              <a:rPr lang="en-US" sz="2400" b="1" dirty="0"/>
              <a:t>İdeal Perfumery &amp; Cosmetics </a:t>
            </a:r>
            <a:r>
              <a:rPr lang="en-US" sz="2400" dirty="0"/>
              <a:t>: İDEAL, </a:t>
            </a:r>
            <a:r>
              <a:rPr lang="en-US" sz="2400" dirty="0" err="1"/>
              <a:t>kozmetik</a:t>
            </a:r>
            <a:r>
              <a:rPr lang="en-US" sz="2400" dirty="0"/>
              <a:t> </a:t>
            </a:r>
            <a:r>
              <a:rPr lang="en-US" sz="2400" dirty="0" err="1"/>
              <a:t>ve</a:t>
            </a:r>
            <a:r>
              <a:rPr lang="en-US" sz="2400" dirty="0"/>
              <a:t> </a:t>
            </a:r>
            <a:r>
              <a:rPr lang="en-US" sz="2400" dirty="0" err="1"/>
              <a:t>parfüm</a:t>
            </a:r>
            <a:r>
              <a:rPr lang="en-US" sz="2400" dirty="0"/>
              <a:t> </a:t>
            </a:r>
            <a:r>
              <a:rPr lang="en-US" sz="2400" dirty="0" err="1"/>
              <a:t>alanında</a:t>
            </a:r>
            <a:r>
              <a:rPr lang="en-US" sz="2400" dirty="0"/>
              <a:t> </a:t>
            </a:r>
            <a:r>
              <a:rPr lang="en-US" sz="2400" dirty="0" err="1"/>
              <a:t>faaliyet</a:t>
            </a:r>
            <a:r>
              <a:rPr lang="en-US" sz="2400" dirty="0"/>
              <a:t> </a:t>
            </a:r>
            <a:r>
              <a:rPr lang="en-US" sz="2400" dirty="0" err="1"/>
              <a:t>gösteren</a:t>
            </a:r>
            <a:r>
              <a:rPr lang="en-US" sz="2400" dirty="0"/>
              <a:t> milli </a:t>
            </a:r>
            <a:r>
              <a:rPr lang="en-US" sz="2400" dirty="0" err="1"/>
              <a:t>riteylinq</a:t>
            </a:r>
            <a:r>
              <a:rPr lang="en-US" sz="2400" dirty="0"/>
              <a:t> </a:t>
            </a:r>
            <a:r>
              <a:rPr lang="en-US" sz="2400" dirty="0" err="1"/>
              <a:t>ve</a:t>
            </a:r>
            <a:r>
              <a:rPr lang="en-US" sz="2400" dirty="0"/>
              <a:t> </a:t>
            </a:r>
            <a:r>
              <a:rPr lang="en-US" sz="2400" dirty="0" err="1"/>
              <a:t>distribütör</a:t>
            </a:r>
            <a:r>
              <a:rPr lang="en-US" sz="2400" dirty="0"/>
              <a:t> </a:t>
            </a:r>
            <a:r>
              <a:rPr lang="en-US" sz="2400" dirty="0" err="1"/>
              <a:t>şirketidir</a:t>
            </a:r>
            <a:r>
              <a:rPr lang="en-US" sz="2400" dirty="0"/>
              <a:t>. </a:t>
            </a:r>
            <a:r>
              <a:rPr lang="en-US" sz="2400" dirty="0" err="1"/>
              <a:t>Şirket</a:t>
            </a:r>
            <a:r>
              <a:rPr lang="en-US" sz="2400" dirty="0"/>
              <a:t> </a:t>
            </a:r>
            <a:r>
              <a:rPr lang="en-US" sz="2400" dirty="0" err="1"/>
              <a:t>Bakü</a:t>
            </a:r>
            <a:r>
              <a:rPr lang="en-US" sz="2400" dirty="0"/>
              <a:t> </a:t>
            </a:r>
            <a:r>
              <a:rPr lang="en-US" sz="2400" dirty="0" err="1"/>
              <a:t>ve</a:t>
            </a:r>
            <a:r>
              <a:rPr lang="en-US" sz="2400" dirty="0"/>
              <a:t> </a:t>
            </a:r>
            <a:r>
              <a:rPr lang="en-US" sz="2400" dirty="0" err="1"/>
              <a:t>Sumgayıtda</a:t>
            </a:r>
            <a:r>
              <a:rPr lang="en-US" sz="2400" dirty="0"/>
              <a:t> </a:t>
            </a:r>
            <a:r>
              <a:rPr lang="en-US" sz="2400" dirty="0" err="1"/>
              <a:t>toplam</a:t>
            </a:r>
            <a:r>
              <a:rPr lang="en-US" sz="2400" dirty="0"/>
              <a:t> 18 </a:t>
            </a:r>
            <a:r>
              <a:rPr lang="en-US" sz="2400" dirty="0" err="1"/>
              <a:t>mağazasıyla</a:t>
            </a:r>
            <a:r>
              <a:rPr lang="en-US" sz="2400" dirty="0"/>
              <a:t> 17 </a:t>
            </a:r>
            <a:r>
              <a:rPr lang="en-US" sz="2400" dirty="0" err="1"/>
              <a:t>yıldır</a:t>
            </a:r>
            <a:r>
              <a:rPr lang="en-US" sz="2400" dirty="0"/>
              <a:t> </a:t>
            </a:r>
            <a:r>
              <a:rPr lang="en-US" sz="2400" dirty="0" err="1"/>
              <a:t>faaliyette</a:t>
            </a:r>
            <a:r>
              <a:rPr lang="en-US" sz="2400" dirty="0"/>
              <a:t> </a:t>
            </a:r>
            <a:r>
              <a:rPr lang="en-US" sz="2400" dirty="0" err="1"/>
              <a:t>bulunmaktadır</a:t>
            </a:r>
            <a:r>
              <a:rPr lang="en-US" sz="2400" dirty="0"/>
              <a:t>. </a:t>
            </a:r>
            <a:r>
              <a:rPr lang="en-US" sz="2400" dirty="0" err="1"/>
              <a:t>Azerbaycan</a:t>
            </a:r>
            <a:r>
              <a:rPr lang="en-US" sz="2400" dirty="0"/>
              <a:t> </a:t>
            </a:r>
            <a:r>
              <a:rPr lang="en-US" sz="2400" dirty="0" err="1"/>
              <a:t>parfüm</a:t>
            </a:r>
            <a:r>
              <a:rPr lang="en-US" sz="2400" dirty="0"/>
              <a:t> </a:t>
            </a:r>
            <a:r>
              <a:rPr lang="en-US" sz="2400" dirty="0" err="1"/>
              <a:t>ve</a:t>
            </a:r>
            <a:r>
              <a:rPr lang="en-US" sz="2400" dirty="0"/>
              <a:t> </a:t>
            </a:r>
            <a:r>
              <a:rPr lang="en-US" sz="2400" dirty="0" err="1"/>
              <a:t>kozmetik</a:t>
            </a:r>
            <a:r>
              <a:rPr lang="en-US" sz="2400" dirty="0"/>
              <a:t> </a:t>
            </a:r>
            <a:r>
              <a:rPr lang="en-US" sz="2400" dirty="0" err="1"/>
              <a:t>şebekesinin</a:t>
            </a:r>
            <a:r>
              <a:rPr lang="en-US" sz="2400" dirty="0"/>
              <a:t> %70` </a:t>
            </a:r>
            <a:r>
              <a:rPr lang="en-US" sz="2400" dirty="0" err="1"/>
              <a:t>ni</a:t>
            </a:r>
            <a:r>
              <a:rPr lang="en-US" sz="2400" dirty="0"/>
              <a:t> </a:t>
            </a:r>
            <a:r>
              <a:rPr lang="en-US" sz="2400" dirty="0" err="1"/>
              <a:t>kapsamaktadır</a:t>
            </a:r>
            <a:r>
              <a:rPr lang="en-US" sz="2400" dirty="0"/>
              <a:t>. </a:t>
            </a:r>
            <a:r>
              <a:rPr lang="en-US" sz="2400" dirty="0" err="1"/>
              <a:t>Araştırmada</a:t>
            </a:r>
            <a:r>
              <a:rPr lang="en-US" sz="2400" dirty="0"/>
              <a:t> </a:t>
            </a:r>
            <a:r>
              <a:rPr lang="en-US" sz="2400" dirty="0" err="1"/>
              <a:t>bana</a:t>
            </a:r>
            <a:r>
              <a:rPr lang="en-US" sz="2400" dirty="0"/>
              <a:t> </a:t>
            </a:r>
            <a:r>
              <a:rPr lang="en-US" sz="2400" dirty="0" err="1"/>
              <a:t>şirket</a:t>
            </a:r>
            <a:r>
              <a:rPr lang="en-US" sz="2400" dirty="0"/>
              <a:t> </a:t>
            </a:r>
            <a:r>
              <a:rPr lang="en-US" sz="2400" dirty="0" err="1"/>
              <a:t>adından</a:t>
            </a:r>
            <a:r>
              <a:rPr lang="en-US" sz="2400" dirty="0"/>
              <a:t> </a:t>
            </a:r>
            <a:r>
              <a:rPr lang="en-US" sz="2400" dirty="0" err="1"/>
              <a:t>yardım</a:t>
            </a:r>
            <a:r>
              <a:rPr lang="en-US" sz="2400" dirty="0"/>
              <a:t> </a:t>
            </a:r>
            <a:r>
              <a:rPr lang="en-US" sz="2400" dirty="0" err="1"/>
              <a:t>eden</a:t>
            </a:r>
            <a:r>
              <a:rPr lang="en-US" sz="2400" dirty="0"/>
              <a:t> </a:t>
            </a:r>
            <a:r>
              <a:rPr lang="en-US" sz="2400" dirty="0" err="1"/>
              <a:t>ve</a:t>
            </a:r>
            <a:r>
              <a:rPr lang="en-US" sz="2400" dirty="0"/>
              <a:t> </a:t>
            </a:r>
            <a:r>
              <a:rPr lang="en-US" sz="2400" dirty="0" err="1"/>
              <a:t>soruları</a:t>
            </a:r>
            <a:r>
              <a:rPr lang="en-US" sz="2400" dirty="0"/>
              <a:t> </a:t>
            </a:r>
            <a:r>
              <a:rPr lang="en-US" sz="2400" dirty="0" err="1"/>
              <a:t>yanıtlayan</a:t>
            </a:r>
            <a:r>
              <a:rPr lang="en-US" sz="2400" dirty="0"/>
              <a:t> İdeal Perfumery &amp; Cosmetics` de </a:t>
            </a:r>
            <a:r>
              <a:rPr lang="en-US" sz="2400" dirty="0" err="1"/>
              <a:t>Pazarlama</a:t>
            </a:r>
            <a:r>
              <a:rPr lang="en-US" sz="2400" dirty="0"/>
              <a:t> </a:t>
            </a:r>
            <a:r>
              <a:rPr lang="en-US" sz="2400" dirty="0" err="1"/>
              <a:t>ve</a:t>
            </a:r>
            <a:r>
              <a:rPr lang="en-US" sz="2400" dirty="0"/>
              <a:t> RTL </a:t>
            </a:r>
            <a:r>
              <a:rPr lang="en-US" sz="2400" dirty="0" err="1"/>
              <a:t>departmanında</a:t>
            </a:r>
            <a:r>
              <a:rPr lang="en-US" sz="2400" dirty="0"/>
              <a:t> Mac Cosmetics` in </a:t>
            </a:r>
            <a:r>
              <a:rPr lang="en-US" sz="2400" dirty="0" err="1"/>
              <a:t>direktörü</a:t>
            </a:r>
            <a:r>
              <a:rPr lang="en-US" sz="2400" dirty="0"/>
              <a:t> </a:t>
            </a:r>
            <a:r>
              <a:rPr lang="en-US" sz="2400" dirty="0" err="1"/>
              <a:t>ve</a:t>
            </a:r>
            <a:r>
              <a:rPr lang="en-US" sz="2400" dirty="0"/>
              <a:t> </a:t>
            </a:r>
            <a:r>
              <a:rPr lang="en-US" sz="2400" dirty="0" err="1"/>
              <a:t>aynı</a:t>
            </a:r>
            <a:r>
              <a:rPr lang="en-US" sz="2400" dirty="0"/>
              <a:t> </a:t>
            </a:r>
            <a:r>
              <a:rPr lang="en-US" sz="2400" dirty="0" err="1"/>
              <a:t>zamanda</a:t>
            </a:r>
            <a:r>
              <a:rPr lang="en-US" sz="2400" dirty="0"/>
              <a:t> Dolce &amp; Gabbana` </a:t>
            </a:r>
            <a:r>
              <a:rPr lang="en-US" sz="2400" dirty="0" err="1"/>
              <a:t>nın</a:t>
            </a:r>
            <a:r>
              <a:rPr lang="en-US" sz="2400" dirty="0"/>
              <a:t> </a:t>
            </a:r>
            <a:r>
              <a:rPr lang="en-US" sz="2400" dirty="0" err="1"/>
              <a:t>brend</a:t>
            </a:r>
            <a:r>
              <a:rPr lang="en-US" sz="2400" dirty="0"/>
              <a:t> </a:t>
            </a:r>
            <a:r>
              <a:rPr lang="en-US" sz="2400" dirty="0" err="1"/>
              <a:t>menejeri</a:t>
            </a:r>
            <a:r>
              <a:rPr lang="en-US" sz="2400" dirty="0"/>
              <a:t> </a:t>
            </a:r>
            <a:r>
              <a:rPr lang="en-US" sz="2400" dirty="0" err="1"/>
              <a:t>Nigar</a:t>
            </a:r>
            <a:r>
              <a:rPr lang="en-US" sz="2400" dirty="0"/>
              <a:t> </a:t>
            </a:r>
            <a:r>
              <a:rPr lang="en-US" sz="2400" dirty="0" err="1"/>
              <a:t>Memmedova</a:t>
            </a:r>
            <a:r>
              <a:rPr lang="en-US" sz="2400" dirty="0"/>
              <a:t> </a:t>
            </a:r>
            <a:r>
              <a:rPr lang="en-US" sz="2400" dirty="0" err="1"/>
              <a:t>olmuştur</a:t>
            </a:r>
            <a:r>
              <a:rPr lang="en-US" sz="2400" dirty="0"/>
              <a:t>.</a:t>
            </a:r>
            <a:endParaRPr lang="en-US" sz="3200" dirty="0"/>
          </a:p>
        </p:txBody>
      </p:sp>
    </p:spTree>
    <p:extLst>
      <p:ext uri="{BB962C8B-B14F-4D97-AF65-F5344CB8AC3E}">
        <p14:creationId xmlns:p14="http://schemas.microsoft.com/office/powerpoint/2010/main" val="7032888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FC02A6-E616-4441-9CCB-502B90C49B87}"/>
              </a:ext>
            </a:extLst>
          </p:cNvPr>
          <p:cNvSpPr>
            <a:spLocks noGrp="1"/>
          </p:cNvSpPr>
          <p:nvPr>
            <p:ph type="title"/>
          </p:nvPr>
        </p:nvSpPr>
        <p:spPr/>
        <p:txBody>
          <a:bodyPr>
            <a:normAutofit/>
          </a:bodyPr>
          <a:lstStyle/>
          <a:p>
            <a:r>
              <a:rPr lang="en-US" sz="2400" dirty="0"/>
              <a:t>PARFÜM SEKTÖRÜNDE FİYATLANDIRMA STRATEJİLERİ İLE İLGİLİ ARAŞTIRMA</a:t>
            </a:r>
          </a:p>
        </p:txBody>
      </p:sp>
      <p:sp>
        <p:nvSpPr>
          <p:cNvPr id="3" name="Content Placeholder 2">
            <a:extLst>
              <a:ext uri="{FF2B5EF4-FFF2-40B4-BE49-F238E27FC236}">
                <a16:creationId xmlns:a16="http://schemas.microsoft.com/office/drawing/2014/main" id="{1A1C5CC5-7454-4D82-9578-52745A4373DF}"/>
              </a:ext>
            </a:extLst>
          </p:cNvPr>
          <p:cNvSpPr>
            <a:spLocks noGrp="1"/>
          </p:cNvSpPr>
          <p:nvPr>
            <p:ph idx="1"/>
          </p:nvPr>
        </p:nvSpPr>
        <p:spPr/>
        <p:txBody>
          <a:bodyPr>
            <a:normAutofit/>
          </a:bodyPr>
          <a:lstStyle/>
          <a:p>
            <a:pPr marL="36900" indent="0">
              <a:buNone/>
            </a:pPr>
            <a:r>
              <a:rPr lang="en-US" sz="2800" b="1" dirty="0"/>
              <a:t>Sabina Perfumery &amp; Cosmetics Sabina </a:t>
            </a:r>
            <a:r>
              <a:rPr lang="en-US" sz="2800" dirty="0"/>
              <a:t>: Perfumery &amp;Cosmetics </a:t>
            </a:r>
            <a:r>
              <a:rPr lang="en-US" sz="2800" dirty="0" err="1"/>
              <a:t>brend</a:t>
            </a:r>
            <a:r>
              <a:rPr lang="en-US" sz="2800" dirty="0"/>
              <a:t> </a:t>
            </a:r>
            <a:r>
              <a:rPr lang="en-US" sz="2800" dirty="0" err="1"/>
              <a:t>markaların</a:t>
            </a:r>
            <a:r>
              <a:rPr lang="en-US" sz="2800" dirty="0"/>
              <a:t> </a:t>
            </a:r>
            <a:r>
              <a:rPr lang="en-US" sz="2800" dirty="0" err="1"/>
              <a:t>Azerbaycandaki</a:t>
            </a:r>
            <a:r>
              <a:rPr lang="en-US" sz="2800" dirty="0"/>
              <a:t> </a:t>
            </a:r>
            <a:r>
              <a:rPr lang="en-US" sz="2800" dirty="0" err="1"/>
              <a:t>özel</a:t>
            </a:r>
            <a:r>
              <a:rPr lang="en-US" sz="2800" dirty="0"/>
              <a:t> </a:t>
            </a:r>
            <a:r>
              <a:rPr lang="en-US" sz="2800" dirty="0" err="1"/>
              <a:t>distribütörü</a:t>
            </a:r>
            <a:r>
              <a:rPr lang="en-US" sz="2800" dirty="0"/>
              <a:t> </a:t>
            </a:r>
            <a:r>
              <a:rPr lang="en-US" sz="2800" dirty="0" err="1"/>
              <a:t>ve</a:t>
            </a:r>
            <a:r>
              <a:rPr lang="en-US" sz="2800" dirty="0"/>
              <a:t> </a:t>
            </a:r>
            <a:r>
              <a:rPr lang="en-US" sz="2800" dirty="0" err="1"/>
              <a:t>resmi</a:t>
            </a:r>
            <a:r>
              <a:rPr lang="en-US" sz="2800" dirty="0"/>
              <a:t> </a:t>
            </a:r>
            <a:r>
              <a:rPr lang="en-US" sz="2800" dirty="0" err="1"/>
              <a:t>emekdaşıdır</a:t>
            </a:r>
            <a:r>
              <a:rPr lang="en-US" sz="2800" dirty="0"/>
              <a:t>. </a:t>
            </a:r>
            <a:r>
              <a:rPr lang="en-US" sz="2800" dirty="0" err="1"/>
              <a:t>Şirket</a:t>
            </a:r>
            <a:r>
              <a:rPr lang="en-US" sz="2800" dirty="0"/>
              <a:t> 1994 </a:t>
            </a:r>
            <a:r>
              <a:rPr lang="en-US" sz="2800" dirty="0" err="1"/>
              <a:t>yılından</a:t>
            </a:r>
            <a:r>
              <a:rPr lang="en-US" sz="2800" dirty="0"/>
              <a:t> </a:t>
            </a:r>
            <a:r>
              <a:rPr lang="en-US" sz="2800" dirty="0" err="1"/>
              <a:t>faaliyet</a:t>
            </a:r>
            <a:r>
              <a:rPr lang="en-US" sz="2800" dirty="0"/>
              <a:t> </a:t>
            </a:r>
            <a:r>
              <a:rPr lang="en-US" sz="2800" dirty="0" err="1"/>
              <a:t>göstermektedir</a:t>
            </a:r>
            <a:r>
              <a:rPr lang="en-US" sz="2800" dirty="0"/>
              <a:t>. </a:t>
            </a:r>
            <a:r>
              <a:rPr lang="en-US" sz="2800" dirty="0" err="1"/>
              <a:t>Baküde</a:t>
            </a:r>
            <a:r>
              <a:rPr lang="en-US" sz="2800" dirty="0"/>
              <a:t> 12, </a:t>
            </a:r>
            <a:r>
              <a:rPr lang="en-US" sz="2800" dirty="0" err="1"/>
              <a:t>Gencede</a:t>
            </a:r>
            <a:r>
              <a:rPr lang="en-US" sz="2800" dirty="0"/>
              <a:t> 1 </a:t>
            </a:r>
            <a:r>
              <a:rPr lang="en-US" sz="2800" dirty="0" err="1"/>
              <a:t>mağazısı</a:t>
            </a:r>
            <a:r>
              <a:rPr lang="en-US" sz="2800" dirty="0"/>
              <a:t> </a:t>
            </a:r>
            <a:r>
              <a:rPr lang="en-US" sz="2800" dirty="0" err="1"/>
              <a:t>bulunmaktadır</a:t>
            </a:r>
            <a:r>
              <a:rPr lang="en-US" sz="2800" dirty="0"/>
              <a:t>. </a:t>
            </a:r>
            <a:r>
              <a:rPr lang="en-US" sz="2800" dirty="0" err="1"/>
              <a:t>Şirket</a:t>
            </a:r>
            <a:r>
              <a:rPr lang="en-US" sz="2800" dirty="0"/>
              <a:t> 55 </a:t>
            </a:r>
            <a:r>
              <a:rPr lang="en-US" sz="2800" dirty="0" err="1"/>
              <a:t>adına</a:t>
            </a:r>
            <a:r>
              <a:rPr lang="en-US" sz="2800" dirty="0"/>
              <a:t> </a:t>
            </a:r>
            <a:r>
              <a:rPr lang="en-US" sz="2800" dirty="0" err="1"/>
              <a:t>bana</a:t>
            </a:r>
            <a:r>
              <a:rPr lang="en-US" sz="2800" dirty="0"/>
              <a:t> </a:t>
            </a:r>
            <a:r>
              <a:rPr lang="en-US" sz="2800" dirty="0" err="1"/>
              <a:t>yardım</a:t>
            </a:r>
            <a:r>
              <a:rPr lang="en-US" sz="2800" dirty="0"/>
              <a:t> </a:t>
            </a:r>
            <a:r>
              <a:rPr lang="en-US" sz="2800" dirty="0" err="1"/>
              <a:t>eden</a:t>
            </a:r>
            <a:r>
              <a:rPr lang="en-US" sz="2800" dirty="0"/>
              <a:t> </a:t>
            </a:r>
            <a:r>
              <a:rPr lang="en-US" sz="2800" dirty="0" err="1"/>
              <a:t>Pazarlama</a:t>
            </a:r>
            <a:r>
              <a:rPr lang="en-US" sz="2800" dirty="0"/>
              <a:t> </a:t>
            </a:r>
            <a:r>
              <a:rPr lang="en-US" sz="2800" dirty="0" err="1"/>
              <a:t>departmanında</a:t>
            </a:r>
            <a:r>
              <a:rPr lang="en-US" sz="2800" dirty="0"/>
              <a:t> </a:t>
            </a:r>
            <a:r>
              <a:rPr lang="en-US" sz="2800" dirty="0" err="1"/>
              <a:t>yöneticilerden</a:t>
            </a:r>
            <a:r>
              <a:rPr lang="en-US" sz="2800" dirty="0"/>
              <a:t> </a:t>
            </a:r>
            <a:r>
              <a:rPr lang="en-US" sz="2800" dirty="0" err="1"/>
              <a:t>biri</a:t>
            </a:r>
            <a:r>
              <a:rPr lang="en-US" sz="2800" dirty="0"/>
              <a:t> </a:t>
            </a:r>
            <a:r>
              <a:rPr lang="en-US" sz="2800" dirty="0" err="1"/>
              <a:t>oldu</a:t>
            </a:r>
            <a:r>
              <a:rPr lang="en-US" sz="2800" dirty="0"/>
              <a:t>. </a:t>
            </a:r>
            <a:r>
              <a:rPr lang="en-US" sz="2800" dirty="0" err="1"/>
              <a:t>Kendisi</a:t>
            </a:r>
            <a:r>
              <a:rPr lang="en-US" sz="2800" dirty="0"/>
              <a:t> </a:t>
            </a:r>
            <a:r>
              <a:rPr lang="en-US" sz="2800" dirty="0" err="1"/>
              <a:t>isminin</a:t>
            </a:r>
            <a:r>
              <a:rPr lang="en-US" sz="2800" dirty="0"/>
              <a:t> </a:t>
            </a:r>
            <a:r>
              <a:rPr lang="en-US" sz="2800" dirty="0" err="1"/>
              <a:t>açıklanmasına</a:t>
            </a:r>
            <a:r>
              <a:rPr lang="en-US" sz="2800" dirty="0"/>
              <a:t> </a:t>
            </a:r>
            <a:r>
              <a:rPr lang="en-US" sz="2800" dirty="0" err="1"/>
              <a:t>izin</a:t>
            </a:r>
            <a:r>
              <a:rPr lang="en-US" sz="2800" dirty="0"/>
              <a:t> </a:t>
            </a:r>
            <a:r>
              <a:rPr lang="en-US" sz="2800" dirty="0" err="1"/>
              <a:t>vermedi</a:t>
            </a:r>
            <a:r>
              <a:rPr lang="en-US" sz="2800" dirty="0"/>
              <a:t>.</a:t>
            </a:r>
          </a:p>
        </p:txBody>
      </p:sp>
    </p:spTree>
    <p:extLst>
      <p:ext uri="{BB962C8B-B14F-4D97-AF65-F5344CB8AC3E}">
        <p14:creationId xmlns:p14="http://schemas.microsoft.com/office/powerpoint/2010/main" val="23261413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FC02A6-E616-4441-9CCB-502B90C49B87}"/>
              </a:ext>
            </a:extLst>
          </p:cNvPr>
          <p:cNvSpPr>
            <a:spLocks noGrp="1"/>
          </p:cNvSpPr>
          <p:nvPr>
            <p:ph type="title"/>
          </p:nvPr>
        </p:nvSpPr>
        <p:spPr/>
        <p:txBody>
          <a:bodyPr>
            <a:normAutofit/>
          </a:bodyPr>
          <a:lstStyle/>
          <a:p>
            <a:r>
              <a:rPr lang="en-US" sz="2400" dirty="0"/>
              <a:t>PARFÜM SEKTÖRÜNDE FİYATLANDIRMA STRATEJİLERİ İLE İLGİLİ ARAŞTIRMA</a:t>
            </a:r>
          </a:p>
        </p:txBody>
      </p:sp>
      <p:sp>
        <p:nvSpPr>
          <p:cNvPr id="3" name="Content Placeholder 2">
            <a:extLst>
              <a:ext uri="{FF2B5EF4-FFF2-40B4-BE49-F238E27FC236}">
                <a16:creationId xmlns:a16="http://schemas.microsoft.com/office/drawing/2014/main" id="{1A1C5CC5-7454-4D82-9578-52745A4373DF}"/>
              </a:ext>
            </a:extLst>
          </p:cNvPr>
          <p:cNvSpPr>
            <a:spLocks noGrp="1"/>
          </p:cNvSpPr>
          <p:nvPr>
            <p:ph idx="1"/>
          </p:nvPr>
        </p:nvSpPr>
        <p:spPr/>
        <p:txBody>
          <a:bodyPr>
            <a:normAutofit/>
          </a:bodyPr>
          <a:lstStyle/>
          <a:p>
            <a:pPr marL="36900" indent="0">
              <a:buNone/>
            </a:pPr>
            <a:r>
              <a:rPr lang="en-US" sz="2800" b="1" dirty="0"/>
              <a:t>Sabina Perfumery &amp; Cosmetics Sabina </a:t>
            </a:r>
            <a:r>
              <a:rPr lang="en-US" sz="2800" dirty="0"/>
              <a:t>: Perfumery &amp;Cosmetics </a:t>
            </a:r>
            <a:r>
              <a:rPr lang="en-US" sz="2800" dirty="0" err="1"/>
              <a:t>brend</a:t>
            </a:r>
            <a:r>
              <a:rPr lang="en-US" sz="2800" dirty="0"/>
              <a:t> </a:t>
            </a:r>
            <a:r>
              <a:rPr lang="en-US" sz="2800" dirty="0" err="1"/>
              <a:t>markaların</a:t>
            </a:r>
            <a:r>
              <a:rPr lang="en-US" sz="2800" dirty="0"/>
              <a:t> </a:t>
            </a:r>
            <a:r>
              <a:rPr lang="en-US" sz="2800" dirty="0" err="1"/>
              <a:t>Azerbaycandaki</a:t>
            </a:r>
            <a:r>
              <a:rPr lang="en-US" sz="2800" dirty="0"/>
              <a:t> </a:t>
            </a:r>
            <a:r>
              <a:rPr lang="en-US" sz="2800" dirty="0" err="1"/>
              <a:t>özel</a:t>
            </a:r>
            <a:r>
              <a:rPr lang="en-US" sz="2800" dirty="0"/>
              <a:t> </a:t>
            </a:r>
            <a:r>
              <a:rPr lang="en-US" sz="2800" dirty="0" err="1"/>
              <a:t>distribütörü</a:t>
            </a:r>
            <a:r>
              <a:rPr lang="en-US" sz="2800" dirty="0"/>
              <a:t> </a:t>
            </a:r>
            <a:r>
              <a:rPr lang="en-US" sz="2800" dirty="0" err="1"/>
              <a:t>ve</a:t>
            </a:r>
            <a:r>
              <a:rPr lang="en-US" sz="2800" dirty="0"/>
              <a:t> </a:t>
            </a:r>
            <a:r>
              <a:rPr lang="en-US" sz="2800" dirty="0" err="1"/>
              <a:t>resmi</a:t>
            </a:r>
            <a:r>
              <a:rPr lang="en-US" sz="2800" dirty="0"/>
              <a:t> </a:t>
            </a:r>
            <a:r>
              <a:rPr lang="en-US" sz="2800" dirty="0" err="1"/>
              <a:t>emekdaşıdır</a:t>
            </a:r>
            <a:r>
              <a:rPr lang="en-US" sz="2800" dirty="0"/>
              <a:t>. </a:t>
            </a:r>
            <a:r>
              <a:rPr lang="en-US" sz="2800" dirty="0" err="1"/>
              <a:t>Şirket</a:t>
            </a:r>
            <a:r>
              <a:rPr lang="en-US" sz="2800" dirty="0"/>
              <a:t> 1994 </a:t>
            </a:r>
            <a:r>
              <a:rPr lang="en-US" sz="2800" dirty="0" err="1"/>
              <a:t>yılından</a:t>
            </a:r>
            <a:r>
              <a:rPr lang="en-US" sz="2800" dirty="0"/>
              <a:t> </a:t>
            </a:r>
            <a:r>
              <a:rPr lang="en-US" sz="2800" dirty="0" err="1"/>
              <a:t>faaliyet</a:t>
            </a:r>
            <a:r>
              <a:rPr lang="en-US" sz="2800" dirty="0"/>
              <a:t> </a:t>
            </a:r>
            <a:r>
              <a:rPr lang="en-US" sz="2800" dirty="0" err="1"/>
              <a:t>göstermektedir</a:t>
            </a:r>
            <a:r>
              <a:rPr lang="en-US" sz="2800" dirty="0"/>
              <a:t>. </a:t>
            </a:r>
            <a:r>
              <a:rPr lang="en-US" sz="2800" dirty="0" err="1"/>
              <a:t>Baküde</a:t>
            </a:r>
            <a:r>
              <a:rPr lang="en-US" sz="2800" dirty="0"/>
              <a:t> 12, </a:t>
            </a:r>
            <a:r>
              <a:rPr lang="en-US" sz="2800" dirty="0" err="1"/>
              <a:t>Gencede</a:t>
            </a:r>
            <a:r>
              <a:rPr lang="en-US" sz="2800" dirty="0"/>
              <a:t> 1 </a:t>
            </a:r>
            <a:r>
              <a:rPr lang="en-US" sz="2800" dirty="0" err="1"/>
              <a:t>mağazısı</a:t>
            </a:r>
            <a:r>
              <a:rPr lang="en-US" sz="2800" dirty="0"/>
              <a:t> </a:t>
            </a:r>
            <a:r>
              <a:rPr lang="en-US" sz="2800" dirty="0" err="1"/>
              <a:t>bulunmaktadır</a:t>
            </a:r>
            <a:r>
              <a:rPr lang="en-US" sz="2800" dirty="0"/>
              <a:t>. </a:t>
            </a:r>
            <a:r>
              <a:rPr lang="en-US" sz="2800" dirty="0" err="1"/>
              <a:t>Şirket</a:t>
            </a:r>
            <a:r>
              <a:rPr lang="en-US" sz="2800" dirty="0"/>
              <a:t> 55 </a:t>
            </a:r>
            <a:r>
              <a:rPr lang="en-US" sz="2800" dirty="0" err="1"/>
              <a:t>adına</a:t>
            </a:r>
            <a:r>
              <a:rPr lang="en-US" sz="2800" dirty="0"/>
              <a:t> </a:t>
            </a:r>
            <a:r>
              <a:rPr lang="en-US" sz="2800" dirty="0" err="1"/>
              <a:t>bana</a:t>
            </a:r>
            <a:r>
              <a:rPr lang="en-US" sz="2800" dirty="0"/>
              <a:t> </a:t>
            </a:r>
            <a:r>
              <a:rPr lang="en-US" sz="2800" dirty="0" err="1"/>
              <a:t>yardım</a:t>
            </a:r>
            <a:r>
              <a:rPr lang="en-US" sz="2800" dirty="0"/>
              <a:t> </a:t>
            </a:r>
            <a:r>
              <a:rPr lang="en-US" sz="2800" dirty="0" err="1"/>
              <a:t>eden</a:t>
            </a:r>
            <a:r>
              <a:rPr lang="en-US" sz="2800" dirty="0"/>
              <a:t> </a:t>
            </a:r>
            <a:r>
              <a:rPr lang="en-US" sz="2800" dirty="0" err="1"/>
              <a:t>Pazarlama</a:t>
            </a:r>
            <a:r>
              <a:rPr lang="en-US" sz="2800" dirty="0"/>
              <a:t> </a:t>
            </a:r>
            <a:r>
              <a:rPr lang="en-US" sz="2800" dirty="0" err="1"/>
              <a:t>departmanında</a:t>
            </a:r>
            <a:r>
              <a:rPr lang="en-US" sz="2800" dirty="0"/>
              <a:t> </a:t>
            </a:r>
            <a:r>
              <a:rPr lang="en-US" sz="2800" dirty="0" err="1"/>
              <a:t>yöneticilerden</a:t>
            </a:r>
            <a:r>
              <a:rPr lang="en-US" sz="2800" dirty="0"/>
              <a:t> </a:t>
            </a:r>
            <a:r>
              <a:rPr lang="en-US" sz="2800" dirty="0" err="1"/>
              <a:t>biri</a:t>
            </a:r>
            <a:r>
              <a:rPr lang="en-US" sz="2800" dirty="0"/>
              <a:t> </a:t>
            </a:r>
            <a:r>
              <a:rPr lang="en-US" sz="2800" dirty="0" err="1"/>
              <a:t>oldu</a:t>
            </a:r>
            <a:r>
              <a:rPr lang="en-US" sz="2800" dirty="0"/>
              <a:t>. </a:t>
            </a:r>
            <a:r>
              <a:rPr lang="en-US" sz="2800" dirty="0" err="1"/>
              <a:t>Kendisi</a:t>
            </a:r>
            <a:r>
              <a:rPr lang="en-US" sz="2800" dirty="0"/>
              <a:t> </a:t>
            </a:r>
            <a:r>
              <a:rPr lang="en-US" sz="2800" dirty="0" err="1"/>
              <a:t>isminin</a:t>
            </a:r>
            <a:r>
              <a:rPr lang="en-US" sz="2800" dirty="0"/>
              <a:t> </a:t>
            </a:r>
            <a:r>
              <a:rPr lang="en-US" sz="2800" dirty="0" err="1"/>
              <a:t>açıklanmasına</a:t>
            </a:r>
            <a:r>
              <a:rPr lang="en-US" sz="2800" dirty="0"/>
              <a:t> </a:t>
            </a:r>
            <a:r>
              <a:rPr lang="en-US" sz="2800" dirty="0" err="1"/>
              <a:t>izin</a:t>
            </a:r>
            <a:r>
              <a:rPr lang="en-US" sz="2800" dirty="0"/>
              <a:t> </a:t>
            </a:r>
            <a:r>
              <a:rPr lang="en-US" sz="2800" dirty="0" err="1"/>
              <a:t>vermedi</a:t>
            </a:r>
            <a:r>
              <a:rPr lang="en-US" sz="2800" dirty="0"/>
              <a:t>.</a:t>
            </a:r>
          </a:p>
        </p:txBody>
      </p:sp>
    </p:spTree>
    <p:extLst>
      <p:ext uri="{BB962C8B-B14F-4D97-AF65-F5344CB8AC3E}">
        <p14:creationId xmlns:p14="http://schemas.microsoft.com/office/powerpoint/2010/main" val="41069839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AEA1FA-844A-49EB-863A-29DFAFCC268D}"/>
              </a:ext>
            </a:extLst>
          </p:cNvPr>
          <p:cNvSpPr>
            <a:spLocks noGrp="1"/>
          </p:cNvSpPr>
          <p:nvPr>
            <p:ph type="title"/>
          </p:nvPr>
        </p:nvSpPr>
        <p:spPr>
          <a:xfrm>
            <a:off x="984817" y="0"/>
            <a:ext cx="10353762" cy="1257300"/>
          </a:xfrm>
        </p:spPr>
        <p:txBody>
          <a:bodyPr>
            <a:normAutofit/>
          </a:bodyPr>
          <a:lstStyle/>
          <a:p>
            <a:r>
              <a:rPr lang="en-US" sz="3200" dirty="0" err="1"/>
              <a:t>Araştırma</a:t>
            </a:r>
            <a:r>
              <a:rPr lang="en-US" sz="3200" dirty="0"/>
              <a:t> </a:t>
            </a:r>
            <a:r>
              <a:rPr lang="en-US" sz="3200" dirty="0" err="1"/>
              <a:t>Yapılan</a:t>
            </a:r>
            <a:r>
              <a:rPr lang="en-US" sz="3200" dirty="0"/>
              <a:t> </a:t>
            </a:r>
            <a:r>
              <a:rPr lang="en-US" sz="3200" dirty="0" err="1"/>
              <a:t>İşletmelerdeki</a:t>
            </a:r>
            <a:r>
              <a:rPr lang="en-US" sz="3200" dirty="0"/>
              <a:t> </a:t>
            </a:r>
            <a:r>
              <a:rPr lang="en-US" sz="3200" dirty="0" err="1"/>
              <a:t>Fiyat</a:t>
            </a:r>
            <a:r>
              <a:rPr lang="en-US" sz="3200" dirty="0"/>
              <a:t> </a:t>
            </a:r>
            <a:r>
              <a:rPr lang="en-US" sz="3200" dirty="0" err="1"/>
              <a:t>ve</a:t>
            </a:r>
            <a:r>
              <a:rPr lang="en-US" sz="3200" dirty="0"/>
              <a:t> </a:t>
            </a:r>
            <a:r>
              <a:rPr lang="en-US" sz="3200" dirty="0" err="1"/>
              <a:t>Fiyatlandırma</a:t>
            </a:r>
            <a:endParaRPr lang="en-US" sz="3200" dirty="0"/>
          </a:p>
        </p:txBody>
      </p:sp>
      <p:sp>
        <p:nvSpPr>
          <p:cNvPr id="4" name="Title 1">
            <a:extLst>
              <a:ext uri="{FF2B5EF4-FFF2-40B4-BE49-F238E27FC236}">
                <a16:creationId xmlns:a16="http://schemas.microsoft.com/office/drawing/2014/main" id="{A629D9C7-D6C3-4C7E-BBFC-FAA413169327}"/>
              </a:ext>
            </a:extLst>
          </p:cNvPr>
          <p:cNvSpPr txBox="1">
            <a:spLocks/>
          </p:cNvSpPr>
          <p:nvPr/>
        </p:nvSpPr>
        <p:spPr>
          <a:xfrm>
            <a:off x="532056" y="1079747"/>
            <a:ext cx="10050128"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sz="2000" dirty="0" err="1"/>
              <a:t>Fiyatlandırma</a:t>
            </a:r>
            <a:r>
              <a:rPr lang="en-US" sz="2000" dirty="0"/>
              <a:t> </a:t>
            </a:r>
            <a:r>
              <a:rPr lang="en-US" sz="2000" dirty="0" err="1"/>
              <a:t>kararları</a:t>
            </a:r>
            <a:r>
              <a:rPr lang="en-US" sz="2000" dirty="0"/>
              <a:t> </a:t>
            </a:r>
            <a:r>
              <a:rPr lang="en-US" sz="2000" dirty="0" err="1"/>
              <a:t>için</a:t>
            </a:r>
            <a:r>
              <a:rPr lang="en-US" sz="2000" dirty="0"/>
              <a:t> </a:t>
            </a:r>
            <a:r>
              <a:rPr lang="en-US" sz="2000" dirty="0" err="1"/>
              <a:t>talep</a:t>
            </a:r>
            <a:r>
              <a:rPr lang="en-US" sz="2000" dirty="0"/>
              <a:t> </a:t>
            </a:r>
            <a:r>
              <a:rPr lang="en-US" sz="2000" dirty="0" err="1"/>
              <a:t>analizleri</a:t>
            </a:r>
            <a:r>
              <a:rPr lang="en-US" sz="2000" dirty="0"/>
              <a:t>, </a:t>
            </a:r>
            <a:r>
              <a:rPr lang="en-US" sz="2000" dirty="0" err="1"/>
              <a:t>pazar</a:t>
            </a:r>
            <a:r>
              <a:rPr lang="en-US" sz="2000" dirty="0"/>
              <a:t> </a:t>
            </a:r>
            <a:r>
              <a:rPr lang="en-US" sz="2000" dirty="0" err="1"/>
              <a:t>araştırmaları</a:t>
            </a:r>
            <a:r>
              <a:rPr lang="en-US" sz="2000" dirty="0"/>
              <a:t> vb. </a:t>
            </a:r>
            <a:r>
              <a:rPr lang="en-US" sz="2000" dirty="0" err="1"/>
              <a:t>gibi</a:t>
            </a:r>
            <a:r>
              <a:rPr lang="en-US" sz="2000" dirty="0"/>
              <a:t> </a:t>
            </a:r>
            <a:r>
              <a:rPr lang="en-US" sz="2000" dirty="0" err="1"/>
              <a:t>çalışmalar</a:t>
            </a:r>
            <a:r>
              <a:rPr lang="en-US" sz="2000" dirty="0"/>
              <a:t> </a:t>
            </a:r>
            <a:r>
              <a:rPr lang="en-US" sz="2000" dirty="0" err="1"/>
              <a:t>açısından</a:t>
            </a:r>
            <a:r>
              <a:rPr lang="en-US" sz="2000" dirty="0"/>
              <a:t> </a:t>
            </a:r>
            <a:r>
              <a:rPr lang="en-US" sz="2000" dirty="0" err="1"/>
              <a:t>değerlendirme</a:t>
            </a:r>
            <a:endParaRPr lang="en-US" sz="2000" dirty="0"/>
          </a:p>
        </p:txBody>
      </p:sp>
      <p:graphicFrame>
        <p:nvGraphicFramePr>
          <p:cNvPr id="5" name="Table 5">
            <a:extLst>
              <a:ext uri="{FF2B5EF4-FFF2-40B4-BE49-F238E27FC236}">
                <a16:creationId xmlns:a16="http://schemas.microsoft.com/office/drawing/2014/main" id="{A1CFBAF0-CC92-43BF-BB4F-C4B4128D50A4}"/>
              </a:ext>
            </a:extLst>
          </p:cNvPr>
          <p:cNvGraphicFramePr>
            <a:graphicFrameLocks noGrp="1"/>
          </p:cNvGraphicFramePr>
          <p:nvPr/>
        </p:nvGraphicFramePr>
        <p:xfrm>
          <a:off x="1750380" y="2630010"/>
          <a:ext cx="8691240" cy="2198333"/>
        </p:xfrm>
        <a:graphic>
          <a:graphicData uri="http://schemas.openxmlformats.org/drawingml/2006/table">
            <a:tbl>
              <a:tblPr firstRow="1" bandRow="1">
                <a:tableStyleId>{93296810-A885-4BE3-A3E7-6D5BEEA58F35}</a:tableStyleId>
              </a:tblPr>
              <a:tblGrid>
                <a:gridCol w="4345620">
                  <a:extLst>
                    <a:ext uri="{9D8B030D-6E8A-4147-A177-3AD203B41FA5}">
                      <a16:colId xmlns:a16="http://schemas.microsoft.com/office/drawing/2014/main" val="3512268565"/>
                    </a:ext>
                  </a:extLst>
                </a:gridCol>
                <a:gridCol w="4345620">
                  <a:extLst>
                    <a:ext uri="{9D8B030D-6E8A-4147-A177-3AD203B41FA5}">
                      <a16:colId xmlns:a16="http://schemas.microsoft.com/office/drawing/2014/main" val="747789144"/>
                    </a:ext>
                  </a:extLst>
                </a:gridCol>
              </a:tblGrid>
              <a:tr h="654728">
                <a:tc>
                  <a:txBody>
                    <a:bodyPr/>
                    <a:lstStyle/>
                    <a:p>
                      <a:pPr algn="ctr"/>
                      <a:r>
                        <a:rPr lang="en-US" dirty="0"/>
                        <a:t>İdeal Perfumery &amp; Cosmetics</a:t>
                      </a:r>
                      <a:endParaRPr lang="en-US" dirty="0">
                        <a:solidFill>
                          <a:schemeClr val="tx1"/>
                        </a:solidFill>
                      </a:endParaRPr>
                    </a:p>
                  </a:txBody>
                  <a:tcPr/>
                </a:tc>
                <a:tc>
                  <a:txBody>
                    <a:bodyPr/>
                    <a:lstStyle/>
                    <a:p>
                      <a:pPr algn="ctr"/>
                      <a:r>
                        <a:rPr lang="en-US" dirty="0"/>
                        <a:t>Sabina Perfumery &amp; Cosmetics</a:t>
                      </a:r>
                    </a:p>
                  </a:txBody>
                  <a:tcPr/>
                </a:tc>
                <a:extLst>
                  <a:ext uri="{0D108BD9-81ED-4DB2-BD59-A6C34878D82A}">
                    <a16:rowId xmlns:a16="http://schemas.microsoft.com/office/drawing/2014/main" val="546740300"/>
                  </a:ext>
                </a:extLst>
              </a:tr>
              <a:tr h="1543605">
                <a:tc>
                  <a:txBody>
                    <a:bodyPr/>
                    <a:lstStyle/>
                    <a:p>
                      <a:pPr algn="ctr"/>
                      <a:r>
                        <a:rPr lang="en-US" dirty="0"/>
                        <a:t>Evet. </a:t>
                      </a:r>
                      <a:r>
                        <a:rPr lang="en-US" dirty="0" err="1"/>
                        <a:t>Öncelikle</a:t>
                      </a:r>
                      <a:r>
                        <a:rPr lang="en-US" dirty="0"/>
                        <a:t> </a:t>
                      </a:r>
                      <a:r>
                        <a:rPr lang="en-US" dirty="0" err="1"/>
                        <a:t>pazar</a:t>
                      </a:r>
                      <a:r>
                        <a:rPr lang="en-US" dirty="0"/>
                        <a:t> </a:t>
                      </a:r>
                      <a:r>
                        <a:rPr lang="en-US" dirty="0" err="1"/>
                        <a:t>araştırması</a:t>
                      </a:r>
                      <a:r>
                        <a:rPr lang="en-US" dirty="0"/>
                        <a:t> </a:t>
                      </a:r>
                      <a:r>
                        <a:rPr lang="en-US" dirty="0" err="1"/>
                        <a:t>yapılarak</a:t>
                      </a:r>
                      <a:r>
                        <a:rPr lang="en-US" dirty="0"/>
                        <a:t> </a:t>
                      </a:r>
                      <a:r>
                        <a:rPr lang="en-US" dirty="0" err="1"/>
                        <a:t>pazarın</a:t>
                      </a:r>
                      <a:r>
                        <a:rPr lang="en-US" dirty="0"/>
                        <a:t> </a:t>
                      </a:r>
                      <a:r>
                        <a:rPr lang="en-US" dirty="0" err="1"/>
                        <a:t>şu</a:t>
                      </a:r>
                      <a:r>
                        <a:rPr lang="en-US" dirty="0"/>
                        <a:t> </a:t>
                      </a:r>
                      <a:r>
                        <a:rPr lang="en-US" dirty="0" err="1"/>
                        <a:t>andaki</a:t>
                      </a:r>
                      <a:r>
                        <a:rPr lang="en-US" dirty="0"/>
                        <a:t> </a:t>
                      </a:r>
                      <a:r>
                        <a:rPr lang="en-US" dirty="0" err="1"/>
                        <a:t>durumu</a:t>
                      </a:r>
                      <a:r>
                        <a:rPr lang="en-US" dirty="0"/>
                        <a:t> </a:t>
                      </a:r>
                      <a:r>
                        <a:rPr lang="en-US" dirty="0" err="1"/>
                        <a:t>tespit</a:t>
                      </a:r>
                      <a:r>
                        <a:rPr lang="en-US" dirty="0"/>
                        <a:t> </a:t>
                      </a:r>
                      <a:r>
                        <a:rPr lang="en-US" dirty="0" err="1"/>
                        <a:t>edilir</a:t>
                      </a:r>
                      <a:r>
                        <a:rPr lang="en-US" dirty="0"/>
                        <a:t>, </a:t>
                      </a:r>
                      <a:r>
                        <a:rPr lang="en-US" dirty="0" err="1"/>
                        <a:t>bazı</a:t>
                      </a:r>
                      <a:r>
                        <a:rPr lang="en-US" dirty="0"/>
                        <a:t> </a:t>
                      </a:r>
                      <a:r>
                        <a:rPr lang="en-US" dirty="0" err="1"/>
                        <a:t>durumlarda</a:t>
                      </a:r>
                      <a:r>
                        <a:rPr lang="en-US" dirty="0"/>
                        <a:t> </a:t>
                      </a:r>
                      <a:r>
                        <a:rPr lang="en-US" dirty="0" err="1"/>
                        <a:t>talep</a:t>
                      </a:r>
                      <a:r>
                        <a:rPr lang="en-US" dirty="0"/>
                        <a:t> </a:t>
                      </a:r>
                      <a:r>
                        <a:rPr lang="en-US" dirty="0" err="1"/>
                        <a:t>analizleri</a:t>
                      </a:r>
                      <a:r>
                        <a:rPr lang="en-US" dirty="0"/>
                        <a:t> de </a:t>
                      </a:r>
                      <a:r>
                        <a:rPr lang="en-US" dirty="0" err="1"/>
                        <a:t>incelenir</a:t>
                      </a:r>
                      <a:r>
                        <a:rPr lang="en-US" dirty="0"/>
                        <a:t> </a:t>
                      </a:r>
                      <a:r>
                        <a:rPr lang="en-US" dirty="0" err="1"/>
                        <a:t>ve</a:t>
                      </a:r>
                      <a:r>
                        <a:rPr lang="en-US" dirty="0"/>
                        <a:t> buna </a:t>
                      </a:r>
                      <a:r>
                        <a:rPr lang="en-US" dirty="0" err="1"/>
                        <a:t>göre</a:t>
                      </a:r>
                      <a:r>
                        <a:rPr lang="en-US" dirty="0"/>
                        <a:t> </a:t>
                      </a:r>
                      <a:r>
                        <a:rPr lang="en-US" dirty="0" err="1"/>
                        <a:t>kararlar</a:t>
                      </a:r>
                      <a:r>
                        <a:rPr lang="en-US" dirty="0"/>
                        <a:t> </a:t>
                      </a:r>
                      <a:r>
                        <a:rPr lang="en-US" dirty="0" err="1"/>
                        <a:t>verilir</a:t>
                      </a:r>
                      <a:r>
                        <a:rPr lang="en-US" dirty="0"/>
                        <a:t>.</a:t>
                      </a:r>
                    </a:p>
                  </a:txBody>
                  <a:tcPr/>
                </a:tc>
                <a:tc>
                  <a:txBody>
                    <a:bodyPr/>
                    <a:lstStyle/>
                    <a:p>
                      <a:pPr algn="ctr"/>
                      <a:r>
                        <a:rPr lang="en-US" dirty="0" err="1"/>
                        <a:t>Daha</a:t>
                      </a:r>
                      <a:r>
                        <a:rPr lang="en-US" dirty="0"/>
                        <a:t> </a:t>
                      </a:r>
                      <a:r>
                        <a:rPr lang="en-US" dirty="0" err="1"/>
                        <a:t>çok</a:t>
                      </a:r>
                      <a:r>
                        <a:rPr lang="en-US" dirty="0"/>
                        <a:t> </a:t>
                      </a:r>
                      <a:r>
                        <a:rPr lang="en-US" dirty="0" err="1"/>
                        <a:t>pazar</a:t>
                      </a:r>
                      <a:r>
                        <a:rPr lang="en-US" dirty="0"/>
                        <a:t> </a:t>
                      </a:r>
                      <a:r>
                        <a:rPr lang="en-US" dirty="0" err="1"/>
                        <a:t>araştırması</a:t>
                      </a:r>
                      <a:r>
                        <a:rPr lang="en-US" dirty="0"/>
                        <a:t> </a:t>
                      </a:r>
                      <a:r>
                        <a:rPr lang="en-US" dirty="0" err="1"/>
                        <a:t>yapıyoruz</a:t>
                      </a:r>
                      <a:r>
                        <a:rPr lang="en-US" dirty="0"/>
                        <a:t> </a:t>
                      </a:r>
                      <a:r>
                        <a:rPr lang="en-US" dirty="0" err="1"/>
                        <a:t>ve</a:t>
                      </a:r>
                      <a:r>
                        <a:rPr lang="en-US" dirty="0"/>
                        <a:t> </a:t>
                      </a:r>
                      <a:r>
                        <a:rPr lang="en-US" dirty="0" err="1"/>
                        <a:t>fiyatlandırmayı</a:t>
                      </a:r>
                      <a:r>
                        <a:rPr lang="en-US" dirty="0"/>
                        <a:t> </a:t>
                      </a:r>
                      <a:r>
                        <a:rPr lang="en-US" dirty="0" err="1"/>
                        <a:t>pazarın</a:t>
                      </a:r>
                      <a:r>
                        <a:rPr lang="en-US" dirty="0"/>
                        <a:t> </a:t>
                      </a:r>
                      <a:r>
                        <a:rPr lang="en-US" dirty="0" err="1"/>
                        <a:t>durumuna</a:t>
                      </a:r>
                      <a:r>
                        <a:rPr lang="en-US" dirty="0"/>
                        <a:t> </a:t>
                      </a:r>
                      <a:r>
                        <a:rPr lang="en-US" dirty="0" err="1"/>
                        <a:t>göre</a:t>
                      </a:r>
                      <a:r>
                        <a:rPr lang="en-US" dirty="0"/>
                        <a:t> </a:t>
                      </a:r>
                      <a:r>
                        <a:rPr lang="en-US" dirty="0" err="1"/>
                        <a:t>ayarlamaya</a:t>
                      </a:r>
                      <a:r>
                        <a:rPr lang="en-US" dirty="0"/>
                        <a:t> </a:t>
                      </a:r>
                      <a:r>
                        <a:rPr lang="en-US" dirty="0" err="1"/>
                        <a:t>çalışıyoruz</a:t>
                      </a:r>
                      <a:endParaRPr lang="en-US" dirty="0"/>
                    </a:p>
                  </a:txBody>
                  <a:tcPr/>
                </a:tc>
                <a:extLst>
                  <a:ext uri="{0D108BD9-81ED-4DB2-BD59-A6C34878D82A}">
                    <a16:rowId xmlns:a16="http://schemas.microsoft.com/office/drawing/2014/main" val="3238805901"/>
                  </a:ext>
                </a:extLst>
              </a:tr>
            </a:tbl>
          </a:graphicData>
        </a:graphic>
      </p:graphicFrame>
      <p:sp>
        <p:nvSpPr>
          <p:cNvPr id="3" name="TextBox 2">
            <a:extLst>
              <a:ext uri="{FF2B5EF4-FFF2-40B4-BE49-F238E27FC236}">
                <a16:creationId xmlns:a16="http://schemas.microsoft.com/office/drawing/2014/main" id="{D111FC91-9FD1-49BF-8792-9347AB087CA0}"/>
              </a:ext>
            </a:extLst>
          </p:cNvPr>
          <p:cNvSpPr txBox="1"/>
          <p:nvPr/>
        </p:nvSpPr>
        <p:spPr>
          <a:xfrm>
            <a:off x="675893" y="5116533"/>
            <a:ext cx="10217008" cy="1569660"/>
          </a:xfrm>
          <a:prstGeom prst="rect">
            <a:avLst/>
          </a:prstGeom>
          <a:noFill/>
        </p:spPr>
        <p:txBody>
          <a:bodyPr wrap="square" rtlCol="0">
            <a:spAutoFit/>
          </a:bodyPr>
          <a:lstStyle/>
          <a:p>
            <a:r>
              <a:rPr lang="en-US" sz="1600" dirty="0" err="1"/>
              <a:t>Bazı</a:t>
            </a:r>
            <a:r>
              <a:rPr lang="en-US" sz="1600" dirty="0"/>
              <a:t> </a:t>
            </a:r>
            <a:r>
              <a:rPr lang="en-US" sz="1600" dirty="0" err="1"/>
              <a:t>işletmeler</a:t>
            </a:r>
            <a:r>
              <a:rPr lang="en-US" sz="1600" dirty="0"/>
              <a:t> </a:t>
            </a:r>
            <a:r>
              <a:rPr lang="en-US" sz="1600" dirty="0" err="1"/>
              <a:t>fiyat</a:t>
            </a:r>
            <a:r>
              <a:rPr lang="en-US" sz="1600" dirty="0"/>
              <a:t> </a:t>
            </a:r>
            <a:r>
              <a:rPr lang="en-US" sz="1600" dirty="0" err="1"/>
              <a:t>kararlarını</a:t>
            </a:r>
            <a:r>
              <a:rPr lang="en-US" sz="1600" dirty="0"/>
              <a:t> </a:t>
            </a:r>
            <a:r>
              <a:rPr lang="en-US" sz="1600" dirty="0" err="1"/>
              <a:t>kendi</a:t>
            </a:r>
            <a:r>
              <a:rPr lang="en-US" sz="1600" dirty="0"/>
              <a:t> </a:t>
            </a:r>
            <a:r>
              <a:rPr lang="en-US" sz="1600" dirty="0" err="1"/>
              <a:t>iç</a:t>
            </a:r>
            <a:r>
              <a:rPr lang="en-US" sz="1600" dirty="0"/>
              <a:t> </a:t>
            </a:r>
            <a:r>
              <a:rPr lang="en-US" sz="1600" dirty="0" err="1"/>
              <a:t>politikalarına</a:t>
            </a:r>
            <a:r>
              <a:rPr lang="en-US" sz="1600" dirty="0"/>
              <a:t> </a:t>
            </a:r>
            <a:r>
              <a:rPr lang="en-US" sz="1600" dirty="0" err="1"/>
              <a:t>göre</a:t>
            </a:r>
            <a:r>
              <a:rPr lang="en-US" sz="1600" dirty="0"/>
              <a:t> </a:t>
            </a:r>
            <a:r>
              <a:rPr lang="en-US" sz="1600" dirty="0" err="1"/>
              <a:t>belirledikleri</a:t>
            </a:r>
            <a:r>
              <a:rPr lang="en-US" sz="1600" dirty="0"/>
              <a:t> </a:t>
            </a:r>
            <a:r>
              <a:rPr lang="en-US" sz="1600" dirty="0" err="1"/>
              <a:t>sürece</a:t>
            </a:r>
            <a:r>
              <a:rPr lang="en-US" sz="1600" dirty="0"/>
              <a:t> </a:t>
            </a:r>
            <a:r>
              <a:rPr lang="en-US" sz="1600" dirty="0" err="1"/>
              <a:t>başarılı</a:t>
            </a:r>
            <a:r>
              <a:rPr lang="en-US" sz="1600" dirty="0"/>
              <a:t> </a:t>
            </a:r>
            <a:r>
              <a:rPr lang="en-US" sz="1600" dirty="0" err="1"/>
              <a:t>olacaklarına</a:t>
            </a:r>
            <a:r>
              <a:rPr lang="en-US" sz="1600" dirty="0"/>
              <a:t> </a:t>
            </a:r>
            <a:r>
              <a:rPr lang="en-US" sz="1600" dirty="0" err="1"/>
              <a:t>inandıklarından</a:t>
            </a:r>
            <a:r>
              <a:rPr lang="en-US" sz="1600" dirty="0"/>
              <a:t> </a:t>
            </a:r>
            <a:r>
              <a:rPr lang="en-US" sz="1600" dirty="0" err="1"/>
              <a:t>fiyatlandırma</a:t>
            </a:r>
            <a:r>
              <a:rPr lang="en-US" sz="1600" dirty="0"/>
              <a:t> </a:t>
            </a:r>
            <a:r>
              <a:rPr lang="en-US" sz="1600" dirty="0" err="1"/>
              <a:t>konusunda</a:t>
            </a:r>
            <a:r>
              <a:rPr lang="en-US" sz="1600" dirty="0"/>
              <a:t> </a:t>
            </a:r>
            <a:r>
              <a:rPr lang="en-US" sz="1600" dirty="0" err="1"/>
              <a:t>bir</a:t>
            </a:r>
            <a:r>
              <a:rPr lang="en-US" sz="1600" dirty="0"/>
              <a:t> </a:t>
            </a:r>
            <a:r>
              <a:rPr lang="en-US" sz="1600" dirty="0" err="1"/>
              <a:t>çalışma</a:t>
            </a:r>
            <a:r>
              <a:rPr lang="en-US" sz="1600" dirty="0"/>
              <a:t> </a:t>
            </a:r>
            <a:r>
              <a:rPr lang="en-US" sz="1600" dirty="0" err="1"/>
              <a:t>yapmamış</a:t>
            </a:r>
            <a:r>
              <a:rPr lang="en-US" sz="1600" dirty="0"/>
              <a:t> </a:t>
            </a:r>
            <a:r>
              <a:rPr lang="en-US" sz="1600" dirty="0" err="1"/>
              <a:t>olabilirler</a:t>
            </a:r>
            <a:r>
              <a:rPr lang="en-US" sz="1600" dirty="0"/>
              <a:t>. </a:t>
            </a:r>
            <a:r>
              <a:rPr lang="en-US" sz="1600" dirty="0" err="1"/>
              <a:t>Tablodan</a:t>
            </a:r>
            <a:r>
              <a:rPr lang="en-US" sz="1600" dirty="0"/>
              <a:t> </a:t>
            </a:r>
            <a:r>
              <a:rPr lang="en-US" sz="1600" dirty="0" err="1"/>
              <a:t>gördüğümüz</a:t>
            </a:r>
            <a:r>
              <a:rPr lang="en-US" sz="1600" dirty="0"/>
              <a:t> </a:t>
            </a:r>
            <a:r>
              <a:rPr lang="en-US" sz="1600" dirty="0" err="1"/>
              <a:t>üzere</a:t>
            </a:r>
            <a:r>
              <a:rPr lang="en-US" sz="1600" dirty="0"/>
              <a:t> her </a:t>
            </a:r>
            <a:r>
              <a:rPr lang="en-US" sz="1600" dirty="0" err="1"/>
              <a:t>iki</a:t>
            </a:r>
            <a:r>
              <a:rPr lang="en-US" sz="1600" dirty="0"/>
              <a:t> </a:t>
            </a:r>
            <a:r>
              <a:rPr lang="en-US" sz="1600" dirty="0" err="1"/>
              <a:t>şirket</a:t>
            </a:r>
            <a:r>
              <a:rPr lang="en-US" sz="1600" dirty="0"/>
              <a:t> </a:t>
            </a:r>
            <a:r>
              <a:rPr lang="en-US" sz="1600" dirty="0" err="1"/>
              <a:t>pazarlama</a:t>
            </a:r>
            <a:r>
              <a:rPr lang="en-US" sz="1600" dirty="0"/>
              <a:t> </a:t>
            </a:r>
            <a:r>
              <a:rPr lang="en-US" sz="1600" dirty="0" err="1"/>
              <a:t>araştırmasına</a:t>
            </a:r>
            <a:r>
              <a:rPr lang="en-US" sz="1600" dirty="0"/>
              <a:t> </a:t>
            </a:r>
            <a:r>
              <a:rPr lang="en-US" sz="1600" dirty="0" err="1"/>
              <a:t>önem</a:t>
            </a:r>
            <a:r>
              <a:rPr lang="en-US" sz="1600" dirty="0"/>
              <a:t> </a:t>
            </a:r>
            <a:r>
              <a:rPr lang="en-US" sz="1600" dirty="0" err="1"/>
              <a:t>veriyor</a:t>
            </a:r>
            <a:r>
              <a:rPr lang="en-US" sz="1600" dirty="0"/>
              <a:t>. </a:t>
            </a:r>
            <a:r>
              <a:rPr lang="en-US" sz="1600" dirty="0" err="1"/>
              <a:t>Pazarda</a:t>
            </a:r>
            <a:r>
              <a:rPr lang="en-US" sz="1600" dirty="0"/>
              <a:t> </a:t>
            </a:r>
            <a:r>
              <a:rPr lang="en-US" sz="1600" dirty="0" err="1"/>
              <a:t>talep</a:t>
            </a:r>
            <a:r>
              <a:rPr lang="en-US" sz="1600" dirty="0"/>
              <a:t> </a:t>
            </a:r>
            <a:r>
              <a:rPr lang="en-US" sz="1600" dirty="0" err="1"/>
              <a:t>analizi</a:t>
            </a:r>
            <a:r>
              <a:rPr lang="en-US" sz="1600" dirty="0"/>
              <a:t> </a:t>
            </a:r>
            <a:r>
              <a:rPr lang="en-US" sz="1600" dirty="0" err="1"/>
              <a:t>yapmanın</a:t>
            </a:r>
            <a:r>
              <a:rPr lang="en-US" sz="1600" dirty="0"/>
              <a:t> hem </a:t>
            </a:r>
            <a:r>
              <a:rPr lang="en-US" sz="1600" dirty="0" err="1"/>
              <a:t>zor</a:t>
            </a:r>
            <a:r>
              <a:rPr lang="en-US" sz="1600" dirty="0"/>
              <a:t> hem de </a:t>
            </a:r>
            <a:r>
              <a:rPr lang="en-US" sz="1600" dirty="0" err="1"/>
              <a:t>maliyetli</a:t>
            </a:r>
            <a:r>
              <a:rPr lang="en-US" sz="1600" dirty="0"/>
              <a:t> </a:t>
            </a:r>
            <a:r>
              <a:rPr lang="en-US" sz="1600" dirty="0" err="1"/>
              <a:t>olmasından</a:t>
            </a:r>
            <a:r>
              <a:rPr lang="en-US" sz="1600" dirty="0"/>
              <a:t> </a:t>
            </a:r>
            <a:r>
              <a:rPr lang="en-US" sz="1600" dirty="0" err="1"/>
              <a:t>ve</a:t>
            </a:r>
            <a:r>
              <a:rPr lang="en-US" sz="1600" dirty="0"/>
              <a:t> </a:t>
            </a:r>
            <a:r>
              <a:rPr lang="en-US" sz="1600" dirty="0" err="1"/>
              <a:t>talebi</a:t>
            </a:r>
            <a:r>
              <a:rPr lang="en-US" sz="1600" dirty="0"/>
              <a:t> </a:t>
            </a:r>
            <a:r>
              <a:rPr lang="en-US" sz="1600" dirty="0" err="1"/>
              <a:t>doğru</a:t>
            </a:r>
            <a:r>
              <a:rPr lang="en-US" sz="1600" dirty="0"/>
              <a:t> </a:t>
            </a:r>
            <a:r>
              <a:rPr lang="en-US" sz="1600" dirty="0" err="1"/>
              <a:t>tahmin</a:t>
            </a:r>
            <a:r>
              <a:rPr lang="en-US" sz="1600" dirty="0"/>
              <a:t> </a:t>
            </a:r>
            <a:r>
              <a:rPr lang="en-US" sz="1600" dirty="0" err="1"/>
              <a:t>etme</a:t>
            </a:r>
            <a:r>
              <a:rPr lang="en-US" sz="1600" dirty="0"/>
              <a:t> </a:t>
            </a:r>
            <a:r>
              <a:rPr lang="en-US" sz="1600" dirty="0" err="1"/>
              <a:t>noktasındaki</a:t>
            </a:r>
            <a:r>
              <a:rPr lang="en-US" sz="1600" dirty="0"/>
              <a:t> </a:t>
            </a:r>
            <a:r>
              <a:rPr lang="en-US" sz="1600" dirty="0" err="1"/>
              <a:t>sıkıntılardan</a:t>
            </a:r>
            <a:r>
              <a:rPr lang="en-US" sz="1600" dirty="0"/>
              <a:t> </a:t>
            </a:r>
            <a:r>
              <a:rPr lang="en-US" sz="1600" dirty="0" err="1"/>
              <a:t>dolayı</a:t>
            </a:r>
            <a:r>
              <a:rPr lang="en-US" sz="1600" dirty="0"/>
              <a:t> </a:t>
            </a:r>
            <a:r>
              <a:rPr lang="en-US" sz="1600" dirty="0" err="1"/>
              <a:t>talep</a:t>
            </a:r>
            <a:r>
              <a:rPr lang="en-US" sz="1600" dirty="0"/>
              <a:t> </a:t>
            </a:r>
            <a:r>
              <a:rPr lang="en-US" sz="1600" dirty="0" err="1"/>
              <a:t>analizi</a:t>
            </a:r>
            <a:r>
              <a:rPr lang="en-US" sz="1600" dirty="0"/>
              <a:t> </a:t>
            </a:r>
            <a:r>
              <a:rPr lang="en-US" sz="1600" dirty="0" err="1"/>
              <a:t>işletmeler</a:t>
            </a:r>
            <a:r>
              <a:rPr lang="en-US" sz="1600" dirty="0"/>
              <a:t> </a:t>
            </a:r>
            <a:r>
              <a:rPr lang="en-US" sz="1600" dirty="0" err="1"/>
              <a:t>tarafından</a:t>
            </a:r>
            <a:r>
              <a:rPr lang="en-US" sz="1600" dirty="0"/>
              <a:t> </a:t>
            </a:r>
            <a:r>
              <a:rPr lang="en-US" sz="1600" dirty="0" err="1"/>
              <a:t>çok</a:t>
            </a:r>
            <a:r>
              <a:rPr lang="en-US" sz="1600" dirty="0"/>
              <a:t> </a:t>
            </a:r>
            <a:r>
              <a:rPr lang="en-US" sz="1600" dirty="0" err="1"/>
              <a:t>tercih</a:t>
            </a:r>
            <a:r>
              <a:rPr lang="en-US" sz="1600" dirty="0"/>
              <a:t> </a:t>
            </a:r>
            <a:r>
              <a:rPr lang="en-US" sz="1600" dirty="0" err="1"/>
              <a:t>edilmezken</a:t>
            </a:r>
            <a:r>
              <a:rPr lang="en-US" sz="1600" dirty="0"/>
              <a:t> </a:t>
            </a:r>
            <a:r>
              <a:rPr lang="en-US" sz="1600" dirty="0" err="1"/>
              <a:t>fiyat</a:t>
            </a:r>
            <a:r>
              <a:rPr lang="en-US" sz="1600" dirty="0"/>
              <a:t> </a:t>
            </a:r>
            <a:r>
              <a:rPr lang="en-US" sz="1600" dirty="0" err="1"/>
              <a:t>kararlarının</a:t>
            </a:r>
            <a:r>
              <a:rPr lang="en-US" sz="1600" dirty="0"/>
              <a:t> </a:t>
            </a:r>
            <a:r>
              <a:rPr lang="en-US" sz="1600" dirty="0" err="1"/>
              <a:t>alınma</a:t>
            </a:r>
            <a:r>
              <a:rPr lang="en-US" sz="1600" dirty="0"/>
              <a:t> </a:t>
            </a:r>
            <a:r>
              <a:rPr lang="en-US" sz="1600" dirty="0" err="1"/>
              <a:t>sürecinde</a:t>
            </a:r>
            <a:r>
              <a:rPr lang="en-US" sz="1600" dirty="0"/>
              <a:t> </a:t>
            </a:r>
            <a:r>
              <a:rPr lang="en-US" sz="1600" dirty="0" err="1"/>
              <a:t>işletmelerin</a:t>
            </a:r>
            <a:r>
              <a:rPr lang="en-US" sz="1600" dirty="0"/>
              <a:t> </a:t>
            </a:r>
            <a:r>
              <a:rPr lang="en-US" sz="1600" dirty="0" err="1"/>
              <a:t>en</a:t>
            </a:r>
            <a:r>
              <a:rPr lang="en-US" sz="1600" dirty="0"/>
              <a:t> </a:t>
            </a:r>
            <a:r>
              <a:rPr lang="en-US" sz="1600" dirty="0" err="1"/>
              <a:t>çok</a:t>
            </a:r>
            <a:r>
              <a:rPr lang="en-US" sz="1600" dirty="0"/>
              <a:t> </a:t>
            </a:r>
            <a:r>
              <a:rPr lang="en-US" sz="1600" dirty="0" err="1"/>
              <a:t>pazar</a:t>
            </a:r>
            <a:r>
              <a:rPr lang="en-US" sz="1600" dirty="0"/>
              <a:t> </a:t>
            </a:r>
            <a:r>
              <a:rPr lang="en-US" sz="1600" dirty="0" err="1"/>
              <a:t>araştırması</a:t>
            </a:r>
            <a:r>
              <a:rPr lang="en-US" sz="1600" dirty="0"/>
              <a:t> </a:t>
            </a:r>
            <a:r>
              <a:rPr lang="en-US" sz="1600" dirty="0" err="1"/>
              <a:t>yaptıkları</a:t>
            </a:r>
            <a:r>
              <a:rPr lang="en-US" sz="1600" dirty="0"/>
              <a:t> </a:t>
            </a:r>
            <a:r>
              <a:rPr lang="en-US" sz="1600" dirty="0" err="1"/>
              <a:t>görülmektedir</a:t>
            </a:r>
            <a:r>
              <a:rPr lang="en-US" sz="1600" dirty="0"/>
              <a:t>.</a:t>
            </a:r>
          </a:p>
        </p:txBody>
      </p:sp>
    </p:spTree>
    <p:extLst>
      <p:ext uri="{BB962C8B-B14F-4D97-AF65-F5344CB8AC3E}">
        <p14:creationId xmlns:p14="http://schemas.microsoft.com/office/powerpoint/2010/main" val="29004825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AEA1FA-844A-49EB-863A-29DFAFCC268D}"/>
              </a:ext>
            </a:extLst>
          </p:cNvPr>
          <p:cNvSpPr>
            <a:spLocks noGrp="1"/>
          </p:cNvSpPr>
          <p:nvPr>
            <p:ph type="title"/>
          </p:nvPr>
        </p:nvSpPr>
        <p:spPr>
          <a:xfrm>
            <a:off x="984817" y="0"/>
            <a:ext cx="10353762" cy="1257300"/>
          </a:xfrm>
        </p:spPr>
        <p:txBody>
          <a:bodyPr>
            <a:normAutofit/>
          </a:bodyPr>
          <a:lstStyle/>
          <a:p>
            <a:r>
              <a:rPr lang="en-US" sz="3200" dirty="0" err="1"/>
              <a:t>Araştırma</a:t>
            </a:r>
            <a:r>
              <a:rPr lang="en-US" sz="3200" dirty="0"/>
              <a:t> </a:t>
            </a:r>
            <a:r>
              <a:rPr lang="en-US" sz="3200" dirty="0" err="1"/>
              <a:t>Yapılan</a:t>
            </a:r>
            <a:r>
              <a:rPr lang="en-US" sz="3200" dirty="0"/>
              <a:t> </a:t>
            </a:r>
            <a:r>
              <a:rPr lang="en-US" sz="3200" dirty="0" err="1"/>
              <a:t>İşletmelerdeki</a:t>
            </a:r>
            <a:r>
              <a:rPr lang="en-US" sz="3200" dirty="0"/>
              <a:t> </a:t>
            </a:r>
            <a:r>
              <a:rPr lang="en-US" sz="3200" dirty="0" err="1"/>
              <a:t>Fiyat</a:t>
            </a:r>
            <a:r>
              <a:rPr lang="en-US" sz="3200" dirty="0"/>
              <a:t> </a:t>
            </a:r>
            <a:r>
              <a:rPr lang="en-US" sz="3200" dirty="0" err="1"/>
              <a:t>ve</a:t>
            </a:r>
            <a:r>
              <a:rPr lang="en-US" sz="3200" dirty="0"/>
              <a:t> </a:t>
            </a:r>
            <a:r>
              <a:rPr lang="en-US" sz="3200" dirty="0" err="1"/>
              <a:t>Fiyatlandırma</a:t>
            </a:r>
            <a:endParaRPr lang="en-US" sz="3200" dirty="0"/>
          </a:p>
        </p:txBody>
      </p:sp>
      <p:sp>
        <p:nvSpPr>
          <p:cNvPr id="4" name="Title 1">
            <a:extLst>
              <a:ext uri="{FF2B5EF4-FFF2-40B4-BE49-F238E27FC236}">
                <a16:creationId xmlns:a16="http://schemas.microsoft.com/office/drawing/2014/main" id="{A629D9C7-D6C3-4C7E-BBFC-FAA413169327}"/>
              </a:ext>
            </a:extLst>
          </p:cNvPr>
          <p:cNvSpPr txBox="1">
            <a:spLocks/>
          </p:cNvSpPr>
          <p:nvPr/>
        </p:nvSpPr>
        <p:spPr>
          <a:xfrm>
            <a:off x="675893" y="1084520"/>
            <a:ext cx="10050128"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sz="2400" dirty="0" err="1"/>
              <a:t>Fiyatlandırmada</a:t>
            </a:r>
            <a:r>
              <a:rPr lang="en-US" sz="2400" dirty="0"/>
              <a:t> </a:t>
            </a:r>
            <a:r>
              <a:rPr lang="en-US" sz="2400" dirty="0" err="1"/>
              <a:t>temel</a:t>
            </a:r>
            <a:r>
              <a:rPr lang="en-US" sz="2400" dirty="0"/>
              <a:t> </a:t>
            </a:r>
            <a:r>
              <a:rPr lang="en-US" sz="2400" dirty="0" err="1"/>
              <a:t>amaç</a:t>
            </a:r>
            <a:r>
              <a:rPr lang="en-US" sz="2400" dirty="0"/>
              <a:t> </a:t>
            </a:r>
            <a:r>
              <a:rPr lang="en-US" sz="2400" dirty="0" err="1"/>
              <a:t>açısından</a:t>
            </a:r>
            <a:r>
              <a:rPr lang="en-US" sz="2400" dirty="0"/>
              <a:t> </a:t>
            </a:r>
            <a:r>
              <a:rPr lang="en-US" sz="2400" dirty="0" err="1"/>
              <a:t>değerlendime</a:t>
            </a:r>
            <a:endParaRPr lang="en-US" sz="2400" dirty="0"/>
          </a:p>
        </p:txBody>
      </p:sp>
      <p:graphicFrame>
        <p:nvGraphicFramePr>
          <p:cNvPr id="5" name="Table 5">
            <a:extLst>
              <a:ext uri="{FF2B5EF4-FFF2-40B4-BE49-F238E27FC236}">
                <a16:creationId xmlns:a16="http://schemas.microsoft.com/office/drawing/2014/main" id="{A1CFBAF0-CC92-43BF-BB4F-C4B4128D50A4}"/>
              </a:ext>
            </a:extLst>
          </p:cNvPr>
          <p:cNvGraphicFramePr>
            <a:graphicFrameLocks noGrp="1"/>
          </p:cNvGraphicFramePr>
          <p:nvPr>
            <p:extLst>
              <p:ext uri="{D42A27DB-BD31-4B8C-83A1-F6EECF244321}">
                <p14:modId xmlns:p14="http://schemas.microsoft.com/office/powerpoint/2010/main" val="2749693553"/>
              </p:ext>
            </p:extLst>
          </p:nvPr>
        </p:nvGraphicFramePr>
        <p:xfrm>
          <a:off x="1750380" y="2630010"/>
          <a:ext cx="8691240" cy="2198333"/>
        </p:xfrm>
        <a:graphic>
          <a:graphicData uri="http://schemas.openxmlformats.org/drawingml/2006/table">
            <a:tbl>
              <a:tblPr firstRow="1" bandRow="1">
                <a:tableStyleId>{93296810-A885-4BE3-A3E7-6D5BEEA58F35}</a:tableStyleId>
              </a:tblPr>
              <a:tblGrid>
                <a:gridCol w="4345620">
                  <a:extLst>
                    <a:ext uri="{9D8B030D-6E8A-4147-A177-3AD203B41FA5}">
                      <a16:colId xmlns:a16="http://schemas.microsoft.com/office/drawing/2014/main" val="3512268565"/>
                    </a:ext>
                  </a:extLst>
                </a:gridCol>
                <a:gridCol w="4345620">
                  <a:extLst>
                    <a:ext uri="{9D8B030D-6E8A-4147-A177-3AD203B41FA5}">
                      <a16:colId xmlns:a16="http://schemas.microsoft.com/office/drawing/2014/main" val="747789144"/>
                    </a:ext>
                  </a:extLst>
                </a:gridCol>
              </a:tblGrid>
              <a:tr h="654728">
                <a:tc>
                  <a:txBody>
                    <a:bodyPr/>
                    <a:lstStyle/>
                    <a:p>
                      <a:pPr algn="ctr"/>
                      <a:r>
                        <a:rPr lang="en-US" dirty="0"/>
                        <a:t>İdeal Perfumery &amp; Cosmetics</a:t>
                      </a:r>
                      <a:endParaRPr lang="en-US" dirty="0">
                        <a:solidFill>
                          <a:schemeClr val="tx1"/>
                        </a:solidFill>
                      </a:endParaRPr>
                    </a:p>
                  </a:txBody>
                  <a:tcPr/>
                </a:tc>
                <a:tc>
                  <a:txBody>
                    <a:bodyPr/>
                    <a:lstStyle/>
                    <a:p>
                      <a:pPr algn="ctr"/>
                      <a:r>
                        <a:rPr lang="en-US" dirty="0"/>
                        <a:t>Sabina Perfumery &amp; Cosmetics</a:t>
                      </a:r>
                    </a:p>
                  </a:txBody>
                  <a:tcPr/>
                </a:tc>
                <a:extLst>
                  <a:ext uri="{0D108BD9-81ED-4DB2-BD59-A6C34878D82A}">
                    <a16:rowId xmlns:a16="http://schemas.microsoft.com/office/drawing/2014/main" val="546740300"/>
                  </a:ext>
                </a:extLst>
              </a:tr>
              <a:tr h="1543605">
                <a:tc>
                  <a:txBody>
                    <a:bodyPr/>
                    <a:lstStyle/>
                    <a:p>
                      <a:pPr algn="ctr"/>
                      <a:r>
                        <a:rPr lang="en-US" dirty="0" err="1"/>
                        <a:t>Öncelikli</a:t>
                      </a:r>
                      <a:r>
                        <a:rPr lang="en-US" dirty="0"/>
                        <a:t> </a:t>
                      </a:r>
                      <a:r>
                        <a:rPr lang="en-US" dirty="0" err="1"/>
                        <a:t>amaç</a:t>
                      </a:r>
                      <a:r>
                        <a:rPr lang="en-US" dirty="0"/>
                        <a:t> </a:t>
                      </a:r>
                      <a:r>
                        <a:rPr lang="en-US" dirty="0" err="1"/>
                        <a:t>karlılık</a:t>
                      </a:r>
                      <a:r>
                        <a:rPr lang="en-US" dirty="0"/>
                        <a:t> </a:t>
                      </a:r>
                      <a:r>
                        <a:rPr lang="en-US" dirty="0" err="1"/>
                        <a:t>ve</a:t>
                      </a:r>
                      <a:r>
                        <a:rPr lang="en-US" dirty="0"/>
                        <a:t> </a:t>
                      </a:r>
                      <a:r>
                        <a:rPr lang="en-US" dirty="0" err="1"/>
                        <a:t>satış</a:t>
                      </a:r>
                      <a:r>
                        <a:rPr lang="en-US" dirty="0"/>
                        <a:t> </a:t>
                      </a:r>
                      <a:r>
                        <a:rPr lang="en-US" dirty="0" err="1"/>
                        <a:t>hacmini</a:t>
                      </a:r>
                      <a:r>
                        <a:rPr lang="en-US" dirty="0"/>
                        <a:t> </a:t>
                      </a:r>
                      <a:r>
                        <a:rPr lang="en-US" dirty="0" err="1"/>
                        <a:t>arttırmaktır</a:t>
                      </a:r>
                      <a:r>
                        <a:rPr lang="en-US" dirty="0"/>
                        <a:t>. Bunun </a:t>
                      </a:r>
                      <a:r>
                        <a:rPr lang="en-US" dirty="0" err="1"/>
                        <a:t>yanında</a:t>
                      </a:r>
                      <a:r>
                        <a:rPr lang="en-US" dirty="0"/>
                        <a:t> </a:t>
                      </a:r>
                      <a:r>
                        <a:rPr lang="en-US" dirty="0" err="1"/>
                        <a:t>rekabet</a:t>
                      </a:r>
                      <a:r>
                        <a:rPr lang="en-US" dirty="0"/>
                        <a:t> </a:t>
                      </a:r>
                      <a:r>
                        <a:rPr lang="en-US" dirty="0" err="1"/>
                        <a:t>ede</a:t>
                      </a:r>
                      <a:r>
                        <a:rPr lang="en-US" dirty="0"/>
                        <a:t> </a:t>
                      </a:r>
                      <a:r>
                        <a:rPr lang="en-US" dirty="0" err="1"/>
                        <a:t>bilmek</a:t>
                      </a:r>
                      <a:r>
                        <a:rPr lang="en-US" dirty="0"/>
                        <a:t> </a:t>
                      </a:r>
                      <a:r>
                        <a:rPr lang="en-US" dirty="0" err="1"/>
                        <a:t>için</a:t>
                      </a:r>
                      <a:r>
                        <a:rPr lang="en-US" dirty="0"/>
                        <a:t> </a:t>
                      </a:r>
                      <a:r>
                        <a:rPr lang="en-US" dirty="0" err="1"/>
                        <a:t>önemli</a:t>
                      </a:r>
                      <a:r>
                        <a:rPr lang="en-US" dirty="0"/>
                        <a:t> </a:t>
                      </a:r>
                      <a:r>
                        <a:rPr lang="en-US" dirty="0" err="1"/>
                        <a:t>rol</a:t>
                      </a:r>
                      <a:r>
                        <a:rPr lang="en-US" dirty="0"/>
                        <a:t> </a:t>
                      </a:r>
                      <a:r>
                        <a:rPr lang="en-US" dirty="0" err="1"/>
                        <a:t>oynar</a:t>
                      </a:r>
                      <a:r>
                        <a:rPr lang="en-US" dirty="0"/>
                        <a:t>.</a:t>
                      </a:r>
                    </a:p>
                  </a:txBody>
                  <a:tcPr/>
                </a:tc>
                <a:tc>
                  <a:txBody>
                    <a:bodyPr/>
                    <a:lstStyle/>
                    <a:p>
                      <a:pPr algn="ctr"/>
                      <a:r>
                        <a:rPr lang="en-US" dirty="0" err="1"/>
                        <a:t>Temel</a:t>
                      </a:r>
                      <a:r>
                        <a:rPr lang="en-US" dirty="0"/>
                        <a:t> </a:t>
                      </a:r>
                      <a:r>
                        <a:rPr lang="en-US" dirty="0" err="1"/>
                        <a:t>amacımız</a:t>
                      </a:r>
                      <a:r>
                        <a:rPr lang="en-US" dirty="0"/>
                        <a:t> </a:t>
                      </a:r>
                      <a:r>
                        <a:rPr lang="en-US" dirty="0" err="1"/>
                        <a:t>doğal</a:t>
                      </a:r>
                      <a:r>
                        <a:rPr lang="en-US" dirty="0"/>
                        <a:t> </a:t>
                      </a:r>
                      <a:r>
                        <a:rPr lang="en-US" dirty="0" err="1"/>
                        <a:t>olarak</a:t>
                      </a:r>
                      <a:r>
                        <a:rPr lang="en-US" dirty="0"/>
                        <a:t> </a:t>
                      </a:r>
                      <a:r>
                        <a:rPr lang="en-US" dirty="0" err="1"/>
                        <a:t>karlılıktır</a:t>
                      </a:r>
                      <a:r>
                        <a:rPr lang="en-US" dirty="0"/>
                        <a:t>. Bunun </a:t>
                      </a:r>
                      <a:r>
                        <a:rPr lang="en-US" dirty="0" err="1"/>
                        <a:t>için</a:t>
                      </a:r>
                      <a:r>
                        <a:rPr lang="en-US" dirty="0"/>
                        <a:t> de </a:t>
                      </a:r>
                      <a:r>
                        <a:rPr lang="en-US" dirty="0" err="1"/>
                        <a:t>satış</a:t>
                      </a:r>
                      <a:r>
                        <a:rPr lang="en-US" dirty="0"/>
                        <a:t> </a:t>
                      </a:r>
                      <a:r>
                        <a:rPr lang="en-US" dirty="0" err="1"/>
                        <a:t>hacmini</a:t>
                      </a:r>
                      <a:r>
                        <a:rPr lang="en-US" dirty="0"/>
                        <a:t> </a:t>
                      </a:r>
                      <a:r>
                        <a:rPr lang="en-US" dirty="0" err="1"/>
                        <a:t>arttıra</a:t>
                      </a:r>
                      <a:r>
                        <a:rPr lang="en-US" dirty="0"/>
                        <a:t> </a:t>
                      </a:r>
                      <a:r>
                        <a:rPr lang="en-US" dirty="0" err="1"/>
                        <a:t>bilmek</a:t>
                      </a:r>
                      <a:r>
                        <a:rPr lang="en-US" dirty="0"/>
                        <a:t> </a:t>
                      </a:r>
                      <a:r>
                        <a:rPr lang="en-US" dirty="0" err="1"/>
                        <a:t>için</a:t>
                      </a:r>
                      <a:r>
                        <a:rPr lang="en-US" dirty="0"/>
                        <a:t> </a:t>
                      </a:r>
                      <a:r>
                        <a:rPr lang="en-US" dirty="0" err="1"/>
                        <a:t>daima</a:t>
                      </a:r>
                      <a:r>
                        <a:rPr lang="en-US" dirty="0"/>
                        <a:t> </a:t>
                      </a:r>
                      <a:r>
                        <a:rPr lang="en-US" dirty="0" err="1"/>
                        <a:t>çalışıyoruz</a:t>
                      </a:r>
                      <a:r>
                        <a:rPr lang="en-US" dirty="0"/>
                        <a:t>.</a:t>
                      </a:r>
                    </a:p>
                  </a:txBody>
                  <a:tcPr/>
                </a:tc>
                <a:extLst>
                  <a:ext uri="{0D108BD9-81ED-4DB2-BD59-A6C34878D82A}">
                    <a16:rowId xmlns:a16="http://schemas.microsoft.com/office/drawing/2014/main" val="3238805901"/>
                  </a:ext>
                </a:extLst>
              </a:tr>
            </a:tbl>
          </a:graphicData>
        </a:graphic>
      </p:graphicFrame>
      <p:sp>
        <p:nvSpPr>
          <p:cNvPr id="3" name="TextBox 2">
            <a:extLst>
              <a:ext uri="{FF2B5EF4-FFF2-40B4-BE49-F238E27FC236}">
                <a16:creationId xmlns:a16="http://schemas.microsoft.com/office/drawing/2014/main" id="{D111FC91-9FD1-49BF-8792-9347AB087CA0}"/>
              </a:ext>
            </a:extLst>
          </p:cNvPr>
          <p:cNvSpPr txBox="1"/>
          <p:nvPr/>
        </p:nvSpPr>
        <p:spPr>
          <a:xfrm>
            <a:off x="675893" y="5116533"/>
            <a:ext cx="10217008" cy="1323439"/>
          </a:xfrm>
          <a:prstGeom prst="rect">
            <a:avLst/>
          </a:prstGeom>
          <a:noFill/>
        </p:spPr>
        <p:txBody>
          <a:bodyPr wrap="square" rtlCol="0">
            <a:spAutoFit/>
          </a:bodyPr>
          <a:lstStyle/>
          <a:p>
            <a:r>
              <a:rPr lang="en-US" sz="1600" dirty="0" err="1"/>
              <a:t>Tablodan</a:t>
            </a:r>
            <a:r>
              <a:rPr lang="en-US" sz="1600" dirty="0"/>
              <a:t> </a:t>
            </a:r>
            <a:r>
              <a:rPr lang="en-US" sz="1600" dirty="0" err="1"/>
              <a:t>gördüğümüz</a:t>
            </a:r>
            <a:r>
              <a:rPr lang="en-US" sz="1600" dirty="0"/>
              <a:t> </a:t>
            </a:r>
            <a:r>
              <a:rPr lang="en-US" sz="1600" dirty="0" err="1"/>
              <a:t>üzere</a:t>
            </a:r>
            <a:r>
              <a:rPr lang="en-US" sz="1600" dirty="0"/>
              <a:t> her </a:t>
            </a:r>
            <a:r>
              <a:rPr lang="en-US" sz="1600" dirty="0" err="1"/>
              <a:t>iki</a:t>
            </a:r>
            <a:r>
              <a:rPr lang="en-US" sz="1600" dirty="0"/>
              <a:t> </a:t>
            </a:r>
            <a:r>
              <a:rPr lang="en-US" sz="1600" dirty="0" err="1"/>
              <a:t>şirket</a:t>
            </a:r>
            <a:r>
              <a:rPr lang="en-US" sz="1600" dirty="0"/>
              <a:t> </a:t>
            </a:r>
            <a:r>
              <a:rPr lang="en-US" sz="1600" dirty="0" err="1"/>
              <a:t>karlılığı</a:t>
            </a:r>
            <a:r>
              <a:rPr lang="en-US" sz="1600" dirty="0"/>
              <a:t> </a:t>
            </a:r>
            <a:r>
              <a:rPr lang="en-US" sz="1600" dirty="0" err="1"/>
              <a:t>temel</a:t>
            </a:r>
            <a:r>
              <a:rPr lang="en-US" sz="1600" dirty="0"/>
              <a:t> </a:t>
            </a:r>
            <a:r>
              <a:rPr lang="en-US" sz="1600" dirty="0" err="1"/>
              <a:t>amaç</a:t>
            </a:r>
            <a:r>
              <a:rPr lang="en-US" sz="1600" dirty="0"/>
              <a:t> </a:t>
            </a:r>
            <a:r>
              <a:rPr lang="en-US" sz="1600" dirty="0" err="1"/>
              <a:t>olarak</a:t>
            </a:r>
            <a:r>
              <a:rPr lang="en-US" sz="1600" dirty="0"/>
              <a:t> </a:t>
            </a:r>
            <a:r>
              <a:rPr lang="en-US" sz="1600" dirty="0" err="1"/>
              <a:t>belirtmiş</a:t>
            </a:r>
            <a:r>
              <a:rPr lang="en-US" sz="1600" dirty="0"/>
              <a:t>. </a:t>
            </a:r>
            <a:r>
              <a:rPr lang="en-US" sz="1600" dirty="0" err="1"/>
              <a:t>Satış</a:t>
            </a:r>
            <a:r>
              <a:rPr lang="en-US" sz="1600" dirty="0"/>
              <a:t> </a:t>
            </a:r>
            <a:r>
              <a:rPr lang="en-US" sz="1600" dirty="0" err="1"/>
              <a:t>hacmini</a:t>
            </a:r>
            <a:r>
              <a:rPr lang="en-US" sz="1600" dirty="0"/>
              <a:t> de buna </a:t>
            </a:r>
            <a:r>
              <a:rPr lang="en-US" sz="1600" dirty="0" err="1"/>
              <a:t>bağlamışlar</a:t>
            </a:r>
            <a:r>
              <a:rPr lang="en-US" sz="1600" dirty="0"/>
              <a:t>. </a:t>
            </a:r>
            <a:r>
              <a:rPr lang="en-US" sz="1600" dirty="0" err="1"/>
              <a:t>İşletmelerin</a:t>
            </a:r>
            <a:r>
              <a:rPr lang="en-US" sz="1600" dirty="0"/>
              <a:t> </a:t>
            </a:r>
            <a:r>
              <a:rPr lang="en-US" sz="1600" dirty="0" err="1"/>
              <a:t>genelinde</a:t>
            </a:r>
            <a:r>
              <a:rPr lang="en-US" sz="1600" dirty="0"/>
              <a:t> </a:t>
            </a:r>
            <a:r>
              <a:rPr lang="en-US" sz="1600" dirty="0" err="1"/>
              <a:t>satış</a:t>
            </a:r>
            <a:r>
              <a:rPr lang="en-US" sz="1600" dirty="0"/>
              <a:t> </a:t>
            </a:r>
            <a:r>
              <a:rPr lang="en-US" sz="1600" dirty="0" err="1"/>
              <a:t>hacmindeki</a:t>
            </a:r>
            <a:r>
              <a:rPr lang="en-US" sz="1600" dirty="0"/>
              <a:t> </a:t>
            </a:r>
            <a:r>
              <a:rPr lang="en-US" sz="1600" dirty="0" err="1"/>
              <a:t>artışın</a:t>
            </a:r>
            <a:r>
              <a:rPr lang="en-US" sz="1600" dirty="0"/>
              <a:t> </a:t>
            </a:r>
            <a:r>
              <a:rPr lang="en-US" sz="1600" dirty="0" err="1"/>
              <a:t>karlılığı</a:t>
            </a:r>
            <a:r>
              <a:rPr lang="en-US" sz="1600" dirty="0"/>
              <a:t> </a:t>
            </a:r>
            <a:r>
              <a:rPr lang="en-US" sz="1600" dirty="0" err="1"/>
              <a:t>beraberinde</a:t>
            </a:r>
            <a:r>
              <a:rPr lang="en-US" sz="1600" dirty="0"/>
              <a:t> </a:t>
            </a:r>
            <a:r>
              <a:rPr lang="en-US" sz="1600" dirty="0" err="1"/>
              <a:t>getireceğine</a:t>
            </a:r>
            <a:r>
              <a:rPr lang="en-US" sz="1600" dirty="0"/>
              <a:t> </a:t>
            </a:r>
            <a:r>
              <a:rPr lang="en-US" sz="1600" dirty="0" err="1"/>
              <a:t>inanıldığından</a:t>
            </a:r>
            <a:r>
              <a:rPr lang="en-US" sz="1600" dirty="0"/>
              <a:t> </a:t>
            </a:r>
            <a:r>
              <a:rPr lang="en-US" sz="1600" dirty="0" err="1"/>
              <a:t>işletmeler</a:t>
            </a:r>
            <a:r>
              <a:rPr lang="en-US" sz="1600" dirty="0"/>
              <a:t> </a:t>
            </a:r>
            <a:r>
              <a:rPr lang="en-US" sz="1600" dirty="0" err="1"/>
              <a:t>tarafından</a:t>
            </a:r>
            <a:r>
              <a:rPr lang="en-US" sz="1600" dirty="0"/>
              <a:t> </a:t>
            </a:r>
            <a:r>
              <a:rPr lang="en-US" sz="1600" dirty="0" err="1"/>
              <a:t>bu</a:t>
            </a:r>
            <a:r>
              <a:rPr lang="en-US" sz="1600" dirty="0"/>
              <a:t> </a:t>
            </a:r>
            <a:r>
              <a:rPr lang="en-US" sz="1600" dirty="0" err="1"/>
              <a:t>iki</a:t>
            </a:r>
            <a:r>
              <a:rPr lang="en-US" sz="1600" dirty="0"/>
              <a:t> </a:t>
            </a:r>
            <a:r>
              <a:rPr lang="en-US" sz="1600" dirty="0" err="1"/>
              <a:t>amaç</a:t>
            </a:r>
            <a:r>
              <a:rPr lang="en-US" sz="1600" dirty="0"/>
              <a:t> </a:t>
            </a:r>
            <a:r>
              <a:rPr lang="en-US" sz="1600" dirty="0" err="1"/>
              <a:t>bir</a:t>
            </a:r>
            <a:r>
              <a:rPr lang="en-US" sz="1600" dirty="0"/>
              <a:t> </a:t>
            </a:r>
            <a:r>
              <a:rPr lang="en-US" sz="1600" dirty="0" err="1"/>
              <a:t>bütün</a:t>
            </a:r>
            <a:r>
              <a:rPr lang="en-US" sz="1600" dirty="0"/>
              <a:t> </a:t>
            </a:r>
            <a:r>
              <a:rPr lang="en-US" sz="1600" dirty="0" err="1"/>
              <a:t>olarak</a:t>
            </a:r>
            <a:r>
              <a:rPr lang="en-US" sz="1600" dirty="0"/>
              <a:t> </a:t>
            </a:r>
            <a:r>
              <a:rPr lang="en-US" sz="1600" dirty="0" err="1"/>
              <a:t>değerlendirilmiş</a:t>
            </a:r>
            <a:r>
              <a:rPr lang="en-US" sz="1600" dirty="0"/>
              <a:t> </a:t>
            </a:r>
            <a:r>
              <a:rPr lang="en-US" sz="1600" dirty="0" err="1"/>
              <a:t>olabilir</a:t>
            </a:r>
            <a:r>
              <a:rPr lang="en-US" sz="1600" dirty="0"/>
              <a:t>. </a:t>
            </a:r>
            <a:r>
              <a:rPr lang="en-US" sz="1600" dirty="0" err="1"/>
              <a:t>Ancak</a:t>
            </a:r>
            <a:r>
              <a:rPr lang="en-US" sz="1600" dirty="0"/>
              <a:t>, </a:t>
            </a:r>
            <a:r>
              <a:rPr lang="en-US" sz="1600" dirty="0" err="1"/>
              <a:t>işletme</a:t>
            </a:r>
            <a:r>
              <a:rPr lang="en-US" sz="1600" dirty="0"/>
              <a:t> </a:t>
            </a:r>
            <a:r>
              <a:rPr lang="en-US" sz="1600" dirty="0" err="1"/>
              <a:t>pazarda</a:t>
            </a:r>
            <a:r>
              <a:rPr lang="en-US" sz="1600" dirty="0"/>
              <a:t> </a:t>
            </a:r>
            <a:r>
              <a:rPr lang="en-US" sz="1600" dirty="0" err="1"/>
              <a:t>belirli</a:t>
            </a:r>
            <a:r>
              <a:rPr lang="en-US" sz="1600" dirty="0"/>
              <a:t> </a:t>
            </a:r>
            <a:r>
              <a:rPr lang="en-US" sz="1600" dirty="0" err="1"/>
              <a:t>bir</a:t>
            </a:r>
            <a:r>
              <a:rPr lang="en-US" sz="1600" dirty="0"/>
              <a:t> </a:t>
            </a:r>
            <a:r>
              <a:rPr lang="en-US" sz="1600" dirty="0" err="1"/>
              <a:t>paya</a:t>
            </a:r>
            <a:r>
              <a:rPr lang="en-US" sz="1600" dirty="0"/>
              <a:t> </a:t>
            </a:r>
            <a:r>
              <a:rPr lang="en-US" sz="1600" dirty="0" err="1"/>
              <a:t>ulaşmak</a:t>
            </a:r>
            <a:r>
              <a:rPr lang="en-US" sz="1600" dirty="0"/>
              <a:t> </a:t>
            </a:r>
            <a:r>
              <a:rPr lang="en-US" sz="1600" dirty="0" err="1"/>
              <a:t>için</a:t>
            </a:r>
            <a:r>
              <a:rPr lang="en-US" sz="1600" dirty="0"/>
              <a:t> </a:t>
            </a:r>
            <a:r>
              <a:rPr lang="en-US" sz="1600" dirty="0" err="1"/>
              <a:t>bazen</a:t>
            </a:r>
            <a:r>
              <a:rPr lang="en-US" sz="1600" dirty="0"/>
              <a:t> </a:t>
            </a:r>
            <a:r>
              <a:rPr lang="en-US" sz="1600" dirty="0" err="1"/>
              <a:t>fiyatlarını</a:t>
            </a:r>
            <a:r>
              <a:rPr lang="en-US" sz="1600" dirty="0"/>
              <a:t> </a:t>
            </a:r>
            <a:r>
              <a:rPr lang="en-US" sz="1600" dirty="0" err="1"/>
              <a:t>ve</a:t>
            </a:r>
            <a:r>
              <a:rPr lang="en-US" sz="1600" dirty="0"/>
              <a:t> </a:t>
            </a:r>
            <a:r>
              <a:rPr lang="en-US" sz="1600" dirty="0" err="1"/>
              <a:t>karlılığını</a:t>
            </a:r>
            <a:r>
              <a:rPr lang="en-US" sz="1600" dirty="0"/>
              <a:t> </a:t>
            </a:r>
            <a:r>
              <a:rPr lang="en-US" sz="1600" dirty="0" err="1"/>
              <a:t>düşük</a:t>
            </a:r>
            <a:r>
              <a:rPr lang="en-US" sz="1600" dirty="0"/>
              <a:t> </a:t>
            </a:r>
            <a:r>
              <a:rPr lang="en-US" sz="1600" dirty="0" err="1"/>
              <a:t>düzeyde</a:t>
            </a:r>
            <a:r>
              <a:rPr lang="en-US" sz="1600" dirty="0"/>
              <a:t> </a:t>
            </a:r>
            <a:r>
              <a:rPr lang="en-US" sz="1600" dirty="0" err="1"/>
              <a:t>tutup</a:t>
            </a:r>
            <a:r>
              <a:rPr lang="en-US" sz="1600" dirty="0"/>
              <a:t> zaman </a:t>
            </a:r>
            <a:r>
              <a:rPr lang="en-US" sz="1600" dirty="0" err="1"/>
              <a:t>içinde</a:t>
            </a:r>
            <a:r>
              <a:rPr lang="en-US" sz="1600" dirty="0"/>
              <a:t> </a:t>
            </a:r>
            <a:r>
              <a:rPr lang="en-US" sz="1600" dirty="0" err="1"/>
              <a:t>karlılığını</a:t>
            </a:r>
            <a:r>
              <a:rPr lang="en-US" sz="1600" dirty="0"/>
              <a:t> </a:t>
            </a:r>
            <a:r>
              <a:rPr lang="en-US" sz="1600" dirty="0" err="1"/>
              <a:t>artırabilir</a:t>
            </a:r>
            <a:r>
              <a:rPr lang="en-US" sz="1600" dirty="0"/>
              <a:t>. </a:t>
            </a:r>
            <a:r>
              <a:rPr lang="en-US" sz="1600" dirty="0" err="1"/>
              <a:t>Dolayısıyla</a:t>
            </a:r>
            <a:r>
              <a:rPr lang="en-US" sz="1600" dirty="0"/>
              <a:t> </a:t>
            </a:r>
            <a:r>
              <a:rPr lang="en-US" sz="1600" dirty="0" err="1"/>
              <a:t>satış</a:t>
            </a:r>
            <a:r>
              <a:rPr lang="en-US" sz="1600" dirty="0"/>
              <a:t> </a:t>
            </a:r>
            <a:r>
              <a:rPr lang="en-US" sz="1600" dirty="0" err="1"/>
              <a:t>hacminin</a:t>
            </a:r>
            <a:r>
              <a:rPr lang="en-US" sz="1600" dirty="0"/>
              <a:t> </a:t>
            </a:r>
            <a:r>
              <a:rPr lang="en-US" sz="1600" dirty="0" err="1"/>
              <a:t>artması</a:t>
            </a:r>
            <a:r>
              <a:rPr lang="en-US" sz="1600" dirty="0"/>
              <a:t> her zaman </a:t>
            </a:r>
            <a:r>
              <a:rPr lang="en-US" sz="1600" dirty="0" err="1"/>
              <a:t>yüksek</a:t>
            </a:r>
            <a:r>
              <a:rPr lang="en-US" sz="1600" dirty="0"/>
              <a:t> </a:t>
            </a:r>
            <a:r>
              <a:rPr lang="en-US" sz="1600" dirty="0" err="1"/>
              <a:t>karlılığı</a:t>
            </a:r>
            <a:r>
              <a:rPr lang="en-US" sz="1600" dirty="0"/>
              <a:t> </a:t>
            </a:r>
            <a:r>
              <a:rPr lang="en-US" sz="1600" dirty="0" err="1"/>
              <a:t>beraberinde</a:t>
            </a:r>
            <a:r>
              <a:rPr lang="en-US" sz="1600" dirty="0"/>
              <a:t> </a:t>
            </a:r>
            <a:r>
              <a:rPr lang="en-US" sz="1600" dirty="0" err="1"/>
              <a:t>getirmeyebilir</a:t>
            </a:r>
            <a:r>
              <a:rPr lang="en-US" sz="1600" dirty="0"/>
              <a:t>.</a:t>
            </a:r>
          </a:p>
        </p:txBody>
      </p:sp>
    </p:spTree>
    <p:extLst>
      <p:ext uri="{BB962C8B-B14F-4D97-AF65-F5344CB8AC3E}">
        <p14:creationId xmlns:p14="http://schemas.microsoft.com/office/powerpoint/2010/main" val="24785035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AEA1FA-844A-49EB-863A-29DFAFCC268D}"/>
              </a:ext>
            </a:extLst>
          </p:cNvPr>
          <p:cNvSpPr>
            <a:spLocks noGrp="1"/>
          </p:cNvSpPr>
          <p:nvPr>
            <p:ph type="title"/>
          </p:nvPr>
        </p:nvSpPr>
        <p:spPr>
          <a:xfrm>
            <a:off x="984817" y="0"/>
            <a:ext cx="10353762" cy="1257300"/>
          </a:xfrm>
        </p:spPr>
        <p:txBody>
          <a:bodyPr>
            <a:normAutofit/>
          </a:bodyPr>
          <a:lstStyle/>
          <a:p>
            <a:r>
              <a:rPr lang="en-US" sz="3200" dirty="0" err="1"/>
              <a:t>Araştırma</a:t>
            </a:r>
            <a:r>
              <a:rPr lang="en-US" sz="3200" dirty="0"/>
              <a:t> </a:t>
            </a:r>
            <a:r>
              <a:rPr lang="en-US" sz="3200" dirty="0" err="1"/>
              <a:t>Yapılan</a:t>
            </a:r>
            <a:r>
              <a:rPr lang="en-US" sz="3200" dirty="0"/>
              <a:t> </a:t>
            </a:r>
            <a:r>
              <a:rPr lang="en-US" sz="3200" dirty="0" err="1"/>
              <a:t>İşletmelerdeki</a:t>
            </a:r>
            <a:r>
              <a:rPr lang="en-US" sz="3200" dirty="0"/>
              <a:t> </a:t>
            </a:r>
            <a:r>
              <a:rPr lang="en-US" sz="3200" dirty="0" err="1"/>
              <a:t>Fiyat</a:t>
            </a:r>
            <a:r>
              <a:rPr lang="en-US" sz="3200" dirty="0"/>
              <a:t> </a:t>
            </a:r>
            <a:r>
              <a:rPr lang="en-US" sz="3200" dirty="0" err="1"/>
              <a:t>ve</a:t>
            </a:r>
            <a:r>
              <a:rPr lang="en-US" sz="3200" dirty="0"/>
              <a:t> </a:t>
            </a:r>
            <a:r>
              <a:rPr lang="en-US" sz="3200" dirty="0" err="1"/>
              <a:t>Fiyatlandırma</a:t>
            </a:r>
            <a:endParaRPr lang="en-US" sz="3200" dirty="0"/>
          </a:p>
        </p:txBody>
      </p:sp>
      <p:sp>
        <p:nvSpPr>
          <p:cNvPr id="4" name="Title 1">
            <a:extLst>
              <a:ext uri="{FF2B5EF4-FFF2-40B4-BE49-F238E27FC236}">
                <a16:creationId xmlns:a16="http://schemas.microsoft.com/office/drawing/2014/main" id="{A629D9C7-D6C3-4C7E-BBFC-FAA413169327}"/>
              </a:ext>
            </a:extLst>
          </p:cNvPr>
          <p:cNvSpPr txBox="1">
            <a:spLocks/>
          </p:cNvSpPr>
          <p:nvPr/>
        </p:nvSpPr>
        <p:spPr>
          <a:xfrm>
            <a:off x="675893" y="1084520"/>
            <a:ext cx="10050128"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sz="2400" dirty="0" err="1"/>
              <a:t>Kullanılan</a:t>
            </a:r>
            <a:r>
              <a:rPr lang="en-US" sz="2400" dirty="0"/>
              <a:t> </a:t>
            </a:r>
            <a:r>
              <a:rPr lang="en-US" sz="2400" dirty="0" err="1"/>
              <a:t>fiyatlandırma</a:t>
            </a:r>
            <a:r>
              <a:rPr lang="en-US" sz="2400" dirty="0"/>
              <a:t> </a:t>
            </a:r>
            <a:r>
              <a:rPr lang="en-US" sz="2400" dirty="0" err="1"/>
              <a:t>yöntemlerine</a:t>
            </a:r>
            <a:r>
              <a:rPr lang="en-US" sz="2400" dirty="0"/>
              <a:t> </a:t>
            </a:r>
            <a:r>
              <a:rPr lang="en-US" sz="2400" dirty="0" err="1"/>
              <a:t>göre</a:t>
            </a:r>
            <a:r>
              <a:rPr lang="en-US" sz="2400" dirty="0"/>
              <a:t> </a:t>
            </a:r>
            <a:r>
              <a:rPr lang="en-US" sz="2400" dirty="0" err="1"/>
              <a:t>değerlendirme</a:t>
            </a:r>
            <a:endParaRPr lang="en-US" sz="2400" dirty="0"/>
          </a:p>
        </p:txBody>
      </p:sp>
      <p:graphicFrame>
        <p:nvGraphicFramePr>
          <p:cNvPr id="5" name="Table 5">
            <a:extLst>
              <a:ext uri="{FF2B5EF4-FFF2-40B4-BE49-F238E27FC236}">
                <a16:creationId xmlns:a16="http://schemas.microsoft.com/office/drawing/2014/main" id="{A1CFBAF0-CC92-43BF-BB4F-C4B4128D50A4}"/>
              </a:ext>
            </a:extLst>
          </p:cNvPr>
          <p:cNvGraphicFramePr>
            <a:graphicFrameLocks noGrp="1"/>
          </p:cNvGraphicFramePr>
          <p:nvPr>
            <p:extLst>
              <p:ext uri="{D42A27DB-BD31-4B8C-83A1-F6EECF244321}">
                <p14:modId xmlns:p14="http://schemas.microsoft.com/office/powerpoint/2010/main" val="1837058062"/>
              </p:ext>
            </p:extLst>
          </p:nvPr>
        </p:nvGraphicFramePr>
        <p:xfrm>
          <a:off x="1750380" y="2395972"/>
          <a:ext cx="8691240" cy="2514008"/>
        </p:xfrm>
        <a:graphic>
          <a:graphicData uri="http://schemas.openxmlformats.org/drawingml/2006/table">
            <a:tbl>
              <a:tblPr firstRow="1" bandRow="1">
                <a:tableStyleId>{93296810-A885-4BE3-A3E7-6D5BEEA58F35}</a:tableStyleId>
              </a:tblPr>
              <a:tblGrid>
                <a:gridCol w="4345620">
                  <a:extLst>
                    <a:ext uri="{9D8B030D-6E8A-4147-A177-3AD203B41FA5}">
                      <a16:colId xmlns:a16="http://schemas.microsoft.com/office/drawing/2014/main" val="3512268565"/>
                    </a:ext>
                  </a:extLst>
                </a:gridCol>
                <a:gridCol w="4345620">
                  <a:extLst>
                    <a:ext uri="{9D8B030D-6E8A-4147-A177-3AD203B41FA5}">
                      <a16:colId xmlns:a16="http://schemas.microsoft.com/office/drawing/2014/main" val="747789144"/>
                    </a:ext>
                  </a:extLst>
                </a:gridCol>
              </a:tblGrid>
              <a:tr h="654728">
                <a:tc>
                  <a:txBody>
                    <a:bodyPr/>
                    <a:lstStyle/>
                    <a:p>
                      <a:pPr algn="ctr"/>
                      <a:r>
                        <a:rPr lang="en-US" dirty="0"/>
                        <a:t>İdeal Perfumery &amp; Cosmetics</a:t>
                      </a:r>
                      <a:endParaRPr lang="en-US" dirty="0">
                        <a:solidFill>
                          <a:schemeClr val="tx1"/>
                        </a:solidFill>
                      </a:endParaRPr>
                    </a:p>
                  </a:txBody>
                  <a:tcPr/>
                </a:tc>
                <a:tc>
                  <a:txBody>
                    <a:bodyPr/>
                    <a:lstStyle/>
                    <a:p>
                      <a:pPr algn="ctr"/>
                      <a:r>
                        <a:rPr lang="en-US" dirty="0"/>
                        <a:t>Sabina Perfumery &amp; Cosmetics</a:t>
                      </a:r>
                    </a:p>
                  </a:txBody>
                  <a:tcPr/>
                </a:tc>
                <a:extLst>
                  <a:ext uri="{0D108BD9-81ED-4DB2-BD59-A6C34878D82A}">
                    <a16:rowId xmlns:a16="http://schemas.microsoft.com/office/drawing/2014/main" val="546740300"/>
                  </a:ext>
                </a:extLst>
              </a:tr>
              <a:tr h="1543605">
                <a:tc>
                  <a:txBody>
                    <a:bodyPr/>
                    <a:lstStyle/>
                    <a:p>
                      <a:pPr algn="ctr"/>
                      <a:r>
                        <a:rPr lang="en-US" sz="1600" dirty="0" err="1"/>
                        <a:t>Pazarın</a:t>
                      </a:r>
                      <a:r>
                        <a:rPr lang="en-US" sz="1600" dirty="0"/>
                        <a:t> </a:t>
                      </a:r>
                      <a:r>
                        <a:rPr lang="en-US" sz="1600" dirty="0" err="1"/>
                        <a:t>durumuna</a:t>
                      </a:r>
                      <a:r>
                        <a:rPr lang="en-US" sz="1600" dirty="0"/>
                        <a:t> </a:t>
                      </a:r>
                      <a:r>
                        <a:rPr lang="en-US" sz="1600" dirty="0" err="1"/>
                        <a:t>göre</a:t>
                      </a:r>
                      <a:r>
                        <a:rPr lang="en-US" sz="1600" dirty="0"/>
                        <a:t> </a:t>
                      </a:r>
                      <a:r>
                        <a:rPr lang="en-US" sz="1600" dirty="0" err="1"/>
                        <a:t>değişiyor</a:t>
                      </a:r>
                      <a:r>
                        <a:rPr lang="en-US" sz="1600" dirty="0"/>
                        <a:t>. Her </a:t>
                      </a:r>
                      <a:r>
                        <a:rPr lang="en-US" sz="1600" dirty="0" err="1"/>
                        <a:t>üç</a:t>
                      </a:r>
                      <a:r>
                        <a:rPr lang="en-US" sz="1600" dirty="0"/>
                        <a:t> </a:t>
                      </a:r>
                      <a:r>
                        <a:rPr lang="en-US" sz="1600" dirty="0" err="1"/>
                        <a:t>yöntemi</a:t>
                      </a:r>
                      <a:r>
                        <a:rPr lang="en-US" sz="1600" dirty="0"/>
                        <a:t> de </a:t>
                      </a:r>
                      <a:r>
                        <a:rPr lang="en-US" sz="1600" dirty="0" err="1"/>
                        <a:t>kullandığımız</a:t>
                      </a:r>
                      <a:r>
                        <a:rPr lang="en-US" sz="1600" dirty="0"/>
                        <a:t> </a:t>
                      </a:r>
                      <a:r>
                        <a:rPr lang="en-US" sz="1600" dirty="0" err="1"/>
                        <a:t>zamanlar</a:t>
                      </a:r>
                      <a:r>
                        <a:rPr lang="en-US" sz="1600" dirty="0"/>
                        <a:t> </a:t>
                      </a:r>
                      <a:r>
                        <a:rPr lang="en-US" sz="1600" dirty="0" err="1"/>
                        <a:t>oluyor</a:t>
                      </a:r>
                      <a:r>
                        <a:rPr lang="en-US" sz="1600" dirty="0"/>
                        <a:t>. Ama </a:t>
                      </a:r>
                      <a:r>
                        <a:rPr lang="en-US" sz="1600" dirty="0" err="1"/>
                        <a:t>daha</a:t>
                      </a:r>
                      <a:r>
                        <a:rPr lang="en-US" sz="1600" dirty="0"/>
                        <a:t> </a:t>
                      </a:r>
                      <a:r>
                        <a:rPr lang="en-US" sz="1600" dirty="0" err="1"/>
                        <a:t>çok</a:t>
                      </a:r>
                      <a:r>
                        <a:rPr lang="en-US" sz="1600" dirty="0"/>
                        <a:t> </a:t>
                      </a:r>
                      <a:r>
                        <a:rPr lang="en-US" sz="1600" dirty="0" err="1"/>
                        <a:t>rekabete</a:t>
                      </a:r>
                      <a:r>
                        <a:rPr lang="en-US" sz="1600" dirty="0"/>
                        <a:t> </a:t>
                      </a:r>
                      <a:r>
                        <a:rPr lang="en-US" sz="1600" dirty="0" err="1"/>
                        <a:t>dayalı</a:t>
                      </a:r>
                      <a:r>
                        <a:rPr lang="en-US" sz="1600" dirty="0"/>
                        <a:t> </a:t>
                      </a:r>
                      <a:r>
                        <a:rPr lang="en-US" sz="1600" dirty="0" err="1"/>
                        <a:t>fiyatlandırma</a:t>
                      </a:r>
                      <a:r>
                        <a:rPr lang="en-US" sz="1600" dirty="0"/>
                        <a:t> </a:t>
                      </a:r>
                      <a:r>
                        <a:rPr lang="en-US" sz="1600" dirty="0" err="1"/>
                        <a:t>yöntemini</a:t>
                      </a:r>
                      <a:r>
                        <a:rPr lang="en-US" sz="1600" dirty="0"/>
                        <a:t> </a:t>
                      </a:r>
                      <a:r>
                        <a:rPr lang="en-US" sz="1600" dirty="0" err="1"/>
                        <a:t>esas</a:t>
                      </a:r>
                      <a:r>
                        <a:rPr lang="en-US" sz="1600" dirty="0"/>
                        <a:t> </a:t>
                      </a:r>
                      <a:r>
                        <a:rPr lang="en-US" sz="1600" dirty="0" err="1"/>
                        <a:t>alıyoruz</a:t>
                      </a:r>
                      <a:r>
                        <a:rPr lang="en-US" sz="1600" dirty="0"/>
                        <a:t>. </a:t>
                      </a:r>
                      <a:r>
                        <a:rPr lang="en-US" sz="1600" dirty="0" err="1"/>
                        <a:t>Rakiplerin</a:t>
                      </a:r>
                      <a:r>
                        <a:rPr lang="en-US" sz="1600" dirty="0"/>
                        <a:t> </a:t>
                      </a:r>
                      <a:r>
                        <a:rPr lang="en-US" sz="1600" dirty="0" err="1"/>
                        <a:t>fiyatlarını</a:t>
                      </a:r>
                      <a:r>
                        <a:rPr lang="en-US" sz="1600" dirty="0"/>
                        <a:t> </a:t>
                      </a:r>
                      <a:r>
                        <a:rPr lang="en-US" sz="1600" dirty="0" err="1"/>
                        <a:t>dikkate</a:t>
                      </a:r>
                      <a:r>
                        <a:rPr lang="en-US" sz="1600" dirty="0"/>
                        <a:t> </a:t>
                      </a:r>
                      <a:r>
                        <a:rPr lang="en-US" sz="1600" dirty="0" err="1"/>
                        <a:t>almakla</a:t>
                      </a:r>
                      <a:r>
                        <a:rPr lang="en-US" sz="1600" dirty="0"/>
                        <a:t> </a:t>
                      </a:r>
                      <a:r>
                        <a:rPr lang="en-US" sz="1600" dirty="0" err="1"/>
                        <a:t>hedef</a:t>
                      </a:r>
                      <a:r>
                        <a:rPr lang="en-US" sz="1600" dirty="0"/>
                        <a:t> </a:t>
                      </a:r>
                      <a:r>
                        <a:rPr lang="en-US" sz="1600" dirty="0" err="1"/>
                        <a:t>satış</a:t>
                      </a:r>
                      <a:r>
                        <a:rPr lang="en-US" sz="1600" dirty="0"/>
                        <a:t> </a:t>
                      </a:r>
                      <a:r>
                        <a:rPr lang="en-US" sz="1600" dirty="0" err="1"/>
                        <a:t>düzeyine</a:t>
                      </a:r>
                      <a:r>
                        <a:rPr lang="en-US" sz="1600" dirty="0"/>
                        <a:t> </a:t>
                      </a:r>
                      <a:r>
                        <a:rPr lang="en-US" sz="1600" dirty="0" err="1"/>
                        <a:t>daha</a:t>
                      </a:r>
                      <a:r>
                        <a:rPr lang="en-US" sz="1600" dirty="0"/>
                        <a:t> </a:t>
                      </a:r>
                      <a:r>
                        <a:rPr lang="en-US" sz="1600" dirty="0" err="1"/>
                        <a:t>kolay</a:t>
                      </a:r>
                      <a:r>
                        <a:rPr lang="en-US" sz="1600" dirty="0"/>
                        <a:t> </a:t>
                      </a:r>
                      <a:r>
                        <a:rPr lang="en-US" sz="1600" dirty="0" err="1"/>
                        <a:t>ulaşabiliriz</a:t>
                      </a:r>
                      <a:r>
                        <a:rPr lang="en-US" sz="1600" dirty="0"/>
                        <a:t>.</a:t>
                      </a:r>
                    </a:p>
                  </a:txBody>
                  <a:tcPr/>
                </a:tc>
                <a:tc>
                  <a:txBody>
                    <a:bodyPr/>
                    <a:lstStyle/>
                    <a:p>
                      <a:pPr algn="ctr"/>
                      <a:r>
                        <a:rPr lang="en-US" sz="1400" dirty="0" err="1"/>
                        <a:t>Maliyete</a:t>
                      </a:r>
                      <a:r>
                        <a:rPr lang="en-US" sz="1400" dirty="0"/>
                        <a:t>, </a:t>
                      </a:r>
                      <a:r>
                        <a:rPr lang="en-US" sz="1400" dirty="0" err="1"/>
                        <a:t>talebe</a:t>
                      </a:r>
                      <a:r>
                        <a:rPr lang="en-US" sz="1400" dirty="0"/>
                        <a:t> </a:t>
                      </a:r>
                      <a:r>
                        <a:rPr lang="en-US" sz="1400" dirty="0" err="1"/>
                        <a:t>ve</a:t>
                      </a:r>
                      <a:r>
                        <a:rPr lang="en-US" sz="1400" dirty="0"/>
                        <a:t> </a:t>
                      </a:r>
                      <a:r>
                        <a:rPr lang="en-US" sz="1400" dirty="0" err="1"/>
                        <a:t>rekabete</a:t>
                      </a:r>
                      <a:r>
                        <a:rPr lang="en-US" sz="1400" dirty="0"/>
                        <a:t> </a:t>
                      </a:r>
                      <a:r>
                        <a:rPr lang="en-US" sz="1400" dirty="0" err="1"/>
                        <a:t>göre</a:t>
                      </a:r>
                      <a:r>
                        <a:rPr lang="en-US" sz="1400" dirty="0"/>
                        <a:t> </a:t>
                      </a:r>
                      <a:r>
                        <a:rPr lang="en-US" sz="1400" dirty="0" err="1"/>
                        <a:t>uygulanan</a:t>
                      </a:r>
                      <a:r>
                        <a:rPr lang="en-US" sz="1400" dirty="0"/>
                        <a:t> </a:t>
                      </a:r>
                      <a:r>
                        <a:rPr lang="en-US" sz="1400" dirty="0" err="1"/>
                        <a:t>fiyatlandırma</a:t>
                      </a:r>
                      <a:r>
                        <a:rPr lang="en-US" sz="1400" dirty="0"/>
                        <a:t> </a:t>
                      </a:r>
                      <a:r>
                        <a:rPr lang="en-US" sz="1400" dirty="0" err="1"/>
                        <a:t>yöntemleri</a:t>
                      </a:r>
                      <a:r>
                        <a:rPr lang="en-US" sz="1400" dirty="0"/>
                        <a:t> </a:t>
                      </a:r>
                      <a:r>
                        <a:rPr lang="en-US" sz="1400" dirty="0" err="1"/>
                        <a:t>üründen</a:t>
                      </a:r>
                      <a:r>
                        <a:rPr lang="en-US" sz="1400" dirty="0"/>
                        <a:t> </a:t>
                      </a:r>
                      <a:r>
                        <a:rPr lang="en-US" sz="1400" dirty="0" err="1"/>
                        <a:t>ürüne</a:t>
                      </a:r>
                      <a:r>
                        <a:rPr lang="en-US" sz="1400" dirty="0"/>
                        <a:t> </a:t>
                      </a:r>
                      <a:r>
                        <a:rPr lang="en-US" sz="1400" dirty="0" err="1"/>
                        <a:t>değişiyor</a:t>
                      </a:r>
                      <a:r>
                        <a:rPr lang="en-US" sz="1400" dirty="0"/>
                        <a:t>. </a:t>
                      </a:r>
                      <a:r>
                        <a:rPr lang="en-US" sz="1400" dirty="0" err="1"/>
                        <a:t>Üreticinin</a:t>
                      </a:r>
                      <a:r>
                        <a:rPr lang="en-US" sz="1400" dirty="0"/>
                        <a:t> </a:t>
                      </a:r>
                      <a:r>
                        <a:rPr lang="en-US" sz="1400" dirty="0" err="1"/>
                        <a:t>dünya</a:t>
                      </a:r>
                      <a:r>
                        <a:rPr lang="en-US" sz="1400" dirty="0"/>
                        <a:t> </a:t>
                      </a:r>
                      <a:r>
                        <a:rPr lang="en-US" sz="1400" dirty="0" err="1"/>
                        <a:t>ülkeleri</a:t>
                      </a:r>
                      <a:r>
                        <a:rPr lang="en-US" sz="1400" dirty="0"/>
                        <a:t> </a:t>
                      </a:r>
                      <a:r>
                        <a:rPr lang="en-US" sz="1400" dirty="0" err="1"/>
                        <a:t>üzre</a:t>
                      </a:r>
                      <a:r>
                        <a:rPr lang="en-US" sz="1400" dirty="0"/>
                        <a:t> </a:t>
                      </a:r>
                      <a:r>
                        <a:rPr lang="en-US" sz="1400" dirty="0" err="1"/>
                        <a:t>pazara</a:t>
                      </a:r>
                      <a:r>
                        <a:rPr lang="en-US" sz="1400" dirty="0"/>
                        <a:t> </a:t>
                      </a:r>
                      <a:r>
                        <a:rPr lang="en-US" sz="1400" dirty="0" err="1"/>
                        <a:t>çıkaracağı</a:t>
                      </a:r>
                      <a:r>
                        <a:rPr lang="en-US" sz="1400" dirty="0"/>
                        <a:t> </a:t>
                      </a:r>
                      <a:r>
                        <a:rPr lang="en-US" sz="1400" dirty="0" err="1"/>
                        <a:t>ürüne</a:t>
                      </a:r>
                      <a:r>
                        <a:rPr lang="en-US" sz="1400" dirty="0"/>
                        <a:t> </a:t>
                      </a:r>
                      <a:r>
                        <a:rPr lang="en-US" sz="1400" dirty="0" err="1"/>
                        <a:t>tavsiye</a:t>
                      </a:r>
                      <a:r>
                        <a:rPr lang="en-US" sz="1400" dirty="0"/>
                        <a:t> </a:t>
                      </a:r>
                      <a:r>
                        <a:rPr lang="en-US" sz="1400" dirty="0" err="1"/>
                        <a:t>etdiği</a:t>
                      </a:r>
                      <a:r>
                        <a:rPr lang="en-US" sz="1400" dirty="0"/>
                        <a:t> </a:t>
                      </a:r>
                      <a:r>
                        <a:rPr lang="en-US" sz="1400" dirty="0" err="1"/>
                        <a:t>fiyat</a:t>
                      </a:r>
                      <a:r>
                        <a:rPr lang="en-US" sz="1400" dirty="0"/>
                        <a:t> </a:t>
                      </a:r>
                      <a:r>
                        <a:rPr lang="en-US" sz="1400" dirty="0" err="1"/>
                        <a:t>mutlak</a:t>
                      </a:r>
                      <a:r>
                        <a:rPr lang="en-US" sz="1400" dirty="0"/>
                        <a:t> </a:t>
                      </a:r>
                      <a:r>
                        <a:rPr lang="en-US" sz="1400" dirty="0" err="1"/>
                        <a:t>şekilde</a:t>
                      </a:r>
                      <a:r>
                        <a:rPr lang="en-US" sz="1400" dirty="0"/>
                        <a:t> </a:t>
                      </a:r>
                      <a:r>
                        <a:rPr lang="en-US" sz="1400" dirty="0" err="1"/>
                        <a:t>maliyeti</a:t>
                      </a:r>
                      <a:r>
                        <a:rPr lang="en-US" sz="1400" dirty="0"/>
                        <a:t> </a:t>
                      </a:r>
                      <a:r>
                        <a:rPr lang="en-US" sz="1400" dirty="0" err="1"/>
                        <a:t>kapsadığı</a:t>
                      </a:r>
                      <a:r>
                        <a:rPr lang="en-US" sz="1400" dirty="0"/>
                        <a:t> </a:t>
                      </a:r>
                      <a:r>
                        <a:rPr lang="en-US" sz="1400" dirty="0" err="1"/>
                        <a:t>için</a:t>
                      </a:r>
                      <a:r>
                        <a:rPr lang="en-US" sz="1400" dirty="0"/>
                        <a:t>, </a:t>
                      </a:r>
                      <a:r>
                        <a:rPr lang="en-US" sz="1400" dirty="0" err="1"/>
                        <a:t>maliyete</a:t>
                      </a:r>
                      <a:r>
                        <a:rPr lang="en-US" sz="1400" dirty="0"/>
                        <a:t> </a:t>
                      </a:r>
                      <a:r>
                        <a:rPr lang="en-US" sz="1400" dirty="0" err="1"/>
                        <a:t>göre</a:t>
                      </a:r>
                      <a:r>
                        <a:rPr lang="en-US" sz="1400" dirty="0"/>
                        <a:t> </a:t>
                      </a:r>
                      <a:r>
                        <a:rPr lang="en-US" sz="1400" dirty="0" err="1"/>
                        <a:t>fiyatlandırma</a:t>
                      </a:r>
                      <a:r>
                        <a:rPr lang="en-US" sz="1400" dirty="0"/>
                        <a:t> </a:t>
                      </a:r>
                      <a:r>
                        <a:rPr lang="en-US" sz="1400" dirty="0" err="1"/>
                        <a:t>otomatik</a:t>
                      </a:r>
                      <a:r>
                        <a:rPr lang="en-US" sz="1400" dirty="0"/>
                        <a:t> </a:t>
                      </a:r>
                      <a:r>
                        <a:rPr lang="en-US" sz="1400" dirty="0" err="1"/>
                        <a:t>şekilde</a:t>
                      </a:r>
                      <a:r>
                        <a:rPr lang="en-US" sz="1400" dirty="0"/>
                        <a:t> </a:t>
                      </a:r>
                      <a:r>
                        <a:rPr lang="en-US" sz="1400" dirty="0" err="1"/>
                        <a:t>uygulanmış</a:t>
                      </a:r>
                      <a:r>
                        <a:rPr lang="en-US" sz="1400" dirty="0"/>
                        <a:t> </a:t>
                      </a:r>
                      <a:r>
                        <a:rPr lang="en-US" sz="1400" dirty="0" err="1"/>
                        <a:t>sayılır</a:t>
                      </a:r>
                      <a:r>
                        <a:rPr lang="en-US" sz="1400" dirty="0"/>
                        <a:t>. Bunun </a:t>
                      </a:r>
                      <a:r>
                        <a:rPr lang="en-US" sz="1400" dirty="0" err="1"/>
                        <a:t>yanında</a:t>
                      </a:r>
                      <a:r>
                        <a:rPr lang="en-US" sz="1400" dirty="0"/>
                        <a:t> </a:t>
                      </a:r>
                      <a:r>
                        <a:rPr lang="en-US" sz="1400" dirty="0" err="1"/>
                        <a:t>ürüne</a:t>
                      </a:r>
                      <a:r>
                        <a:rPr lang="en-US" sz="1400" dirty="0"/>
                        <a:t> </a:t>
                      </a:r>
                      <a:r>
                        <a:rPr lang="en-US" sz="1400" dirty="0" err="1"/>
                        <a:t>pazarda</a:t>
                      </a:r>
                      <a:r>
                        <a:rPr lang="en-US" sz="1400" dirty="0"/>
                        <a:t> </a:t>
                      </a:r>
                      <a:r>
                        <a:rPr lang="en-US" sz="1400" dirty="0" err="1"/>
                        <a:t>olan</a:t>
                      </a:r>
                      <a:r>
                        <a:rPr lang="en-US" sz="1400" dirty="0"/>
                        <a:t> </a:t>
                      </a:r>
                      <a:r>
                        <a:rPr lang="en-US" sz="1400" dirty="0" err="1"/>
                        <a:t>talebe</a:t>
                      </a:r>
                      <a:r>
                        <a:rPr lang="en-US" sz="1400" dirty="0"/>
                        <a:t> </a:t>
                      </a:r>
                      <a:r>
                        <a:rPr lang="en-US" sz="1400" dirty="0" err="1"/>
                        <a:t>və</a:t>
                      </a:r>
                      <a:r>
                        <a:rPr lang="en-US" sz="1400" dirty="0"/>
                        <a:t> </a:t>
                      </a:r>
                      <a:r>
                        <a:rPr lang="en-US" sz="1400" dirty="0" err="1"/>
                        <a:t>rekabete</a:t>
                      </a:r>
                      <a:r>
                        <a:rPr lang="en-US" sz="1400" dirty="0"/>
                        <a:t> </a:t>
                      </a:r>
                      <a:r>
                        <a:rPr lang="en-US" sz="1400" dirty="0" err="1"/>
                        <a:t>esaslanan</a:t>
                      </a:r>
                      <a:r>
                        <a:rPr lang="en-US" sz="1400" dirty="0"/>
                        <a:t> </a:t>
                      </a:r>
                      <a:r>
                        <a:rPr lang="en-US" sz="1400" dirty="0" err="1"/>
                        <a:t>fiyatlandırma</a:t>
                      </a:r>
                      <a:r>
                        <a:rPr lang="en-US" sz="1400" dirty="0"/>
                        <a:t> da </a:t>
                      </a:r>
                      <a:r>
                        <a:rPr lang="en-US" sz="1400" dirty="0" err="1"/>
                        <a:t>uygulanır</a:t>
                      </a:r>
                      <a:r>
                        <a:rPr lang="en-US" sz="1400" dirty="0"/>
                        <a:t>.</a:t>
                      </a:r>
                      <a:r>
                        <a:rPr lang="en-US" dirty="0"/>
                        <a:t> </a:t>
                      </a:r>
                    </a:p>
                  </a:txBody>
                  <a:tcPr/>
                </a:tc>
                <a:extLst>
                  <a:ext uri="{0D108BD9-81ED-4DB2-BD59-A6C34878D82A}">
                    <a16:rowId xmlns:a16="http://schemas.microsoft.com/office/drawing/2014/main" val="3238805901"/>
                  </a:ext>
                </a:extLst>
              </a:tr>
            </a:tbl>
          </a:graphicData>
        </a:graphic>
      </p:graphicFrame>
      <p:sp>
        <p:nvSpPr>
          <p:cNvPr id="3" name="TextBox 2">
            <a:extLst>
              <a:ext uri="{FF2B5EF4-FFF2-40B4-BE49-F238E27FC236}">
                <a16:creationId xmlns:a16="http://schemas.microsoft.com/office/drawing/2014/main" id="{D111FC91-9FD1-49BF-8792-9347AB087CA0}"/>
              </a:ext>
            </a:extLst>
          </p:cNvPr>
          <p:cNvSpPr txBox="1"/>
          <p:nvPr/>
        </p:nvSpPr>
        <p:spPr>
          <a:xfrm>
            <a:off x="746915" y="5205310"/>
            <a:ext cx="10217008" cy="1384995"/>
          </a:xfrm>
          <a:prstGeom prst="rect">
            <a:avLst/>
          </a:prstGeom>
          <a:noFill/>
        </p:spPr>
        <p:txBody>
          <a:bodyPr wrap="square" rtlCol="0">
            <a:spAutoFit/>
          </a:bodyPr>
          <a:lstStyle/>
          <a:p>
            <a:r>
              <a:rPr lang="en-US" sz="1400" dirty="0" err="1"/>
              <a:t>Yukarıdaki</a:t>
            </a:r>
            <a:r>
              <a:rPr lang="en-US" sz="1400" dirty="0"/>
              <a:t> </a:t>
            </a:r>
            <a:r>
              <a:rPr lang="en-US" sz="1400" dirty="0" err="1"/>
              <a:t>tablo</a:t>
            </a:r>
            <a:r>
              <a:rPr lang="en-US" sz="1400" dirty="0"/>
              <a:t> </a:t>
            </a:r>
            <a:r>
              <a:rPr lang="en-US" sz="1400" dirty="0" err="1"/>
              <a:t>analiz</a:t>
            </a:r>
            <a:r>
              <a:rPr lang="en-US" sz="1400" dirty="0"/>
              <a:t> </a:t>
            </a:r>
            <a:r>
              <a:rPr lang="en-US" sz="1400" dirty="0" err="1"/>
              <a:t>edildiğinde</a:t>
            </a:r>
            <a:r>
              <a:rPr lang="en-US" sz="1400" dirty="0"/>
              <a:t> </a:t>
            </a:r>
            <a:r>
              <a:rPr lang="en-US" sz="1400" dirty="0" err="1"/>
              <a:t>pazarın</a:t>
            </a:r>
            <a:r>
              <a:rPr lang="en-US" sz="1400" dirty="0"/>
              <a:t> </a:t>
            </a:r>
            <a:r>
              <a:rPr lang="en-US" sz="1400" dirty="0" err="1"/>
              <a:t>durumuna</a:t>
            </a:r>
            <a:r>
              <a:rPr lang="en-US" sz="1400" dirty="0"/>
              <a:t> </a:t>
            </a:r>
            <a:r>
              <a:rPr lang="en-US" sz="1400" dirty="0" err="1"/>
              <a:t>ve</a:t>
            </a:r>
            <a:r>
              <a:rPr lang="en-US" sz="1400" dirty="0"/>
              <a:t> </a:t>
            </a:r>
            <a:r>
              <a:rPr lang="en-US" sz="1400" dirty="0" err="1"/>
              <a:t>ürüne</a:t>
            </a:r>
            <a:r>
              <a:rPr lang="en-US" sz="1400" dirty="0"/>
              <a:t> </a:t>
            </a:r>
            <a:r>
              <a:rPr lang="en-US" sz="1400" dirty="0" err="1"/>
              <a:t>göre</a:t>
            </a:r>
            <a:r>
              <a:rPr lang="en-US" sz="1400" dirty="0"/>
              <a:t> her </a:t>
            </a:r>
            <a:r>
              <a:rPr lang="en-US" sz="1400" dirty="0" err="1"/>
              <a:t>üç</a:t>
            </a:r>
            <a:r>
              <a:rPr lang="en-US" sz="1400" dirty="0"/>
              <a:t> </a:t>
            </a:r>
            <a:r>
              <a:rPr lang="en-US" sz="1400" dirty="0" err="1"/>
              <a:t>yöntemin</a:t>
            </a:r>
            <a:r>
              <a:rPr lang="en-US" sz="1400" dirty="0"/>
              <a:t> de </a:t>
            </a:r>
            <a:r>
              <a:rPr lang="en-US" sz="1400" dirty="0" err="1"/>
              <a:t>firmalarca</a:t>
            </a:r>
            <a:r>
              <a:rPr lang="en-US" sz="1400" dirty="0"/>
              <a:t> </a:t>
            </a:r>
            <a:r>
              <a:rPr lang="en-US" sz="1400" dirty="0" err="1"/>
              <a:t>kullanıla</a:t>
            </a:r>
            <a:r>
              <a:rPr lang="en-US" sz="1400" dirty="0"/>
              <a:t> </a:t>
            </a:r>
            <a:r>
              <a:rPr lang="en-US" sz="1400" dirty="0" err="1"/>
              <a:t>bildiği</a:t>
            </a:r>
            <a:r>
              <a:rPr lang="en-US" sz="1400" dirty="0"/>
              <a:t> </a:t>
            </a:r>
            <a:r>
              <a:rPr lang="en-US" sz="1400" dirty="0" err="1"/>
              <a:t>ortaya</a:t>
            </a:r>
            <a:r>
              <a:rPr lang="en-US" sz="1400" dirty="0"/>
              <a:t> </a:t>
            </a:r>
            <a:r>
              <a:rPr lang="en-US" sz="1400" dirty="0" err="1"/>
              <a:t>çıkmaktadır</a:t>
            </a:r>
            <a:r>
              <a:rPr lang="en-US" sz="1400" dirty="0"/>
              <a:t>. Ama </a:t>
            </a:r>
            <a:r>
              <a:rPr lang="en-US" sz="1400" dirty="0" err="1"/>
              <a:t>İdealın</a:t>
            </a:r>
            <a:r>
              <a:rPr lang="en-US" sz="1400" dirty="0"/>
              <a:t> </a:t>
            </a:r>
            <a:r>
              <a:rPr lang="en-US" sz="1400" dirty="0" err="1"/>
              <a:t>daha</a:t>
            </a:r>
            <a:r>
              <a:rPr lang="en-US" sz="1400" dirty="0"/>
              <a:t> </a:t>
            </a:r>
            <a:r>
              <a:rPr lang="en-US" sz="1400" dirty="0" err="1"/>
              <a:t>çok</a:t>
            </a:r>
            <a:r>
              <a:rPr lang="en-US" sz="1400" dirty="0"/>
              <a:t> </a:t>
            </a:r>
            <a:r>
              <a:rPr lang="en-US" sz="1400" dirty="0" err="1"/>
              <a:t>rekabete</a:t>
            </a:r>
            <a:r>
              <a:rPr lang="en-US" sz="1400" dirty="0"/>
              <a:t> </a:t>
            </a:r>
            <a:r>
              <a:rPr lang="en-US" sz="1400" dirty="0" err="1"/>
              <a:t>göre</a:t>
            </a:r>
            <a:r>
              <a:rPr lang="en-US" sz="1400" dirty="0"/>
              <a:t> </a:t>
            </a:r>
            <a:r>
              <a:rPr lang="en-US" sz="1400" dirty="0" err="1"/>
              <a:t>Sabinanın</a:t>
            </a:r>
            <a:r>
              <a:rPr lang="en-US" sz="1400" dirty="0"/>
              <a:t> </a:t>
            </a:r>
            <a:r>
              <a:rPr lang="en-US" sz="1400" dirty="0" err="1"/>
              <a:t>ise</a:t>
            </a:r>
            <a:r>
              <a:rPr lang="en-US" sz="1400" dirty="0"/>
              <a:t> </a:t>
            </a:r>
            <a:r>
              <a:rPr lang="en-US" sz="1400" dirty="0" err="1"/>
              <a:t>maliyete</a:t>
            </a:r>
            <a:r>
              <a:rPr lang="en-US" sz="1400" dirty="0"/>
              <a:t> </a:t>
            </a:r>
            <a:r>
              <a:rPr lang="en-US" sz="1400" dirty="0" err="1"/>
              <a:t>dayalı</a:t>
            </a:r>
            <a:r>
              <a:rPr lang="en-US" sz="1400" dirty="0"/>
              <a:t> </a:t>
            </a:r>
            <a:r>
              <a:rPr lang="en-US" sz="1400" dirty="0" err="1"/>
              <a:t>fiyatlandırmaya</a:t>
            </a:r>
            <a:r>
              <a:rPr lang="en-US" sz="1400" dirty="0"/>
              <a:t> </a:t>
            </a:r>
            <a:r>
              <a:rPr lang="en-US" sz="1400" dirty="0" err="1"/>
              <a:t>önem</a:t>
            </a:r>
            <a:r>
              <a:rPr lang="en-US" sz="1400" dirty="0"/>
              <a:t> </a:t>
            </a:r>
            <a:r>
              <a:rPr lang="en-US" sz="1400" dirty="0" err="1"/>
              <a:t>verdikleri</a:t>
            </a:r>
            <a:r>
              <a:rPr lang="en-US" sz="1400" dirty="0"/>
              <a:t> </a:t>
            </a:r>
            <a:r>
              <a:rPr lang="en-US" sz="1400" dirty="0" err="1"/>
              <a:t>görülmektedir</a:t>
            </a:r>
            <a:r>
              <a:rPr lang="en-US" sz="1400" dirty="0"/>
              <a:t>. </a:t>
            </a:r>
            <a:r>
              <a:rPr lang="en-US" sz="1400" dirty="0" err="1"/>
              <a:t>Maliyete</a:t>
            </a:r>
            <a:r>
              <a:rPr lang="en-US" sz="1400" dirty="0"/>
              <a:t> </a:t>
            </a:r>
            <a:r>
              <a:rPr lang="en-US" sz="1400" dirty="0" err="1"/>
              <a:t>dayalı</a:t>
            </a:r>
            <a:r>
              <a:rPr lang="en-US" sz="1400" dirty="0"/>
              <a:t> 59 </a:t>
            </a:r>
            <a:r>
              <a:rPr lang="en-US" sz="1400" dirty="0" err="1"/>
              <a:t>fiyatalndırmanın</a:t>
            </a:r>
            <a:r>
              <a:rPr lang="en-US" sz="1400" dirty="0"/>
              <a:t> </a:t>
            </a:r>
            <a:r>
              <a:rPr lang="en-US" sz="1400" dirty="0" err="1"/>
              <a:t>tercih</a:t>
            </a:r>
            <a:r>
              <a:rPr lang="en-US" sz="1400" dirty="0"/>
              <a:t> </a:t>
            </a:r>
            <a:r>
              <a:rPr lang="en-US" sz="1400" dirty="0" err="1"/>
              <a:t>edilme</a:t>
            </a:r>
            <a:r>
              <a:rPr lang="en-US" sz="1400" dirty="0"/>
              <a:t> </a:t>
            </a:r>
            <a:r>
              <a:rPr lang="en-US" sz="1400" dirty="0" err="1"/>
              <a:t>nedeni</a:t>
            </a:r>
            <a:r>
              <a:rPr lang="en-US" sz="1400" dirty="0"/>
              <a:t> </a:t>
            </a:r>
            <a:r>
              <a:rPr lang="en-US" sz="1400" dirty="0" err="1"/>
              <a:t>yöntemin</a:t>
            </a:r>
            <a:r>
              <a:rPr lang="en-US" sz="1400" dirty="0"/>
              <a:t> </a:t>
            </a:r>
            <a:r>
              <a:rPr lang="en-US" sz="1400" dirty="0" err="1"/>
              <a:t>kolay</a:t>
            </a:r>
            <a:r>
              <a:rPr lang="en-US" sz="1400" dirty="0"/>
              <a:t> </a:t>
            </a:r>
            <a:r>
              <a:rPr lang="en-US" sz="1400" dirty="0" err="1"/>
              <a:t>olması</a:t>
            </a:r>
            <a:r>
              <a:rPr lang="en-US" sz="1400" dirty="0"/>
              <a:t> </a:t>
            </a:r>
            <a:r>
              <a:rPr lang="en-US" sz="1400" dirty="0" err="1"/>
              <a:t>yanında</a:t>
            </a:r>
            <a:r>
              <a:rPr lang="en-US" sz="1400" dirty="0"/>
              <a:t> </a:t>
            </a:r>
            <a:r>
              <a:rPr lang="en-US" sz="1400" dirty="0" err="1"/>
              <a:t>maliyeti</a:t>
            </a:r>
            <a:r>
              <a:rPr lang="en-US" sz="1400" dirty="0"/>
              <a:t> </a:t>
            </a:r>
            <a:r>
              <a:rPr lang="en-US" sz="1400" dirty="0" err="1"/>
              <a:t>karşılamaya</a:t>
            </a:r>
            <a:r>
              <a:rPr lang="en-US" sz="1400" dirty="0"/>
              <a:t> </a:t>
            </a:r>
            <a:r>
              <a:rPr lang="en-US" sz="1400" dirty="0" err="1"/>
              <a:t>verilen</a:t>
            </a:r>
            <a:r>
              <a:rPr lang="en-US" sz="1400" dirty="0"/>
              <a:t> </a:t>
            </a:r>
            <a:r>
              <a:rPr lang="en-US" sz="1400" dirty="0" err="1"/>
              <a:t>önemdir</a:t>
            </a:r>
            <a:r>
              <a:rPr lang="en-US" sz="1400" dirty="0"/>
              <a:t>. </a:t>
            </a:r>
            <a:r>
              <a:rPr lang="en-US" sz="1400" dirty="0" err="1"/>
              <a:t>Belirli</a:t>
            </a:r>
            <a:r>
              <a:rPr lang="en-US" sz="1400" dirty="0"/>
              <a:t> </a:t>
            </a:r>
            <a:r>
              <a:rPr lang="en-US" sz="1400" dirty="0" err="1"/>
              <a:t>bir</a:t>
            </a:r>
            <a:r>
              <a:rPr lang="en-US" sz="1400" dirty="0"/>
              <a:t> </a:t>
            </a:r>
            <a:r>
              <a:rPr lang="en-US" sz="1400" dirty="0" err="1"/>
              <a:t>malı</a:t>
            </a:r>
            <a:r>
              <a:rPr lang="en-US" sz="1400" dirty="0"/>
              <a:t> </a:t>
            </a:r>
            <a:r>
              <a:rPr lang="en-US" sz="1400" dirty="0" err="1"/>
              <a:t>birkaç</a:t>
            </a:r>
            <a:r>
              <a:rPr lang="en-US" sz="1400" dirty="0"/>
              <a:t> </a:t>
            </a:r>
            <a:r>
              <a:rPr lang="en-US" sz="1400" dirty="0" err="1"/>
              <a:t>satıcının</a:t>
            </a:r>
            <a:r>
              <a:rPr lang="en-US" sz="1400" dirty="0"/>
              <a:t> </a:t>
            </a:r>
            <a:r>
              <a:rPr lang="en-US" sz="1400" dirty="0" err="1"/>
              <a:t>sattığı</a:t>
            </a:r>
            <a:r>
              <a:rPr lang="en-US" sz="1400" dirty="0"/>
              <a:t> </a:t>
            </a:r>
            <a:r>
              <a:rPr lang="en-US" sz="1400" dirty="0" err="1"/>
              <a:t>oligopol</a:t>
            </a:r>
            <a:r>
              <a:rPr lang="en-US" sz="1400" dirty="0"/>
              <a:t> </a:t>
            </a:r>
            <a:r>
              <a:rPr lang="en-US" sz="1400" dirty="0" err="1"/>
              <a:t>pazarında</a:t>
            </a:r>
            <a:r>
              <a:rPr lang="en-US" sz="1400" dirty="0"/>
              <a:t> </a:t>
            </a:r>
            <a:r>
              <a:rPr lang="en-US" sz="1400" dirty="0" err="1"/>
              <a:t>ise</a:t>
            </a:r>
            <a:r>
              <a:rPr lang="en-US" sz="1400" dirty="0"/>
              <a:t> </a:t>
            </a:r>
            <a:r>
              <a:rPr lang="en-US" sz="1400" dirty="0" err="1"/>
              <a:t>işletmeler</a:t>
            </a:r>
            <a:r>
              <a:rPr lang="en-US" sz="1400" dirty="0"/>
              <a:t> </a:t>
            </a:r>
            <a:r>
              <a:rPr lang="en-US" sz="1400" dirty="0" err="1"/>
              <a:t>genelde</a:t>
            </a:r>
            <a:r>
              <a:rPr lang="en-US" sz="1400" dirty="0"/>
              <a:t>, </a:t>
            </a:r>
            <a:r>
              <a:rPr lang="en-US" sz="1400" dirty="0" err="1"/>
              <a:t>pazarda</a:t>
            </a:r>
            <a:r>
              <a:rPr lang="en-US" sz="1400" dirty="0"/>
              <a:t> </a:t>
            </a:r>
            <a:r>
              <a:rPr lang="en-US" sz="1400" dirty="0" err="1"/>
              <a:t>belirlenen</a:t>
            </a:r>
            <a:r>
              <a:rPr lang="en-US" sz="1400" dirty="0"/>
              <a:t> </a:t>
            </a:r>
            <a:r>
              <a:rPr lang="en-US" sz="1400" dirty="0" err="1"/>
              <a:t>fiyatları</a:t>
            </a:r>
            <a:r>
              <a:rPr lang="en-US" sz="1400" dirty="0"/>
              <a:t> </a:t>
            </a:r>
            <a:r>
              <a:rPr lang="en-US" sz="1400" dirty="0" err="1"/>
              <a:t>temel</a:t>
            </a:r>
            <a:r>
              <a:rPr lang="en-US" sz="1400" dirty="0"/>
              <a:t> </a:t>
            </a:r>
            <a:r>
              <a:rPr lang="en-US" sz="1400" dirty="0" err="1"/>
              <a:t>alan</a:t>
            </a:r>
            <a:r>
              <a:rPr lang="en-US" sz="1400" dirty="0"/>
              <a:t> </a:t>
            </a:r>
            <a:r>
              <a:rPr lang="en-US" sz="1400" dirty="0" err="1"/>
              <a:t>bir</a:t>
            </a:r>
            <a:r>
              <a:rPr lang="en-US" sz="1400" dirty="0"/>
              <a:t> </a:t>
            </a:r>
            <a:r>
              <a:rPr lang="en-US" sz="1400" dirty="0" err="1"/>
              <a:t>fiyatlamaya</a:t>
            </a:r>
            <a:r>
              <a:rPr lang="en-US" sz="1400" dirty="0"/>
              <a:t> </a:t>
            </a:r>
            <a:r>
              <a:rPr lang="en-US" sz="1400" dirty="0" err="1"/>
              <a:t>giderler.Her</a:t>
            </a:r>
            <a:r>
              <a:rPr lang="en-US" sz="1400" dirty="0"/>
              <a:t> </a:t>
            </a:r>
            <a:r>
              <a:rPr lang="en-US" sz="1400" dirty="0" err="1"/>
              <a:t>iki</a:t>
            </a:r>
            <a:r>
              <a:rPr lang="en-US" sz="1400" dirty="0"/>
              <a:t> </a:t>
            </a:r>
            <a:r>
              <a:rPr lang="en-US" sz="1400" dirty="0" err="1"/>
              <a:t>firma</a:t>
            </a:r>
            <a:r>
              <a:rPr lang="en-US" sz="1400" dirty="0"/>
              <a:t> </a:t>
            </a:r>
            <a:r>
              <a:rPr lang="en-US" sz="1400" dirty="0" err="1"/>
              <a:t>öncelikle</a:t>
            </a:r>
            <a:r>
              <a:rPr lang="en-US" sz="1400" dirty="0"/>
              <a:t> </a:t>
            </a:r>
            <a:r>
              <a:rPr lang="en-US" sz="1400" dirty="0" err="1"/>
              <a:t>belirli</a:t>
            </a:r>
            <a:r>
              <a:rPr lang="en-US" sz="1400" dirty="0"/>
              <a:t> </a:t>
            </a:r>
            <a:r>
              <a:rPr lang="en-US" sz="1400" dirty="0" err="1"/>
              <a:t>bir</a:t>
            </a:r>
            <a:r>
              <a:rPr lang="en-US" sz="1400" dirty="0"/>
              <a:t> </a:t>
            </a:r>
            <a:r>
              <a:rPr lang="en-US" sz="1400" dirty="0" err="1"/>
              <a:t>yöntemle</a:t>
            </a:r>
            <a:r>
              <a:rPr lang="en-US" sz="1400" dirty="0"/>
              <a:t> </a:t>
            </a:r>
            <a:r>
              <a:rPr lang="en-US" sz="1400" dirty="0" err="1"/>
              <a:t>fiyatlarını</a:t>
            </a:r>
            <a:r>
              <a:rPr lang="en-US" sz="1400" dirty="0"/>
              <a:t> </a:t>
            </a:r>
            <a:r>
              <a:rPr lang="en-US" sz="1400" dirty="0" err="1"/>
              <a:t>az</a:t>
            </a:r>
            <a:r>
              <a:rPr lang="en-US" sz="1400" dirty="0"/>
              <a:t> </a:t>
            </a:r>
            <a:r>
              <a:rPr lang="en-US" sz="1400" dirty="0" err="1"/>
              <a:t>çok</a:t>
            </a:r>
            <a:r>
              <a:rPr lang="en-US" sz="1400" dirty="0"/>
              <a:t> </a:t>
            </a:r>
            <a:r>
              <a:rPr lang="en-US" sz="1400" dirty="0" err="1"/>
              <a:t>belirleyip</a:t>
            </a:r>
            <a:r>
              <a:rPr lang="en-US" sz="1400" dirty="0"/>
              <a:t>, </a:t>
            </a:r>
            <a:r>
              <a:rPr lang="en-US" sz="1400" dirty="0" err="1"/>
              <a:t>diğer</a:t>
            </a:r>
            <a:r>
              <a:rPr lang="en-US" sz="1400" dirty="0"/>
              <a:t> </a:t>
            </a:r>
            <a:r>
              <a:rPr lang="en-US" sz="1400" dirty="0" err="1"/>
              <a:t>yöntemlerin</a:t>
            </a:r>
            <a:r>
              <a:rPr lang="en-US" sz="1400" dirty="0"/>
              <a:t> </a:t>
            </a:r>
            <a:r>
              <a:rPr lang="en-US" sz="1400" dirty="0" err="1"/>
              <a:t>etkisiyle</a:t>
            </a:r>
            <a:r>
              <a:rPr lang="en-US" sz="1400" dirty="0"/>
              <a:t> de </a:t>
            </a:r>
            <a:r>
              <a:rPr lang="en-US" sz="1400" dirty="0" err="1"/>
              <a:t>ürünlerine</a:t>
            </a:r>
            <a:r>
              <a:rPr lang="en-US" sz="1400" dirty="0"/>
              <a:t> net </a:t>
            </a:r>
            <a:r>
              <a:rPr lang="en-US" sz="1400" dirty="0" err="1"/>
              <a:t>fiyatlar</a:t>
            </a:r>
            <a:r>
              <a:rPr lang="en-US" sz="1400" dirty="0"/>
              <a:t> </a:t>
            </a:r>
            <a:r>
              <a:rPr lang="en-US" sz="1400" dirty="0" err="1"/>
              <a:t>tespit</a:t>
            </a:r>
            <a:r>
              <a:rPr lang="en-US" sz="1400" dirty="0"/>
              <a:t> </a:t>
            </a:r>
            <a:r>
              <a:rPr lang="en-US" sz="1400" dirty="0" err="1"/>
              <a:t>etdikleri</a:t>
            </a:r>
            <a:r>
              <a:rPr lang="en-US" sz="1400" dirty="0"/>
              <a:t> </a:t>
            </a:r>
            <a:r>
              <a:rPr lang="en-US" sz="1400" dirty="0" err="1"/>
              <a:t>ortaya</a:t>
            </a:r>
            <a:r>
              <a:rPr lang="en-US" sz="1400" dirty="0"/>
              <a:t> </a:t>
            </a:r>
            <a:r>
              <a:rPr lang="en-US" sz="1400" dirty="0" err="1"/>
              <a:t>çıkmaktadır</a:t>
            </a:r>
            <a:endParaRPr lang="en-US" sz="1400" dirty="0"/>
          </a:p>
        </p:txBody>
      </p:sp>
    </p:spTree>
    <p:extLst>
      <p:ext uri="{BB962C8B-B14F-4D97-AF65-F5344CB8AC3E}">
        <p14:creationId xmlns:p14="http://schemas.microsoft.com/office/powerpoint/2010/main" val="12837317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A35F95-4E92-4733-8B31-7196C717B987}"/>
              </a:ext>
            </a:extLst>
          </p:cNvPr>
          <p:cNvSpPr>
            <a:spLocks noGrp="1"/>
          </p:cNvSpPr>
          <p:nvPr>
            <p:ph type="title"/>
          </p:nvPr>
        </p:nvSpPr>
        <p:spPr/>
        <p:txBody>
          <a:bodyPr/>
          <a:lstStyle/>
          <a:p>
            <a:r>
              <a:rPr lang="en-US" dirty="0" err="1"/>
              <a:t>Piyasa</a:t>
            </a:r>
            <a:r>
              <a:rPr lang="en-US" dirty="0"/>
              <a:t> </a:t>
            </a:r>
            <a:r>
              <a:rPr lang="en-US" dirty="0" err="1"/>
              <a:t>nedir</a:t>
            </a:r>
            <a:r>
              <a:rPr lang="en-US" dirty="0"/>
              <a:t>?</a:t>
            </a:r>
          </a:p>
        </p:txBody>
      </p:sp>
      <p:sp>
        <p:nvSpPr>
          <p:cNvPr id="3" name="Content Placeholder 2">
            <a:extLst>
              <a:ext uri="{FF2B5EF4-FFF2-40B4-BE49-F238E27FC236}">
                <a16:creationId xmlns:a16="http://schemas.microsoft.com/office/drawing/2014/main" id="{3B8AF3BF-EF9B-4AA0-AEE1-A43606D75D09}"/>
              </a:ext>
            </a:extLst>
          </p:cNvPr>
          <p:cNvSpPr>
            <a:spLocks noGrp="1"/>
          </p:cNvSpPr>
          <p:nvPr>
            <p:ph idx="1"/>
          </p:nvPr>
        </p:nvSpPr>
        <p:spPr/>
        <p:txBody>
          <a:bodyPr>
            <a:normAutofit fontScale="92500" lnSpcReduction="20000"/>
          </a:bodyPr>
          <a:lstStyle/>
          <a:p>
            <a:pPr algn="l"/>
            <a:r>
              <a:rPr lang="en-US" b="1" i="0" dirty="0" err="1">
                <a:solidFill>
                  <a:schemeClr val="tx1">
                    <a:lumMod val="95000"/>
                  </a:schemeClr>
                </a:solidFill>
                <a:effectLst/>
                <a:latin typeface="Helvetica" panose="020B0604020202020204" pitchFamily="34" charset="0"/>
              </a:rPr>
              <a:t>Piyasa</a:t>
            </a:r>
            <a:r>
              <a:rPr lang="en-US" b="1" i="0" dirty="0">
                <a:solidFill>
                  <a:schemeClr val="tx1">
                    <a:lumMod val="95000"/>
                  </a:schemeClr>
                </a:solidFill>
                <a:effectLst/>
                <a:latin typeface="Helvetica" panose="020B0604020202020204" pitchFamily="34" charset="0"/>
              </a:rPr>
              <a:t>:</a:t>
            </a:r>
            <a:r>
              <a:rPr lang="en-US" b="0" i="0" dirty="0">
                <a:solidFill>
                  <a:schemeClr val="tx1">
                    <a:lumMod val="95000"/>
                  </a:schemeClr>
                </a:solidFill>
                <a:effectLst/>
                <a:latin typeface="Helvetica" panose="020B0604020202020204" pitchFamily="34" charset="0"/>
              </a:rPr>
              <a:t> </a:t>
            </a:r>
            <a:r>
              <a:rPr lang="en-US" b="0" i="0" dirty="0" err="1">
                <a:solidFill>
                  <a:schemeClr val="tx1">
                    <a:lumMod val="95000"/>
                  </a:schemeClr>
                </a:solidFill>
                <a:effectLst/>
                <a:latin typeface="Helvetica" panose="020B0604020202020204" pitchFamily="34" charset="0"/>
              </a:rPr>
              <a:t>Talep</a:t>
            </a:r>
            <a:r>
              <a:rPr lang="en-US" b="0" i="0" dirty="0">
                <a:solidFill>
                  <a:schemeClr val="tx1">
                    <a:lumMod val="95000"/>
                  </a:schemeClr>
                </a:solidFill>
                <a:effectLst/>
                <a:latin typeface="Helvetica" panose="020B0604020202020204" pitchFamily="34" charset="0"/>
              </a:rPr>
              <a:t> </a:t>
            </a:r>
            <a:r>
              <a:rPr lang="en-US" b="0" i="0" dirty="0" err="1">
                <a:solidFill>
                  <a:schemeClr val="tx1">
                    <a:lumMod val="95000"/>
                  </a:schemeClr>
                </a:solidFill>
                <a:effectLst/>
                <a:latin typeface="Helvetica" panose="020B0604020202020204" pitchFamily="34" charset="0"/>
              </a:rPr>
              <a:t>ettikleri</a:t>
            </a:r>
            <a:r>
              <a:rPr lang="en-US" b="0" i="0" dirty="0">
                <a:solidFill>
                  <a:schemeClr val="tx1">
                    <a:lumMod val="95000"/>
                  </a:schemeClr>
                </a:solidFill>
                <a:effectLst/>
                <a:latin typeface="Helvetica" panose="020B0604020202020204" pitchFamily="34" charset="0"/>
              </a:rPr>
              <a:t> mal </a:t>
            </a:r>
            <a:r>
              <a:rPr lang="en-US" b="0" i="0" dirty="0" err="1">
                <a:solidFill>
                  <a:schemeClr val="tx1">
                    <a:lumMod val="95000"/>
                  </a:schemeClr>
                </a:solidFill>
                <a:effectLst/>
                <a:latin typeface="Helvetica" panose="020B0604020202020204" pitchFamily="34" charset="0"/>
              </a:rPr>
              <a:t>ve</a:t>
            </a:r>
            <a:r>
              <a:rPr lang="en-US" b="0" i="0" dirty="0">
                <a:solidFill>
                  <a:schemeClr val="tx1">
                    <a:lumMod val="95000"/>
                  </a:schemeClr>
                </a:solidFill>
                <a:effectLst/>
                <a:latin typeface="Helvetica" panose="020B0604020202020204" pitchFamily="34" charset="0"/>
              </a:rPr>
              <a:t> </a:t>
            </a:r>
            <a:r>
              <a:rPr lang="en-US" b="0" i="0" dirty="0" err="1">
                <a:solidFill>
                  <a:schemeClr val="tx1">
                    <a:lumMod val="95000"/>
                  </a:schemeClr>
                </a:solidFill>
                <a:effectLst/>
                <a:latin typeface="Helvetica" panose="020B0604020202020204" pitchFamily="34" charset="0"/>
              </a:rPr>
              <a:t>hizmetler</a:t>
            </a:r>
            <a:r>
              <a:rPr lang="en-US" b="0" i="0" dirty="0">
                <a:solidFill>
                  <a:schemeClr val="tx1">
                    <a:lumMod val="95000"/>
                  </a:schemeClr>
                </a:solidFill>
                <a:effectLst/>
                <a:latin typeface="Helvetica" panose="020B0604020202020204" pitchFamily="34" charset="0"/>
              </a:rPr>
              <a:t> </a:t>
            </a:r>
            <a:r>
              <a:rPr lang="en-US" b="0" i="0" dirty="0" err="1">
                <a:solidFill>
                  <a:schemeClr val="tx1">
                    <a:lumMod val="95000"/>
                  </a:schemeClr>
                </a:solidFill>
                <a:effectLst/>
                <a:latin typeface="Helvetica" panose="020B0604020202020204" pitchFamily="34" charset="0"/>
              </a:rPr>
              <a:t>karşılığında</a:t>
            </a:r>
            <a:r>
              <a:rPr lang="en-US" b="0" i="0" dirty="0">
                <a:solidFill>
                  <a:schemeClr val="tx1">
                    <a:lumMod val="95000"/>
                  </a:schemeClr>
                </a:solidFill>
                <a:effectLst/>
                <a:latin typeface="Helvetica" panose="020B0604020202020204" pitchFamily="34" charset="0"/>
              </a:rPr>
              <a:t> para </a:t>
            </a:r>
            <a:r>
              <a:rPr lang="en-US" b="0" i="0" dirty="0" err="1">
                <a:solidFill>
                  <a:schemeClr val="tx1">
                    <a:lumMod val="95000"/>
                  </a:schemeClr>
                </a:solidFill>
                <a:effectLst/>
                <a:latin typeface="Helvetica" panose="020B0604020202020204" pitchFamily="34" charset="0"/>
              </a:rPr>
              <a:t>vermek</a:t>
            </a:r>
            <a:r>
              <a:rPr lang="en-US" b="0" i="0" dirty="0">
                <a:solidFill>
                  <a:schemeClr val="tx1">
                    <a:lumMod val="95000"/>
                  </a:schemeClr>
                </a:solidFill>
                <a:effectLst/>
                <a:latin typeface="Helvetica" panose="020B0604020202020204" pitchFamily="34" charset="0"/>
              </a:rPr>
              <a:t> </a:t>
            </a:r>
            <a:r>
              <a:rPr lang="en-US" b="0" i="0" dirty="0" err="1">
                <a:solidFill>
                  <a:schemeClr val="tx1">
                    <a:lumMod val="95000"/>
                  </a:schemeClr>
                </a:solidFill>
                <a:effectLst/>
                <a:latin typeface="Helvetica" panose="020B0604020202020204" pitchFamily="34" charset="0"/>
              </a:rPr>
              <a:t>isteyen</a:t>
            </a:r>
            <a:r>
              <a:rPr lang="en-US" b="0" i="0" dirty="0">
                <a:solidFill>
                  <a:schemeClr val="tx1">
                    <a:lumMod val="95000"/>
                  </a:schemeClr>
                </a:solidFill>
                <a:effectLst/>
                <a:latin typeface="Helvetica" panose="020B0604020202020204" pitchFamily="34" charset="0"/>
              </a:rPr>
              <a:t> </a:t>
            </a:r>
            <a:r>
              <a:rPr lang="en-US" b="0" i="0" dirty="0" err="1">
                <a:solidFill>
                  <a:schemeClr val="tx1">
                    <a:lumMod val="95000"/>
                  </a:schemeClr>
                </a:solidFill>
                <a:effectLst/>
                <a:latin typeface="Helvetica" panose="020B0604020202020204" pitchFamily="34" charset="0"/>
              </a:rPr>
              <a:t>alıcılarla</a:t>
            </a:r>
            <a:r>
              <a:rPr lang="en-US" b="0" i="0" dirty="0">
                <a:solidFill>
                  <a:schemeClr val="tx1">
                    <a:lumMod val="95000"/>
                  </a:schemeClr>
                </a:solidFill>
                <a:effectLst/>
                <a:latin typeface="Helvetica" panose="020B0604020202020204" pitchFamily="34" charset="0"/>
              </a:rPr>
              <a:t>, para </a:t>
            </a:r>
            <a:r>
              <a:rPr lang="en-US" b="0" i="0" dirty="0" err="1">
                <a:solidFill>
                  <a:schemeClr val="tx1">
                    <a:lumMod val="95000"/>
                  </a:schemeClr>
                </a:solidFill>
                <a:effectLst/>
                <a:latin typeface="Helvetica" panose="020B0604020202020204" pitchFamily="34" charset="0"/>
              </a:rPr>
              <a:t>karşılığında</a:t>
            </a:r>
            <a:r>
              <a:rPr lang="en-US" b="0" i="0" dirty="0">
                <a:solidFill>
                  <a:schemeClr val="tx1">
                    <a:lumMod val="95000"/>
                  </a:schemeClr>
                </a:solidFill>
                <a:effectLst/>
                <a:latin typeface="Helvetica" panose="020B0604020202020204" pitchFamily="34" charset="0"/>
              </a:rPr>
              <a:t> mal </a:t>
            </a:r>
            <a:r>
              <a:rPr lang="en-US" b="0" i="0" dirty="0" err="1">
                <a:solidFill>
                  <a:schemeClr val="tx1">
                    <a:lumMod val="95000"/>
                  </a:schemeClr>
                </a:solidFill>
                <a:effectLst/>
                <a:latin typeface="Helvetica" panose="020B0604020202020204" pitchFamily="34" charset="0"/>
              </a:rPr>
              <a:t>ve</a:t>
            </a:r>
            <a:r>
              <a:rPr lang="en-US" b="0" i="0" dirty="0">
                <a:solidFill>
                  <a:schemeClr val="tx1">
                    <a:lumMod val="95000"/>
                  </a:schemeClr>
                </a:solidFill>
                <a:effectLst/>
                <a:latin typeface="Helvetica" panose="020B0604020202020204" pitchFamily="34" charset="0"/>
              </a:rPr>
              <a:t> </a:t>
            </a:r>
            <a:r>
              <a:rPr lang="en-US" b="0" i="0" dirty="0" err="1">
                <a:solidFill>
                  <a:schemeClr val="tx1">
                    <a:lumMod val="95000"/>
                  </a:schemeClr>
                </a:solidFill>
                <a:effectLst/>
                <a:latin typeface="Helvetica" panose="020B0604020202020204" pitchFamily="34" charset="0"/>
              </a:rPr>
              <a:t>hizmet</a:t>
            </a:r>
            <a:r>
              <a:rPr lang="en-US" b="0" i="0" dirty="0">
                <a:solidFill>
                  <a:schemeClr val="tx1">
                    <a:lumMod val="95000"/>
                  </a:schemeClr>
                </a:solidFill>
                <a:effectLst/>
                <a:latin typeface="Helvetica" panose="020B0604020202020204" pitchFamily="34" charset="0"/>
              </a:rPr>
              <a:t> </a:t>
            </a:r>
            <a:r>
              <a:rPr lang="en-US" b="0" i="0" dirty="0" err="1">
                <a:solidFill>
                  <a:schemeClr val="tx1">
                    <a:lumMod val="95000"/>
                  </a:schemeClr>
                </a:solidFill>
                <a:effectLst/>
                <a:latin typeface="Helvetica" panose="020B0604020202020204" pitchFamily="34" charset="0"/>
              </a:rPr>
              <a:t>sunmak</a:t>
            </a:r>
            <a:r>
              <a:rPr lang="en-US" b="0" i="0" dirty="0">
                <a:solidFill>
                  <a:schemeClr val="tx1">
                    <a:lumMod val="95000"/>
                  </a:schemeClr>
                </a:solidFill>
                <a:effectLst/>
                <a:latin typeface="Helvetica" panose="020B0604020202020204" pitchFamily="34" charset="0"/>
              </a:rPr>
              <a:t> </a:t>
            </a:r>
            <a:r>
              <a:rPr lang="en-US" b="0" i="0" dirty="0" err="1">
                <a:solidFill>
                  <a:schemeClr val="tx1">
                    <a:lumMod val="95000"/>
                  </a:schemeClr>
                </a:solidFill>
                <a:effectLst/>
                <a:latin typeface="Helvetica" panose="020B0604020202020204" pitchFamily="34" charset="0"/>
              </a:rPr>
              <a:t>isteyen</a:t>
            </a:r>
            <a:r>
              <a:rPr lang="en-US" b="0" i="0" dirty="0">
                <a:solidFill>
                  <a:schemeClr val="tx1">
                    <a:lumMod val="95000"/>
                  </a:schemeClr>
                </a:solidFill>
                <a:effectLst/>
                <a:latin typeface="Helvetica" panose="020B0604020202020204" pitchFamily="34" charset="0"/>
              </a:rPr>
              <a:t> </a:t>
            </a:r>
            <a:r>
              <a:rPr lang="en-US" b="0" i="0" dirty="0" err="1">
                <a:solidFill>
                  <a:schemeClr val="tx1">
                    <a:lumMod val="95000"/>
                  </a:schemeClr>
                </a:solidFill>
                <a:effectLst/>
                <a:latin typeface="Helvetica" panose="020B0604020202020204" pitchFamily="34" charset="0"/>
              </a:rPr>
              <a:t>satıcıların</a:t>
            </a:r>
            <a:r>
              <a:rPr lang="en-US" b="0" i="0" dirty="0">
                <a:solidFill>
                  <a:schemeClr val="tx1">
                    <a:lumMod val="95000"/>
                  </a:schemeClr>
                </a:solidFill>
                <a:effectLst/>
                <a:latin typeface="Helvetica" panose="020B0604020202020204" pitchFamily="34" charset="0"/>
              </a:rPr>
              <a:t> </a:t>
            </a:r>
            <a:r>
              <a:rPr lang="en-US" b="0" i="0" dirty="0" err="1">
                <a:solidFill>
                  <a:schemeClr val="tx1">
                    <a:lumMod val="95000"/>
                  </a:schemeClr>
                </a:solidFill>
                <a:effectLst/>
                <a:latin typeface="Helvetica" panose="020B0604020202020204" pitchFamily="34" charset="0"/>
              </a:rPr>
              <a:t>buluştukları</a:t>
            </a:r>
            <a:r>
              <a:rPr lang="en-US" b="0" i="0" dirty="0">
                <a:solidFill>
                  <a:schemeClr val="tx1">
                    <a:lumMod val="95000"/>
                  </a:schemeClr>
                </a:solidFill>
                <a:effectLst/>
                <a:latin typeface="Helvetica" panose="020B0604020202020204" pitchFamily="34" charset="0"/>
              </a:rPr>
              <a:t> </a:t>
            </a:r>
            <a:r>
              <a:rPr lang="en-US" b="0" i="0" dirty="0" err="1">
                <a:solidFill>
                  <a:schemeClr val="tx1">
                    <a:lumMod val="95000"/>
                  </a:schemeClr>
                </a:solidFill>
                <a:effectLst/>
                <a:latin typeface="Helvetica" panose="020B0604020202020204" pitchFamily="34" charset="0"/>
              </a:rPr>
              <a:t>yer</a:t>
            </a:r>
            <a:r>
              <a:rPr lang="en-US" b="0" i="0" dirty="0">
                <a:solidFill>
                  <a:schemeClr val="tx1">
                    <a:lumMod val="95000"/>
                  </a:schemeClr>
                </a:solidFill>
                <a:effectLst/>
                <a:latin typeface="Helvetica" panose="020B0604020202020204" pitchFamily="34" charset="0"/>
              </a:rPr>
              <a:t> </a:t>
            </a:r>
            <a:r>
              <a:rPr lang="en-US" b="0" i="0" dirty="0" err="1">
                <a:solidFill>
                  <a:schemeClr val="tx1">
                    <a:lumMod val="95000"/>
                  </a:schemeClr>
                </a:solidFill>
                <a:effectLst/>
                <a:latin typeface="Helvetica" panose="020B0604020202020204" pitchFamily="34" charset="0"/>
              </a:rPr>
              <a:t>piyasa</a:t>
            </a:r>
            <a:r>
              <a:rPr lang="en-US" b="0" i="0" dirty="0">
                <a:solidFill>
                  <a:schemeClr val="tx1">
                    <a:lumMod val="95000"/>
                  </a:schemeClr>
                </a:solidFill>
                <a:effectLst/>
                <a:latin typeface="Helvetica" panose="020B0604020202020204" pitchFamily="34" charset="0"/>
              </a:rPr>
              <a:t> </a:t>
            </a:r>
            <a:r>
              <a:rPr lang="en-US" b="0" i="0" dirty="0" err="1">
                <a:solidFill>
                  <a:schemeClr val="tx1">
                    <a:lumMod val="95000"/>
                  </a:schemeClr>
                </a:solidFill>
                <a:effectLst/>
                <a:latin typeface="Helvetica" panose="020B0604020202020204" pitchFamily="34" charset="0"/>
              </a:rPr>
              <a:t>olarak</a:t>
            </a:r>
            <a:r>
              <a:rPr lang="en-US" b="0" i="0" dirty="0">
                <a:solidFill>
                  <a:schemeClr val="tx1">
                    <a:lumMod val="95000"/>
                  </a:schemeClr>
                </a:solidFill>
                <a:effectLst/>
                <a:latin typeface="Helvetica" panose="020B0604020202020204" pitchFamily="34" charset="0"/>
              </a:rPr>
              <a:t> </a:t>
            </a:r>
            <a:r>
              <a:rPr lang="en-US" b="0" i="0" dirty="0" err="1">
                <a:solidFill>
                  <a:schemeClr val="tx1">
                    <a:lumMod val="95000"/>
                  </a:schemeClr>
                </a:solidFill>
                <a:effectLst/>
                <a:latin typeface="Helvetica" panose="020B0604020202020204" pitchFamily="34" charset="0"/>
              </a:rPr>
              <a:t>tanımlanır</a:t>
            </a:r>
            <a:r>
              <a:rPr lang="en-US" b="0" i="0" dirty="0">
                <a:solidFill>
                  <a:schemeClr val="tx1">
                    <a:lumMod val="95000"/>
                  </a:schemeClr>
                </a:solidFill>
                <a:effectLst/>
                <a:latin typeface="Helvetica" panose="020B0604020202020204" pitchFamily="34" charset="0"/>
              </a:rPr>
              <a:t>. </a:t>
            </a:r>
            <a:r>
              <a:rPr lang="en-US" b="0" i="0" dirty="0" err="1">
                <a:solidFill>
                  <a:schemeClr val="tx1">
                    <a:lumMod val="95000"/>
                  </a:schemeClr>
                </a:solidFill>
                <a:effectLst/>
                <a:latin typeface="Helvetica" panose="020B0604020202020204" pitchFamily="34" charset="0"/>
              </a:rPr>
              <a:t>Alıcı</a:t>
            </a:r>
            <a:r>
              <a:rPr lang="en-US" b="0" i="0" dirty="0">
                <a:solidFill>
                  <a:schemeClr val="tx1">
                    <a:lumMod val="95000"/>
                  </a:schemeClr>
                </a:solidFill>
                <a:effectLst/>
                <a:latin typeface="Helvetica" panose="020B0604020202020204" pitchFamily="34" charset="0"/>
              </a:rPr>
              <a:t> </a:t>
            </a:r>
            <a:r>
              <a:rPr lang="en-US" b="0" i="0" dirty="0" err="1">
                <a:solidFill>
                  <a:schemeClr val="tx1">
                    <a:lumMod val="95000"/>
                  </a:schemeClr>
                </a:solidFill>
                <a:effectLst/>
                <a:latin typeface="Helvetica" panose="020B0604020202020204" pitchFamily="34" charset="0"/>
              </a:rPr>
              <a:t>ve</a:t>
            </a:r>
            <a:r>
              <a:rPr lang="en-US" b="0" i="0" dirty="0">
                <a:solidFill>
                  <a:schemeClr val="tx1">
                    <a:lumMod val="95000"/>
                  </a:schemeClr>
                </a:solidFill>
                <a:effectLst/>
                <a:latin typeface="Helvetica" panose="020B0604020202020204" pitchFamily="34" charset="0"/>
              </a:rPr>
              <a:t> </a:t>
            </a:r>
            <a:r>
              <a:rPr lang="en-US" b="0" i="0" dirty="0" err="1">
                <a:solidFill>
                  <a:schemeClr val="tx1">
                    <a:lumMod val="95000"/>
                  </a:schemeClr>
                </a:solidFill>
                <a:effectLst/>
                <a:latin typeface="Helvetica" panose="020B0604020202020204" pitchFamily="34" charset="0"/>
              </a:rPr>
              <a:t>satıcıların</a:t>
            </a:r>
            <a:r>
              <a:rPr lang="en-US" b="0" i="0" dirty="0">
                <a:solidFill>
                  <a:schemeClr val="tx1">
                    <a:lumMod val="95000"/>
                  </a:schemeClr>
                </a:solidFill>
                <a:effectLst/>
                <a:latin typeface="Helvetica" panose="020B0604020202020204" pitchFamily="34" charset="0"/>
              </a:rPr>
              <a:t> (</a:t>
            </a:r>
            <a:r>
              <a:rPr lang="en-US" b="0" i="0" dirty="0" err="1">
                <a:solidFill>
                  <a:schemeClr val="tx1">
                    <a:lumMod val="95000"/>
                  </a:schemeClr>
                </a:solidFill>
                <a:effectLst/>
                <a:latin typeface="Helvetica" panose="020B0604020202020204" pitchFamily="34" charset="0"/>
              </a:rPr>
              <a:t>arz</a:t>
            </a:r>
            <a:r>
              <a:rPr lang="en-US" b="0" i="0" dirty="0">
                <a:solidFill>
                  <a:schemeClr val="tx1">
                    <a:lumMod val="95000"/>
                  </a:schemeClr>
                </a:solidFill>
                <a:effectLst/>
                <a:latin typeface="Helvetica" panose="020B0604020202020204" pitchFamily="34" charset="0"/>
              </a:rPr>
              <a:t> </a:t>
            </a:r>
            <a:r>
              <a:rPr lang="en-US" b="0" i="0" dirty="0" err="1">
                <a:solidFill>
                  <a:schemeClr val="tx1">
                    <a:lumMod val="95000"/>
                  </a:schemeClr>
                </a:solidFill>
                <a:effectLst/>
                <a:latin typeface="Helvetica" panose="020B0604020202020204" pitchFamily="34" charset="0"/>
              </a:rPr>
              <a:t>ve</a:t>
            </a:r>
            <a:r>
              <a:rPr lang="en-US" b="0" i="0" dirty="0">
                <a:solidFill>
                  <a:schemeClr val="tx1">
                    <a:lumMod val="95000"/>
                  </a:schemeClr>
                </a:solidFill>
                <a:effectLst/>
                <a:latin typeface="Helvetica" panose="020B0604020202020204" pitchFamily="34" charset="0"/>
              </a:rPr>
              <a:t> </a:t>
            </a:r>
            <a:r>
              <a:rPr lang="en-US" b="0" i="0" dirty="0" err="1">
                <a:solidFill>
                  <a:schemeClr val="tx1">
                    <a:lumMod val="95000"/>
                  </a:schemeClr>
                </a:solidFill>
                <a:effectLst/>
                <a:latin typeface="Helvetica" panose="020B0604020202020204" pitchFamily="34" charset="0"/>
              </a:rPr>
              <a:t>talebin</a:t>
            </a:r>
            <a:r>
              <a:rPr lang="en-US" b="0" i="0" dirty="0">
                <a:solidFill>
                  <a:schemeClr val="tx1">
                    <a:lumMod val="95000"/>
                  </a:schemeClr>
                </a:solidFill>
                <a:effectLst/>
                <a:latin typeface="Helvetica" panose="020B0604020202020204" pitchFamily="34" charset="0"/>
              </a:rPr>
              <a:t>) </a:t>
            </a:r>
            <a:r>
              <a:rPr lang="en-US" b="0" i="0" dirty="0" err="1">
                <a:solidFill>
                  <a:schemeClr val="tx1">
                    <a:lumMod val="95000"/>
                  </a:schemeClr>
                </a:solidFill>
                <a:effectLst/>
                <a:latin typeface="Helvetica" panose="020B0604020202020204" pitchFamily="34" charset="0"/>
              </a:rPr>
              <a:t>birbirleriyle</a:t>
            </a:r>
            <a:r>
              <a:rPr lang="en-US" b="0" i="0" dirty="0">
                <a:solidFill>
                  <a:schemeClr val="tx1">
                    <a:lumMod val="95000"/>
                  </a:schemeClr>
                </a:solidFill>
                <a:effectLst/>
                <a:latin typeface="Helvetica" panose="020B0604020202020204" pitchFamily="34" charset="0"/>
              </a:rPr>
              <a:t> </a:t>
            </a:r>
            <a:r>
              <a:rPr lang="en-US" b="0" i="0" dirty="0" err="1">
                <a:solidFill>
                  <a:schemeClr val="tx1">
                    <a:lumMod val="95000"/>
                  </a:schemeClr>
                </a:solidFill>
                <a:effectLst/>
                <a:latin typeface="Helvetica" panose="020B0604020202020204" pitchFamily="34" charset="0"/>
              </a:rPr>
              <a:t>karşılaşmalarına</a:t>
            </a:r>
            <a:r>
              <a:rPr lang="en-US" b="0" i="0" dirty="0">
                <a:solidFill>
                  <a:schemeClr val="tx1">
                    <a:lumMod val="95000"/>
                  </a:schemeClr>
                </a:solidFill>
                <a:effectLst/>
                <a:latin typeface="Helvetica" panose="020B0604020202020204" pitchFamily="34" charset="0"/>
              </a:rPr>
              <a:t> </a:t>
            </a:r>
            <a:r>
              <a:rPr lang="en-US" b="0" i="0" dirty="0" err="1">
                <a:solidFill>
                  <a:schemeClr val="tx1">
                    <a:lumMod val="95000"/>
                  </a:schemeClr>
                </a:solidFill>
                <a:effectLst/>
                <a:latin typeface="Helvetica" panose="020B0604020202020204" pitchFamily="34" charset="0"/>
              </a:rPr>
              <a:t>imkan</a:t>
            </a:r>
            <a:r>
              <a:rPr lang="en-US" b="0" i="0" dirty="0">
                <a:solidFill>
                  <a:schemeClr val="tx1">
                    <a:lumMod val="95000"/>
                  </a:schemeClr>
                </a:solidFill>
                <a:effectLst/>
                <a:latin typeface="Helvetica" panose="020B0604020202020204" pitchFamily="34" charset="0"/>
              </a:rPr>
              <a:t> </a:t>
            </a:r>
            <a:r>
              <a:rPr lang="en-US" b="0" i="0" dirty="0" err="1">
                <a:solidFill>
                  <a:schemeClr val="tx1">
                    <a:lumMod val="95000"/>
                  </a:schemeClr>
                </a:solidFill>
                <a:effectLst/>
                <a:latin typeface="Helvetica" panose="020B0604020202020204" pitchFamily="34" charset="0"/>
              </a:rPr>
              <a:t>sağlayan</a:t>
            </a:r>
            <a:r>
              <a:rPr lang="en-US" b="0" i="0" dirty="0">
                <a:solidFill>
                  <a:schemeClr val="tx1">
                    <a:lumMod val="95000"/>
                  </a:schemeClr>
                </a:solidFill>
                <a:effectLst/>
                <a:latin typeface="Helvetica" panose="020B0604020202020204" pitchFamily="34" charset="0"/>
              </a:rPr>
              <a:t> </a:t>
            </a:r>
            <a:r>
              <a:rPr lang="en-US" b="0" i="0" dirty="0" err="1">
                <a:solidFill>
                  <a:schemeClr val="tx1">
                    <a:lumMod val="95000"/>
                  </a:schemeClr>
                </a:solidFill>
                <a:effectLst/>
                <a:latin typeface="Helvetica" panose="020B0604020202020204" pitchFamily="34" charset="0"/>
              </a:rPr>
              <a:t>örgütlü</a:t>
            </a:r>
            <a:r>
              <a:rPr lang="en-US" b="0" i="0" dirty="0">
                <a:solidFill>
                  <a:schemeClr val="tx1">
                    <a:lumMod val="95000"/>
                  </a:schemeClr>
                </a:solidFill>
                <a:effectLst/>
                <a:latin typeface="Helvetica" panose="020B0604020202020204" pitchFamily="34" charset="0"/>
              </a:rPr>
              <a:t> </a:t>
            </a:r>
            <a:r>
              <a:rPr lang="en-US" b="0" i="0" dirty="0" err="1">
                <a:solidFill>
                  <a:schemeClr val="tx1">
                    <a:lumMod val="95000"/>
                  </a:schemeClr>
                </a:solidFill>
                <a:effectLst/>
                <a:latin typeface="Helvetica" panose="020B0604020202020204" pitchFamily="34" charset="0"/>
              </a:rPr>
              <a:t>birim</a:t>
            </a:r>
            <a:r>
              <a:rPr lang="en-US" b="0" i="0" dirty="0">
                <a:solidFill>
                  <a:schemeClr val="tx1">
                    <a:lumMod val="95000"/>
                  </a:schemeClr>
                </a:solidFill>
                <a:effectLst/>
                <a:latin typeface="Helvetica" panose="020B0604020202020204" pitchFamily="34" charset="0"/>
              </a:rPr>
              <a:t> </a:t>
            </a:r>
            <a:r>
              <a:rPr lang="en-US" b="0" i="0" dirty="0" err="1">
                <a:solidFill>
                  <a:schemeClr val="tx1">
                    <a:lumMod val="95000"/>
                  </a:schemeClr>
                </a:solidFill>
                <a:effectLst/>
                <a:latin typeface="Helvetica" panose="020B0604020202020204" pitchFamily="34" charset="0"/>
              </a:rPr>
              <a:t>piyasayı</a:t>
            </a:r>
            <a:r>
              <a:rPr lang="en-US" b="0" i="0" dirty="0">
                <a:solidFill>
                  <a:schemeClr val="tx1">
                    <a:lumMod val="95000"/>
                  </a:schemeClr>
                </a:solidFill>
                <a:effectLst/>
                <a:latin typeface="Helvetica" panose="020B0604020202020204" pitchFamily="34" charset="0"/>
              </a:rPr>
              <a:t> </a:t>
            </a:r>
            <a:r>
              <a:rPr lang="en-US" b="0" i="0" dirty="0" err="1">
                <a:solidFill>
                  <a:schemeClr val="tx1">
                    <a:lumMod val="95000"/>
                  </a:schemeClr>
                </a:solidFill>
                <a:effectLst/>
                <a:latin typeface="Helvetica" panose="020B0604020202020204" pitchFamily="34" charset="0"/>
              </a:rPr>
              <a:t>oluşturur</a:t>
            </a:r>
            <a:r>
              <a:rPr lang="en-US" b="0" i="0" dirty="0">
                <a:solidFill>
                  <a:schemeClr val="tx1">
                    <a:lumMod val="95000"/>
                  </a:schemeClr>
                </a:solidFill>
                <a:effectLst/>
                <a:latin typeface="Helvetica" panose="020B0604020202020204" pitchFamily="34" charset="0"/>
              </a:rPr>
              <a:t>.</a:t>
            </a:r>
          </a:p>
          <a:p>
            <a:pPr algn="l"/>
            <a:r>
              <a:rPr lang="en-US" b="0" i="0" dirty="0" err="1">
                <a:solidFill>
                  <a:schemeClr val="tx1">
                    <a:lumMod val="95000"/>
                  </a:schemeClr>
                </a:solidFill>
                <a:effectLst/>
                <a:latin typeface="Helvetica" panose="020B0604020202020204" pitchFamily="34" charset="0"/>
              </a:rPr>
              <a:t>Piyasanın</a:t>
            </a:r>
            <a:r>
              <a:rPr lang="en-US" b="0" i="0" dirty="0">
                <a:solidFill>
                  <a:schemeClr val="tx1">
                    <a:lumMod val="95000"/>
                  </a:schemeClr>
                </a:solidFill>
                <a:effectLst/>
                <a:latin typeface="Helvetica" panose="020B0604020202020204" pitchFamily="34" charset="0"/>
              </a:rPr>
              <a:t> </a:t>
            </a:r>
            <a:r>
              <a:rPr lang="en-US" b="0" i="0" dirty="0" err="1">
                <a:solidFill>
                  <a:schemeClr val="tx1">
                    <a:lumMod val="95000"/>
                  </a:schemeClr>
                </a:solidFill>
                <a:effectLst/>
                <a:latin typeface="Helvetica" panose="020B0604020202020204" pitchFamily="34" charset="0"/>
              </a:rPr>
              <a:t>oluşması</a:t>
            </a:r>
            <a:r>
              <a:rPr lang="en-US" b="0" i="0" dirty="0">
                <a:solidFill>
                  <a:schemeClr val="tx1">
                    <a:lumMod val="95000"/>
                  </a:schemeClr>
                </a:solidFill>
                <a:effectLst/>
                <a:latin typeface="Helvetica" panose="020B0604020202020204" pitchFamily="34" charset="0"/>
              </a:rPr>
              <a:t> </a:t>
            </a:r>
            <a:r>
              <a:rPr lang="en-US" b="0" i="0" dirty="0" err="1">
                <a:solidFill>
                  <a:schemeClr val="tx1">
                    <a:lumMod val="95000"/>
                  </a:schemeClr>
                </a:solidFill>
                <a:effectLst/>
                <a:latin typeface="Helvetica" panose="020B0604020202020204" pitchFamily="34" charset="0"/>
              </a:rPr>
              <a:t>için</a:t>
            </a:r>
            <a:r>
              <a:rPr lang="en-US" b="0" i="0" dirty="0">
                <a:solidFill>
                  <a:schemeClr val="tx1">
                    <a:lumMod val="95000"/>
                  </a:schemeClr>
                </a:solidFill>
                <a:effectLst/>
                <a:latin typeface="Helvetica" panose="020B0604020202020204" pitchFamily="34" charset="0"/>
              </a:rPr>
              <a:t> </a:t>
            </a:r>
            <a:r>
              <a:rPr lang="en-US" b="0" i="0" dirty="0" err="1">
                <a:solidFill>
                  <a:schemeClr val="tx1">
                    <a:lumMod val="95000"/>
                  </a:schemeClr>
                </a:solidFill>
                <a:effectLst/>
                <a:latin typeface="Helvetica" panose="020B0604020202020204" pitchFamily="34" charset="0"/>
              </a:rPr>
              <a:t>satıcı</a:t>
            </a:r>
            <a:r>
              <a:rPr lang="en-US" b="0" i="0" dirty="0">
                <a:solidFill>
                  <a:schemeClr val="tx1">
                    <a:lumMod val="95000"/>
                  </a:schemeClr>
                </a:solidFill>
                <a:effectLst/>
                <a:latin typeface="Helvetica" panose="020B0604020202020204" pitchFamily="34" charset="0"/>
              </a:rPr>
              <a:t> </a:t>
            </a:r>
            <a:r>
              <a:rPr lang="en-US" b="0" i="0" dirty="0" err="1">
                <a:solidFill>
                  <a:schemeClr val="tx1">
                    <a:lumMod val="95000"/>
                  </a:schemeClr>
                </a:solidFill>
                <a:effectLst/>
                <a:latin typeface="Helvetica" panose="020B0604020202020204" pitchFamily="34" charset="0"/>
              </a:rPr>
              <a:t>ile</a:t>
            </a:r>
            <a:r>
              <a:rPr lang="en-US" b="0" i="0" dirty="0">
                <a:solidFill>
                  <a:schemeClr val="tx1">
                    <a:lumMod val="95000"/>
                  </a:schemeClr>
                </a:solidFill>
                <a:effectLst/>
                <a:latin typeface="Helvetica" panose="020B0604020202020204" pitchFamily="34" charset="0"/>
              </a:rPr>
              <a:t> </a:t>
            </a:r>
            <a:r>
              <a:rPr lang="en-US" b="0" i="0" dirty="0" err="1">
                <a:solidFill>
                  <a:schemeClr val="tx1">
                    <a:lumMod val="95000"/>
                  </a:schemeClr>
                </a:solidFill>
                <a:effectLst/>
                <a:latin typeface="Helvetica" panose="020B0604020202020204" pitchFamily="34" charset="0"/>
              </a:rPr>
              <a:t>alıcının</a:t>
            </a:r>
            <a:r>
              <a:rPr lang="en-US" b="0" i="0" dirty="0">
                <a:solidFill>
                  <a:schemeClr val="tx1">
                    <a:lumMod val="95000"/>
                  </a:schemeClr>
                </a:solidFill>
                <a:effectLst/>
                <a:latin typeface="Helvetica" panose="020B0604020202020204" pitchFamily="34" charset="0"/>
              </a:rPr>
              <a:t> </a:t>
            </a:r>
            <a:r>
              <a:rPr lang="en-US" b="0" i="0" dirty="0" err="1">
                <a:solidFill>
                  <a:schemeClr val="tx1">
                    <a:lumMod val="95000"/>
                  </a:schemeClr>
                </a:solidFill>
                <a:effectLst/>
                <a:latin typeface="Helvetica" panose="020B0604020202020204" pitchFamily="34" charset="0"/>
              </a:rPr>
              <a:t>belirli</a:t>
            </a:r>
            <a:r>
              <a:rPr lang="en-US" b="0" i="0" dirty="0">
                <a:solidFill>
                  <a:schemeClr val="tx1">
                    <a:lumMod val="95000"/>
                  </a:schemeClr>
                </a:solidFill>
                <a:effectLst/>
                <a:latin typeface="Helvetica" panose="020B0604020202020204" pitchFamily="34" charset="0"/>
              </a:rPr>
              <a:t> </a:t>
            </a:r>
            <a:r>
              <a:rPr lang="en-US" b="0" i="0" dirty="0" err="1">
                <a:solidFill>
                  <a:schemeClr val="tx1">
                    <a:lumMod val="95000"/>
                  </a:schemeClr>
                </a:solidFill>
                <a:effectLst/>
                <a:latin typeface="Helvetica" panose="020B0604020202020204" pitchFamily="34" charset="0"/>
              </a:rPr>
              <a:t>bir</a:t>
            </a:r>
            <a:r>
              <a:rPr lang="en-US" b="0" i="0" dirty="0">
                <a:solidFill>
                  <a:schemeClr val="tx1">
                    <a:lumMod val="95000"/>
                  </a:schemeClr>
                </a:solidFill>
                <a:effectLst/>
                <a:latin typeface="Helvetica" panose="020B0604020202020204" pitchFamily="34" charset="0"/>
              </a:rPr>
              <a:t> </a:t>
            </a:r>
            <a:r>
              <a:rPr lang="en-US" b="0" i="0" dirty="0" err="1">
                <a:solidFill>
                  <a:schemeClr val="tx1">
                    <a:lumMod val="95000"/>
                  </a:schemeClr>
                </a:solidFill>
                <a:effectLst/>
                <a:latin typeface="Helvetica" panose="020B0604020202020204" pitchFamily="34" charset="0"/>
              </a:rPr>
              <a:t>yerde</a:t>
            </a:r>
            <a:r>
              <a:rPr lang="en-US" b="0" i="0" dirty="0">
                <a:solidFill>
                  <a:schemeClr val="tx1">
                    <a:lumMod val="95000"/>
                  </a:schemeClr>
                </a:solidFill>
                <a:effectLst/>
                <a:latin typeface="Helvetica" panose="020B0604020202020204" pitchFamily="34" charset="0"/>
              </a:rPr>
              <a:t> </a:t>
            </a:r>
            <a:r>
              <a:rPr lang="en-US" b="0" i="0" dirty="0" err="1">
                <a:solidFill>
                  <a:schemeClr val="tx1">
                    <a:lumMod val="95000"/>
                  </a:schemeClr>
                </a:solidFill>
                <a:effectLst/>
                <a:latin typeface="Helvetica" panose="020B0604020202020204" pitchFamily="34" charset="0"/>
              </a:rPr>
              <a:t>buluşması</a:t>
            </a:r>
            <a:r>
              <a:rPr lang="en-US" b="0" i="0" dirty="0">
                <a:solidFill>
                  <a:schemeClr val="tx1">
                    <a:lumMod val="95000"/>
                  </a:schemeClr>
                </a:solidFill>
                <a:effectLst/>
                <a:latin typeface="Helvetica" panose="020B0604020202020204" pitchFamily="34" charset="0"/>
              </a:rPr>
              <a:t> </a:t>
            </a:r>
            <a:r>
              <a:rPr lang="en-US" b="0" i="0" dirty="0" err="1">
                <a:solidFill>
                  <a:schemeClr val="tx1">
                    <a:lumMod val="95000"/>
                  </a:schemeClr>
                </a:solidFill>
                <a:effectLst/>
                <a:latin typeface="Helvetica" panose="020B0604020202020204" pitchFamily="34" charset="0"/>
              </a:rPr>
              <a:t>gerekli</a:t>
            </a:r>
            <a:r>
              <a:rPr lang="en-US" b="0" i="0" dirty="0">
                <a:solidFill>
                  <a:schemeClr val="tx1">
                    <a:lumMod val="95000"/>
                  </a:schemeClr>
                </a:solidFill>
                <a:effectLst/>
                <a:latin typeface="Helvetica" panose="020B0604020202020204" pitchFamily="34" charset="0"/>
              </a:rPr>
              <a:t> </a:t>
            </a:r>
            <a:r>
              <a:rPr lang="en-US" b="0" i="0" dirty="0" err="1">
                <a:solidFill>
                  <a:schemeClr val="tx1">
                    <a:lumMod val="95000"/>
                  </a:schemeClr>
                </a:solidFill>
                <a:effectLst/>
                <a:latin typeface="Helvetica" panose="020B0604020202020204" pitchFamily="34" charset="0"/>
              </a:rPr>
              <a:t>değildir</a:t>
            </a:r>
            <a:r>
              <a:rPr lang="en-US" b="0" i="0" dirty="0">
                <a:solidFill>
                  <a:schemeClr val="tx1">
                    <a:lumMod val="95000"/>
                  </a:schemeClr>
                </a:solidFill>
                <a:effectLst/>
                <a:latin typeface="Helvetica" panose="020B0604020202020204" pitchFamily="34" charset="0"/>
              </a:rPr>
              <a:t>. </a:t>
            </a:r>
            <a:r>
              <a:rPr lang="en-US" b="0" i="0" dirty="0" err="1">
                <a:solidFill>
                  <a:schemeClr val="tx1">
                    <a:lumMod val="95000"/>
                  </a:schemeClr>
                </a:solidFill>
                <a:effectLst/>
                <a:latin typeface="Helvetica" panose="020B0604020202020204" pitchFamily="34" charset="0"/>
              </a:rPr>
              <a:t>Piyasa</a:t>
            </a:r>
            <a:r>
              <a:rPr lang="en-US" b="0" i="0" dirty="0">
                <a:solidFill>
                  <a:schemeClr val="tx1">
                    <a:lumMod val="95000"/>
                  </a:schemeClr>
                </a:solidFill>
                <a:effectLst/>
                <a:latin typeface="Helvetica" panose="020B0604020202020204" pitchFamily="34" charset="0"/>
              </a:rPr>
              <a:t> </a:t>
            </a:r>
            <a:r>
              <a:rPr lang="en-US" b="0" i="0" dirty="0" err="1">
                <a:solidFill>
                  <a:schemeClr val="tx1">
                    <a:lumMod val="95000"/>
                  </a:schemeClr>
                </a:solidFill>
                <a:effectLst/>
                <a:latin typeface="Helvetica" panose="020B0604020202020204" pitchFamily="34" charset="0"/>
              </a:rPr>
              <a:t>bir</a:t>
            </a:r>
            <a:r>
              <a:rPr lang="en-US" b="0" i="0" dirty="0">
                <a:solidFill>
                  <a:schemeClr val="tx1">
                    <a:lumMod val="95000"/>
                  </a:schemeClr>
                </a:solidFill>
                <a:effectLst/>
                <a:latin typeface="Helvetica" panose="020B0604020202020204" pitchFamily="34" charset="0"/>
              </a:rPr>
              <a:t> </a:t>
            </a:r>
            <a:r>
              <a:rPr lang="en-US" b="0" i="0" dirty="0" err="1">
                <a:solidFill>
                  <a:schemeClr val="tx1">
                    <a:lumMod val="95000"/>
                  </a:schemeClr>
                </a:solidFill>
                <a:effectLst/>
                <a:latin typeface="Helvetica" panose="020B0604020202020204" pitchFamily="34" charset="0"/>
              </a:rPr>
              <a:t>yer</a:t>
            </a:r>
            <a:r>
              <a:rPr lang="en-US" b="0" i="0" dirty="0">
                <a:solidFill>
                  <a:schemeClr val="tx1">
                    <a:lumMod val="95000"/>
                  </a:schemeClr>
                </a:solidFill>
                <a:effectLst/>
                <a:latin typeface="Helvetica" panose="020B0604020202020204" pitchFamily="34" charset="0"/>
              </a:rPr>
              <a:t> </a:t>
            </a:r>
            <a:r>
              <a:rPr lang="en-US" b="0" i="0" dirty="0" err="1">
                <a:solidFill>
                  <a:schemeClr val="tx1">
                    <a:lumMod val="95000"/>
                  </a:schemeClr>
                </a:solidFill>
                <a:effectLst/>
                <a:latin typeface="Helvetica" panose="020B0604020202020204" pitchFamily="34" charset="0"/>
              </a:rPr>
              <a:t>olabileceği</a:t>
            </a:r>
            <a:r>
              <a:rPr lang="en-US" b="0" i="0" dirty="0">
                <a:solidFill>
                  <a:schemeClr val="tx1">
                    <a:lumMod val="95000"/>
                  </a:schemeClr>
                </a:solidFill>
                <a:effectLst/>
                <a:latin typeface="Helvetica" panose="020B0604020202020204" pitchFamily="34" charset="0"/>
              </a:rPr>
              <a:t> </a:t>
            </a:r>
            <a:r>
              <a:rPr lang="en-US" b="0" i="0" dirty="0" err="1">
                <a:solidFill>
                  <a:schemeClr val="tx1">
                    <a:lumMod val="95000"/>
                  </a:schemeClr>
                </a:solidFill>
                <a:effectLst/>
                <a:latin typeface="Helvetica" panose="020B0604020202020204" pitchFamily="34" charset="0"/>
              </a:rPr>
              <a:t>gibi</a:t>
            </a:r>
            <a:r>
              <a:rPr lang="en-US" b="0" i="0" dirty="0">
                <a:solidFill>
                  <a:schemeClr val="tx1">
                    <a:lumMod val="95000"/>
                  </a:schemeClr>
                </a:solidFill>
                <a:effectLst/>
                <a:latin typeface="Helvetica" panose="020B0604020202020204" pitchFamily="34" charset="0"/>
              </a:rPr>
              <a:t> </a:t>
            </a:r>
            <a:r>
              <a:rPr lang="en-US" b="0" i="0" dirty="0" err="1">
                <a:solidFill>
                  <a:schemeClr val="tx1">
                    <a:lumMod val="95000"/>
                  </a:schemeClr>
                </a:solidFill>
                <a:effectLst/>
                <a:latin typeface="Helvetica" panose="020B0604020202020204" pitchFamily="34" charset="0"/>
              </a:rPr>
              <a:t>günümüzde</a:t>
            </a:r>
            <a:r>
              <a:rPr lang="en-US" b="0" i="0" dirty="0">
                <a:solidFill>
                  <a:schemeClr val="tx1">
                    <a:lumMod val="95000"/>
                  </a:schemeClr>
                </a:solidFill>
                <a:effectLst/>
                <a:latin typeface="Helvetica" panose="020B0604020202020204" pitchFamily="34" charset="0"/>
              </a:rPr>
              <a:t> </a:t>
            </a:r>
            <a:r>
              <a:rPr lang="en-US" b="0" i="0" dirty="0" err="1">
                <a:solidFill>
                  <a:schemeClr val="tx1">
                    <a:lumMod val="95000"/>
                  </a:schemeClr>
                </a:solidFill>
                <a:effectLst/>
                <a:latin typeface="Helvetica" panose="020B0604020202020204" pitchFamily="34" charset="0"/>
              </a:rPr>
              <a:t>teknoloji</a:t>
            </a:r>
            <a:r>
              <a:rPr lang="en-US" b="0" i="0" dirty="0">
                <a:solidFill>
                  <a:schemeClr val="tx1">
                    <a:lumMod val="95000"/>
                  </a:schemeClr>
                </a:solidFill>
                <a:effectLst/>
                <a:latin typeface="Helvetica" panose="020B0604020202020204" pitchFamily="34" charset="0"/>
              </a:rPr>
              <a:t> </a:t>
            </a:r>
            <a:r>
              <a:rPr lang="en-US" b="0" i="0" dirty="0" err="1">
                <a:solidFill>
                  <a:schemeClr val="tx1">
                    <a:lumMod val="95000"/>
                  </a:schemeClr>
                </a:solidFill>
                <a:effectLst/>
                <a:latin typeface="Helvetica" panose="020B0604020202020204" pitchFamily="34" charset="0"/>
              </a:rPr>
              <a:t>sayesinde</a:t>
            </a:r>
            <a:r>
              <a:rPr lang="en-US" b="0" i="0" dirty="0">
                <a:solidFill>
                  <a:schemeClr val="tx1">
                    <a:lumMod val="95000"/>
                  </a:schemeClr>
                </a:solidFill>
                <a:effectLst/>
                <a:latin typeface="Helvetica" panose="020B0604020202020204" pitchFamily="34" charset="0"/>
              </a:rPr>
              <a:t> </a:t>
            </a:r>
            <a:r>
              <a:rPr lang="en-US" b="0" i="0" dirty="0" err="1">
                <a:solidFill>
                  <a:schemeClr val="tx1">
                    <a:lumMod val="95000"/>
                  </a:schemeClr>
                </a:solidFill>
                <a:effectLst/>
                <a:latin typeface="Helvetica" panose="020B0604020202020204" pitchFamily="34" charset="0"/>
              </a:rPr>
              <a:t>sahip</a:t>
            </a:r>
            <a:r>
              <a:rPr lang="en-US" b="0" i="0" dirty="0">
                <a:solidFill>
                  <a:schemeClr val="tx1">
                    <a:lumMod val="95000"/>
                  </a:schemeClr>
                </a:solidFill>
                <a:effectLst/>
                <a:latin typeface="Helvetica" panose="020B0604020202020204" pitchFamily="34" charset="0"/>
              </a:rPr>
              <a:t> </a:t>
            </a:r>
            <a:r>
              <a:rPr lang="en-US" b="0" i="0" dirty="0" err="1">
                <a:solidFill>
                  <a:schemeClr val="tx1">
                    <a:lumMod val="95000"/>
                  </a:schemeClr>
                </a:solidFill>
                <a:effectLst/>
                <a:latin typeface="Helvetica" panose="020B0604020202020204" pitchFamily="34" charset="0"/>
              </a:rPr>
              <a:t>olunan</a:t>
            </a:r>
            <a:r>
              <a:rPr lang="en-US" b="0" i="0" dirty="0">
                <a:solidFill>
                  <a:schemeClr val="tx1">
                    <a:lumMod val="95000"/>
                  </a:schemeClr>
                </a:solidFill>
                <a:effectLst/>
                <a:latin typeface="Helvetica" panose="020B0604020202020204" pitchFamily="34" charset="0"/>
              </a:rPr>
              <a:t> </a:t>
            </a:r>
            <a:r>
              <a:rPr lang="en-US" b="0" i="0" dirty="0" err="1">
                <a:solidFill>
                  <a:schemeClr val="tx1">
                    <a:lumMod val="95000"/>
                  </a:schemeClr>
                </a:solidFill>
                <a:effectLst/>
                <a:latin typeface="Helvetica" panose="020B0604020202020204" pitchFamily="34" charset="0"/>
              </a:rPr>
              <a:t>telefon</a:t>
            </a:r>
            <a:r>
              <a:rPr lang="en-US" b="0" i="0" dirty="0">
                <a:solidFill>
                  <a:schemeClr val="tx1">
                    <a:lumMod val="95000"/>
                  </a:schemeClr>
                </a:solidFill>
                <a:effectLst/>
                <a:latin typeface="Helvetica" panose="020B0604020202020204" pitchFamily="34" charset="0"/>
              </a:rPr>
              <a:t>, internet, </a:t>
            </a:r>
            <a:r>
              <a:rPr lang="en-US" b="0" i="0" dirty="0" err="1">
                <a:solidFill>
                  <a:schemeClr val="tx1">
                    <a:lumMod val="95000"/>
                  </a:schemeClr>
                </a:solidFill>
                <a:effectLst/>
                <a:latin typeface="Helvetica" panose="020B0604020202020204" pitchFamily="34" charset="0"/>
              </a:rPr>
              <a:t>faks</a:t>
            </a:r>
            <a:r>
              <a:rPr lang="en-US" b="0" i="0" dirty="0">
                <a:solidFill>
                  <a:schemeClr val="tx1">
                    <a:lumMod val="95000"/>
                  </a:schemeClr>
                </a:solidFill>
                <a:effectLst/>
                <a:latin typeface="Helvetica" panose="020B0604020202020204" pitchFamily="34" charset="0"/>
              </a:rPr>
              <a:t>, </a:t>
            </a:r>
            <a:r>
              <a:rPr lang="en-US" b="0" i="0" dirty="0" err="1">
                <a:solidFill>
                  <a:schemeClr val="tx1">
                    <a:lumMod val="95000"/>
                  </a:schemeClr>
                </a:solidFill>
                <a:effectLst/>
                <a:latin typeface="Helvetica" panose="020B0604020202020204" pitchFamily="34" charset="0"/>
              </a:rPr>
              <a:t>televizyon</a:t>
            </a:r>
            <a:r>
              <a:rPr lang="en-US" b="0" i="0" dirty="0">
                <a:solidFill>
                  <a:schemeClr val="tx1">
                    <a:lumMod val="95000"/>
                  </a:schemeClr>
                </a:solidFill>
                <a:effectLst/>
                <a:latin typeface="Helvetica" panose="020B0604020202020204" pitchFamily="34" charset="0"/>
              </a:rPr>
              <a:t> </a:t>
            </a:r>
            <a:r>
              <a:rPr lang="en-US" b="0" i="0" dirty="0" err="1">
                <a:solidFill>
                  <a:schemeClr val="tx1">
                    <a:lumMod val="95000"/>
                  </a:schemeClr>
                </a:solidFill>
                <a:effectLst/>
                <a:latin typeface="Helvetica" panose="020B0604020202020204" pitchFamily="34" charset="0"/>
              </a:rPr>
              <a:t>gibi</a:t>
            </a:r>
            <a:r>
              <a:rPr lang="en-US" b="0" i="0" dirty="0">
                <a:solidFill>
                  <a:schemeClr val="tx1">
                    <a:lumMod val="95000"/>
                  </a:schemeClr>
                </a:solidFill>
                <a:effectLst/>
                <a:latin typeface="Helvetica" panose="020B0604020202020204" pitchFamily="34" charset="0"/>
              </a:rPr>
              <a:t> </a:t>
            </a:r>
            <a:r>
              <a:rPr lang="en-US" b="0" i="0" dirty="0" err="1">
                <a:solidFill>
                  <a:schemeClr val="tx1">
                    <a:lumMod val="95000"/>
                  </a:schemeClr>
                </a:solidFill>
                <a:effectLst/>
                <a:latin typeface="Helvetica" panose="020B0604020202020204" pitchFamily="34" charset="0"/>
              </a:rPr>
              <a:t>iletişim</a:t>
            </a:r>
            <a:r>
              <a:rPr lang="en-US" b="0" i="0" dirty="0">
                <a:solidFill>
                  <a:schemeClr val="tx1">
                    <a:lumMod val="95000"/>
                  </a:schemeClr>
                </a:solidFill>
                <a:effectLst/>
                <a:latin typeface="Helvetica" panose="020B0604020202020204" pitchFamily="34" charset="0"/>
              </a:rPr>
              <a:t> </a:t>
            </a:r>
            <a:r>
              <a:rPr lang="en-US" b="0" i="0" dirty="0" err="1">
                <a:solidFill>
                  <a:schemeClr val="tx1">
                    <a:lumMod val="95000"/>
                  </a:schemeClr>
                </a:solidFill>
                <a:effectLst/>
                <a:latin typeface="Helvetica" panose="020B0604020202020204" pitchFamily="34" charset="0"/>
              </a:rPr>
              <a:t>ve</a:t>
            </a:r>
            <a:r>
              <a:rPr lang="en-US" b="0" i="0" dirty="0">
                <a:solidFill>
                  <a:schemeClr val="tx1">
                    <a:lumMod val="95000"/>
                  </a:schemeClr>
                </a:solidFill>
                <a:effectLst/>
                <a:latin typeface="Helvetica" panose="020B0604020202020204" pitchFamily="34" charset="0"/>
              </a:rPr>
              <a:t> </a:t>
            </a:r>
            <a:r>
              <a:rPr lang="en-US" b="0" i="0" dirty="0" err="1">
                <a:solidFill>
                  <a:schemeClr val="tx1">
                    <a:lumMod val="95000"/>
                  </a:schemeClr>
                </a:solidFill>
                <a:effectLst/>
                <a:latin typeface="Helvetica" panose="020B0604020202020204" pitchFamily="34" charset="0"/>
              </a:rPr>
              <a:t>ulaşım</a:t>
            </a:r>
            <a:r>
              <a:rPr lang="en-US" b="0" i="0" dirty="0">
                <a:solidFill>
                  <a:schemeClr val="tx1">
                    <a:lumMod val="95000"/>
                  </a:schemeClr>
                </a:solidFill>
                <a:effectLst/>
                <a:latin typeface="Helvetica" panose="020B0604020202020204" pitchFamily="34" charset="0"/>
              </a:rPr>
              <a:t> </a:t>
            </a:r>
            <a:r>
              <a:rPr lang="en-US" b="0" i="0" dirty="0" err="1">
                <a:solidFill>
                  <a:schemeClr val="tx1">
                    <a:lumMod val="95000"/>
                  </a:schemeClr>
                </a:solidFill>
                <a:effectLst/>
                <a:latin typeface="Helvetica" panose="020B0604020202020204" pitchFamily="34" charset="0"/>
              </a:rPr>
              <a:t>kanalları.ile</a:t>
            </a:r>
            <a:r>
              <a:rPr lang="en-US" b="0" i="0" dirty="0">
                <a:solidFill>
                  <a:schemeClr val="tx1">
                    <a:lumMod val="95000"/>
                  </a:schemeClr>
                </a:solidFill>
                <a:effectLst/>
                <a:latin typeface="Helvetica" panose="020B0604020202020204" pitchFamily="34" charset="0"/>
              </a:rPr>
              <a:t> de </a:t>
            </a:r>
            <a:r>
              <a:rPr lang="en-US" b="0" i="0" dirty="0" err="1">
                <a:solidFill>
                  <a:schemeClr val="tx1">
                    <a:lumMod val="95000"/>
                  </a:schemeClr>
                </a:solidFill>
                <a:effectLst/>
                <a:latin typeface="Helvetica" panose="020B0604020202020204" pitchFamily="34" charset="0"/>
              </a:rPr>
              <a:t>oluşturulabilmesi</a:t>
            </a:r>
            <a:r>
              <a:rPr lang="en-US" b="0" i="0" dirty="0">
                <a:solidFill>
                  <a:schemeClr val="tx1">
                    <a:lumMod val="95000"/>
                  </a:schemeClr>
                </a:solidFill>
                <a:effectLst/>
                <a:latin typeface="Helvetica" panose="020B0604020202020204" pitchFamily="34" charset="0"/>
              </a:rPr>
              <a:t> </a:t>
            </a:r>
            <a:r>
              <a:rPr lang="en-US" b="0" i="0" dirty="0" err="1">
                <a:solidFill>
                  <a:schemeClr val="tx1">
                    <a:lumMod val="95000"/>
                  </a:schemeClr>
                </a:solidFill>
                <a:effectLst/>
                <a:latin typeface="Helvetica" panose="020B0604020202020204" pitchFamily="34" charset="0"/>
              </a:rPr>
              <a:t>sağlamıştır</a:t>
            </a:r>
            <a:r>
              <a:rPr lang="en-US" b="0" i="0" dirty="0">
                <a:solidFill>
                  <a:schemeClr val="tx1">
                    <a:lumMod val="95000"/>
                  </a:schemeClr>
                </a:solidFill>
                <a:effectLst/>
                <a:latin typeface="Helvetica" panose="020B0604020202020204" pitchFamily="34" charset="0"/>
              </a:rPr>
              <a:t>. </a:t>
            </a:r>
            <a:r>
              <a:rPr lang="en-US" b="0" i="0" dirty="0" err="1">
                <a:solidFill>
                  <a:schemeClr val="tx1">
                    <a:lumMod val="95000"/>
                  </a:schemeClr>
                </a:solidFill>
                <a:effectLst/>
                <a:latin typeface="Helvetica" panose="020B0604020202020204" pitchFamily="34" charset="0"/>
              </a:rPr>
              <a:t>Piyasaların</a:t>
            </a:r>
            <a:r>
              <a:rPr lang="en-US" b="0" i="0" dirty="0">
                <a:solidFill>
                  <a:schemeClr val="tx1">
                    <a:lumMod val="95000"/>
                  </a:schemeClr>
                </a:solidFill>
                <a:effectLst/>
                <a:latin typeface="Helvetica" panose="020B0604020202020204" pitchFamily="34" charset="0"/>
              </a:rPr>
              <a:t> </a:t>
            </a:r>
            <a:r>
              <a:rPr lang="en-US" b="0" i="0" dirty="0" err="1">
                <a:solidFill>
                  <a:schemeClr val="tx1">
                    <a:lumMod val="95000"/>
                  </a:schemeClr>
                </a:solidFill>
                <a:effectLst/>
                <a:latin typeface="Helvetica" panose="020B0604020202020204" pitchFamily="34" charset="0"/>
              </a:rPr>
              <a:t>varlığı</a:t>
            </a:r>
            <a:r>
              <a:rPr lang="en-US" b="0" i="0" dirty="0">
                <a:solidFill>
                  <a:schemeClr val="tx1">
                    <a:lumMod val="95000"/>
                  </a:schemeClr>
                </a:solidFill>
                <a:effectLst/>
                <a:latin typeface="Helvetica" panose="020B0604020202020204" pitchFamily="34" charset="0"/>
              </a:rPr>
              <a:t> </a:t>
            </a:r>
            <a:r>
              <a:rPr lang="en-US" b="0" i="0" dirty="0" err="1">
                <a:solidFill>
                  <a:schemeClr val="tx1">
                    <a:lumMod val="95000"/>
                  </a:schemeClr>
                </a:solidFill>
                <a:effectLst/>
                <a:latin typeface="Helvetica" panose="020B0604020202020204" pitchFamily="34" charset="0"/>
              </a:rPr>
              <a:t>ve</a:t>
            </a:r>
            <a:r>
              <a:rPr lang="en-US" b="0" i="0" dirty="0">
                <a:solidFill>
                  <a:schemeClr val="tx1">
                    <a:lumMod val="95000"/>
                  </a:schemeClr>
                </a:solidFill>
                <a:effectLst/>
                <a:latin typeface="Helvetica" panose="020B0604020202020204" pitchFamily="34" charset="0"/>
              </a:rPr>
              <a:t> </a:t>
            </a:r>
            <a:r>
              <a:rPr lang="en-US" b="0" i="0" dirty="0" err="1">
                <a:solidFill>
                  <a:schemeClr val="tx1">
                    <a:lumMod val="95000"/>
                  </a:schemeClr>
                </a:solidFill>
                <a:effectLst/>
                <a:latin typeface="Helvetica" panose="020B0604020202020204" pitchFamily="34" charset="0"/>
              </a:rPr>
              <a:t>şekli</a:t>
            </a:r>
            <a:r>
              <a:rPr lang="en-US" b="0" i="0" dirty="0">
                <a:solidFill>
                  <a:schemeClr val="tx1">
                    <a:lumMod val="95000"/>
                  </a:schemeClr>
                </a:solidFill>
                <a:effectLst/>
                <a:latin typeface="Helvetica" panose="020B0604020202020204" pitchFamily="34" charset="0"/>
              </a:rPr>
              <a:t> </a:t>
            </a:r>
            <a:r>
              <a:rPr lang="en-US" b="0" i="0" dirty="0" err="1">
                <a:solidFill>
                  <a:schemeClr val="tx1">
                    <a:lumMod val="95000"/>
                  </a:schemeClr>
                </a:solidFill>
                <a:effectLst/>
                <a:latin typeface="Helvetica" panose="020B0604020202020204" pitchFamily="34" charset="0"/>
              </a:rPr>
              <a:t>alım</a:t>
            </a:r>
            <a:r>
              <a:rPr lang="en-US" b="0" i="0" dirty="0">
                <a:solidFill>
                  <a:schemeClr val="tx1">
                    <a:lumMod val="95000"/>
                  </a:schemeClr>
                </a:solidFill>
                <a:effectLst/>
                <a:latin typeface="Helvetica" panose="020B0604020202020204" pitchFamily="34" charset="0"/>
              </a:rPr>
              <a:t> </a:t>
            </a:r>
            <a:r>
              <a:rPr lang="en-US" b="0" i="0" dirty="0" err="1">
                <a:solidFill>
                  <a:schemeClr val="tx1">
                    <a:lumMod val="95000"/>
                  </a:schemeClr>
                </a:solidFill>
                <a:effectLst/>
                <a:latin typeface="Helvetica" panose="020B0604020202020204" pitchFamily="34" charset="0"/>
              </a:rPr>
              <a:t>satıma</a:t>
            </a:r>
            <a:r>
              <a:rPr lang="en-US" b="0" i="0" dirty="0">
                <a:solidFill>
                  <a:schemeClr val="tx1">
                    <a:lumMod val="95000"/>
                  </a:schemeClr>
                </a:solidFill>
                <a:effectLst/>
                <a:latin typeface="Helvetica" panose="020B0604020202020204" pitchFamily="34" charset="0"/>
              </a:rPr>
              <a:t> </a:t>
            </a:r>
            <a:r>
              <a:rPr lang="en-US" b="0" i="0" dirty="0" err="1">
                <a:solidFill>
                  <a:schemeClr val="tx1">
                    <a:lumMod val="95000"/>
                  </a:schemeClr>
                </a:solidFill>
                <a:effectLst/>
                <a:latin typeface="Helvetica" panose="020B0604020202020204" pitchFamily="34" charset="0"/>
              </a:rPr>
              <a:t>konu</a:t>
            </a:r>
            <a:r>
              <a:rPr lang="en-US" b="0" i="0" dirty="0">
                <a:solidFill>
                  <a:schemeClr val="tx1">
                    <a:lumMod val="95000"/>
                  </a:schemeClr>
                </a:solidFill>
                <a:effectLst/>
                <a:latin typeface="Helvetica" panose="020B0604020202020204" pitchFamily="34" charset="0"/>
              </a:rPr>
              <a:t> </a:t>
            </a:r>
            <a:r>
              <a:rPr lang="en-US" b="0" i="0" dirty="0" err="1">
                <a:solidFill>
                  <a:schemeClr val="tx1">
                    <a:lumMod val="95000"/>
                  </a:schemeClr>
                </a:solidFill>
                <a:effectLst/>
                <a:latin typeface="Helvetica" panose="020B0604020202020204" pitchFamily="34" charset="0"/>
              </a:rPr>
              <a:t>olan</a:t>
            </a:r>
            <a:r>
              <a:rPr lang="en-US" b="0" i="0" dirty="0">
                <a:solidFill>
                  <a:schemeClr val="tx1">
                    <a:lumMod val="95000"/>
                  </a:schemeClr>
                </a:solidFill>
                <a:effectLst/>
                <a:latin typeface="Helvetica" panose="020B0604020202020204" pitchFamily="34" charset="0"/>
              </a:rPr>
              <a:t> </a:t>
            </a:r>
            <a:r>
              <a:rPr lang="en-US" b="0" i="0" dirty="0" err="1">
                <a:solidFill>
                  <a:schemeClr val="tx1">
                    <a:lumMod val="95000"/>
                  </a:schemeClr>
                </a:solidFill>
                <a:effectLst/>
                <a:latin typeface="Helvetica" panose="020B0604020202020204" pitchFamily="34" charset="0"/>
              </a:rPr>
              <a:t>malların</a:t>
            </a:r>
            <a:r>
              <a:rPr lang="en-US" b="0" i="0" dirty="0">
                <a:solidFill>
                  <a:schemeClr val="tx1">
                    <a:lumMod val="95000"/>
                  </a:schemeClr>
                </a:solidFill>
                <a:effectLst/>
                <a:latin typeface="Helvetica" panose="020B0604020202020204" pitchFamily="34" charset="0"/>
              </a:rPr>
              <a:t> </a:t>
            </a:r>
            <a:r>
              <a:rPr lang="en-US" b="0" i="0" dirty="0" err="1">
                <a:solidFill>
                  <a:schemeClr val="tx1">
                    <a:lumMod val="95000"/>
                  </a:schemeClr>
                </a:solidFill>
                <a:effectLst/>
                <a:latin typeface="Helvetica" panose="020B0604020202020204" pitchFamily="34" charset="0"/>
              </a:rPr>
              <a:t>şekline</a:t>
            </a:r>
            <a:r>
              <a:rPr lang="en-US" b="0" i="0" dirty="0">
                <a:solidFill>
                  <a:schemeClr val="tx1">
                    <a:lumMod val="95000"/>
                  </a:schemeClr>
                </a:solidFill>
                <a:effectLst/>
                <a:latin typeface="Helvetica" panose="020B0604020202020204" pitchFamily="34" charset="0"/>
              </a:rPr>
              <a:t> </a:t>
            </a:r>
            <a:r>
              <a:rPr lang="en-US" b="0" i="0" dirty="0" err="1">
                <a:solidFill>
                  <a:schemeClr val="tx1">
                    <a:lumMod val="95000"/>
                  </a:schemeClr>
                </a:solidFill>
                <a:effectLst/>
                <a:latin typeface="Helvetica" panose="020B0604020202020204" pitchFamily="34" charset="0"/>
              </a:rPr>
              <a:t>göre</a:t>
            </a:r>
            <a:r>
              <a:rPr lang="en-US" b="0" i="0" dirty="0">
                <a:solidFill>
                  <a:schemeClr val="tx1">
                    <a:lumMod val="95000"/>
                  </a:schemeClr>
                </a:solidFill>
                <a:effectLst/>
                <a:latin typeface="Helvetica" panose="020B0604020202020204" pitchFamily="34" charset="0"/>
              </a:rPr>
              <a:t> de </a:t>
            </a:r>
            <a:r>
              <a:rPr lang="en-US" b="0" i="0" dirty="0" err="1">
                <a:solidFill>
                  <a:schemeClr val="tx1">
                    <a:lumMod val="95000"/>
                  </a:schemeClr>
                </a:solidFill>
                <a:effectLst/>
                <a:latin typeface="Helvetica" panose="020B0604020202020204" pitchFamily="34" charset="0"/>
              </a:rPr>
              <a:t>değişibilir</a:t>
            </a:r>
            <a:r>
              <a:rPr lang="en-US" b="0" i="0" dirty="0">
                <a:solidFill>
                  <a:schemeClr val="tx1">
                    <a:lumMod val="95000"/>
                  </a:schemeClr>
                </a:solidFill>
                <a:effectLst/>
                <a:latin typeface="Helvetica" panose="020B0604020202020204" pitchFamily="34" charset="0"/>
              </a:rPr>
              <a:t>. </a:t>
            </a:r>
            <a:r>
              <a:rPr lang="en-US" b="0" i="0" dirty="0" err="1">
                <a:solidFill>
                  <a:schemeClr val="tx1">
                    <a:lumMod val="95000"/>
                  </a:schemeClr>
                </a:solidFill>
                <a:effectLst/>
                <a:latin typeface="Helvetica" panose="020B0604020202020204" pitchFamily="34" charset="0"/>
              </a:rPr>
              <a:t>Bazı</a:t>
            </a:r>
            <a:r>
              <a:rPr lang="en-US" b="0" i="0" dirty="0">
                <a:solidFill>
                  <a:schemeClr val="tx1">
                    <a:lumMod val="95000"/>
                  </a:schemeClr>
                </a:solidFill>
                <a:effectLst/>
                <a:latin typeface="Helvetica" panose="020B0604020202020204" pitchFamily="34" charset="0"/>
              </a:rPr>
              <a:t> </a:t>
            </a:r>
            <a:r>
              <a:rPr lang="en-US" b="0" i="0" dirty="0" err="1">
                <a:solidFill>
                  <a:schemeClr val="tx1">
                    <a:lumMod val="95000"/>
                  </a:schemeClr>
                </a:solidFill>
                <a:effectLst/>
                <a:latin typeface="Helvetica" panose="020B0604020202020204" pitchFamily="34" charset="0"/>
              </a:rPr>
              <a:t>piyasalar</a:t>
            </a:r>
            <a:r>
              <a:rPr lang="en-US" b="0" i="0" dirty="0">
                <a:solidFill>
                  <a:schemeClr val="tx1">
                    <a:lumMod val="95000"/>
                  </a:schemeClr>
                </a:solidFill>
                <a:effectLst/>
                <a:latin typeface="Helvetica" panose="020B0604020202020204" pitchFamily="34" charset="0"/>
              </a:rPr>
              <a:t> </a:t>
            </a:r>
            <a:r>
              <a:rPr lang="en-US" b="0" i="0" dirty="0" err="1">
                <a:solidFill>
                  <a:schemeClr val="tx1">
                    <a:lumMod val="95000"/>
                  </a:schemeClr>
                </a:solidFill>
                <a:effectLst/>
                <a:latin typeface="Helvetica" panose="020B0604020202020204" pitchFamily="34" charset="0"/>
              </a:rPr>
              <a:t>herkesce</a:t>
            </a:r>
            <a:r>
              <a:rPr lang="en-US" b="0" i="0" dirty="0">
                <a:solidFill>
                  <a:schemeClr val="tx1">
                    <a:lumMod val="95000"/>
                  </a:schemeClr>
                </a:solidFill>
                <a:effectLst/>
                <a:latin typeface="Helvetica" panose="020B0604020202020204" pitchFamily="34" charset="0"/>
              </a:rPr>
              <a:t> </a:t>
            </a:r>
            <a:r>
              <a:rPr lang="en-US" b="0" i="0" dirty="0" err="1">
                <a:solidFill>
                  <a:schemeClr val="tx1">
                    <a:lumMod val="95000"/>
                  </a:schemeClr>
                </a:solidFill>
                <a:effectLst/>
                <a:latin typeface="Helvetica" panose="020B0604020202020204" pitchFamily="34" charset="0"/>
              </a:rPr>
              <a:t>tanınmakta</a:t>
            </a:r>
            <a:r>
              <a:rPr lang="en-US" b="0" i="0" dirty="0">
                <a:solidFill>
                  <a:schemeClr val="tx1">
                    <a:lumMod val="95000"/>
                  </a:schemeClr>
                </a:solidFill>
                <a:effectLst/>
                <a:latin typeface="Helvetica" panose="020B0604020202020204" pitchFamily="34" charset="0"/>
              </a:rPr>
              <a:t>, </a:t>
            </a:r>
            <a:r>
              <a:rPr lang="en-US" b="0" i="0" dirty="0" err="1">
                <a:solidFill>
                  <a:schemeClr val="tx1">
                    <a:lumMod val="95000"/>
                  </a:schemeClr>
                </a:solidFill>
                <a:effectLst/>
                <a:latin typeface="Helvetica" panose="020B0604020202020204" pitchFamily="34" charset="0"/>
              </a:rPr>
              <a:t>bazıları</a:t>
            </a:r>
            <a:r>
              <a:rPr lang="en-US" b="0" i="0" dirty="0">
                <a:solidFill>
                  <a:schemeClr val="tx1">
                    <a:lumMod val="95000"/>
                  </a:schemeClr>
                </a:solidFill>
                <a:effectLst/>
                <a:latin typeface="Helvetica" panose="020B0604020202020204" pitchFamily="34" charset="0"/>
              </a:rPr>
              <a:t> </a:t>
            </a:r>
            <a:r>
              <a:rPr lang="en-US" b="0" i="0" dirty="0" err="1">
                <a:solidFill>
                  <a:schemeClr val="tx1">
                    <a:lumMod val="95000"/>
                  </a:schemeClr>
                </a:solidFill>
                <a:effectLst/>
                <a:latin typeface="Helvetica" panose="020B0604020202020204" pitchFamily="34" charset="0"/>
              </a:rPr>
              <a:t>ise</a:t>
            </a:r>
            <a:r>
              <a:rPr lang="en-US" b="0" i="0" dirty="0">
                <a:solidFill>
                  <a:schemeClr val="tx1">
                    <a:lumMod val="95000"/>
                  </a:schemeClr>
                </a:solidFill>
                <a:effectLst/>
                <a:latin typeface="Helvetica" panose="020B0604020202020204" pitchFamily="34" charset="0"/>
              </a:rPr>
              <a:t> </a:t>
            </a:r>
            <a:r>
              <a:rPr lang="en-US" b="0" i="0" dirty="0" err="1">
                <a:solidFill>
                  <a:schemeClr val="tx1">
                    <a:lumMod val="95000"/>
                  </a:schemeClr>
                </a:solidFill>
                <a:effectLst/>
                <a:latin typeface="Helvetica" panose="020B0604020202020204" pitchFamily="34" charset="0"/>
              </a:rPr>
              <a:t>malın</a:t>
            </a:r>
            <a:r>
              <a:rPr lang="en-US" b="0" i="0" dirty="0">
                <a:solidFill>
                  <a:schemeClr val="tx1">
                    <a:lumMod val="95000"/>
                  </a:schemeClr>
                </a:solidFill>
                <a:effectLst/>
                <a:latin typeface="Helvetica" panose="020B0604020202020204" pitchFamily="34" charset="0"/>
              </a:rPr>
              <a:t> </a:t>
            </a:r>
            <a:r>
              <a:rPr lang="en-US" b="0" i="0" dirty="0" err="1">
                <a:solidFill>
                  <a:schemeClr val="tx1">
                    <a:lumMod val="95000"/>
                  </a:schemeClr>
                </a:solidFill>
                <a:effectLst/>
                <a:latin typeface="Helvetica" panose="020B0604020202020204" pitchFamily="34" charset="0"/>
              </a:rPr>
              <a:t>temini</a:t>
            </a:r>
            <a:r>
              <a:rPr lang="en-US" b="0" i="0" dirty="0">
                <a:solidFill>
                  <a:schemeClr val="tx1">
                    <a:lumMod val="95000"/>
                  </a:schemeClr>
                </a:solidFill>
                <a:effectLst/>
                <a:latin typeface="Helvetica" panose="020B0604020202020204" pitchFamily="34" charset="0"/>
              </a:rPr>
              <a:t> </a:t>
            </a:r>
            <a:r>
              <a:rPr lang="en-US" b="0" i="0" dirty="0" err="1">
                <a:solidFill>
                  <a:schemeClr val="tx1">
                    <a:lumMod val="95000"/>
                  </a:schemeClr>
                </a:solidFill>
                <a:effectLst/>
                <a:latin typeface="Helvetica" panose="020B0604020202020204" pitchFamily="34" charset="0"/>
              </a:rPr>
              <a:t>korunması</a:t>
            </a:r>
            <a:r>
              <a:rPr lang="en-US" b="0" i="0" dirty="0">
                <a:solidFill>
                  <a:schemeClr val="tx1">
                    <a:lumMod val="95000"/>
                  </a:schemeClr>
                </a:solidFill>
                <a:effectLst/>
                <a:latin typeface="Helvetica" panose="020B0604020202020204" pitchFamily="34" charset="0"/>
              </a:rPr>
              <a:t> </a:t>
            </a:r>
            <a:r>
              <a:rPr lang="en-US" b="0" i="0" dirty="0" err="1">
                <a:solidFill>
                  <a:schemeClr val="tx1">
                    <a:lumMod val="95000"/>
                  </a:schemeClr>
                </a:solidFill>
                <a:effectLst/>
                <a:latin typeface="Helvetica" panose="020B0604020202020204" pitchFamily="34" charset="0"/>
              </a:rPr>
              <a:t>veya</a:t>
            </a:r>
            <a:r>
              <a:rPr lang="en-US" b="0" i="0" dirty="0">
                <a:solidFill>
                  <a:schemeClr val="tx1">
                    <a:lumMod val="95000"/>
                  </a:schemeClr>
                </a:solidFill>
                <a:effectLst/>
                <a:latin typeface="Helvetica" panose="020B0604020202020204" pitchFamily="34" charset="0"/>
              </a:rPr>
              <a:t> </a:t>
            </a:r>
            <a:r>
              <a:rPr lang="en-US" b="0" i="0" dirty="0" err="1">
                <a:solidFill>
                  <a:schemeClr val="tx1">
                    <a:lumMod val="95000"/>
                  </a:schemeClr>
                </a:solidFill>
                <a:effectLst/>
                <a:latin typeface="Helvetica" panose="020B0604020202020204" pitchFamily="34" charset="0"/>
              </a:rPr>
              <a:t>alıcı</a:t>
            </a:r>
            <a:r>
              <a:rPr lang="en-US" b="0" i="0" dirty="0">
                <a:solidFill>
                  <a:schemeClr val="tx1">
                    <a:lumMod val="95000"/>
                  </a:schemeClr>
                </a:solidFill>
                <a:effectLst/>
                <a:latin typeface="Helvetica" panose="020B0604020202020204" pitchFamily="34" charset="0"/>
              </a:rPr>
              <a:t> </a:t>
            </a:r>
            <a:r>
              <a:rPr lang="en-US" b="0" i="0" dirty="0" err="1">
                <a:solidFill>
                  <a:schemeClr val="tx1">
                    <a:lumMod val="95000"/>
                  </a:schemeClr>
                </a:solidFill>
                <a:effectLst/>
                <a:latin typeface="Helvetica" panose="020B0604020202020204" pitchFamily="34" charset="0"/>
              </a:rPr>
              <a:t>ve</a:t>
            </a:r>
            <a:r>
              <a:rPr lang="en-US" b="0" i="0" dirty="0">
                <a:solidFill>
                  <a:schemeClr val="tx1">
                    <a:lumMod val="95000"/>
                  </a:schemeClr>
                </a:solidFill>
                <a:effectLst/>
                <a:latin typeface="Helvetica" panose="020B0604020202020204" pitchFamily="34" charset="0"/>
              </a:rPr>
              <a:t> </a:t>
            </a:r>
            <a:r>
              <a:rPr lang="en-US" b="0" i="0" dirty="0" err="1">
                <a:solidFill>
                  <a:schemeClr val="tx1">
                    <a:lumMod val="95000"/>
                  </a:schemeClr>
                </a:solidFill>
                <a:effectLst/>
                <a:latin typeface="Helvetica" panose="020B0604020202020204" pitchFamily="34" charset="0"/>
              </a:rPr>
              <a:t>satıcının</a:t>
            </a:r>
            <a:r>
              <a:rPr lang="en-US" b="0" i="0" dirty="0">
                <a:solidFill>
                  <a:schemeClr val="tx1">
                    <a:lumMod val="95000"/>
                  </a:schemeClr>
                </a:solidFill>
                <a:effectLst/>
                <a:latin typeface="Helvetica" panose="020B0604020202020204" pitchFamily="34" charset="0"/>
              </a:rPr>
              <a:t> </a:t>
            </a:r>
            <a:r>
              <a:rPr lang="en-US" b="0" i="0" dirty="0" err="1">
                <a:solidFill>
                  <a:schemeClr val="tx1">
                    <a:lumMod val="95000"/>
                  </a:schemeClr>
                </a:solidFill>
                <a:effectLst/>
                <a:latin typeface="Helvetica" panose="020B0604020202020204" pitchFamily="34" charset="0"/>
              </a:rPr>
              <a:t>az</a:t>
            </a:r>
            <a:r>
              <a:rPr lang="en-US" b="0" i="0" dirty="0">
                <a:solidFill>
                  <a:schemeClr val="tx1">
                    <a:lumMod val="95000"/>
                  </a:schemeClr>
                </a:solidFill>
                <a:effectLst/>
                <a:latin typeface="Helvetica" panose="020B0604020202020204" pitchFamily="34" charset="0"/>
              </a:rPr>
              <a:t> </a:t>
            </a:r>
            <a:r>
              <a:rPr lang="en-US" b="0" i="0" dirty="0" err="1">
                <a:solidFill>
                  <a:schemeClr val="tx1">
                    <a:lumMod val="95000"/>
                  </a:schemeClr>
                </a:solidFill>
                <a:effectLst/>
                <a:latin typeface="Helvetica" panose="020B0604020202020204" pitchFamily="34" charset="0"/>
              </a:rPr>
              <a:t>olması</a:t>
            </a:r>
            <a:r>
              <a:rPr lang="en-US" b="0" i="0" dirty="0">
                <a:solidFill>
                  <a:schemeClr val="tx1">
                    <a:lumMod val="95000"/>
                  </a:schemeClr>
                </a:solidFill>
                <a:effectLst/>
                <a:latin typeface="Helvetica" panose="020B0604020202020204" pitchFamily="34" charset="0"/>
              </a:rPr>
              <a:t> </a:t>
            </a:r>
            <a:r>
              <a:rPr lang="en-US" b="0" i="0" dirty="0" err="1">
                <a:solidFill>
                  <a:schemeClr val="tx1">
                    <a:lumMod val="95000"/>
                  </a:schemeClr>
                </a:solidFill>
                <a:effectLst/>
                <a:latin typeface="Helvetica" panose="020B0604020202020204" pitchFamily="34" charset="0"/>
              </a:rPr>
              <a:t>gibi</a:t>
            </a:r>
            <a:r>
              <a:rPr lang="en-US" b="0" i="0" dirty="0">
                <a:solidFill>
                  <a:schemeClr val="tx1">
                    <a:lumMod val="95000"/>
                  </a:schemeClr>
                </a:solidFill>
                <a:effectLst/>
                <a:latin typeface="Helvetica" panose="020B0604020202020204" pitchFamily="34" charset="0"/>
              </a:rPr>
              <a:t> </a:t>
            </a:r>
            <a:r>
              <a:rPr lang="en-US" b="0" i="0" dirty="0" err="1">
                <a:solidFill>
                  <a:schemeClr val="tx1">
                    <a:lumMod val="95000"/>
                  </a:schemeClr>
                </a:solidFill>
                <a:effectLst/>
                <a:latin typeface="Helvetica" panose="020B0604020202020204" pitchFamily="34" charset="0"/>
              </a:rPr>
              <a:t>nedenlerden</a:t>
            </a:r>
            <a:r>
              <a:rPr lang="en-US" b="0" i="0" dirty="0">
                <a:solidFill>
                  <a:schemeClr val="tx1">
                    <a:lumMod val="95000"/>
                  </a:schemeClr>
                </a:solidFill>
                <a:effectLst/>
                <a:latin typeface="Helvetica" panose="020B0604020202020204" pitchFamily="34" charset="0"/>
              </a:rPr>
              <a:t> </a:t>
            </a:r>
            <a:r>
              <a:rPr lang="en-US" b="0" i="0" dirty="0" err="1">
                <a:solidFill>
                  <a:schemeClr val="tx1">
                    <a:lumMod val="95000"/>
                  </a:schemeClr>
                </a:solidFill>
                <a:effectLst/>
                <a:latin typeface="Helvetica" panose="020B0604020202020204" pitchFamily="34" charset="0"/>
              </a:rPr>
              <a:t>dolayı</a:t>
            </a:r>
            <a:r>
              <a:rPr lang="en-US" b="0" i="0" dirty="0">
                <a:solidFill>
                  <a:schemeClr val="tx1">
                    <a:lumMod val="95000"/>
                  </a:schemeClr>
                </a:solidFill>
                <a:effectLst/>
                <a:latin typeface="Helvetica" panose="020B0604020202020204" pitchFamily="34" charset="0"/>
              </a:rPr>
              <a:t> </a:t>
            </a:r>
            <a:r>
              <a:rPr lang="en-US" b="0" i="0" dirty="0" err="1">
                <a:solidFill>
                  <a:schemeClr val="tx1">
                    <a:lumMod val="95000"/>
                  </a:schemeClr>
                </a:solidFill>
                <a:effectLst/>
                <a:latin typeface="Helvetica" panose="020B0604020202020204" pitchFamily="34" charset="0"/>
              </a:rPr>
              <a:t>tanınmamaktadır</a:t>
            </a:r>
            <a:r>
              <a:rPr lang="en-US" b="0" i="0" dirty="0">
                <a:solidFill>
                  <a:schemeClr val="tx1">
                    <a:lumMod val="95000"/>
                  </a:schemeClr>
                </a:solidFill>
                <a:effectLst/>
                <a:latin typeface="Helvetica" panose="020B0604020202020204" pitchFamily="34" charset="0"/>
              </a:rPr>
              <a:t>.</a:t>
            </a:r>
          </a:p>
          <a:p>
            <a:endParaRPr lang="en-US" dirty="0"/>
          </a:p>
        </p:txBody>
      </p:sp>
    </p:spTree>
    <p:extLst>
      <p:ext uri="{BB962C8B-B14F-4D97-AF65-F5344CB8AC3E}">
        <p14:creationId xmlns:p14="http://schemas.microsoft.com/office/powerpoint/2010/main" val="21550251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AEA1FA-844A-49EB-863A-29DFAFCC268D}"/>
              </a:ext>
            </a:extLst>
          </p:cNvPr>
          <p:cNvSpPr>
            <a:spLocks noGrp="1"/>
          </p:cNvSpPr>
          <p:nvPr>
            <p:ph type="title"/>
          </p:nvPr>
        </p:nvSpPr>
        <p:spPr>
          <a:xfrm>
            <a:off x="984817" y="0"/>
            <a:ext cx="10353762" cy="1257300"/>
          </a:xfrm>
        </p:spPr>
        <p:txBody>
          <a:bodyPr>
            <a:normAutofit/>
          </a:bodyPr>
          <a:lstStyle/>
          <a:p>
            <a:r>
              <a:rPr lang="en-US" sz="3200" dirty="0" err="1"/>
              <a:t>Araştırma</a:t>
            </a:r>
            <a:r>
              <a:rPr lang="en-US" sz="3200" dirty="0"/>
              <a:t> </a:t>
            </a:r>
            <a:r>
              <a:rPr lang="en-US" sz="3200" dirty="0" err="1"/>
              <a:t>Yapılan</a:t>
            </a:r>
            <a:r>
              <a:rPr lang="en-US" sz="3200" dirty="0"/>
              <a:t> </a:t>
            </a:r>
            <a:r>
              <a:rPr lang="en-US" sz="3200" dirty="0" err="1"/>
              <a:t>İşletmelerdeki</a:t>
            </a:r>
            <a:r>
              <a:rPr lang="en-US" sz="3200" dirty="0"/>
              <a:t> </a:t>
            </a:r>
            <a:r>
              <a:rPr lang="en-US" sz="3200" dirty="0" err="1"/>
              <a:t>Fiyat</a:t>
            </a:r>
            <a:r>
              <a:rPr lang="en-US" sz="3200" dirty="0"/>
              <a:t> </a:t>
            </a:r>
            <a:r>
              <a:rPr lang="en-US" sz="3200" dirty="0" err="1"/>
              <a:t>ve</a:t>
            </a:r>
            <a:r>
              <a:rPr lang="en-US" sz="3200" dirty="0"/>
              <a:t> </a:t>
            </a:r>
            <a:r>
              <a:rPr lang="en-US" sz="3200" dirty="0" err="1"/>
              <a:t>Fiyatlandırma</a:t>
            </a:r>
            <a:endParaRPr lang="en-US" sz="3200" dirty="0"/>
          </a:p>
        </p:txBody>
      </p:sp>
      <p:sp>
        <p:nvSpPr>
          <p:cNvPr id="4" name="Title 1">
            <a:extLst>
              <a:ext uri="{FF2B5EF4-FFF2-40B4-BE49-F238E27FC236}">
                <a16:creationId xmlns:a16="http://schemas.microsoft.com/office/drawing/2014/main" id="{A629D9C7-D6C3-4C7E-BBFC-FAA413169327}"/>
              </a:ext>
            </a:extLst>
          </p:cNvPr>
          <p:cNvSpPr txBox="1">
            <a:spLocks/>
          </p:cNvSpPr>
          <p:nvPr/>
        </p:nvSpPr>
        <p:spPr>
          <a:xfrm>
            <a:off x="532055" y="1079747"/>
            <a:ext cx="10964527"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sz="2000" dirty="0" err="1"/>
              <a:t>Parfüm</a:t>
            </a:r>
            <a:r>
              <a:rPr lang="en-US" sz="2000" dirty="0"/>
              <a:t> </a:t>
            </a:r>
            <a:r>
              <a:rPr lang="en-US" sz="2000" dirty="0" err="1"/>
              <a:t>ürünlerine</a:t>
            </a:r>
            <a:r>
              <a:rPr lang="en-US" sz="2000" dirty="0"/>
              <a:t> </a:t>
            </a:r>
            <a:r>
              <a:rPr lang="en-US" sz="2000" dirty="0" err="1"/>
              <a:t>ilişkin</a:t>
            </a:r>
            <a:r>
              <a:rPr lang="en-US" sz="2000" dirty="0"/>
              <a:t> </a:t>
            </a:r>
            <a:r>
              <a:rPr lang="en-US" sz="2000" dirty="0" err="1"/>
              <a:t>piyasadaki</a:t>
            </a:r>
            <a:r>
              <a:rPr lang="en-US" sz="2000" dirty="0"/>
              <a:t> </a:t>
            </a:r>
            <a:r>
              <a:rPr lang="en-US" sz="2000" dirty="0" err="1"/>
              <a:t>talep</a:t>
            </a:r>
            <a:r>
              <a:rPr lang="en-US" sz="2000" dirty="0"/>
              <a:t> </a:t>
            </a:r>
            <a:r>
              <a:rPr lang="en-US" sz="2000" dirty="0" err="1"/>
              <a:t>ve</a:t>
            </a:r>
            <a:r>
              <a:rPr lang="en-US" sz="2000" dirty="0"/>
              <a:t> </a:t>
            </a:r>
            <a:r>
              <a:rPr lang="en-US" sz="2000" dirty="0" err="1"/>
              <a:t>rekabet</a:t>
            </a:r>
            <a:r>
              <a:rPr lang="en-US" sz="2000" dirty="0"/>
              <a:t> </a:t>
            </a:r>
            <a:r>
              <a:rPr lang="en-US" sz="2000" dirty="0" err="1"/>
              <a:t>ortamını</a:t>
            </a:r>
            <a:r>
              <a:rPr lang="en-US" sz="2000" dirty="0"/>
              <a:t> </a:t>
            </a:r>
            <a:r>
              <a:rPr lang="en-US" sz="2000" dirty="0" err="1"/>
              <a:t>değerlendirmeye</a:t>
            </a:r>
            <a:r>
              <a:rPr lang="en-US" sz="2000" dirty="0"/>
              <a:t> </a:t>
            </a:r>
            <a:r>
              <a:rPr lang="en-US" sz="2000" dirty="0" err="1"/>
              <a:t>göre</a:t>
            </a:r>
            <a:r>
              <a:rPr lang="en-US" sz="2000" dirty="0"/>
              <a:t> </a:t>
            </a:r>
            <a:r>
              <a:rPr lang="en-US" sz="2000" dirty="0" err="1"/>
              <a:t>karşılaştırma</a:t>
            </a:r>
            <a:endParaRPr lang="en-US" sz="2000" dirty="0"/>
          </a:p>
        </p:txBody>
      </p:sp>
      <p:graphicFrame>
        <p:nvGraphicFramePr>
          <p:cNvPr id="5" name="Table 5">
            <a:extLst>
              <a:ext uri="{FF2B5EF4-FFF2-40B4-BE49-F238E27FC236}">
                <a16:creationId xmlns:a16="http://schemas.microsoft.com/office/drawing/2014/main" id="{A1CFBAF0-CC92-43BF-BB4F-C4B4128D50A4}"/>
              </a:ext>
            </a:extLst>
          </p:cNvPr>
          <p:cNvGraphicFramePr>
            <a:graphicFrameLocks noGrp="1"/>
          </p:cNvGraphicFramePr>
          <p:nvPr>
            <p:extLst>
              <p:ext uri="{D42A27DB-BD31-4B8C-83A1-F6EECF244321}">
                <p14:modId xmlns:p14="http://schemas.microsoft.com/office/powerpoint/2010/main" val="3314686338"/>
              </p:ext>
            </p:extLst>
          </p:nvPr>
        </p:nvGraphicFramePr>
        <p:xfrm>
          <a:off x="1750380" y="2630010"/>
          <a:ext cx="8691240" cy="2198333"/>
        </p:xfrm>
        <a:graphic>
          <a:graphicData uri="http://schemas.openxmlformats.org/drawingml/2006/table">
            <a:tbl>
              <a:tblPr firstRow="1" bandRow="1">
                <a:tableStyleId>{93296810-A885-4BE3-A3E7-6D5BEEA58F35}</a:tableStyleId>
              </a:tblPr>
              <a:tblGrid>
                <a:gridCol w="4345620">
                  <a:extLst>
                    <a:ext uri="{9D8B030D-6E8A-4147-A177-3AD203B41FA5}">
                      <a16:colId xmlns:a16="http://schemas.microsoft.com/office/drawing/2014/main" val="3512268565"/>
                    </a:ext>
                  </a:extLst>
                </a:gridCol>
                <a:gridCol w="4345620">
                  <a:extLst>
                    <a:ext uri="{9D8B030D-6E8A-4147-A177-3AD203B41FA5}">
                      <a16:colId xmlns:a16="http://schemas.microsoft.com/office/drawing/2014/main" val="747789144"/>
                    </a:ext>
                  </a:extLst>
                </a:gridCol>
              </a:tblGrid>
              <a:tr h="654728">
                <a:tc>
                  <a:txBody>
                    <a:bodyPr/>
                    <a:lstStyle/>
                    <a:p>
                      <a:pPr algn="ctr"/>
                      <a:r>
                        <a:rPr lang="en-US" dirty="0"/>
                        <a:t>İdeal Perfumery &amp; Cosmetics</a:t>
                      </a:r>
                      <a:endParaRPr lang="en-US" dirty="0">
                        <a:solidFill>
                          <a:schemeClr val="tx1"/>
                        </a:solidFill>
                      </a:endParaRPr>
                    </a:p>
                  </a:txBody>
                  <a:tcPr/>
                </a:tc>
                <a:tc>
                  <a:txBody>
                    <a:bodyPr/>
                    <a:lstStyle/>
                    <a:p>
                      <a:pPr algn="ctr"/>
                      <a:r>
                        <a:rPr lang="en-US" dirty="0"/>
                        <a:t>Sabina Perfumery &amp; Cosmetics</a:t>
                      </a:r>
                    </a:p>
                  </a:txBody>
                  <a:tcPr/>
                </a:tc>
                <a:extLst>
                  <a:ext uri="{0D108BD9-81ED-4DB2-BD59-A6C34878D82A}">
                    <a16:rowId xmlns:a16="http://schemas.microsoft.com/office/drawing/2014/main" val="546740300"/>
                  </a:ext>
                </a:extLst>
              </a:tr>
              <a:tr h="1543605">
                <a:tc>
                  <a:txBody>
                    <a:bodyPr/>
                    <a:lstStyle/>
                    <a:p>
                      <a:pPr algn="ctr"/>
                      <a:r>
                        <a:rPr lang="en-US" dirty="0" err="1"/>
                        <a:t>Parfüm</a:t>
                      </a:r>
                      <a:r>
                        <a:rPr lang="en-US" dirty="0"/>
                        <a:t> </a:t>
                      </a:r>
                      <a:r>
                        <a:rPr lang="en-US" dirty="0" err="1"/>
                        <a:t>ürünlerine</a:t>
                      </a:r>
                      <a:r>
                        <a:rPr lang="en-US" dirty="0"/>
                        <a:t> her zaman </a:t>
                      </a:r>
                      <a:r>
                        <a:rPr lang="en-US" dirty="0" err="1"/>
                        <a:t>yeterince</a:t>
                      </a:r>
                      <a:r>
                        <a:rPr lang="en-US" dirty="0"/>
                        <a:t> </a:t>
                      </a:r>
                      <a:r>
                        <a:rPr lang="en-US" dirty="0" err="1"/>
                        <a:t>talep</a:t>
                      </a:r>
                      <a:r>
                        <a:rPr lang="en-US" dirty="0"/>
                        <a:t> </a:t>
                      </a:r>
                      <a:r>
                        <a:rPr lang="en-US" dirty="0" err="1"/>
                        <a:t>olduğunu</a:t>
                      </a:r>
                      <a:r>
                        <a:rPr lang="en-US" dirty="0"/>
                        <a:t> </a:t>
                      </a:r>
                      <a:r>
                        <a:rPr lang="en-US" dirty="0" err="1"/>
                        <a:t>düşünüyorum</a:t>
                      </a:r>
                      <a:r>
                        <a:rPr lang="en-US" dirty="0"/>
                        <a:t>. Bu </a:t>
                      </a:r>
                      <a:r>
                        <a:rPr lang="en-US" dirty="0" err="1"/>
                        <a:t>talebe</a:t>
                      </a:r>
                      <a:r>
                        <a:rPr lang="en-US" dirty="0"/>
                        <a:t> </a:t>
                      </a:r>
                      <a:r>
                        <a:rPr lang="en-US" dirty="0" err="1"/>
                        <a:t>karşı</a:t>
                      </a:r>
                      <a:r>
                        <a:rPr lang="en-US" dirty="0"/>
                        <a:t> </a:t>
                      </a:r>
                      <a:r>
                        <a:rPr lang="en-US" dirty="0" err="1"/>
                        <a:t>fazla</a:t>
                      </a:r>
                      <a:r>
                        <a:rPr lang="en-US" dirty="0"/>
                        <a:t> da </a:t>
                      </a:r>
                      <a:r>
                        <a:rPr lang="en-US" dirty="0" err="1"/>
                        <a:t>arz</a:t>
                      </a:r>
                      <a:r>
                        <a:rPr lang="en-US" dirty="0"/>
                        <a:t> </a:t>
                      </a:r>
                      <a:r>
                        <a:rPr lang="en-US" dirty="0" err="1"/>
                        <a:t>bulunmaktadır</a:t>
                      </a:r>
                      <a:r>
                        <a:rPr lang="en-US" dirty="0"/>
                        <a:t>. </a:t>
                      </a:r>
                      <a:r>
                        <a:rPr lang="en-US" dirty="0" err="1"/>
                        <a:t>Yoğun</a:t>
                      </a:r>
                      <a:r>
                        <a:rPr lang="en-US" dirty="0"/>
                        <a:t> </a:t>
                      </a:r>
                      <a:r>
                        <a:rPr lang="en-US" dirty="0" err="1"/>
                        <a:t>rekabet</a:t>
                      </a:r>
                      <a:r>
                        <a:rPr lang="en-US" dirty="0"/>
                        <a:t> </a:t>
                      </a:r>
                      <a:r>
                        <a:rPr lang="en-US" dirty="0" err="1"/>
                        <a:t>ortamında</a:t>
                      </a:r>
                      <a:r>
                        <a:rPr lang="en-US" dirty="0"/>
                        <a:t> </a:t>
                      </a:r>
                      <a:r>
                        <a:rPr lang="en-US" dirty="0" err="1"/>
                        <a:t>ilerde</a:t>
                      </a:r>
                      <a:r>
                        <a:rPr lang="en-US" dirty="0"/>
                        <a:t> </a:t>
                      </a:r>
                      <a:r>
                        <a:rPr lang="en-US" dirty="0" err="1"/>
                        <a:t>olmak</a:t>
                      </a:r>
                      <a:r>
                        <a:rPr lang="en-US" dirty="0"/>
                        <a:t> </a:t>
                      </a:r>
                      <a:r>
                        <a:rPr lang="en-US" dirty="0" err="1"/>
                        <a:t>için</a:t>
                      </a:r>
                      <a:r>
                        <a:rPr lang="en-US" dirty="0"/>
                        <a:t> </a:t>
                      </a:r>
                      <a:r>
                        <a:rPr lang="en-US" dirty="0" err="1"/>
                        <a:t>daima</a:t>
                      </a:r>
                      <a:r>
                        <a:rPr lang="en-US" dirty="0"/>
                        <a:t> </a:t>
                      </a:r>
                      <a:r>
                        <a:rPr lang="en-US" dirty="0" err="1"/>
                        <a:t>çalışarak</a:t>
                      </a:r>
                      <a:r>
                        <a:rPr lang="en-US" dirty="0"/>
                        <a:t> </a:t>
                      </a:r>
                      <a:r>
                        <a:rPr lang="en-US" dirty="0" err="1"/>
                        <a:t>yeniliklere</a:t>
                      </a:r>
                      <a:r>
                        <a:rPr lang="en-US" dirty="0"/>
                        <a:t> </a:t>
                      </a:r>
                      <a:r>
                        <a:rPr lang="en-US" dirty="0" err="1"/>
                        <a:t>açık</a:t>
                      </a:r>
                      <a:r>
                        <a:rPr lang="en-US" dirty="0"/>
                        <a:t> </a:t>
                      </a:r>
                      <a:r>
                        <a:rPr lang="en-US" dirty="0" err="1"/>
                        <a:t>olmalıyız</a:t>
                      </a:r>
                      <a:endParaRPr lang="en-US" dirty="0"/>
                    </a:p>
                  </a:txBody>
                  <a:tcPr/>
                </a:tc>
                <a:tc>
                  <a:txBody>
                    <a:bodyPr/>
                    <a:lstStyle/>
                    <a:p>
                      <a:pPr algn="ctr"/>
                      <a:r>
                        <a:rPr lang="en-US" dirty="0" err="1"/>
                        <a:t>Fazlasıyla</a:t>
                      </a:r>
                      <a:r>
                        <a:rPr lang="en-US" dirty="0"/>
                        <a:t> </a:t>
                      </a:r>
                      <a:r>
                        <a:rPr lang="en-US" dirty="0" err="1"/>
                        <a:t>talep</a:t>
                      </a:r>
                      <a:r>
                        <a:rPr lang="en-US" dirty="0"/>
                        <a:t> </a:t>
                      </a:r>
                      <a:r>
                        <a:rPr lang="en-US" dirty="0" err="1"/>
                        <a:t>vardır</a:t>
                      </a:r>
                      <a:r>
                        <a:rPr lang="en-US" dirty="0"/>
                        <a:t> </a:t>
                      </a:r>
                      <a:r>
                        <a:rPr lang="en-US" dirty="0" err="1"/>
                        <a:t>bu</a:t>
                      </a:r>
                      <a:r>
                        <a:rPr lang="en-US" dirty="0"/>
                        <a:t> </a:t>
                      </a:r>
                      <a:r>
                        <a:rPr lang="en-US" dirty="0" err="1"/>
                        <a:t>ürünlere</a:t>
                      </a:r>
                      <a:r>
                        <a:rPr lang="en-US" dirty="0"/>
                        <a:t>. </a:t>
                      </a:r>
                      <a:r>
                        <a:rPr lang="en-US" dirty="0" err="1"/>
                        <a:t>Sağlam</a:t>
                      </a:r>
                      <a:r>
                        <a:rPr lang="en-US" dirty="0"/>
                        <a:t> </a:t>
                      </a:r>
                      <a:r>
                        <a:rPr lang="en-US" dirty="0" err="1"/>
                        <a:t>rekabet</a:t>
                      </a:r>
                      <a:r>
                        <a:rPr lang="en-US" dirty="0"/>
                        <a:t> </a:t>
                      </a:r>
                      <a:r>
                        <a:rPr lang="en-US" dirty="0" err="1"/>
                        <a:t>ortamı</a:t>
                      </a:r>
                      <a:r>
                        <a:rPr lang="en-US" dirty="0"/>
                        <a:t> </a:t>
                      </a:r>
                      <a:r>
                        <a:rPr lang="en-US" dirty="0" err="1"/>
                        <a:t>olduğunu</a:t>
                      </a:r>
                      <a:r>
                        <a:rPr lang="en-US" dirty="0"/>
                        <a:t> </a:t>
                      </a:r>
                      <a:r>
                        <a:rPr lang="en-US" dirty="0" err="1"/>
                        <a:t>düşünüyorum</a:t>
                      </a:r>
                      <a:r>
                        <a:rPr lang="en-US" dirty="0"/>
                        <a:t>.</a:t>
                      </a:r>
                    </a:p>
                  </a:txBody>
                  <a:tcPr/>
                </a:tc>
                <a:extLst>
                  <a:ext uri="{0D108BD9-81ED-4DB2-BD59-A6C34878D82A}">
                    <a16:rowId xmlns:a16="http://schemas.microsoft.com/office/drawing/2014/main" val="3238805901"/>
                  </a:ext>
                </a:extLst>
              </a:tr>
            </a:tbl>
          </a:graphicData>
        </a:graphic>
      </p:graphicFrame>
      <p:sp>
        <p:nvSpPr>
          <p:cNvPr id="3" name="TextBox 2">
            <a:extLst>
              <a:ext uri="{FF2B5EF4-FFF2-40B4-BE49-F238E27FC236}">
                <a16:creationId xmlns:a16="http://schemas.microsoft.com/office/drawing/2014/main" id="{D111FC91-9FD1-49BF-8792-9347AB087CA0}"/>
              </a:ext>
            </a:extLst>
          </p:cNvPr>
          <p:cNvSpPr txBox="1"/>
          <p:nvPr/>
        </p:nvSpPr>
        <p:spPr>
          <a:xfrm>
            <a:off x="800180" y="5362754"/>
            <a:ext cx="10217008" cy="830997"/>
          </a:xfrm>
          <a:prstGeom prst="rect">
            <a:avLst/>
          </a:prstGeom>
          <a:noFill/>
        </p:spPr>
        <p:txBody>
          <a:bodyPr wrap="square" rtlCol="0">
            <a:spAutoFit/>
          </a:bodyPr>
          <a:lstStyle/>
          <a:p>
            <a:r>
              <a:rPr lang="en-US" sz="1600" dirty="0"/>
              <a:t>Bu </a:t>
            </a:r>
            <a:r>
              <a:rPr lang="en-US" sz="1600" dirty="0" err="1"/>
              <a:t>ürünlere</a:t>
            </a:r>
            <a:r>
              <a:rPr lang="en-US" sz="1600" dirty="0"/>
              <a:t> </a:t>
            </a:r>
            <a:r>
              <a:rPr lang="en-US" sz="1600" dirty="0" err="1"/>
              <a:t>yeterince</a:t>
            </a:r>
            <a:r>
              <a:rPr lang="en-US" sz="1600" dirty="0"/>
              <a:t> </a:t>
            </a:r>
            <a:r>
              <a:rPr lang="en-US" sz="1600" dirty="0" err="1"/>
              <a:t>talep</a:t>
            </a:r>
            <a:r>
              <a:rPr lang="en-US" sz="1600" dirty="0"/>
              <a:t> </a:t>
            </a:r>
            <a:r>
              <a:rPr lang="en-US" sz="1600" dirty="0" err="1"/>
              <a:t>olduğunu</a:t>
            </a:r>
            <a:r>
              <a:rPr lang="en-US" sz="1600" dirty="0"/>
              <a:t> </a:t>
            </a:r>
            <a:r>
              <a:rPr lang="en-US" sz="1600" dirty="0" err="1"/>
              <a:t>düşünmektedir</a:t>
            </a:r>
            <a:r>
              <a:rPr lang="en-US" sz="1600" dirty="0"/>
              <a:t> </a:t>
            </a:r>
            <a:r>
              <a:rPr lang="en-US" sz="1600" dirty="0" err="1"/>
              <a:t>şirketler</a:t>
            </a:r>
            <a:r>
              <a:rPr lang="en-US" sz="1600" dirty="0"/>
              <a:t>. </a:t>
            </a:r>
            <a:r>
              <a:rPr lang="en-US" sz="1600" dirty="0" err="1"/>
              <a:t>Sağlam</a:t>
            </a:r>
            <a:r>
              <a:rPr lang="en-US" sz="1600" dirty="0"/>
              <a:t> </a:t>
            </a:r>
            <a:r>
              <a:rPr lang="en-US" sz="1600" dirty="0" err="1"/>
              <a:t>rekabet</a:t>
            </a:r>
            <a:r>
              <a:rPr lang="en-US" sz="1600" dirty="0"/>
              <a:t> </a:t>
            </a:r>
            <a:r>
              <a:rPr lang="en-US" sz="1600" dirty="0" err="1"/>
              <a:t>ortamında</a:t>
            </a:r>
            <a:r>
              <a:rPr lang="en-US" sz="1600" dirty="0"/>
              <a:t> </a:t>
            </a:r>
            <a:r>
              <a:rPr lang="en-US" sz="1600" dirty="0" err="1"/>
              <a:t>talebin</a:t>
            </a:r>
            <a:r>
              <a:rPr lang="en-US" sz="1600" dirty="0"/>
              <a:t> </a:t>
            </a:r>
            <a:r>
              <a:rPr lang="en-US" sz="1600" dirty="0" err="1"/>
              <a:t>yüksek</a:t>
            </a:r>
            <a:r>
              <a:rPr lang="en-US" sz="1600" dirty="0"/>
              <a:t> </a:t>
            </a:r>
            <a:r>
              <a:rPr lang="en-US" sz="1600" dirty="0" err="1"/>
              <a:t>olması</a:t>
            </a:r>
            <a:r>
              <a:rPr lang="en-US" sz="1600" dirty="0"/>
              <a:t> her </a:t>
            </a:r>
            <a:r>
              <a:rPr lang="en-US" sz="1600" dirty="0" err="1"/>
              <a:t>iki</a:t>
            </a:r>
            <a:r>
              <a:rPr lang="en-US" sz="1600" dirty="0"/>
              <a:t> </a:t>
            </a:r>
            <a:r>
              <a:rPr lang="en-US" sz="1600" dirty="0" err="1"/>
              <a:t>şirket</a:t>
            </a:r>
            <a:r>
              <a:rPr lang="en-US" sz="1600" dirty="0"/>
              <a:t> </a:t>
            </a:r>
            <a:r>
              <a:rPr lang="en-US" sz="1600" dirty="0" err="1"/>
              <a:t>için</a:t>
            </a:r>
            <a:r>
              <a:rPr lang="en-US" sz="1600" dirty="0"/>
              <a:t> </a:t>
            </a:r>
            <a:r>
              <a:rPr lang="en-US" sz="1600" dirty="0" err="1"/>
              <a:t>bir</a:t>
            </a:r>
            <a:r>
              <a:rPr lang="en-US" sz="1600" dirty="0"/>
              <a:t> </a:t>
            </a:r>
            <a:r>
              <a:rPr lang="en-US" sz="1600" dirty="0" err="1"/>
              <a:t>avantajdır</a:t>
            </a:r>
            <a:r>
              <a:rPr lang="en-US" sz="1600" dirty="0"/>
              <a:t>. </a:t>
            </a:r>
            <a:r>
              <a:rPr lang="en-US" sz="1600" dirty="0" err="1"/>
              <a:t>Kendilerini</a:t>
            </a:r>
            <a:r>
              <a:rPr lang="en-US" sz="1600" dirty="0"/>
              <a:t> </a:t>
            </a:r>
            <a:r>
              <a:rPr lang="en-US" sz="1600" dirty="0" err="1"/>
              <a:t>istedikleri</a:t>
            </a:r>
            <a:r>
              <a:rPr lang="en-US" sz="1600" dirty="0"/>
              <a:t> </a:t>
            </a:r>
            <a:r>
              <a:rPr lang="en-US" sz="1600" dirty="0" err="1"/>
              <a:t>düzeye</a:t>
            </a:r>
            <a:r>
              <a:rPr lang="en-US" sz="1600" dirty="0"/>
              <a:t> </a:t>
            </a:r>
            <a:r>
              <a:rPr lang="en-US" sz="1600" dirty="0" err="1"/>
              <a:t>getirmek</a:t>
            </a:r>
            <a:r>
              <a:rPr lang="en-US" sz="1600" dirty="0"/>
              <a:t> </a:t>
            </a:r>
            <a:r>
              <a:rPr lang="en-US" sz="1600" dirty="0" err="1"/>
              <a:t>için</a:t>
            </a:r>
            <a:r>
              <a:rPr lang="en-US" sz="1600" dirty="0"/>
              <a:t> </a:t>
            </a:r>
            <a:r>
              <a:rPr lang="en-US" sz="1600" dirty="0" err="1"/>
              <a:t>çalışmak</a:t>
            </a:r>
            <a:r>
              <a:rPr lang="en-US" sz="1600" dirty="0"/>
              <a:t>, </a:t>
            </a:r>
            <a:r>
              <a:rPr lang="en-US" sz="1600" dirty="0" err="1"/>
              <a:t>yeniliklere</a:t>
            </a:r>
            <a:r>
              <a:rPr lang="en-US" sz="1600" dirty="0"/>
              <a:t> </a:t>
            </a:r>
            <a:r>
              <a:rPr lang="en-US" sz="1600" dirty="0" err="1"/>
              <a:t>açık</a:t>
            </a:r>
            <a:r>
              <a:rPr lang="en-US" sz="1600" dirty="0"/>
              <a:t> </a:t>
            </a:r>
            <a:r>
              <a:rPr lang="en-US" sz="1600" dirty="0" err="1"/>
              <a:t>olmak</a:t>
            </a:r>
            <a:r>
              <a:rPr lang="en-US" sz="1600" dirty="0"/>
              <a:t>, </a:t>
            </a:r>
            <a:r>
              <a:rPr lang="en-US" sz="1600" dirty="0" err="1"/>
              <a:t>rakipleri</a:t>
            </a:r>
            <a:r>
              <a:rPr lang="en-US" sz="1600" dirty="0"/>
              <a:t> </a:t>
            </a:r>
            <a:r>
              <a:rPr lang="en-US" sz="1600" dirty="0" err="1"/>
              <a:t>düşünmek</a:t>
            </a:r>
            <a:r>
              <a:rPr lang="en-US" sz="1600" dirty="0"/>
              <a:t> </a:t>
            </a:r>
            <a:r>
              <a:rPr lang="en-US" sz="1600" dirty="0" err="1"/>
              <a:t>zorundadırlar</a:t>
            </a:r>
            <a:r>
              <a:rPr lang="en-US" sz="1600" dirty="0"/>
              <a:t>.</a:t>
            </a:r>
          </a:p>
        </p:txBody>
      </p:sp>
    </p:spTree>
    <p:extLst>
      <p:ext uri="{BB962C8B-B14F-4D97-AF65-F5344CB8AC3E}">
        <p14:creationId xmlns:p14="http://schemas.microsoft.com/office/powerpoint/2010/main" val="13973245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FC02A6-E616-4441-9CCB-502B90C49B87}"/>
              </a:ext>
            </a:extLst>
          </p:cNvPr>
          <p:cNvSpPr>
            <a:spLocks noGrp="1"/>
          </p:cNvSpPr>
          <p:nvPr>
            <p:ph type="title"/>
          </p:nvPr>
        </p:nvSpPr>
        <p:spPr>
          <a:xfrm>
            <a:off x="833895" y="0"/>
            <a:ext cx="10353762" cy="1257300"/>
          </a:xfrm>
        </p:spPr>
        <p:txBody>
          <a:bodyPr>
            <a:normAutofit/>
          </a:bodyPr>
          <a:lstStyle/>
          <a:p>
            <a:r>
              <a:rPr lang="en-US" sz="4800" b="1" dirty="0" err="1"/>
              <a:t>Sonu</a:t>
            </a:r>
            <a:r>
              <a:rPr lang="az-Latn-AZ" sz="4800" b="1" dirty="0"/>
              <a:t>ç</a:t>
            </a:r>
            <a:endParaRPr lang="en-US" sz="4800" b="1" dirty="0"/>
          </a:p>
        </p:txBody>
      </p:sp>
      <p:sp>
        <p:nvSpPr>
          <p:cNvPr id="3" name="Content Placeholder 2">
            <a:extLst>
              <a:ext uri="{FF2B5EF4-FFF2-40B4-BE49-F238E27FC236}">
                <a16:creationId xmlns:a16="http://schemas.microsoft.com/office/drawing/2014/main" id="{1A1C5CC5-7454-4D82-9578-52745A4373DF}"/>
              </a:ext>
            </a:extLst>
          </p:cNvPr>
          <p:cNvSpPr>
            <a:spLocks noGrp="1"/>
          </p:cNvSpPr>
          <p:nvPr>
            <p:ph idx="1"/>
          </p:nvPr>
        </p:nvSpPr>
        <p:spPr>
          <a:xfrm>
            <a:off x="919119" y="1339603"/>
            <a:ext cx="10353762" cy="3714749"/>
          </a:xfrm>
        </p:spPr>
        <p:txBody>
          <a:bodyPr>
            <a:noAutofit/>
          </a:bodyPr>
          <a:lstStyle/>
          <a:p>
            <a:pPr marL="36900" indent="0">
              <a:buNone/>
            </a:pPr>
            <a:r>
              <a:rPr lang="en-US" sz="1200" dirty="0" err="1"/>
              <a:t>Globalleşmenin</a:t>
            </a:r>
            <a:r>
              <a:rPr lang="en-US" sz="1200" dirty="0"/>
              <a:t> </a:t>
            </a:r>
            <a:r>
              <a:rPr lang="en-US" sz="1200" dirty="0" err="1"/>
              <a:t>boyut</a:t>
            </a:r>
            <a:r>
              <a:rPr lang="en-US" sz="1200" dirty="0"/>
              <a:t> </a:t>
            </a:r>
            <a:r>
              <a:rPr lang="en-US" sz="1200" dirty="0" err="1"/>
              <a:t>ve</a:t>
            </a:r>
            <a:r>
              <a:rPr lang="en-US" sz="1200" dirty="0"/>
              <a:t> </a:t>
            </a:r>
            <a:r>
              <a:rPr lang="en-US" sz="1200" dirty="0" err="1"/>
              <a:t>kapsamının</a:t>
            </a:r>
            <a:r>
              <a:rPr lang="en-US" sz="1200" dirty="0"/>
              <a:t> </a:t>
            </a:r>
            <a:r>
              <a:rPr lang="en-US" sz="1200" dirty="0" err="1"/>
              <a:t>daha</a:t>
            </a:r>
            <a:r>
              <a:rPr lang="en-US" sz="1200" dirty="0"/>
              <a:t> da </a:t>
            </a:r>
            <a:r>
              <a:rPr lang="en-US" sz="1200" dirty="0" err="1"/>
              <a:t>genişlediği</a:t>
            </a:r>
            <a:r>
              <a:rPr lang="en-US" sz="1200" dirty="0"/>
              <a:t>, </a:t>
            </a:r>
            <a:r>
              <a:rPr lang="en-US" sz="1200" dirty="0" err="1"/>
              <a:t>sınırların</a:t>
            </a:r>
            <a:r>
              <a:rPr lang="en-US" sz="1200" dirty="0"/>
              <a:t> </a:t>
            </a:r>
            <a:r>
              <a:rPr lang="en-US" sz="1200" dirty="0" err="1"/>
              <a:t>kalktığı</a:t>
            </a:r>
            <a:r>
              <a:rPr lang="en-US" sz="1200" dirty="0"/>
              <a:t> </a:t>
            </a:r>
            <a:r>
              <a:rPr lang="en-US" sz="1200" dirty="0" err="1"/>
              <a:t>bir</a:t>
            </a:r>
            <a:r>
              <a:rPr lang="en-US" sz="1200" dirty="0"/>
              <a:t> </a:t>
            </a:r>
            <a:r>
              <a:rPr lang="en-US" sz="1200" dirty="0" err="1"/>
              <a:t>dünyada</a:t>
            </a:r>
            <a:r>
              <a:rPr lang="en-US" sz="1200" dirty="0"/>
              <a:t>, </a:t>
            </a:r>
            <a:r>
              <a:rPr lang="en-US" sz="1200" dirty="0" err="1"/>
              <a:t>işletmelerin</a:t>
            </a:r>
            <a:r>
              <a:rPr lang="en-US" sz="1200" dirty="0"/>
              <a:t> </a:t>
            </a:r>
            <a:r>
              <a:rPr lang="en-US" sz="1200" dirty="0" err="1"/>
              <a:t>faaliyet</a:t>
            </a:r>
            <a:r>
              <a:rPr lang="en-US" sz="1200" dirty="0"/>
              <a:t> </a:t>
            </a:r>
            <a:r>
              <a:rPr lang="en-US" sz="1200" dirty="0" err="1"/>
              <a:t>gösterdikleri</a:t>
            </a:r>
            <a:r>
              <a:rPr lang="en-US" sz="1200" dirty="0"/>
              <a:t> </a:t>
            </a:r>
            <a:r>
              <a:rPr lang="en-US" sz="1200" dirty="0" err="1"/>
              <a:t>alan</a:t>
            </a:r>
            <a:r>
              <a:rPr lang="en-US" sz="1200" dirty="0"/>
              <a:t> ne </a:t>
            </a:r>
            <a:r>
              <a:rPr lang="en-US" sz="1200" dirty="0" err="1"/>
              <a:t>olursa</a:t>
            </a:r>
            <a:r>
              <a:rPr lang="en-US" sz="1200" dirty="0"/>
              <a:t> </a:t>
            </a:r>
            <a:r>
              <a:rPr lang="en-US" sz="1200" dirty="0" err="1"/>
              <a:t>olsun</a:t>
            </a:r>
            <a:r>
              <a:rPr lang="en-US" sz="1200" dirty="0"/>
              <a:t>, </a:t>
            </a:r>
            <a:r>
              <a:rPr lang="en-US" sz="1200" dirty="0" err="1"/>
              <a:t>ayakta</a:t>
            </a:r>
            <a:r>
              <a:rPr lang="en-US" sz="1200" dirty="0"/>
              <a:t> </a:t>
            </a:r>
            <a:r>
              <a:rPr lang="en-US" sz="1200" dirty="0" err="1"/>
              <a:t>kalabilmelerinin</a:t>
            </a:r>
            <a:r>
              <a:rPr lang="en-US" sz="1200" dirty="0"/>
              <a:t> </a:t>
            </a:r>
            <a:r>
              <a:rPr lang="en-US" sz="1200" dirty="0" err="1"/>
              <a:t>tek</a:t>
            </a:r>
            <a:r>
              <a:rPr lang="en-US" sz="1200" dirty="0"/>
              <a:t> </a:t>
            </a:r>
            <a:r>
              <a:rPr lang="en-US" sz="1200" dirty="0" err="1"/>
              <a:t>yolu</a:t>
            </a:r>
            <a:r>
              <a:rPr lang="en-US" sz="1200" dirty="0"/>
              <a:t> </a:t>
            </a:r>
            <a:r>
              <a:rPr lang="en-US" sz="1200" dirty="0" err="1"/>
              <a:t>sektördeki</a:t>
            </a:r>
            <a:r>
              <a:rPr lang="en-US" sz="1200" dirty="0"/>
              <a:t> </a:t>
            </a:r>
            <a:r>
              <a:rPr lang="en-US" sz="1200" dirty="0" err="1"/>
              <a:t>diğer</a:t>
            </a:r>
            <a:r>
              <a:rPr lang="en-US" sz="1200" dirty="0"/>
              <a:t> </a:t>
            </a:r>
            <a:r>
              <a:rPr lang="en-US" sz="1200" dirty="0" err="1"/>
              <a:t>işletmelerle</a:t>
            </a:r>
            <a:r>
              <a:rPr lang="en-US" sz="1200" dirty="0"/>
              <a:t> </a:t>
            </a:r>
            <a:r>
              <a:rPr lang="en-US" sz="1200" dirty="0" err="1"/>
              <a:t>rekabet</a:t>
            </a:r>
            <a:r>
              <a:rPr lang="en-US" sz="1200" dirty="0"/>
              <a:t> </a:t>
            </a:r>
            <a:r>
              <a:rPr lang="en-US" sz="1200" dirty="0" err="1"/>
              <a:t>edebilecek</a:t>
            </a:r>
            <a:r>
              <a:rPr lang="en-US" sz="1200" dirty="0"/>
              <a:t> </a:t>
            </a:r>
            <a:r>
              <a:rPr lang="en-US" sz="1200" dirty="0" err="1"/>
              <a:t>güce</a:t>
            </a:r>
            <a:r>
              <a:rPr lang="en-US" sz="1200" dirty="0"/>
              <a:t> </a:t>
            </a:r>
            <a:r>
              <a:rPr lang="en-US" sz="1200" dirty="0" err="1"/>
              <a:t>sahip</a:t>
            </a:r>
            <a:r>
              <a:rPr lang="en-US" sz="1200" dirty="0"/>
              <a:t> </a:t>
            </a:r>
            <a:r>
              <a:rPr lang="en-US" sz="1200" dirty="0" err="1"/>
              <a:t>olabilmeleridir</a:t>
            </a:r>
            <a:r>
              <a:rPr lang="en-US" sz="1200" dirty="0"/>
              <a:t>. </a:t>
            </a:r>
            <a:r>
              <a:rPr lang="en-US" sz="1200" dirty="0" err="1"/>
              <a:t>İşletmelerin</a:t>
            </a:r>
            <a:r>
              <a:rPr lang="en-US" sz="1200" dirty="0"/>
              <a:t> </a:t>
            </a:r>
            <a:r>
              <a:rPr lang="en-US" sz="1200" dirty="0" err="1"/>
              <a:t>artan</a:t>
            </a:r>
            <a:r>
              <a:rPr lang="en-US" sz="1200" dirty="0"/>
              <a:t> </a:t>
            </a:r>
            <a:r>
              <a:rPr lang="en-US" sz="1200" dirty="0" err="1"/>
              <a:t>rekabet</a:t>
            </a:r>
            <a:r>
              <a:rPr lang="en-US" sz="1200" dirty="0"/>
              <a:t> </a:t>
            </a:r>
            <a:r>
              <a:rPr lang="en-US" sz="1200" dirty="0" err="1"/>
              <a:t>ortamında</a:t>
            </a:r>
            <a:r>
              <a:rPr lang="en-US" sz="1200" dirty="0"/>
              <a:t> </a:t>
            </a:r>
            <a:r>
              <a:rPr lang="en-US" sz="1200" dirty="0" err="1"/>
              <a:t>ayakta</a:t>
            </a:r>
            <a:r>
              <a:rPr lang="en-US" sz="1200" dirty="0"/>
              <a:t> </a:t>
            </a:r>
            <a:r>
              <a:rPr lang="en-US" sz="1200" dirty="0" err="1"/>
              <a:t>kalabilmek</a:t>
            </a:r>
            <a:r>
              <a:rPr lang="en-US" sz="1200" dirty="0"/>
              <a:t> </a:t>
            </a:r>
            <a:r>
              <a:rPr lang="en-US" sz="1200" dirty="0" err="1"/>
              <a:t>için</a:t>
            </a:r>
            <a:r>
              <a:rPr lang="en-US" sz="1200" dirty="0"/>
              <a:t> </a:t>
            </a:r>
            <a:r>
              <a:rPr lang="en-US" sz="1200" dirty="0" err="1"/>
              <a:t>tüketici</a:t>
            </a:r>
            <a:r>
              <a:rPr lang="en-US" sz="1200" dirty="0"/>
              <a:t> </a:t>
            </a:r>
            <a:r>
              <a:rPr lang="en-US" sz="1200" dirty="0" err="1"/>
              <a:t>istek</a:t>
            </a:r>
            <a:r>
              <a:rPr lang="en-US" sz="1200" dirty="0"/>
              <a:t> </a:t>
            </a:r>
            <a:r>
              <a:rPr lang="en-US" sz="1200" dirty="0" err="1"/>
              <a:t>ve</a:t>
            </a:r>
            <a:r>
              <a:rPr lang="en-US" sz="1200" dirty="0"/>
              <a:t> </a:t>
            </a:r>
            <a:r>
              <a:rPr lang="en-US" sz="1200" dirty="0" err="1"/>
              <a:t>beklentilerini</a:t>
            </a:r>
            <a:r>
              <a:rPr lang="en-US" sz="1200" dirty="0"/>
              <a:t> </a:t>
            </a:r>
            <a:r>
              <a:rPr lang="en-US" sz="1200" dirty="0" err="1"/>
              <a:t>doğru</a:t>
            </a:r>
            <a:r>
              <a:rPr lang="en-US" sz="1200" dirty="0"/>
              <a:t> </a:t>
            </a:r>
            <a:r>
              <a:rPr lang="en-US" sz="1200" dirty="0" err="1"/>
              <a:t>tanımlaması</a:t>
            </a:r>
            <a:r>
              <a:rPr lang="en-US" sz="1200" dirty="0"/>
              <a:t>, </a:t>
            </a:r>
            <a:r>
              <a:rPr lang="en-US" sz="1200" dirty="0" err="1"/>
              <a:t>standart</a:t>
            </a:r>
            <a:r>
              <a:rPr lang="en-US" sz="1200" dirty="0"/>
              <a:t> </a:t>
            </a:r>
            <a:r>
              <a:rPr lang="en-US" sz="1200" dirty="0" err="1"/>
              <a:t>ürünler</a:t>
            </a:r>
            <a:r>
              <a:rPr lang="en-US" sz="1200" dirty="0"/>
              <a:t> </a:t>
            </a:r>
            <a:r>
              <a:rPr lang="en-US" sz="1200" dirty="0" err="1"/>
              <a:t>yerine</a:t>
            </a:r>
            <a:r>
              <a:rPr lang="en-US" sz="1200" dirty="0"/>
              <a:t> </a:t>
            </a:r>
            <a:r>
              <a:rPr lang="en-US" sz="1200" dirty="0" err="1"/>
              <a:t>değişen</a:t>
            </a:r>
            <a:r>
              <a:rPr lang="en-US" sz="1200" dirty="0"/>
              <a:t> </a:t>
            </a:r>
            <a:r>
              <a:rPr lang="en-US" sz="1200" dirty="0" err="1"/>
              <a:t>müşteri</a:t>
            </a:r>
            <a:r>
              <a:rPr lang="en-US" sz="1200" dirty="0"/>
              <a:t> </a:t>
            </a:r>
            <a:r>
              <a:rPr lang="en-US" sz="1200" dirty="0" err="1"/>
              <a:t>ihtiyaçlarına</a:t>
            </a:r>
            <a:r>
              <a:rPr lang="en-US" sz="1200" dirty="0"/>
              <a:t> </a:t>
            </a:r>
            <a:r>
              <a:rPr lang="en-US" sz="1200" dirty="0" err="1"/>
              <a:t>uygun</a:t>
            </a:r>
            <a:r>
              <a:rPr lang="en-US" sz="1200" dirty="0"/>
              <a:t> </a:t>
            </a:r>
            <a:r>
              <a:rPr lang="en-US" sz="1200" dirty="0" err="1"/>
              <a:t>ürünler</a:t>
            </a:r>
            <a:r>
              <a:rPr lang="en-US" sz="1200" dirty="0"/>
              <a:t> </a:t>
            </a:r>
            <a:r>
              <a:rPr lang="en-US" sz="1200" dirty="0" err="1"/>
              <a:t>üretmesi</a:t>
            </a:r>
            <a:r>
              <a:rPr lang="en-US" sz="1200" dirty="0"/>
              <a:t> </a:t>
            </a:r>
            <a:r>
              <a:rPr lang="en-US" sz="1200" dirty="0" err="1"/>
              <a:t>gerekmektedir</a:t>
            </a:r>
            <a:r>
              <a:rPr lang="en-US" sz="1200" dirty="0"/>
              <a:t>. </a:t>
            </a:r>
            <a:r>
              <a:rPr lang="en-US" sz="1200" dirty="0" err="1"/>
              <a:t>Özellikle</a:t>
            </a:r>
            <a:r>
              <a:rPr lang="en-US" sz="1200" dirty="0"/>
              <a:t> </a:t>
            </a:r>
            <a:r>
              <a:rPr lang="en-US" sz="1200" dirty="0" err="1"/>
              <a:t>parfüm</a:t>
            </a:r>
            <a:r>
              <a:rPr lang="en-US" sz="1200" dirty="0"/>
              <a:t> </a:t>
            </a:r>
            <a:r>
              <a:rPr lang="en-US" sz="1200" dirty="0" err="1"/>
              <a:t>sektörüne</a:t>
            </a:r>
            <a:r>
              <a:rPr lang="en-US" sz="1200" dirty="0"/>
              <a:t> </a:t>
            </a:r>
            <a:r>
              <a:rPr lang="en-US" sz="1200" dirty="0" err="1"/>
              <a:t>olan</a:t>
            </a:r>
            <a:r>
              <a:rPr lang="en-US" sz="1200" dirty="0"/>
              <a:t> </a:t>
            </a:r>
            <a:r>
              <a:rPr lang="en-US" sz="1200" dirty="0" err="1"/>
              <a:t>yüksek</a:t>
            </a:r>
            <a:r>
              <a:rPr lang="en-US" sz="1200" dirty="0"/>
              <a:t> </a:t>
            </a:r>
            <a:r>
              <a:rPr lang="en-US" sz="1200" dirty="0" err="1"/>
              <a:t>talep</a:t>
            </a:r>
            <a:r>
              <a:rPr lang="en-US" sz="1200" dirty="0"/>
              <a:t> </a:t>
            </a:r>
            <a:r>
              <a:rPr lang="en-US" sz="1200" dirty="0" err="1"/>
              <a:t>işletmelerin</a:t>
            </a:r>
            <a:r>
              <a:rPr lang="en-US" sz="1200" dirty="0"/>
              <a:t> her </a:t>
            </a:r>
            <a:r>
              <a:rPr lang="en-US" sz="1200" dirty="0" err="1"/>
              <a:t>alanda</a:t>
            </a:r>
            <a:r>
              <a:rPr lang="en-US" sz="1200" dirty="0"/>
              <a:t> </a:t>
            </a:r>
            <a:r>
              <a:rPr lang="en-US" sz="1200" dirty="0" err="1"/>
              <a:t>güçlü</a:t>
            </a:r>
            <a:r>
              <a:rPr lang="en-US" sz="1200" dirty="0"/>
              <a:t> </a:t>
            </a:r>
            <a:r>
              <a:rPr lang="en-US" sz="1200" dirty="0" err="1"/>
              <a:t>olmasını</a:t>
            </a:r>
            <a:r>
              <a:rPr lang="en-US" sz="1200" dirty="0"/>
              <a:t> </a:t>
            </a:r>
            <a:r>
              <a:rPr lang="en-US" sz="1200" dirty="0" err="1"/>
              <a:t>gerekli</a:t>
            </a:r>
            <a:r>
              <a:rPr lang="en-US" sz="1200" dirty="0"/>
              <a:t> </a:t>
            </a:r>
            <a:r>
              <a:rPr lang="en-US" sz="1200" dirty="0" err="1"/>
              <a:t>kılmıştır</a:t>
            </a:r>
            <a:r>
              <a:rPr lang="en-US" sz="1200" dirty="0"/>
              <a:t>. </a:t>
            </a:r>
            <a:r>
              <a:rPr lang="en-US" sz="1200" dirty="0" err="1"/>
              <a:t>İşletmelere</a:t>
            </a:r>
            <a:r>
              <a:rPr lang="en-US" sz="1200" dirty="0"/>
              <a:t> </a:t>
            </a:r>
            <a:r>
              <a:rPr lang="en-US" sz="1200" dirty="0" err="1"/>
              <a:t>rekabetçi</a:t>
            </a:r>
            <a:r>
              <a:rPr lang="en-US" sz="1200" dirty="0"/>
              <a:t> </a:t>
            </a:r>
            <a:r>
              <a:rPr lang="en-US" sz="1200" dirty="0" err="1"/>
              <a:t>üstünlük</a:t>
            </a:r>
            <a:r>
              <a:rPr lang="en-US" sz="1200" dirty="0"/>
              <a:t> </a:t>
            </a:r>
            <a:r>
              <a:rPr lang="en-US" sz="1200" dirty="0" err="1"/>
              <a:t>sağlayacak</a:t>
            </a:r>
            <a:r>
              <a:rPr lang="en-US" sz="1200" dirty="0"/>
              <a:t> </a:t>
            </a:r>
            <a:r>
              <a:rPr lang="en-US" sz="1200" dirty="0" err="1"/>
              <a:t>ve</a:t>
            </a:r>
            <a:r>
              <a:rPr lang="en-US" sz="1200" dirty="0"/>
              <a:t> </a:t>
            </a:r>
            <a:r>
              <a:rPr lang="en-US" sz="1200" dirty="0" err="1"/>
              <a:t>belki</a:t>
            </a:r>
            <a:r>
              <a:rPr lang="en-US" sz="1200" dirty="0"/>
              <a:t> de </a:t>
            </a:r>
            <a:r>
              <a:rPr lang="en-US" sz="1200" dirty="0" err="1"/>
              <a:t>tüketiciyi</a:t>
            </a:r>
            <a:r>
              <a:rPr lang="en-US" sz="1200" dirty="0"/>
              <a:t> </a:t>
            </a:r>
            <a:r>
              <a:rPr lang="en-US" sz="1200" dirty="0" err="1"/>
              <a:t>en</a:t>
            </a:r>
            <a:r>
              <a:rPr lang="en-US" sz="1200" dirty="0"/>
              <a:t> </a:t>
            </a:r>
            <a:r>
              <a:rPr lang="en-US" sz="1200" dirty="0" err="1"/>
              <a:t>çok</a:t>
            </a:r>
            <a:r>
              <a:rPr lang="en-US" sz="1200" dirty="0"/>
              <a:t> </a:t>
            </a:r>
            <a:r>
              <a:rPr lang="en-US" sz="1200" dirty="0" err="1"/>
              <a:t>etkileyecek</a:t>
            </a:r>
            <a:r>
              <a:rPr lang="en-US" sz="1200" dirty="0"/>
              <a:t> </a:t>
            </a:r>
            <a:r>
              <a:rPr lang="en-US" sz="1200" dirty="0" err="1"/>
              <a:t>faktör</a:t>
            </a:r>
            <a:r>
              <a:rPr lang="en-US" sz="1200" dirty="0"/>
              <a:t> “</a:t>
            </a:r>
            <a:r>
              <a:rPr lang="en-US" sz="1200" dirty="0" err="1"/>
              <a:t>fiyat</a:t>
            </a:r>
            <a:r>
              <a:rPr lang="en-US" sz="1200" dirty="0"/>
              <a:t>” </a:t>
            </a:r>
            <a:r>
              <a:rPr lang="en-US" sz="1200" dirty="0" err="1"/>
              <a:t>tır</a:t>
            </a:r>
            <a:r>
              <a:rPr lang="en-US" sz="1200" dirty="0"/>
              <a:t>. </a:t>
            </a:r>
            <a:r>
              <a:rPr lang="en-US" sz="1200" dirty="0" err="1"/>
              <a:t>Fiyatın</a:t>
            </a:r>
            <a:r>
              <a:rPr lang="en-US" sz="1200" dirty="0"/>
              <a:t> </a:t>
            </a:r>
            <a:r>
              <a:rPr lang="en-US" sz="1200" dirty="0" err="1"/>
              <a:t>saptanmasında</a:t>
            </a:r>
            <a:r>
              <a:rPr lang="en-US" sz="1200" dirty="0"/>
              <a:t> </a:t>
            </a:r>
            <a:r>
              <a:rPr lang="en-US" sz="1200" dirty="0" err="1"/>
              <a:t>sistematik</a:t>
            </a:r>
            <a:r>
              <a:rPr lang="en-US" sz="1200" dirty="0"/>
              <a:t> </a:t>
            </a:r>
            <a:r>
              <a:rPr lang="en-US" sz="1200" dirty="0" err="1"/>
              <a:t>bazı</a:t>
            </a:r>
            <a:r>
              <a:rPr lang="en-US" sz="1200" dirty="0"/>
              <a:t> </a:t>
            </a:r>
            <a:r>
              <a:rPr lang="en-US" sz="1200" dirty="0" err="1"/>
              <a:t>uygulamalar</a:t>
            </a:r>
            <a:r>
              <a:rPr lang="en-US" sz="1200" dirty="0"/>
              <a:t> </a:t>
            </a:r>
            <a:r>
              <a:rPr lang="en-US" sz="1200" dirty="0" err="1"/>
              <a:t>olmasına</a:t>
            </a:r>
            <a:r>
              <a:rPr lang="en-US" sz="1200" dirty="0"/>
              <a:t> </a:t>
            </a:r>
            <a:r>
              <a:rPr lang="en-US" sz="1200" dirty="0" err="1"/>
              <a:t>rağmen</a:t>
            </a:r>
            <a:r>
              <a:rPr lang="en-US" sz="1200" dirty="0"/>
              <a:t>, </a:t>
            </a:r>
            <a:r>
              <a:rPr lang="en-US" sz="1200" dirty="0" err="1"/>
              <a:t>karar</a:t>
            </a:r>
            <a:r>
              <a:rPr lang="en-US" sz="1200" dirty="0"/>
              <a:t> </a:t>
            </a:r>
            <a:r>
              <a:rPr lang="en-US" sz="1200" dirty="0" err="1"/>
              <a:t>verici</a:t>
            </a:r>
            <a:r>
              <a:rPr lang="en-US" sz="1200" dirty="0"/>
              <a:t> </a:t>
            </a:r>
            <a:r>
              <a:rPr lang="en-US" sz="1200" dirty="0" err="1"/>
              <a:t>fiyat</a:t>
            </a:r>
            <a:r>
              <a:rPr lang="en-US" sz="1200" dirty="0"/>
              <a:t> </a:t>
            </a:r>
            <a:r>
              <a:rPr lang="en-US" sz="1200" dirty="0" err="1"/>
              <a:t>karalarını</a:t>
            </a:r>
            <a:r>
              <a:rPr lang="en-US" sz="1200" dirty="0"/>
              <a:t> </a:t>
            </a:r>
            <a:r>
              <a:rPr lang="en-US" sz="1200" dirty="0" err="1"/>
              <a:t>belirsizlik</a:t>
            </a:r>
            <a:r>
              <a:rPr lang="en-US" sz="1200" dirty="0"/>
              <a:t> </a:t>
            </a:r>
            <a:r>
              <a:rPr lang="en-US" sz="1200" dirty="0" err="1"/>
              <a:t>ortamı</a:t>
            </a:r>
            <a:r>
              <a:rPr lang="en-US" sz="1200" dirty="0"/>
              <a:t> </a:t>
            </a:r>
            <a:r>
              <a:rPr lang="en-US" sz="1200" dirty="0" err="1"/>
              <a:t>içinde</a:t>
            </a:r>
            <a:r>
              <a:rPr lang="en-US" sz="1200" dirty="0"/>
              <a:t> </a:t>
            </a:r>
            <a:r>
              <a:rPr lang="en-US" sz="1200" dirty="0" err="1"/>
              <a:t>alır</a:t>
            </a:r>
            <a:r>
              <a:rPr lang="en-US" sz="1200" dirty="0"/>
              <a:t>, </a:t>
            </a:r>
            <a:r>
              <a:rPr lang="en-US" sz="1200" dirty="0" err="1"/>
              <a:t>işletmenin</a:t>
            </a:r>
            <a:r>
              <a:rPr lang="en-US" sz="1200" dirty="0"/>
              <a:t> </a:t>
            </a:r>
            <a:r>
              <a:rPr lang="en-US" sz="1200" dirty="0" err="1"/>
              <a:t>en</a:t>
            </a:r>
            <a:r>
              <a:rPr lang="en-US" sz="1200" dirty="0"/>
              <a:t> </a:t>
            </a:r>
            <a:r>
              <a:rPr lang="en-US" sz="1200" dirty="0" err="1"/>
              <a:t>iyi</a:t>
            </a:r>
            <a:r>
              <a:rPr lang="en-US" sz="1200" dirty="0"/>
              <a:t> </a:t>
            </a:r>
            <a:r>
              <a:rPr lang="en-US" sz="1200" dirty="0" err="1"/>
              <a:t>fiyatı</a:t>
            </a:r>
            <a:r>
              <a:rPr lang="en-US" sz="1200" dirty="0"/>
              <a:t> </a:t>
            </a:r>
            <a:r>
              <a:rPr lang="en-US" sz="1200" dirty="0" err="1"/>
              <a:t>tespit</a:t>
            </a:r>
            <a:r>
              <a:rPr lang="en-US" sz="1200" dirty="0"/>
              <a:t> </a:t>
            </a:r>
            <a:r>
              <a:rPr lang="en-US" sz="1200" dirty="0" err="1"/>
              <a:t>edebilmesini</a:t>
            </a:r>
            <a:r>
              <a:rPr lang="en-US" sz="1200" dirty="0"/>
              <a:t> </a:t>
            </a:r>
            <a:r>
              <a:rPr lang="en-US" sz="1200" dirty="0" err="1"/>
              <a:t>sağlayacak</a:t>
            </a:r>
            <a:r>
              <a:rPr lang="en-US" sz="1200" dirty="0"/>
              <a:t> </a:t>
            </a:r>
            <a:r>
              <a:rPr lang="en-US" sz="1200" dirty="0" err="1"/>
              <a:t>basit</a:t>
            </a:r>
            <a:r>
              <a:rPr lang="en-US" sz="1200" dirty="0"/>
              <a:t> </a:t>
            </a:r>
            <a:r>
              <a:rPr lang="en-US" sz="1200" dirty="0" err="1"/>
              <a:t>bir</a:t>
            </a:r>
            <a:r>
              <a:rPr lang="en-US" sz="1200" dirty="0"/>
              <a:t> </a:t>
            </a:r>
            <a:r>
              <a:rPr lang="en-US" sz="1200" dirty="0" err="1"/>
              <a:t>formül</a:t>
            </a:r>
            <a:r>
              <a:rPr lang="en-US" sz="1200" dirty="0"/>
              <a:t> </a:t>
            </a:r>
            <a:r>
              <a:rPr lang="en-US" sz="1200" dirty="0" err="1"/>
              <a:t>yoktur</a:t>
            </a:r>
            <a:r>
              <a:rPr lang="en-US" sz="1200" dirty="0"/>
              <a:t>. </a:t>
            </a:r>
            <a:r>
              <a:rPr lang="en-US" sz="1200" dirty="0" err="1"/>
              <a:t>Dolayısıyla</a:t>
            </a:r>
            <a:r>
              <a:rPr lang="en-US" sz="1200" dirty="0"/>
              <a:t> </a:t>
            </a:r>
            <a:r>
              <a:rPr lang="en-US" sz="1200" dirty="0" err="1"/>
              <a:t>fiyat</a:t>
            </a:r>
            <a:r>
              <a:rPr lang="en-US" sz="1200" dirty="0"/>
              <a:t> </a:t>
            </a:r>
            <a:r>
              <a:rPr lang="en-US" sz="1200" dirty="0" err="1"/>
              <a:t>konusunda</a:t>
            </a:r>
            <a:r>
              <a:rPr lang="en-US" sz="1200" dirty="0"/>
              <a:t> </a:t>
            </a:r>
            <a:r>
              <a:rPr lang="en-US" sz="1200" dirty="0" err="1"/>
              <a:t>karar</a:t>
            </a:r>
            <a:r>
              <a:rPr lang="en-US" sz="1200" dirty="0"/>
              <a:t> </a:t>
            </a:r>
            <a:r>
              <a:rPr lang="en-US" sz="1200" dirty="0" err="1"/>
              <a:t>alıcılar</a:t>
            </a:r>
            <a:r>
              <a:rPr lang="en-US" sz="1200" dirty="0"/>
              <a:t>, </a:t>
            </a:r>
            <a:r>
              <a:rPr lang="en-US" sz="1200" dirty="0" err="1"/>
              <a:t>faaliyette</a:t>
            </a:r>
            <a:r>
              <a:rPr lang="en-US" sz="1200" dirty="0"/>
              <a:t> </a:t>
            </a:r>
            <a:r>
              <a:rPr lang="en-US" sz="1200" dirty="0" err="1"/>
              <a:t>bulundukları</a:t>
            </a:r>
            <a:r>
              <a:rPr lang="en-US" sz="1200" dirty="0"/>
              <a:t> </a:t>
            </a:r>
            <a:r>
              <a:rPr lang="en-US" sz="1200" dirty="0" err="1"/>
              <a:t>sektörü</a:t>
            </a:r>
            <a:r>
              <a:rPr lang="en-US" sz="1200" dirty="0"/>
              <a:t> </a:t>
            </a:r>
            <a:r>
              <a:rPr lang="en-US" sz="1200" dirty="0" err="1"/>
              <a:t>iyi</a:t>
            </a:r>
            <a:r>
              <a:rPr lang="en-US" sz="1200" dirty="0"/>
              <a:t> </a:t>
            </a:r>
            <a:r>
              <a:rPr lang="en-US" sz="1200" dirty="0" err="1"/>
              <a:t>analiz</a:t>
            </a:r>
            <a:r>
              <a:rPr lang="en-US" sz="1200" dirty="0"/>
              <a:t> </a:t>
            </a:r>
            <a:r>
              <a:rPr lang="en-US" sz="1200" dirty="0" err="1"/>
              <a:t>edebilmeli</a:t>
            </a:r>
            <a:r>
              <a:rPr lang="en-US" sz="1200" dirty="0"/>
              <a:t>, </a:t>
            </a:r>
            <a:r>
              <a:rPr lang="en-US" sz="1200" dirty="0" err="1"/>
              <a:t>fiyatlandırmaya</a:t>
            </a:r>
            <a:r>
              <a:rPr lang="en-US" sz="1200" dirty="0"/>
              <a:t> </a:t>
            </a:r>
            <a:r>
              <a:rPr lang="en-US" sz="1200" dirty="0" err="1"/>
              <a:t>ilişkin</a:t>
            </a:r>
            <a:r>
              <a:rPr lang="en-US" sz="1200" dirty="0"/>
              <a:t> </a:t>
            </a:r>
            <a:r>
              <a:rPr lang="en-US" sz="1200" dirty="0" err="1"/>
              <a:t>bilgileri</a:t>
            </a:r>
            <a:r>
              <a:rPr lang="en-US" sz="1200" dirty="0"/>
              <a:t> </a:t>
            </a:r>
            <a:r>
              <a:rPr lang="en-US" sz="1200" dirty="0" err="1"/>
              <a:t>doğru</a:t>
            </a:r>
            <a:r>
              <a:rPr lang="en-US" sz="1200" dirty="0"/>
              <a:t>, </a:t>
            </a:r>
            <a:r>
              <a:rPr lang="en-US" sz="1200" dirty="0" err="1"/>
              <a:t>zamanında</a:t>
            </a:r>
            <a:r>
              <a:rPr lang="en-US" sz="1200" dirty="0"/>
              <a:t> </a:t>
            </a:r>
            <a:r>
              <a:rPr lang="en-US" sz="1200" dirty="0" err="1"/>
              <a:t>ve</a:t>
            </a:r>
            <a:r>
              <a:rPr lang="en-US" sz="1200" dirty="0"/>
              <a:t> </a:t>
            </a:r>
            <a:r>
              <a:rPr lang="en-US" sz="1200" dirty="0" err="1"/>
              <a:t>etkili</a:t>
            </a:r>
            <a:r>
              <a:rPr lang="en-US" sz="1200" dirty="0"/>
              <a:t> </a:t>
            </a:r>
            <a:r>
              <a:rPr lang="en-US" sz="1200" dirty="0" err="1"/>
              <a:t>bir</a:t>
            </a:r>
            <a:r>
              <a:rPr lang="en-US" sz="1200" dirty="0"/>
              <a:t> </a:t>
            </a:r>
            <a:r>
              <a:rPr lang="en-US" sz="1200" dirty="0" err="1"/>
              <a:t>biçimde</a:t>
            </a:r>
            <a:r>
              <a:rPr lang="en-US" sz="1200" dirty="0"/>
              <a:t> </a:t>
            </a:r>
            <a:r>
              <a:rPr lang="en-US" sz="1200" dirty="0" err="1"/>
              <a:t>alabilmeli</a:t>
            </a:r>
            <a:r>
              <a:rPr lang="en-US" sz="1200" dirty="0"/>
              <a:t> </a:t>
            </a:r>
            <a:r>
              <a:rPr lang="en-US" sz="1200" dirty="0" err="1"/>
              <a:t>ve</a:t>
            </a:r>
            <a:r>
              <a:rPr lang="en-US" sz="1200" dirty="0"/>
              <a:t> </a:t>
            </a:r>
            <a:r>
              <a:rPr lang="en-US" sz="1200" dirty="0" err="1"/>
              <a:t>gerekli</a:t>
            </a:r>
            <a:r>
              <a:rPr lang="en-US" sz="1200" dirty="0"/>
              <a:t> </a:t>
            </a:r>
            <a:r>
              <a:rPr lang="en-US" sz="1200" dirty="0" err="1"/>
              <a:t>müdahaleleri</a:t>
            </a:r>
            <a:r>
              <a:rPr lang="en-US" sz="1200" dirty="0"/>
              <a:t> </a:t>
            </a:r>
            <a:r>
              <a:rPr lang="en-US" sz="1200" dirty="0" err="1"/>
              <a:t>zamanında</a:t>
            </a:r>
            <a:r>
              <a:rPr lang="en-US" sz="1200" dirty="0"/>
              <a:t> </a:t>
            </a:r>
            <a:r>
              <a:rPr lang="en-US" sz="1200" dirty="0" err="1"/>
              <a:t>yapabilmelidirler</a:t>
            </a:r>
            <a:r>
              <a:rPr lang="en-US" sz="1200" dirty="0"/>
              <a:t>. </a:t>
            </a:r>
            <a:r>
              <a:rPr lang="en-US" sz="1200" dirty="0" err="1"/>
              <a:t>İşletmelerde</a:t>
            </a:r>
            <a:r>
              <a:rPr lang="en-US" sz="1200" dirty="0"/>
              <a:t> </a:t>
            </a:r>
            <a:r>
              <a:rPr lang="en-US" sz="1200" dirty="0" err="1"/>
              <a:t>fiyatın</a:t>
            </a:r>
            <a:r>
              <a:rPr lang="en-US" sz="1200" dirty="0"/>
              <a:t> </a:t>
            </a:r>
            <a:r>
              <a:rPr lang="en-US" sz="1200" dirty="0" err="1"/>
              <a:t>belirlenmesi</a:t>
            </a:r>
            <a:r>
              <a:rPr lang="en-US" sz="1200" dirty="0"/>
              <a:t> </a:t>
            </a:r>
            <a:r>
              <a:rPr lang="en-US" sz="1200" dirty="0" err="1"/>
              <a:t>konusunda</a:t>
            </a:r>
            <a:r>
              <a:rPr lang="en-US" sz="1200" dirty="0"/>
              <a:t> </a:t>
            </a:r>
            <a:r>
              <a:rPr lang="en-US" sz="1200" dirty="0" err="1"/>
              <a:t>eski</a:t>
            </a:r>
            <a:r>
              <a:rPr lang="en-US" sz="1200" dirty="0"/>
              <a:t> </a:t>
            </a:r>
            <a:r>
              <a:rPr lang="en-US" sz="1200" dirty="0" err="1"/>
              <a:t>yıllardan</a:t>
            </a:r>
            <a:r>
              <a:rPr lang="en-US" sz="1200" dirty="0"/>
              <a:t> </a:t>
            </a:r>
            <a:r>
              <a:rPr lang="en-US" sz="1200" dirty="0" err="1"/>
              <a:t>beri</a:t>
            </a:r>
            <a:r>
              <a:rPr lang="en-US" sz="1200" dirty="0"/>
              <a:t> </a:t>
            </a:r>
            <a:r>
              <a:rPr lang="en-US" sz="1200" dirty="0" err="1"/>
              <a:t>bilimsel</a:t>
            </a:r>
            <a:r>
              <a:rPr lang="en-US" sz="1200" dirty="0"/>
              <a:t> </a:t>
            </a:r>
            <a:r>
              <a:rPr lang="en-US" sz="1200" dirty="0" err="1"/>
              <a:t>çalışmalar</a:t>
            </a:r>
            <a:r>
              <a:rPr lang="en-US" sz="1200" dirty="0"/>
              <a:t> </a:t>
            </a:r>
            <a:r>
              <a:rPr lang="en-US" sz="1200" dirty="0" err="1"/>
              <a:t>yapılmaktadır</a:t>
            </a:r>
            <a:r>
              <a:rPr lang="en-US" sz="1200" dirty="0"/>
              <a:t>. </a:t>
            </a:r>
            <a:r>
              <a:rPr lang="en-US" sz="1200" dirty="0" err="1"/>
              <a:t>Ancak</a:t>
            </a:r>
            <a:r>
              <a:rPr lang="en-US" sz="1200" dirty="0"/>
              <a:t>, </a:t>
            </a:r>
            <a:r>
              <a:rPr lang="en-US" sz="1200" dirty="0" err="1"/>
              <a:t>işletmelerin</a:t>
            </a:r>
            <a:r>
              <a:rPr lang="en-US" sz="1200" dirty="0"/>
              <a:t> </a:t>
            </a:r>
            <a:r>
              <a:rPr lang="en-US" sz="1200" dirty="0" err="1"/>
              <a:t>fiyat</a:t>
            </a:r>
            <a:r>
              <a:rPr lang="en-US" sz="1200" dirty="0"/>
              <a:t> </a:t>
            </a:r>
            <a:r>
              <a:rPr lang="en-US" sz="1200" dirty="0" err="1"/>
              <a:t>konusundaki</a:t>
            </a:r>
            <a:r>
              <a:rPr lang="en-US" sz="1200" dirty="0"/>
              <a:t> </a:t>
            </a:r>
            <a:r>
              <a:rPr lang="en-US" sz="1200" dirty="0" err="1"/>
              <a:t>bilgi</a:t>
            </a:r>
            <a:r>
              <a:rPr lang="en-US" sz="1200" dirty="0"/>
              <a:t> </a:t>
            </a:r>
            <a:r>
              <a:rPr lang="en-US" sz="1200" dirty="0" err="1"/>
              <a:t>eksiklikleri</a:t>
            </a:r>
            <a:r>
              <a:rPr lang="en-US" sz="1200" dirty="0"/>
              <a:t>, </a:t>
            </a:r>
            <a:r>
              <a:rPr lang="en-US" sz="1200" dirty="0" err="1"/>
              <a:t>teorinin</a:t>
            </a:r>
            <a:r>
              <a:rPr lang="en-US" sz="1200" dirty="0"/>
              <a:t> </a:t>
            </a:r>
            <a:r>
              <a:rPr lang="en-US" sz="1200" dirty="0" err="1"/>
              <a:t>uygulama</a:t>
            </a:r>
            <a:r>
              <a:rPr lang="en-US" sz="1200" dirty="0"/>
              <a:t> </a:t>
            </a:r>
            <a:r>
              <a:rPr lang="en-US" sz="1200" dirty="0" err="1"/>
              <a:t>alanına</a:t>
            </a:r>
            <a:r>
              <a:rPr lang="en-US" sz="1200" dirty="0"/>
              <a:t> tam </a:t>
            </a:r>
            <a:r>
              <a:rPr lang="en-US" sz="1200" dirty="0" err="1"/>
              <a:t>olarak</a:t>
            </a:r>
            <a:r>
              <a:rPr lang="en-US" sz="1200" dirty="0"/>
              <a:t> </a:t>
            </a:r>
            <a:r>
              <a:rPr lang="en-US" sz="1200" dirty="0" err="1"/>
              <a:t>aktarılamaması</a:t>
            </a:r>
            <a:r>
              <a:rPr lang="en-US" sz="1200" dirty="0"/>
              <a:t> </a:t>
            </a:r>
            <a:r>
              <a:rPr lang="en-US" sz="1200" dirty="0" err="1"/>
              <a:t>fiyatlandırma</a:t>
            </a:r>
            <a:r>
              <a:rPr lang="en-US" sz="1200" dirty="0"/>
              <a:t> </a:t>
            </a:r>
            <a:r>
              <a:rPr lang="en-US" sz="1200" dirty="0" err="1"/>
              <a:t>teorisi</a:t>
            </a:r>
            <a:r>
              <a:rPr lang="en-US" sz="1200" dirty="0"/>
              <a:t> </a:t>
            </a:r>
            <a:r>
              <a:rPr lang="en-US" sz="1200" dirty="0" err="1"/>
              <a:t>ile</a:t>
            </a:r>
            <a:r>
              <a:rPr lang="en-US" sz="1200" dirty="0"/>
              <a:t> </a:t>
            </a:r>
            <a:r>
              <a:rPr lang="en-US" sz="1200" dirty="0" err="1"/>
              <a:t>pratik</a:t>
            </a:r>
            <a:r>
              <a:rPr lang="en-US" sz="1200" dirty="0"/>
              <a:t> </a:t>
            </a:r>
            <a:r>
              <a:rPr lang="en-US" sz="1200" dirty="0" err="1"/>
              <a:t>uygulamalar</a:t>
            </a:r>
            <a:r>
              <a:rPr lang="en-US" sz="1200" dirty="0"/>
              <a:t> </a:t>
            </a:r>
            <a:r>
              <a:rPr lang="en-US" sz="1200" dirty="0" err="1"/>
              <a:t>arasında</a:t>
            </a:r>
            <a:r>
              <a:rPr lang="en-US" sz="1200" dirty="0"/>
              <a:t> </a:t>
            </a:r>
            <a:r>
              <a:rPr lang="en-US" sz="1200" dirty="0" err="1"/>
              <a:t>önemli</a:t>
            </a:r>
            <a:r>
              <a:rPr lang="en-US" sz="1200" dirty="0"/>
              <a:t> </a:t>
            </a:r>
            <a:r>
              <a:rPr lang="en-US" sz="1200" dirty="0" err="1"/>
              <a:t>derecede</a:t>
            </a:r>
            <a:r>
              <a:rPr lang="en-US" sz="1200" dirty="0"/>
              <a:t> </a:t>
            </a:r>
            <a:r>
              <a:rPr lang="en-US" sz="1200" dirty="0" err="1"/>
              <a:t>uygulama</a:t>
            </a:r>
            <a:r>
              <a:rPr lang="en-US" sz="1200" dirty="0"/>
              <a:t> </a:t>
            </a:r>
            <a:r>
              <a:rPr lang="en-US" sz="1200" dirty="0" err="1"/>
              <a:t>farklılıklarını</a:t>
            </a:r>
            <a:r>
              <a:rPr lang="en-US" sz="1200" dirty="0"/>
              <a:t> </a:t>
            </a:r>
            <a:r>
              <a:rPr lang="en-US" sz="1200" dirty="0" err="1"/>
              <a:t>ortaya</a:t>
            </a:r>
            <a:r>
              <a:rPr lang="en-US" sz="1200" dirty="0"/>
              <a:t> </a:t>
            </a:r>
            <a:r>
              <a:rPr lang="en-US" sz="1200" dirty="0" err="1"/>
              <a:t>çıkarmıştır</a:t>
            </a:r>
            <a:r>
              <a:rPr lang="en-US" sz="1200" dirty="0"/>
              <a:t>. </a:t>
            </a:r>
            <a:r>
              <a:rPr lang="en-US" sz="1200" dirty="0" err="1"/>
              <a:t>Parfüm</a:t>
            </a:r>
            <a:r>
              <a:rPr lang="en-US" sz="1200" dirty="0"/>
              <a:t> </a:t>
            </a:r>
            <a:r>
              <a:rPr lang="en-US" sz="1200" dirty="0" err="1"/>
              <a:t>sektöründe</a:t>
            </a:r>
            <a:r>
              <a:rPr lang="en-US" sz="1200" dirty="0"/>
              <a:t> </a:t>
            </a:r>
            <a:r>
              <a:rPr lang="en-US" sz="1200" dirty="0" err="1"/>
              <a:t>fiyatlandırma</a:t>
            </a:r>
            <a:r>
              <a:rPr lang="en-US" sz="1200" dirty="0"/>
              <a:t> </a:t>
            </a:r>
            <a:r>
              <a:rPr lang="en-US" sz="1200" dirty="0" err="1"/>
              <a:t>stratejileri</a:t>
            </a:r>
            <a:r>
              <a:rPr lang="en-US" sz="1200" dirty="0"/>
              <a:t> </a:t>
            </a:r>
            <a:r>
              <a:rPr lang="en-US" sz="1200" dirty="0" err="1"/>
              <a:t>üzerine</a:t>
            </a:r>
            <a:r>
              <a:rPr lang="en-US" sz="1200" dirty="0"/>
              <a:t> </a:t>
            </a:r>
            <a:r>
              <a:rPr lang="en-US" sz="1200" dirty="0" err="1"/>
              <a:t>yapılan</a:t>
            </a:r>
            <a:r>
              <a:rPr lang="en-US" sz="1200" dirty="0"/>
              <a:t> </a:t>
            </a:r>
            <a:r>
              <a:rPr lang="en-US" sz="1200" dirty="0" err="1"/>
              <a:t>bu</a:t>
            </a:r>
            <a:r>
              <a:rPr lang="en-US" sz="1200" dirty="0"/>
              <a:t> </a:t>
            </a:r>
            <a:r>
              <a:rPr lang="en-US" sz="1200" dirty="0" err="1"/>
              <a:t>çalışmada</a:t>
            </a:r>
            <a:r>
              <a:rPr lang="en-US" sz="1200" dirty="0"/>
              <a:t> </a:t>
            </a:r>
            <a:r>
              <a:rPr lang="en-US" sz="1200" dirty="0" err="1"/>
              <a:t>elde</a:t>
            </a:r>
            <a:r>
              <a:rPr lang="en-US" sz="1200" dirty="0"/>
              <a:t> </a:t>
            </a:r>
            <a:r>
              <a:rPr lang="en-US" sz="1200" dirty="0" err="1"/>
              <a:t>edilen</a:t>
            </a:r>
            <a:r>
              <a:rPr lang="en-US" sz="1200" dirty="0"/>
              <a:t> </a:t>
            </a:r>
            <a:r>
              <a:rPr lang="en-US" sz="1200" dirty="0" err="1"/>
              <a:t>sonuçları</a:t>
            </a:r>
            <a:r>
              <a:rPr lang="en-US" sz="1200" dirty="0"/>
              <a:t> </a:t>
            </a:r>
            <a:r>
              <a:rPr lang="en-US" sz="1200" dirty="0" err="1"/>
              <a:t>şu</a:t>
            </a:r>
            <a:r>
              <a:rPr lang="en-US" sz="1200" dirty="0"/>
              <a:t> </a:t>
            </a:r>
            <a:r>
              <a:rPr lang="en-US" sz="1200" dirty="0" err="1"/>
              <a:t>şekilde</a:t>
            </a:r>
            <a:r>
              <a:rPr lang="en-US" sz="1200" dirty="0"/>
              <a:t> </a:t>
            </a:r>
            <a:r>
              <a:rPr lang="en-US" sz="1200" dirty="0" err="1"/>
              <a:t>sıralaya</a:t>
            </a:r>
            <a:r>
              <a:rPr lang="en-US" sz="1200" dirty="0"/>
              <a:t> </a:t>
            </a:r>
            <a:r>
              <a:rPr lang="en-US" sz="1200" dirty="0" err="1"/>
              <a:t>biliriz</a:t>
            </a:r>
            <a:r>
              <a:rPr lang="en-US" sz="1200" dirty="0"/>
              <a:t>. 66 </a:t>
            </a:r>
            <a:r>
              <a:rPr lang="en-US" sz="1200" dirty="0" err="1"/>
              <a:t>Azerbaycan</a:t>
            </a:r>
            <a:r>
              <a:rPr lang="en-US" sz="1200" dirty="0"/>
              <a:t> </a:t>
            </a:r>
            <a:r>
              <a:rPr lang="en-US" sz="1200" dirty="0" err="1"/>
              <a:t>parfüm</a:t>
            </a:r>
            <a:r>
              <a:rPr lang="en-US" sz="1200" dirty="0"/>
              <a:t> </a:t>
            </a:r>
            <a:r>
              <a:rPr lang="en-US" sz="1200" dirty="0" err="1"/>
              <a:t>sektöründeki</a:t>
            </a:r>
            <a:r>
              <a:rPr lang="en-US" sz="1200" dirty="0"/>
              <a:t> </a:t>
            </a:r>
            <a:r>
              <a:rPr lang="en-US" sz="1200" dirty="0" err="1"/>
              <a:t>fiyatlandırma</a:t>
            </a:r>
            <a:r>
              <a:rPr lang="en-US" sz="1200" dirty="0"/>
              <a:t> </a:t>
            </a:r>
            <a:r>
              <a:rPr lang="en-US" sz="1200" dirty="0" err="1"/>
              <a:t>genellikle</a:t>
            </a:r>
            <a:r>
              <a:rPr lang="en-US" sz="1200" dirty="0"/>
              <a:t> </a:t>
            </a:r>
            <a:r>
              <a:rPr lang="en-US" sz="1200" dirty="0" err="1"/>
              <a:t>rakiplere</a:t>
            </a:r>
            <a:r>
              <a:rPr lang="en-US" sz="1200" dirty="0"/>
              <a:t> </a:t>
            </a:r>
            <a:r>
              <a:rPr lang="en-US" sz="1200" dirty="0" err="1"/>
              <a:t>göre</a:t>
            </a:r>
            <a:r>
              <a:rPr lang="en-US" sz="1200" dirty="0"/>
              <a:t> </a:t>
            </a:r>
            <a:r>
              <a:rPr lang="en-US" sz="1200" dirty="0" err="1"/>
              <a:t>yapılır</a:t>
            </a:r>
            <a:r>
              <a:rPr lang="en-US" sz="1200" dirty="0"/>
              <a:t>. </a:t>
            </a:r>
            <a:r>
              <a:rPr lang="en-US" sz="1200" dirty="0" err="1"/>
              <a:t>Talep</a:t>
            </a:r>
            <a:r>
              <a:rPr lang="en-US" sz="1200" dirty="0"/>
              <a:t> </a:t>
            </a:r>
            <a:r>
              <a:rPr lang="en-US" sz="1200" dirty="0" err="1"/>
              <a:t>analizine</a:t>
            </a:r>
            <a:r>
              <a:rPr lang="en-US" sz="1200" dirty="0"/>
              <a:t> </a:t>
            </a:r>
            <a:r>
              <a:rPr lang="en-US" sz="1200" dirty="0" err="1"/>
              <a:t>fazla</a:t>
            </a:r>
            <a:r>
              <a:rPr lang="en-US" sz="1200" dirty="0"/>
              <a:t> </a:t>
            </a:r>
            <a:r>
              <a:rPr lang="en-US" sz="1200" dirty="0" err="1"/>
              <a:t>dikkat</a:t>
            </a:r>
            <a:r>
              <a:rPr lang="en-US" sz="1200" dirty="0"/>
              <a:t> </a:t>
            </a:r>
            <a:r>
              <a:rPr lang="en-US" sz="1200" dirty="0" err="1"/>
              <a:t>edilmiyor</a:t>
            </a:r>
            <a:r>
              <a:rPr lang="en-US" sz="1200" dirty="0"/>
              <a:t>. </a:t>
            </a:r>
            <a:r>
              <a:rPr lang="en-US" sz="1200" dirty="0" err="1"/>
              <a:t>Pazarda</a:t>
            </a:r>
            <a:r>
              <a:rPr lang="en-US" sz="1200" dirty="0"/>
              <a:t> </a:t>
            </a:r>
            <a:r>
              <a:rPr lang="en-US" sz="1200" dirty="0" err="1"/>
              <a:t>talep</a:t>
            </a:r>
            <a:r>
              <a:rPr lang="en-US" sz="1200" dirty="0"/>
              <a:t> </a:t>
            </a:r>
            <a:r>
              <a:rPr lang="en-US" sz="1200" dirty="0" err="1"/>
              <a:t>analizi</a:t>
            </a:r>
            <a:r>
              <a:rPr lang="en-US" sz="1200" dirty="0"/>
              <a:t> </a:t>
            </a:r>
            <a:r>
              <a:rPr lang="en-US" sz="1200" dirty="0" err="1"/>
              <a:t>yapmanın</a:t>
            </a:r>
            <a:r>
              <a:rPr lang="en-US" sz="1200" dirty="0"/>
              <a:t> hem </a:t>
            </a:r>
            <a:r>
              <a:rPr lang="en-US" sz="1200" dirty="0" err="1"/>
              <a:t>zor</a:t>
            </a:r>
            <a:r>
              <a:rPr lang="en-US" sz="1200" dirty="0"/>
              <a:t> hem de </a:t>
            </a:r>
            <a:r>
              <a:rPr lang="en-US" sz="1200" dirty="0" err="1"/>
              <a:t>maliyetli</a:t>
            </a:r>
            <a:r>
              <a:rPr lang="en-US" sz="1200" dirty="0"/>
              <a:t> </a:t>
            </a:r>
            <a:r>
              <a:rPr lang="en-US" sz="1200" dirty="0" err="1"/>
              <a:t>olmasından</a:t>
            </a:r>
            <a:r>
              <a:rPr lang="en-US" sz="1200" dirty="0"/>
              <a:t> </a:t>
            </a:r>
            <a:r>
              <a:rPr lang="en-US" sz="1200" dirty="0" err="1"/>
              <a:t>ve</a:t>
            </a:r>
            <a:r>
              <a:rPr lang="en-US" sz="1200" dirty="0"/>
              <a:t> </a:t>
            </a:r>
            <a:r>
              <a:rPr lang="en-US" sz="1200" dirty="0" err="1"/>
              <a:t>talebi</a:t>
            </a:r>
            <a:r>
              <a:rPr lang="en-US" sz="1200" dirty="0"/>
              <a:t> </a:t>
            </a:r>
            <a:r>
              <a:rPr lang="en-US" sz="1200" dirty="0" err="1"/>
              <a:t>doğru</a:t>
            </a:r>
            <a:r>
              <a:rPr lang="en-US" sz="1200" dirty="0"/>
              <a:t> </a:t>
            </a:r>
            <a:r>
              <a:rPr lang="en-US" sz="1200" dirty="0" err="1"/>
              <a:t>tahmin</a:t>
            </a:r>
            <a:r>
              <a:rPr lang="en-US" sz="1200" dirty="0"/>
              <a:t> </a:t>
            </a:r>
            <a:r>
              <a:rPr lang="en-US" sz="1200" dirty="0" err="1"/>
              <a:t>etme</a:t>
            </a:r>
            <a:r>
              <a:rPr lang="en-US" sz="1200" dirty="0"/>
              <a:t> </a:t>
            </a:r>
            <a:r>
              <a:rPr lang="en-US" sz="1200" dirty="0" err="1"/>
              <a:t>noktasındaki</a:t>
            </a:r>
            <a:r>
              <a:rPr lang="en-US" sz="1200" dirty="0"/>
              <a:t> </a:t>
            </a:r>
            <a:r>
              <a:rPr lang="en-US" sz="1200" dirty="0" err="1"/>
              <a:t>sıkıntılardan</a:t>
            </a:r>
            <a:r>
              <a:rPr lang="en-US" sz="1200" dirty="0"/>
              <a:t> </a:t>
            </a:r>
            <a:r>
              <a:rPr lang="en-US" sz="1200" dirty="0" err="1"/>
              <a:t>dolayı</a:t>
            </a:r>
            <a:r>
              <a:rPr lang="en-US" sz="1200" dirty="0"/>
              <a:t> </a:t>
            </a:r>
            <a:r>
              <a:rPr lang="en-US" sz="1200" dirty="0" err="1"/>
              <a:t>talep</a:t>
            </a:r>
            <a:r>
              <a:rPr lang="en-US" sz="1200" dirty="0"/>
              <a:t> </a:t>
            </a:r>
            <a:r>
              <a:rPr lang="en-US" sz="1200" dirty="0" err="1"/>
              <a:t>analizi</a:t>
            </a:r>
            <a:r>
              <a:rPr lang="en-US" sz="1200" dirty="0"/>
              <a:t> </a:t>
            </a:r>
            <a:r>
              <a:rPr lang="en-US" sz="1200" dirty="0" err="1"/>
              <a:t>işletmeler</a:t>
            </a:r>
            <a:r>
              <a:rPr lang="en-US" sz="1200" dirty="0"/>
              <a:t> </a:t>
            </a:r>
            <a:r>
              <a:rPr lang="en-US" sz="1200" dirty="0" err="1"/>
              <a:t>tarafından</a:t>
            </a:r>
            <a:r>
              <a:rPr lang="en-US" sz="1200" dirty="0"/>
              <a:t> </a:t>
            </a:r>
            <a:r>
              <a:rPr lang="en-US" sz="1200" dirty="0" err="1"/>
              <a:t>çok</a:t>
            </a:r>
            <a:r>
              <a:rPr lang="en-US" sz="1200" dirty="0"/>
              <a:t> </a:t>
            </a:r>
            <a:r>
              <a:rPr lang="en-US" sz="1200" dirty="0" err="1"/>
              <a:t>tercih</a:t>
            </a:r>
            <a:r>
              <a:rPr lang="en-US" sz="1200" dirty="0"/>
              <a:t> </a:t>
            </a:r>
            <a:r>
              <a:rPr lang="en-US" sz="1200" dirty="0" err="1"/>
              <a:t>edilmezken</a:t>
            </a:r>
            <a:r>
              <a:rPr lang="en-US" sz="1200" dirty="0"/>
              <a:t>, </a:t>
            </a:r>
            <a:r>
              <a:rPr lang="en-US" sz="1200" dirty="0" err="1"/>
              <a:t>fiyat</a:t>
            </a:r>
            <a:r>
              <a:rPr lang="en-US" sz="1200" dirty="0"/>
              <a:t> </a:t>
            </a:r>
            <a:r>
              <a:rPr lang="en-US" sz="1200" dirty="0" err="1"/>
              <a:t>kararlarının</a:t>
            </a:r>
            <a:r>
              <a:rPr lang="en-US" sz="1200" dirty="0"/>
              <a:t> </a:t>
            </a:r>
            <a:r>
              <a:rPr lang="en-US" sz="1200" dirty="0" err="1"/>
              <a:t>alınma</a:t>
            </a:r>
            <a:r>
              <a:rPr lang="en-US" sz="1200" dirty="0"/>
              <a:t> </a:t>
            </a:r>
            <a:r>
              <a:rPr lang="en-US" sz="1200" dirty="0" err="1"/>
              <a:t>sürecinde</a:t>
            </a:r>
            <a:r>
              <a:rPr lang="en-US" sz="1200" dirty="0"/>
              <a:t> </a:t>
            </a:r>
            <a:r>
              <a:rPr lang="en-US" sz="1200" dirty="0" err="1"/>
              <a:t>işletmelerin</a:t>
            </a:r>
            <a:r>
              <a:rPr lang="en-US" sz="1200" dirty="0"/>
              <a:t> </a:t>
            </a:r>
            <a:r>
              <a:rPr lang="en-US" sz="1200" dirty="0" err="1"/>
              <a:t>en</a:t>
            </a:r>
            <a:r>
              <a:rPr lang="en-US" sz="1200" dirty="0"/>
              <a:t> </a:t>
            </a:r>
            <a:r>
              <a:rPr lang="en-US" sz="1200" dirty="0" err="1"/>
              <a:t>çok</a:t>
            </a:r>
            <a:r>
              <a:rPr lang="en-US" sz="1200" dirty="0"/>
              <a:t> </a:t>
            </a:r>
            <a:r>
              <a:rPr lang="en-US" sz="1200" dirty="0" err="1"/>
              <a:t>pazar</a:t>
            </a:r>
            <a:r>
              <a:rPr lang="en-US" sz="1200" dirty="0"/>
              <a:t> </a:t>
            </a:r>
            <a:r>
              <a:rPr lang="en-US" sz="1200" dirty="0" err="1"/>
              <a:t>araştırması</a:t>
            </a:r>
            <a:r>
              <a:rPr lang="en-US" sz="1200" dirty="0"/>
              <a:t> </a:t>
            </a:r>
            <a:r>
              <a:rPr lang="en-US" sz="1200" dirty="0" err="1"/>
              <a:t>yaptıkları</a:t>
            </a:r>
            <a:r>
              <a:rPr lang="en-US" sz="1200" dirty="0"/>
              <a:t> </a:t>
            </a:r>
            <a:r>
              <a:rPr lang="en-US" sz="1200" dirty="0" err="1"/>
              <a:t>görülmektedir</a:t>
            </a:r>
            <a:r>
              <a:rPr lang="en-US" sz="1200" dirty="0"/>
              <a:t>. </a:t>
            </a:r>
            <a:r>
              <a:rPr lang="en-US" sz="1200" dirty="0" err="1"/>
              <a:t>Diğer</a:t>
            </a:r>
            <a:r>
              <a:rPr lang="en-US" sz="1200" dirty="0"/>
              <a:t> </a:t>
            </a:r>
            <a:r>
              <a:rPr lang="en-US" sz="1200" dirty="0" err="1"/>
              <a:t>işletmeler</a:t>
            </a:r>
            <a:r>
              <a:rPr lang="en-US" sz="1200" dirty="0"/>
              <a:t> </a:t>
            </a:r>
            <a:r>
              <a:rPr lang="en-US" sz="1200" dirty="0" err="1"/>
              <a:t>gibi</a:t>
            </a:r>
            <a:r>
              <a:rPr lang="en-US" sz="1200" dirty="0"/>
              <a:t> </a:t>
            </a:r>
            <a:r>
              <a:rPr lang="en-US" sz="1200" dirty="0" err="1"/>
              <a:t>parfüm</a:t>
            </a:r>
            <a:r>
              <a:rPr lang="en-US" sz="1200" dirty="0"/>
              <a:t> </a:t>
            </a:r>
            <a:r>
              <a:rPr lang="en-US" sz="1200" dirty="0" err="1"/>
              <a:t>şirketlerinin</a:t>
            </a:r>
            <a:r>
              <a:rPr lang="en-US" sz="1200" dirty="0"/>
              <a:t> de </a:t>
            </a:r>
            <a:r>
              <a:rPr lang="en-US" sz="1200" dirty="0" err="1"/>
              <a:t>temel</a:t>
            </a:r>
            <a:r>
              <a:rPr lang="en-US" sz="1200" dirty="0"/>
              <a:t> </a:t>
            </a:r>
            <a:r>
              <a:rPr lang="en-US" sz="1200" dirty="0" err="1"/>
              <a:t>amacı</a:t>
            </a:r>
            <a:r>
              <a:rPr lang="en-US" sz="1200" dirty="0"/>
              <a:t> </a:t>
            </a:r>
            <a:r>
              <a:rPr lang="en-US" sz="1200" dirty="0" err="1"/>
              <a:t>satış</a:t>
            </a:r>
            <a:r>
              <a:rPr lang="en-US" sz="1200" dirty="0"/>
              <a:t> </a:t>
            </a:r>
            <a:r>
              <a:rPr lang="en-US" sz="1200" dirty="0" err="1"/>
              <a:t>hacmini</a:t>
            </a:r>
            <a:r>
              <a:rPr lang="en-US" sz="1200" dirty="0"/>
              <a:t> </a:t>
            </a:r>
            <a:r>
              <a:rPr lang="en-US" sz="1200" dirty="0" err="1"/>
              <a:t>ve</a:t>
            </a:r>
            <a:r>
              <a:rPr lang="en-US" sz="1200" dirty="0"/>
              <a:t> buna </a:t>
            </a:r>
            <a:r>
              <a:rPr lang="en-US" sz="1200" dirty="0" err="1"/>
              <a:t>bağlı</a:t>
            </a:r>
            <a:r>
              <a:rPr lang="en-US" sz="1200" dirty="0"/>
              <a:t> </a:t>
            </a:r>
            <a:r>
              <a:rPr lang="en-US" sz="1200" dirty="0" err="1"/>
              <a:t>olarak</a:t>
            </a:r>
            <a:r>
              <a:rPr lang="en-US" sz="1200" dirty="0"/>
              <a:t> da </a:t>
            </a:r>
            <a:r>
              <a:rPr lang="en-US" sz="1200" dirty="0" err="1"/>
              <a:t>karını</a:t>
            </a:r>
            <a:r>
              <a:rPr lang="en-US" sz="1200" dirty="0"/>
              <a:t> </a:t>
            </a:r>
            <a:r>
              <a:rPr lang="en-US" sz="1200" dirty="0" err="1"/>
              <a:t>artırmaktır</a:t>
            </a:r>
            <a:r>
              <a:rPr lang="en-US" sz="1200" dirty="0"/>
              <a:t>. </a:t>
            </a:r>
            <a:r>
              <a:rPr lang="en-US" sz="1200" dirty="0" err="1"/>
              <a:t>Önem</a:t>
            </a:r>
            <a:r>
              <a:rPr lang="en-US" sz="1200" dirty="0"/>
              <a:t> </a:t>
            </a:r>
            <a:r>
              <a:rPr lang="en-US" sz="1200" dirty="0" err="1"/>
              <a:t>verilen</a:t>
            </a:r>
            <a:r>
              <a:rPr lang="en-US" sz="1200" dirty="0"/>
              <a:t> </a:t>
            </a:r>
            <a:r>
              <a:rPr lang="en-US" sz="1200" dirty="0" err="1"/>
              <a:t>faktörlerin</a:t>
            </a:r>
            <a:r>
              <a:rPr lang="en-US" sz="1200" dirty="0"/>
              <a:t> </a:t>
            </a:r>
            <a:r>
              <a:rPr lang="en-US" sz="1200" dirty="0" err="1"/>
              <a:t>başında</a:t>
            </a:r>
            <a:r>
              <a:rPr lang="en-US" sz="1200" dirty="0"/>
              <a:t> </a:t>
            </a:r>
            <a:r>
              <a:rPr lang="en-US" sz="1200" dirty="0" err="1"/>
              <a:t>markanın</a:t>
            </a:r>
            <a:r>
              <a:rPr lang="en-US" sz="1200" dirty="0"/>
              <a:t> </a:t>
            </a:r>
            <a:r>
              <a:rPr lang="en-US" sz="1200" dirty="0" err="1"/>
              <a:t>tavsiye</a:t>
            </a:r>
            <a:r>
              <a:rPr lang="en-US" sz="1200" dirty="0"/>
              <a:t> </a:t>
            </a:r>
            <a:r>
              <a:rPr lang="en-US" sz="1200" dirty="0" err="1"/>
              <a:t>etdiği</a:t>
            </a:r>
            <a:r>
              <a:rPr lang="en-US" sz="1200" dirty="0"/>
              <a:t> </a:t>
            </a:r>
            <a:r>
              <a:rPr lang="en-US" sz="1200" dirty="0" err="1"/>
              <a:t>satış</a:t>
            </a:r>
            <a:r>
              <a:rPr lang="en-US" sz="1200" dirty="0"/>
              <a:t> </a:t>
            </a:r>
            <a:r>
              <a:rPr lang="en-US" sz="1200" dirty="0" err="1"/>
              <a:t>fiyatı</a:t>
            </a:r>
            <a:r>
              <a:rPr lang="en-US" sz="1200" dirty="0"/>
              <a:t> </a:t>
            </a:r>
            <a:r>
              <a:rPr lang="en-US" sz="1200" dirty="0" err="1"/>
              <a:t>gelmektedir</a:t>
            </a:r>
            <a:r>
              <a:rPr lang="en-US" sz="1200" dirty="0"/>
              <a:t>. </a:t>
            </a:r>
            <a:r>
              <a:rPr lang="en-US" sz="1200" dirty="0" err="1"/>
              <a:t>Parfüm</a:t>
            </a:r>
            <a:r>
              <a:rPr lang="en-US" sz="1200" dirty="0"/>
              <a:t> </a:t>
            </a:r>
            <a:r>
              <a:rPr lang="en-US" sz="1200" dirty="0" err="1"/>
              <a:t>piyasası</a:t>
            </a:r>
            <a:r>
              <a:rPr lang="en-US" sz="1200" dirty="0"/>
              <a:t> tam </a:t>
            </a:r>
            <a:r>
              <a:rPr lang="en-US" sz="1200" dirty="0" err="1"/>
              <a:t>rekabet</a:t>
            </a:r>
            <a:r>
              <a:rPr lang="en-US" sz="1200" dirty="0"/>
              <a:t> </a:t>
            </a:r>
            <a:r>
              <a:rPr lang="en-US" sz="1200" dirty="0" err="1"/>
              <a:t>değil</a:t>
            </a:r>
            <a:r>
              <a:rPr lang="en-US" sz="1200" dirty="0"/>
              <a:t> </a:t>
            </a:r>
            <a:r>
              <a:rPr lang="en-US" sz="1200" dirty="0" err="1"/>
              <a:t>daha</a:t>
            </a:r>
            <a:r>
              <a:rPr lang="en-US" sz="1200" dirty="0"/>
              <a:t> </a:t>
            </a:r>
            <a:r>
              <a:rPr lang="en-US" sz="1200" dirty="0" err="1"/>
              <a:t>çok</a:t>
            </a:r>
            <a:r>
              <a:rPr lang="en-US" sz="1200" dirty="0"/>
              <a:t> </a:t>
            </a:r>
            <a:r>
              <a:rPr lang="en-US" sz="1200" dirty="0" err="1"/>
              <a:t>pligopol</a:t>
            </a:r>
            <a:r>
              <a:rPr lang="en-US" sz="1200" dirty="0"/>
              <a:t> </a:t>
            </a:r>
            <a:r>
              <a:rPr lang="en-US" sz="1200" dirty="0" err="1"/>
              <a:t>piyasadır</a:t>
            </a:r>
            <a:r>
              <a:rPr lang="en-US" sz="1200" dirty="0"/>
              <a:t>. </a:t>
            </a:r>
            <a:r>
              <a:rPr lang="en-US" sz="1200" dirty="0" err="1"/>
              <a:t>Fiyatlandırma</a:t>
            </a:r>
            <a:r>
              <a:rPr lang="en-US" sz="1200" dirty="0"/>
              <a:t> </a:t>
            </a:r>
            <a:r>
              <a:rPr lang="en-US" sz="1200" dirty="0" err="1"/>
              <a:t>stratejisi</a:t>
            </a:r>
            <a:r>
              <a:rPr lang="en-US" sz="1200" dirty="0"/>
              <a:t> </a:t>
            </a:r>
            <a:r>
              <a:rPr lang="en-US" sz="1200" dirty="0" err="1"/>
              <a:t>olarak</a:t>
            </a:r>
            <a:r>
              <a:rPr lang="en-US" sz="1200" dirty="0"/>
              <a:t> </a:t>
            </a:r>
            <a:r>
              <a:rPr lang="en-US" sz="1200" dirty="0" err="1"/>
              <a:t>pazarın</a:t>
            </a:r>
            <a:r>
              <a:rPr lang="en-US" sz="1200" dirty="0"/>
              <a:t> </a:t>
            </a:r>
            <a:r>
              <a:rPr lang="en-US" sz="1200" dirty="0" err="1"/>
              <a:t>kaymağını</a:t>
            </a:r>
            <a:r>
              <a:rPr lang="en-US" sz="1200" dirty="0"/>
              <a:t> alma </a:t>
            </a:r>
            <a:r>
              <a:rPr lang="en-US" sz="1200" dirty="0" err="1"/>
              <a:t>pek</a:t>
            </a:r>
            <a:r>
              <a:rPr lang="en-US" sz="1200" dirty="0"/>
              <a:t> </a:t>
            </a:r>
            <a:r>
              <a:rPr lang="en-US" sz="1200" dirty="0" err="1"/>
              <a:t>kullanılmamaktadır</a:t>
            </a:r>
            <a:r>
              <a:rPr lang="en-US" sz="1200" dirty="0"/>
              <a:t>. </a:t>
            </a:r>
            <a:r>
              <a:rPr lang="en-US" sz="1200" dirty="0" err="1"/>
              <a:t>Stratejilerin</a:t>
            </a:r>
            <a:r>
              <a:rPr lang="en-US" sz="1200" dirty="0"/>
              <a:t> </a:t>
            </a:r>
            <a:r>
              <a:rPr lang="en-US" sz="1200" dirty="0" err="1"/>
              <a:t>zayıf</a:t>
            </a:r>
            <a:r>
              <a:rPr lang="en-US" sz="1200" dirty="0"/>
              <a:t> </a:t>
            </a:r>
            <a:r>
              <a:rPr lang="en-US" sz="1200" dirty="0" err="1"/>
              <a:t>olması</a:t>
            </a:r>
            <a:r>
              <a:rPr lang="en-US" sz="1200" dirty="0"/>
              <a:t> </a:t>
            </a:r>
            <a:r>
              <a:rPr lang="en-US" sz="1200" dirty="0" err="1"/>
              <a:t>piyasada</a:t>
            </a:r>
            <a:r>
              <a:rPr lang="en-US" sz="1200" dirty="0"/>
              <a:t> </a:t>
            </a:r>
            <a:r>
              <a:rPr lang="en-US" sz="1200" dirty="0" err="1"/>
              <a:t>az</a:t>
            </a:r>
            <a:r>
              <a:rPr lang="en-US" sz="1200" dirty="0"/>
              <a:t> </a:t>
            </a:r>
            <a:r>
              <a:rPr lang="en-US" sz="1200" dirty="0" err="1"/>
              <a:t>sayıda</a:t>
            </a:r>
            <a:r>
              <a:rPr lang="en-US" sz="1200" dirty="0"/>
              <a:t> </a:t>
            </a:r>
            <a:r>
              <a:rPr lang="en-US" sz="1200" dirty="0" err="1"/>
              <a:t>satıcı</a:t>
            </a:r>
            <a:r>
              <a:rPr lang="en-US" sz="1200" dirty="0"/>
              <a:t> </a:t>
            </a:r>
            <a:r>
              <a:rPr lang="en-US" sz="1200" dirty="0" err="1"/>
              <a:t>bulunmasıyla</a:t>
            </a:r>
            <a:r>
              <a:rPr lang="en-US" sz="1200" dirty="0"/>
              <a:t> </a:t>
            </a:r>
            <a:r>
              <a:rPr lang="en-US" sz="1200" dirty="0" err="1"/>
              <a:t>ilgilidir</a:t>
            </a:r>
            <a:r>
              <a:rPr lang="en-US" sz="1200" dirty="0"/>
              <a:t>. </a:t>
            </a:r>
            <a:r>
              <a:rPr lang="en-US" sz="1200" dirty="0" err="1"/>
              <a:t>Pazarlama</a:t>
            </a:r>
            <a:r>
              <a:rPr lang="en-US" sz="1200" dirty="0"/>
              <a:t> </a:t>
            </a:r>
            <a:r>
              <a:rPr lang="en-US" sz="1200" dirty="0" err="1"/>
              <a:t>ve</a:t>
            </a:r>
            <a:r>
              <a:rPr lang="en-US" sz="1200" dirty="0"/>
              <a:t> </a:t>
            </a:r>
            <a:r>
              <a:rPr lang="en-US" sz="1200" dirty="0" err="1"/>
              <a:t>reklam</a:t>
            </a:r>
            <a:r>
              <a:rPr lang="en-US" sz="1200" dirty="0"/>
              <a:t> </a:t>
            </a:r>
            <a:r>
              <a:rPr lang="en-US" sz="1200" dirty="0" err="1"/>
              <a:t>faaliyetleri</a:t>
            </a:r>
            <a:r>
              <a:rPr lang="en-US" sz="1200" dirty="0"/>
              <a:t> </a:t>
            </a:r>
            <a:r>
              <a:rPr lang="en-US" sz="1200" dirty="0" err="1"/>
              <a:t>az</a:t>
            </a:r>
            <a:r>
              <a:rPr lang="en-US" sz="1200" dirty="0"/>
              <a:t> </a:t>
            </a:r>
            <a:r>
              <a:rPr lang="en-US" sz="1200" dirty="0" err="1"/>
              <a:t>olduğundan</a:t>
            </a:r>
            <a:r>
              <a:rPr lang="en-US" sz="1200" dirty="0"/>
              <a:t> </a:t>
            </a:r>
            <a:r>
              <a:rPr lang="en-US" sz="1200" dirty="0" err="1"/>
              <a:t>marka</a:t>
            </a:r>
            <a:r>
              <a:rPr lang="en-US" sz="1200" dirty="0"/>
              <a:t> </a:t>
            </a:r>
            <a:r>
              <a:rPr lang="en-US" sz="1200" dirty="0" err="1"/>
              <a:t>bilinirliğini</a:t>
            </a:r>
            <a:r>
              <a:rPr lang="en-US" sz="1200" dirty="0"/>
              <a:t> </a:t>
            </a:r>
            <a:r>
              <a:rPr lang="en-US" sz="1200" dirty="0" err="1"/>
              <a:t>zayıflatıyor</a:t>
            </a:r>
            <a:r>
              <a:rPr lang="en-US" sz="1200" dirty="0"/>
              <a:t>. </a:t>
            </a:r>
            <a:r>
              <a:rPr lang="en-US" sz="1200" dirty="0" err="1"/>
              <a:t>Marka</a:t>
            </a:r>
            <a:r>
              <a:rPr lang="en-US" sz="1200" dirty="0"/>
              <a:t> </a:t>
            </a:r>
            <a:r>
              <a:rPr lang="en-US" sz="1200" dirty="0" err="1"/>
              <a:t>bilinirliği</a:t>
            </a:r>
            <a:r>
              <a:rPr lang="en-US" sz="1200" dirty="0"/>
              <a:t> </a:t>
            </a:r>
            <a:r>
              <a:rPr lang="en-US" sz="1200" dirty="0" err="1"/>
              <a:t>zayıfsa</a:t>
            </a:r>
            <a:r>
              <a:rPr lang="en-US" sz="1200" dirty="0"/>
              <a:t>, </a:t>
            </a:r>
            <a:r>
              <a:rPr lang="en-US" sz="1200" dirty="0" err="1"/>
              <a:t>işletmeler</a:t>
            </a:r>
            <a:r>
              <a:rPr lang="en-US" sz="1200" dirty="0"/>
              <a:t> </a:t>
            </a:r>
            <a:r>
              <a:rPr lang="en-US" sz="1200" dirty="0" err="1"/>
              <a:t>mecburen</a:t>
            </a:r>
            <a:r>
              <a:rPr lang="en-US" sz="1200" dirty="0"/>
              <a:t> </a:t>
            </a:r>
            <a:r>
              <a:rPr lang="en-US" sz="1200" dirty="0" err="1"/>
              <a:t>sadece</a:t>
            </a:r>
            <a:r>
              <a:rPr lang="en-US" sz="1200" dirty="0"/>
              <a:t> </a:t>
            </a:r>
            <a:r>
              <a:rPr lang="en-US" sz="1200" dirty="0" err="1"/>
              <a:t>rakiplere</a:t>
            </a:r>
            <a:r>
              <a:rPr lang="en-US" sz="1200" dirty="0"/>
              <a:t> </a:t>
            </a:r>
            <a:r>
              <a:rPr lang="en-US" sz="1200" dirty="0" err="1"/>
              <a:t>göre</a:t>
            </a:r>
            <a:r>
              <a:rPr lang="en-US" sz="1200" dirty="0"/>
              <a:t> </a:t>
            </a:r>
            <a:r>
              <a:rPr lang="en-US" sz="1200" dirty="0" err="1"/>
              <a:t>fiyat</a:t>
            </a:r>
            <a:r>
              <a:rPr lang="en-US" sz="1200" dirty="0"/>
              <a:t> </a:t>
            </a:r>
            <a:r>
              <a:rPr lang="en-US" sz="1200" dirty="0" err="1"/>
              <a:t>sunmaktadır</a:t>
            </a:r>
            <a:r>
              <a:rPr lang="en-US" sz="1200" dirty="0"/>
              <a:t>. Bu da </a:t>
            </a:r>
            <a:r>
              <a:rPr lang="en-US" sz="1200" dirty="0" err="1"/>
              <a:t>gelir</a:t>
            </a:r>
            <a:r>
              <a:rPr lang="en-US" sz="1200" dirty="0"/>
              <a:t> </a:t>
            </a:r>
            <a:r>
              <a:rPr lang="en-US" sz="1200" dirty="0" err="1"/>
              <a:t>düzeyini</a:t>
            </a:r>
            <a:r>
              <a:rPr lang="en-US" sz="1200" dirty="0"/>
              <a:t> </a:t>
            </a:r>
            <a:r>
              <a:rPr lang="en-US" sz="1200" dirty="0" err="1"/>
              <a:t>azalta</a:t>
            </a:r>
            <a:r>
              <a:rPr lang="en-US" sz="1200" dirty="0"/>
              <a:t> </a:t>
            </a:r>
            <a:r>
              <a:rPr lang="en-US" sz="1200" dirty="0" err="1"/>
              <a:t>bilir</a:t>
            </a:r>
            <a:r>
              <a:rPr lang="en-US" sz="1200" dirty="0"/>
              <a:t>. </a:t>
            </a:r>
            <a:r>
              <a:rPr lang="en-US" sz="1200" dirty="0" err="1"/>
              <a:t>Parfüm</a:t>
            </a:r>
            <a:r>
              <a:rPr lang="en-US" sz="1200" dirty="0"/>
              <a:t> </a:t>
            </a:r>
            <a:r>
              <a:rPr lang="en-US" sz="1200" dirty="0" err="1"/>
              <a:t>sektörü</a:t>
            </a:r>
            <a:r>
              <a:rPr lang="en-US" sz="1200" dirty="0"/>
              <a:t> </a:t>
            </a:r>
            <a:r>
              <a:rPr lang="en-US" sz="1200" dirty="0" err="1"/>
              <a:t>lüks</a:t>
            </a:r>
            <a:r>
              <a:rPr lang="en-US" sz="1200" dirty="0"/>
              <a:t> </a:t>
            </a:r>
            <a:r>
              <a:rPr lang="en-US" sz="1200" dirty="0" err="1"/>
              <a:t>ürün</a:t>
            </a:r>
            <a:r>
              <a:rPr lang="en-US" sz="1200" dirty="0"/>
              <a:t> </a:t>
            </a:r>
            <a:r>
              <a:rPr lang="en-US" sz="1200" dirty="0" err="1"/>
              <a:t>olmasına</a:t>
            </a:r>
            <a:r>
              <a:rPr lang="en-US" sz="1200" dirty="0"/>
              <a:t> </a:t>
            </a:r>
            <a:r>
              <a:rPr lang="en-US" sz="1200" dirty="0" err="1"/>
              <a:t>rağmen</a:t>
            </a:r>
            <a:r>
              <a:rPr lang="en-US" sz="1200" dirty="0"/>
              <a:t> </a:t>
            </a:r>
            <a:r>
              <a:rPr lang="en-US" sz="1200" dirty="0" err="1"/>
              <a:t>Azerbaycandaki</a:t>
            </a:r>
            <a:r>
              <a:rPr lang="en-US" sz="1200" dirty="0"/>
              <a:t> </a:t>
            </a:r>
            <a:r>
              <a:rPr lang="en-US" sz="1200" dirty="0" err="1"/>
              <a:t>işletmeler</a:t>
            </a:r>
            <a:r>
              <a:rPr lang="en-US" sz="1200" dirty="0"/>
              <a:t> </a:t>
            </a:r>
            <a:r>
              <a:rPr lang="en-US" sz="1200" dirty="0" err="1"/>
              <a:t>fiyatın</a:t>
            </a:r>
            <a:r>
              <a:rPr lang="en-US" sz="1200" dirty="0"/>
              <a:t> </a:t>
            </a:r>
            <a:r>
              <a:rPr lang="en-US" sz="1200" dirty="0" err="1"/>
              <a:t>daha</a:t>
            </a:r>
            <a:r>
              <a:rPr lang="en-US" sz="1200" dirty="0"/>
              <a:t> </a:t>
            </a:r>
            <a:r>
              <a:rPr lang="en-US" sz="1200" dirty="0" err="1"/>
              <a:t>ucuz</a:t>
            </a:r>
            <a:r>
              <a:rPr lang="en-US" sz="1200" dirty="0"/>
              <a:t> </a:t>
            </a:r>
            <a:r>
              <a:rPr lang="en-US" sz="1200" dirty="0" err="1"/>
              <a:t>olmasına</a:t>
            </a:r>
            <a:r>
              <a:rPr lang="en-US" sz="1200" dirty="0"/>
              <a:t> </a:t>
            </a:r>
            <a:r>
              <a:rPr lang="en-US" sz="1200" dirty="0" err="1"/>
              <a:t>çalışmaktadır</a:t>
            </a:r>
            <a:r>
              <a:rPr lang="en-US" sz="1200" dirty="0"/>
              <a:t>. </a:t>
            </a:r>
            <a:r>
              <a:rPr lang="en-US" sz="1200" dirty="0" err="1"/>
              <a:t>Tüketicilerin</a:t>
            </a:r>
            <a:r>
              <a:rPr lang="en-US" sz="1200" dirty="0"/>
              <a:t> </a:t>
            </a:r>
            <a:r>
              <a:rPr lang="en-US" sz="1200" dirty="0" err="1"/>
              <a:t>fazla</a:t>
            </a:r>
            <a:r>
              <a:rPr lang="en-US" sz="1200" dirty="0"/>
              <a:t> </a:t>
            </a:r>
            <a:r>
              <a:rPr lang="en-US" sz="1200" dirty="0" err="1"/>
              <a:t>olmasına</a:t>
            </a:r>
            <a:r>
              <a:rPr lang="en-US" sz="1200" dirty="0"/>
              <a:t> </a:t>
            </a:r>
            <a:r>
              <a:rPr lang="en-US" sz="1200" dirty="0" err="1"/>
              <a:t>rağmen</a:t>
            </a:r>
            <a:r>
              <a:rPr lang="en-US" sz="1200" dirty="0"/>
              <a:t> </a:t>
            </a:r>
            <a:r>
              <a:rPr lang="en-US" sz="1200" dirty="0" err="1"/>
              <a:t>pazarlama</a:t>
            </a:r>
            <a:r>
              <a:rPr lang="en-US" sz="1200" dirty="0"/>
              <a:t> </a:t>
            </a:r>
            <a:r>
              <a:rPr lang="en-US" sz="1200" dirty="0" err="1"/>
              <a:t>faaliyetleri</a:t>
            </a:r>
            <a:r>
              <a:rPr lang="en-US" sz="1200" dirty="0"/>
              <a:t> </a:t>
            </a:r>
            <a:r>
              <a:rPr lang="en-US" sz="1200" dirty="0" err="1"/>
              <a:t>zayıf</a:t>
            </a:r>
            <a:r>
              <a:rPr lang="en-US" sz="1200" dirty="0"/>
              <a:t> </a:t>
            </a:r>
            <a:r>
              <a:rPr lang="en-US" sz="1200" dirty="0" err="1"/>
              <a:t>olduğu</a:t>
            </a:r>
            <a:r>
              <a:rPr lang="en-US" sz="1200" dirty="0"/>
              <a:t> </a:t>
            </a:r>
            <a:r>
              <a:rPr lang="en-US" sz="1200" dirty="0" err="1"/>
              <a:t>için</a:t>
            </a:r>
            <a:r>
              <a:rPr lang="en-US" sz="1200" dirty="0"/>
              <a:t> </a:t>
            </a:r>
            <a:r>
              <a:rPr lang="en-US" sz="1200" dirty="0" err="1"/>
              <a:t>tüketicilerin</a:t>
            </a:r>
            <a:r>
              <a:rPr lang="en-US" sz="1200" dirty="0"/>
              <a:t> </a:t>
            </a:r>
            <a:r>
              <a:rPr lang="en-US" sz="1200" dirty="0" err="1"/>
              <a:t>marka</a:t>
            </a:r>
            <a:r>
              <a:rPr lang="en-US" sz="1200" dirty="0"/>
              <a:t> </a:t>
            </a:r>
            <a:r>
              <a:rPr lang="en-US" sz="1200" dirty="0" err="1"/>
              <a:t>imajı</a:t>
            </a:r>
            <a:r>
              <a:rPr lang="en-US" sz="1200" dirty="0"/>
              <a:t> </a:t>
            </a:r>
            <a:r>
              <a:rPr lang="en-US" sz="1200" dirty="0" err="1"/>
              <a:t>fiyatlarla</a:t>
            </a:r>
            <a:r>
              <a:rPr lang="en-US" sz="1200" dirty="0"/>
              <a:t> </a:t>
            </a:r>
            <a:r>
              <a:rPr lang="en-US" sz="1200" dirty="0" err="1"/>
              <a:t>ilgili</a:t>
            </a:r>
            <a:r>
              <a:rPr lang="en-US" sz="1200" dirty="0"/>
              <a:t> </a:t>
            </a:r>
            <a:r>
              <a:rPr lang="en-US" sz="1200" dirty="0" err="1"/>
              <a:t>bilgileri</a:t>
            </a:r>
            <a:r>
              <a:rPr lang="en-US" sz="1200" dirty="0"/>
              <a:t> </a:t>
            </a:r>
            <a:r>
              <a:rPr lang="en-US" sz="1200" dirty="0" err="1"/>
              <a:t>zayıftır</a:t>
            </a:r>
            <a:r>
              <a:rPr lang="en-US" sz="1200" dirty="0"/>
              <a:t>. AR-GE </a:t>
            </a:r>
            <a:r>
              <a:rPr lang="en-US" sz="1200" dirty="0" err="1"/>
              <a:t>çalışmalarına</a:t>
            </a:r>
            <a:r>
              <a:rPr lang="en-US" sz="1200" dirty="0"/>
              <a:t> </a:t>
            </a:r>
            <a:r>
              <a:rPr lang="en-US" sz="1200" dirty="0" err="1"/>
              <a:t>yeterli</a:t>
            </a:r>
            <a:r>
              <a:rPr lang="en-US" sz="1200" dirty="0"/>
              <a:t> </a:t>
            </a:r>
            <a:r>
              <a:rPr lang="en-US" sz="1200" dirty="0" err="1"/>
              <a:t>yer</a:t>
            </a:r>
            <a:r>
              <a:rPr lang="en-US" sz="1200" dirty="0"/>
              <a:t> </a:t>
            </a:r>
            <a:r>
              <a:rPr lang="en-US" sz="1200" dirty="0" err="1"/>
              <a:t>verilmektedir</a:t>
            </a:r>
            <a:r>
              <a:rPr lang="en-US" sz="1200" dirty="0"/>
              <a:t>. Bu </a:t>
            </a:r>
            <a:r>
              <a:rPr lang="en-US" sz="1200" dirty="0" err="1"/>
              <a:t>çalışmalar</a:t>
            </a:r>
            <a:r>
              <a:rPr lang="en-US" sz="1200" dirty="0"/>
              <a:t> </a:t>
            </a:r>
            <a:r>
              <a:rPr lang="en-US" sz="1200" dirty="0" err="1"/>
              <a:t>özellikle</a:t>
            </a:r>
            <a:r>
              <a:rPr lang="en-US" sz="1200" dirty="0"/>
              <a:t> </a:t>
            </a:r>
            <a:r>
              <a:rPr lang="en-US" sz="1200" dirty="0" err="1"/>
              <a:t>parfüm</a:t>
            </a:r>
            <a:r>
              <a:rPr lang="en-US" sz="1200" dirty="0"/>
              <a:t> </a:t>
            </a:r>
            <a:r>
              <a:rPr lang="en-US" sz="1200" dirty="0" err="1"/>
              <a:t>sektöründe</a:t>
            </a:r>
            <a:r>
              <a:rPr lang="en-US" sz="1200" dirty="0"/>
              <a:t> </a:t>
            </a:r>
            <a:r>
              <a:rPr lang="en-US" sz="1200" dirty="0" err="1"/>
              <a:t>çok</a:t>
            </a:r>
            <a:r>
              <a:rPr lang="en-US" sz="1200" dirty="0"/>
              <a:t> </a:t>
            </a:r>
            <a:r>
              <a:rPr lang="en-US" sz="1200" dirty="0" err="1"/>
              <a:t>önemlidir</a:t>
            </a:r>
            <a:r>
              <a:rPr lang="en-US" sz="1200" dirty="0"/>
              <a:t>. </a:t>
            </a:r>
            <a:r>
              <a:rPr lang="en-US" sz="1200" dirty="0" err="1"/>
              <a:t>Piyasada</a:t>
            </a:r>
            <a:r>
              <a:rPr lang="en-US" sz="1200" dirty="0"/>
              <a:t> </a:t>
            </a:r>
            <a:r>
              <a:rPr lang="en-US" sz="1200" dirty="0" err="1"/>
              <a:t>bulunan</a:t>
            </a:r>
            <a:r>
              <a:rPr lang="en-US" sz="1200" dirty="0"/>
              <a:t> </a:t>
            </a:r>
            <a:r>
              <a:rPr lang="en-US" sz="1200" dirty="0" err="1"/>
              <a:t>ürünler</a:t>
            </a:r>
            <a:r>
              <a:rPr lang="en-US" sz="1200" dirty="0"/>
              <a:t> </a:t>
            </a:r>
            <a:r>
              <a:rPr lang="en-US" sz="1200" dirty="0" err="1"/>
              <a:t>genel</a:t>
            </a:r>
            <a:r>
              <a:rPr lang="en-US" sz="1200" dirty="0"/>
              <a:t> </a:t>
            </a:r>
            <a:r>
              <a:rPr lang="en-US" sz="1200" dirty="0" err="1"/>
              <a:t>olarak</a:t>
            </a:r>
            <a:r>
              <a:rPr lang="en-US" sz="1200" dirty="0"/>
              <a:t> </a:t>
            </a:r>
            <a:r>
              <a:rPr lang="en-US" sz="1200" dirty="0" err="1"/>
              <a:t>yabancı</a:t>
            </a:r>
            <a:r>
              <a:rPr lang="en-US" sz="1200" dirty="0"/>
              <a:t> </a:t>
            </a:r>
            <a:r>
              <a:rPr lang="en-US" sz="1200" dirty="0" err="1"/>
              <a:t>üretimlerdir</a:t>
            </a:r>
            <a:r>
              <a:rPr lang="en-US" sz="1200" dirty="0"/>
              <a:t> </a:t>
            </a:r>
            <a:r>
              <a:rPr lang="en-US" sz="1200" dirty="0" err="1"/>
              <a:t>ve</a:t>
            </a:r>
            <a:r>
              <a:rPr lang="en-US" sz="1200" dirty="0"/>
              <a:t> </a:t>
            </a:r>
            <a:r>
              <a:rPr lang="en-US" sz="1200" dirty="0" err="1"/>
              <a:t>fiyatları</a:t>
            </a:r>
            <a:r>
              <a:rPr lang="en-US" sz="1200" dirty="0"/>
              <a:t> da </a:t>
            </a:r>
            <a:r>
              <a:rPr lang="en-US" sz="1200" dirty="0" err="1"/>
              <a:t>onlar</a:t>
            </a:r>
            <a:r>
              <a:rPr lang="en-US" sz="1200" dirty="0"/>
              <a:t> </a:t>
            </a:r>
            <a:r>
              <a:rPr lang="en-US" sz="1200" dirty="0" err="1"/>
              <a:t>belirlerler</a:t>
            </a:r>
            <a:r>
              <a:rPr lang="en-US" sz="1200" dirty="0"/>
              <a:t>. </a:t>
            </a:r>
            <a:r>
              <a:rPr lang="en-US" sz="1200" dirty="0" err="1"/>
              <a:t>Yerli</a:t>
            </a:r>
            <a:r>
              <a:rPr lang="en-US" sz="1200" dirty="0"/>
              <a:t> </a:t>
            </a:r>
            <a:r>
              <a:rPr lang="en-US" sz="1200" dirty="0" err="1"/>
              <a:t>tüketicilerin</a:t>
            </a:r>
            <a:r>
              <a:rPr lang="en-US" sz="1200" dirty="0"/>
              <a:t> </a:t>
            </a:r>
            <a:r>
              <a:rPr lang="en-US" sz="1200" dirty="0" err="1"/>
              <a:t>istek</a:t>
            </a:r>
            <a:r>
              <a:rPr lang="en-US" sz="1200" dirty="0"/>
              <a:t> </a:t>
            </a:r>
            <a:r>
              <a:rPr lang="en-US" sz="1200" dirty="0" err="1"/>
              <a:t>ve</a:t>
            </a:r>
            <a:r>
              <a:rPr lang="en-US" sz="1200" dirty="0"/>
              <a:t> </a:t>
            </a:r>
            <a:r>
              <a:rPr lang="en-US" sz="1200" dirty="0" err="1"/>
              <a:t>arzuları</a:t>
            </a:r>
            <a:r>
              <a:rPr lang="en-US" sz="1200" dirty="0"/>
              <a:t> </a:t>
            </a:r>
            <a:r>
              <a:rPr lang="en-US" sz="1200" dirty="0" err="1"/>
              <a:t>çok</a:t>
            </a:r>
            <a:r>
              <a:rPr lang="en-US" sz="1200" dirty="0"/>
              <a:t> </a:t>
            </a:r>
            <a:r>
              <a:rPr lang="en-US" sz="1200" dirty="0" err="1"/>
              <a:t>dikkate</a:t>
            </a:r>
            <a:r>
              <a:rPr lang="en-US" sz="1200" dirty="0"/>
              <a:t> 67 </a:t>
            </a:r>
            <a:r>
              <a:rPr lang="en-US" sz="1200" dirty="0" err="1"/>
              <a:t>alınmıyor</a:t>
            </a:r>
            <a:r>
              <a:rPr lang="en-US" sz="1200" dirty="0"/>
              <a:t>. </a:t>
            </a:r>
            <a:r>
              <a:rPr lang="en-US" sz="1200" dirty="0" err="1"/>
              <a:t>Azerbaycanda</a:t>
            </a:r>
            <a:r>
              <a:rPr lang="en-US" sz="1200" dirty="0"/>
              <a:t> </a:t>
            </a:r>
            <a:r>
              <a:rPr lang="en-US" sz="1200" dirty="0" err="1"/>
              <a:t>parfüm</a:t>
            </a:r>
            <a:r>
              <a:rPr lang="en-US" sz="1200" dirty="0"/>
              <a:t> </a:t>
            </a:r>
            <a:r>
              <a:rPr lang="en-US" sz="1200" dirty="0" err="1"/>
              <a:t>pazarı</a:t>
            </a:r>
            <a:r>
              <a:rPr lang="en-US" sz="1200" dirty="0"/>
              <a:t> </a:t>
            </a:r>
            <a:r>
              <a:rPr lang="en-US" sz="1200" dirty="0" err="1"/>
              <a:t>küçük</a:t>
            </a:r>
            <a:r>
              <a:rPr lang="en-US" sz="1200" dirty="0"/>
              <a:t> </a:t>
            </a:r>
            <a:r>
              <a:rPr lang="en-US" sz="1200" dirty="0" err="1"/>
              <a:t>olduğu</a:t>
            </a:r>
            <a:r>
              <a:rPr lang="en-US" sz="1200" dirty="0"/>
              <a:t> </a:t>
            </a:r>
            <a:r>
              <a:rPr lang="en-US" sz="1200" dirty="0" err="1"/>
              <a:t>için</a:t>
            </a:r>
            <a:r>
              <a:rPr lang="en-US" sz="1200" dirty="0"/>
              <a:t> </a:t>
            </a:r>
            <a:r>
              <a:rPr lang="en-US" sz="1200" dirty="0" err="1"/>
              <a:t>fiyatlandırmada</a:t>
            </a:r>
            <a:r>
              <a:rPr lang="en-US" sz="1200" dirty="0"/>
              <a:t> </a:t>
            </a:r>
            <a:r>
              <a:rPr lang="en-US" sz="1200" dirty="0" err="1"/>
              <a:t>rekabet</a:t>
            </a:r>
            <a:r>
              <a:rPr lang="en-US" sz="1200" dirty="0"/>
              <a:t> </a:t>
            </a:r>
            <a:r>
              <a:rPr lang="en-US" sz="1200" dirty="0" err="1"/>
              <a:t>iyi</a:t>
            </a:r>
            <a:r>
              <a:rPr lang="en-US" sz="1200" dirty="0"/>
              <a:t> </a:t>
            </a:r>
            <a:r>
              <a:rPr lang="en-US" sz="1200" dirty="0" err="1"/>
              <a:t>düzeyde</a:t>
            </a:r>
            <a:r>
              <a:rPr lang="en-US" sz="1200" dirty="0"/>
              <a:t> </a:t>
            </a:r>
            <a:r>
              <a:rPr lang="en-US" sz="1200" dirty="0" err="1"/>
              <a:t>sayılmaz</a:t>
            </a:r>
            <a:r>
              <a:rPr lang="en-US" sz="1200" dirty="0"/>
              <a:t>. </a:t>
            </a:r>
            <a:r>
              <a:rPr lang="en-US" sz="1200" dirty="0" err="1"/>
              <a:t>Pazarda</a:t>
            </a:r>
            <a:r>
              <a:rPr lang="en-US" sz="1200" dirty="0"/>
              <a:t> </a:t>
            </a:r>
            <a:r>
              <a:rPr lang="en-US" sz="1200" dirty="0" err="1"/>
              <a:t>satış</a:t>
            </a:r>
            <a:r>
              <a:rPr lang="en-US" sz="1200" dirty="0"/>
              <a:t> </a:t>
            </a:r>
            <a:r>
              <a:rPr lang="en-US" sz="1200" dirty="0" err="1"/>
              <a:t>yapan</a:t>
            </a:r>
            <a:r>
              <a:rPr lang="en-US" sz="1200" dirty="0"/>
              <a:t> </a:t>
            </a:r>
            <a:r>
              <a:rPr lang="en-US" sz="1200" dirty="0" err="1"/>
              <a:t>işletmeler</a:t>
            </a:r>
            <a:r>
              <a:rPr lang="en-US" sz="1200" dirty="0"/>
              <a:t> </a:t>
            </a:r>
            <a:r>
              <a:rPr lang="en-US" sz="1200" dirty="0" err="1"/>
              <a:t>fiyatlandırmanı</a:t>
            </a:r>
            <a:r>
              <a:rPr lang="en-US" sz="1200" dirty="0"/>
              <a:t> </a:t>
            </a:r>
            <a:r>
              <a:rPr lang="en-US" sz="1200" dirty="0" err="1"/>
              <a:t>genel</a:t>
            </a:r>
            <a:r>
              <a:rPr lang="en-US" sz="1200" dirty="0"/>
              <a:t> </a:t>
            </a:r>
            <a:r>
              <a:rPr lang="en-US" sz="1200" dirty="0" err="1"/>
              <a:t>olarak</a:t>
            </a:r>
            <a:r>
              <a:rPr lang="en-US" sz="1200" dirty="0"/>
              <a:t> </a:t>
            </a:r>
            <a:r>
              <a:rPr lang="en-US" sz="1200" dirty="0" err="1"/>
              <a:t>yapmaktadırlar</a:t>
            </a:r>
            <a:r>
              <a:rPr lang="en-US" sz="1200" dirty="0"/>
              <a:t> </a:t>
            </a:r>
            <a:r>
              <a:rPr lang="en-US" sz="1200" dirty="0" err="1"/>
              <a:t>bu</a:t>
            </a:r>
            <a:r>
              <a:rPr lang="en-US" sz="1200" dirty="0"/>
              <a:t> da </a:t>
            </a:r>
            <a:r>
              <a:rPr lang="en-US" sz="1200" dirty="0" err="1"/>
              <a:t>markalar</a:t>
            </a:r>
            <a:r>
              <a:rPr lang="en-US" sz="1200" dirty="0"/>
              <a:t> </a:t>
            </a:r>
            <a:r>
              <a:rPr lang="en-US" sz="1200" dirty="0" err="1"/>
              <a:t>arası</a:t>
            </a:r>
            <a:r>
              <a:rPr lang="en-US" sz="1200" dirty="0"/>
              <a:t> </a:t>
            </a:r>
            <a:r>
              <a:rPr lang="en-US" sz="1200" dirty="0" err="1"/>
              <a:t>rekabeti</a:t>
            </a:r>
            <a:r>
              <a:rPr lang="en-US" sz="1200" dirty="0"/>
              <a:t> </a:t>
            </a:r>
            <a:r>
              <a:rPr lang="en-US" sz="1200" dirty="0" err="1"/>
              <a:t>zayıflatmaktadır</a:t>
            </a:r>
            <a:r>
              <a:rPr lang="en-US" sz="1200" dirty="0"/>
              <a:t>. </a:t>
            </a:r>
            <a:r>
              <a:rPr lang="en-US" sz="1200" dirty="0" err="1"/>
              <a:t>İşletmelerin</a:t>
            </a:r>
            <a:r>
              <a:rPr lang="en-US" sz="1200" dirty="0"/>
              <a:t> </a:t>
            </a:r>
            <a:r>
              <a:rPr lang="en-US" sz="1200" dirty="0" err="1"/>
              <a:t>öncelikli</a:t>
            </a:r>
            <a:r>
              <a:rPr lang="en-US" sz="1200" dirty="0"/>
              <a:t> </a:t>
            </a:r>
            <a:r>
              <a:rPr lang="en-US" sz="1200" dirty="0" err="1"/>
              <a:t>ve</a:t>
            </a:r>
            <a:r>
              <a:rPr lang="en-US" sz="1200" dirty="0"/>
              <a:t> </a:t>
            </a:r>
            <a:r>
              <a:rPr lang="en-US" sz="1200" dirty="0" err="1"/>
              <a:t>en</a:t>
            </a:r>
            <a:r>
              <a:rPr lang="en-US" sz="1200" dirty="0"/>
              <a:t> </a:t>
            </a:r>
            <a:r>
              <a:rPr lang="en-US" sz="1200" dirty="0" err="1"/>
              <a:t>çok</a:t>
            </a:r>
            <a:r>
              <a:rPr lang="en-US" sz="1200" dirty="0"/>
              <a:t> </a:t>
            </a:r>
            <a:r>
              <a:rPr lang="en-US" sz="1200" dirty="0" err="1"/>
              <a:t>belirlediği</a:t>
            </a:r>
            <a:r>
              <a:rPr lang="en-US" sz="1200" dirty="0"/>
              <a:t> </a:t>
            </a:r>
            <a:r>
              <a:rPr lang="en-US" sz="1200" dirty="0" err="1"/>
              <a:t>amaçları</a:t>
            </a:r>
            <a:r>
              <a:rPr lang="en-US" sz="1200" dirty="0"/>
              <a:t> </a:t>
            </a:r>
            <a:r>
              <a:rPr lang="en-US" sz="1200" dirty="0" err="1"/>
              <a:t>satış</a:t>
            </a:r>
            <a:r>
              <a:rPr lang="en-US" sz="1200" dirty="0"/>
              <a:t> </a:t>
            </a:r>
            <a:r>
              <a:rPr lang="en-US" sz="1200" dirty="0" err="1"/>
              <a:t>hacmini</a:t>
            </a:r>
            <a:r>
              <a:rPr lang="en-US" sz="1200" dirty="0"/>
              <a:t> </a:t>
            </a:r>
            <a:r>
              <a:rPr lang="en-US" sz="1200" dirty="0" err="1"/>
              <a:t>ve</a:t>
            </a:r>
            <a:r>
              <a:rPr lang="en-US" sz="1200" dirty="0"/>
              <a:t> </a:t>
            </a:r>
            <a:r>
              <a:rPr lang="en-US" sz="1200" dirty="0" err="1"/>
              <a:t>karlılığı</a:t>
            </a:r>
            <a:r>
              <a:rPr lang="en-US" sz="1200" dirty="0"/>
              <a:t> </a:t>
            </a:r>
            <a:r>
              <a:rPr lang="en-US" sz="1200" dirty="0" err="1"/>
              <a:t>artırmaktır</a:t>
            </a:r>
            <a:r>
              <a:rPr lang="en-US" sz="1200" dirty="0"/>
              <a:t>. Bu </a:t>
            </a:r>
            <a:r>
              <a:rPr lang="en-US" sz="1200" dirty="0" err="1"/>
              <a:t>noktada</a:t>
            </a:r>
            <a:r>
              <a:rPr lang="en-US" sz="1200" dirty="0"/>
              <a:t> </a:t>
            </a:r>
            <a:r>
              <a:rPr lang="en-US" sz="1200" dirty="0" err="1"/>
              <a:t>işletmenin</a:t>
            </a:r>
            <a:r>
              <a:rPr lang="en-US" sz="1200" dirty="0"/>
              <a:t> </a:t>
            </a:r>
            <a:r>
              <a:rPr lang="en-US" sz="1200" dirty="0" err="1"/>
              <a:t>tespit</a:t>
            </a:r>
            <a:r>
              <a:rPr lang="en-US" sz="1200" dirty="0"/>
              <a:t> </a:t>
            </a:r>
            <a:r>
              <a:rPr lang="en-US" sz="1200" dirty="0" err="1"/>
              <a:t>ettiği</a:t>
            </a:r>
            <a:r>
              <a:rPr lang="en-US" sz="1200" dirty="0"/>
              <a:t> </a:t>
            </a:r>
            <a:r>
              <a:rPr lang="en-US" sz="1200" dirty="0" err="1"/>
              <a:t>amaçları</a:t>
            </a:r>
            <a:r>
              <a:rPr lang="en-US" sz="1200" dirty="0"/>
              <a:t> </a:t>
            </a:r>
            <a:r>
              <a:rPr lang="en-US" sz="1200" dirty="0" err="1"/>
              <a:t>uyguladığı</a:t>
            </a:r>
            <a:r>
              <a:rPr lang="en-US" sz="1200" dirty="0"/>
              <a:t> </a:t>
            </a:r>
            <a:r>
              <a:rPr lang="en-US" sz="1200" dirty="0" err="1"/>
              <a:t>fiyatlandırma</a:t>
            </a:r>
            <a:r>
              <a:rPr lang="en-US" sz="1200" dirty="0"/>
              <a:t> </a:t>
            </a:r>
            <a:r>
              <a:rPr lang="en-US" sz="1200" dirty="0" err="1"/>
              <a:t>yöntemine</a:t>
            </a:r>
            <a:r>
              <a:rPr lang="en-US" sz="1200" dirty="0"/>
              <a:t> </a:t>
            </a:r>
            <a:r>
              <a:rPr lang="en-US" sz="1200" dirty="0" err="1"/>
              <a:t>etki</a:t>
            </a:r>
            <a:r>
              <a:rPr lang="en-US" sz="1200" dirty="0"/>
              <a:t> </a:t>
            </a:r>
            <a:r>
              <a:rPr lang="en-US" sz="1200" dirty="0" err="1"/>
              <a:t>edecektir</a:t>
            </a:r>
            <a:r>
              <a:rPr lang="en-US" sz="1200" dirty="0"/>
              <a:t>. </a:t>
            </a:r>
            <a:r>
              <a:rPr lang="en-US" sz="1200" dirty="0" err="1"/>
              <a:t>İşletmelerde</a:t>
            </a:r>
            <a:r>
              <a:rPr lang="en-US" sz="1200" dirty="0"/>
              <a:t> </a:t>
            </a:r>
            <a:r>
              <a:rPr lang="en-US" sz="1200" dirty="0" err="1"/>
              <a:t>en</a:t>
            </a:r>
            <a:r>
              <a:rPr lang="en-US" sz="1200" dirty="0"/>
              <a:t> </a:t>
            </a:r>
            <a:r>
              <a:rPr lang="en-US" sz="1200" dirty="0" err="1"/>
              <a:t>çok</a:t>
            </a:r>
            <a:r>
              <a:rPr lang="en-US" sz="1200" dirty="0"/>
              <a:t> </a:t>
            </a:r>
            <a:r>
              <a:rPr lang="en-US" sz="1200" dirty="0" err="1"/>
              <a:t>kullanılan</a:t>
            </a:r>
            <a:r>
              <a:rPr lang="en-US" sz="1200" dirty="0"/>
              <a:t> </a:t>
            </a:r>
            <a:r>
              <a:rPr lang="en-US" sz="1200" dirty="0" err="1"/>
              <a:t>fiyatlandırma</a:t>
            </a:r>
            <a:r>
              <a:rPr lang="en-US" sz="1200" dirty="0"/>
              <a:t> </a:t>
            </a:r>
            <a:r>
              <a:rPr lang="en-US" sz="1200" dirty="0" err="1"/>
              <a:t>stratejisi</a:t>
            </a:r>
            <a:r>
              <a:rPr lang="en-US" sz="1200" dirty="0"/>
              <a:t> </a:t>
            </a:r>
            <a:r>
              <a:rPr lang="en-US" sz="1200" dirty="0" err="1"/>
              <a:t>faaliyette</a:t>
            </a:r>
            <a:r>
              <a:rPr lang="en-US" sz="1200" dirty="0"/>
              <a:t> </a:t>
            </a:r>
            <a:r>
              <a:rPr lang="en-US" sz="1200" dirty="0" err="1"/>
              <a:t>bulunulan</a:t>
            </a:r>
            <a:r>
              <a:rPr lang="en-US" sz="1200" dirty="0"/>
              <a:t> </a:t>
            </a:r>
            <a:r>
              <a:rPr lang="en-US" sz="1200" dirty="0" err="1"/>
              <a:t>sektörün</a:t>
            </a:r>
            <a:r>
              <a:rPr lang="en-US" sz="1200" dirty="0"/>
              <a:t> </a:t>
            </a:r>
            <a:r>
              <a:rPr lang="en-US" sz="1200" dirty="0" err="1"/>
              <a:t>rekabetçi</a:t>
            </a:r>
            <a:r>
              <a:rPr lang="en-US" sz="1200" dirty="0"/>
              <a:t> </a:t>
            </a:r>
            <a:r>
              <a:rPr lang="en-US" sz="1200" dirty="0" err="1"/>
              <a:t>yapısı</a:t>
            </a:r>
            <a:r>
              <a:rPr lang="en-US" sz="1200" dirty="0"/>
              <a:t> </a:t>
            </a:r>
            <a:r>
              <a:rPr lang="en-US" sz="1200" dirty="0" err="1"/>
              <a:t>ve</a:t>
            </a:r>
            <a:r>
              <a:rPr lang="en-US" sz="1200" dirty="0"/>
              <a:t> </a:t>
            </a:r>
            <a:r>
              <a:rPr lang="en-US" sz="1200" dirty="0" err="1"/>
              <a:t>stratejisinin</a:t>
            </a:r>
            <a:r>
              <a:rPr lang="en-US" sz="1200" dirty="0"/>
              <a:t> alt </a:t>
            </a:r>
            <a:r>
              <a:rPr lang="en-US" sz="1200" dirty="0" err="1"/>
              <a:t>usulleriyle</a:t>
            </a:r>
            <a:r>
              <a:rPr lang="en-US" sz="1200" dirty="0"/>
              <a:t> de </a:t>
            </a:r>
            <a:r>
              <a:rPr lang="en-US" sz="1200" dirty="0" err="1"/>
              <a:t>uyumu</a:t>
            </a:r>
            <a:r>
              <a:rPr lang="en-US" sz="1200" dirty="0"/>
              <a:t> </a:t>
            </a:r>
            <a:r>
              <a:rPr lang="en-US" sz="1200" dirty="0" err="1"/>
              <a:t>dolayısıyla</a:t>
            </a:r>
            <a:r>
              <a:rPr lang="en-US" sz="1200" dirty="0"/>
              <a:t> </a:t>
            </a:r>
            <a:r>
              <a:rPr lang="en-US" sz="1200" dirty="0" err="1"/>
              <a:t>rekabete</a:t>
            </a:r>
            <a:r>
              <a:rPr lang="en-US" sz="1200" dirty="0"/>
              <a:t> </a:t>
            </a:r>
            <a:r>
              <a:rPr lang="en-US" sz="1200" dirty="0" err="1"/>
              <a:t>dayalı</a:t>
            </a:r>
            <a:r>
              <a:rPr lang="en-US" sz="1200" dirty="0"/>
              <a:t> </a:t>
            </a:r>
            <a:r>
              <a:rPr lang="en-US" sz="1200" dirty="0" err="1"/>
              <a:t>fiyatlandırma</a:t>
            </a:r>
            <a:r>
              <a:rPr lang="en-US" sz="1200" dirty="0"/>
              <a:t> </a:t>
            </a:r>
            <a:r>
              <a:rPr lang="en-US" sz="1200" dirty="0" err="1"/>
              <a:t>stratejisidir</a:t>
            </a:r>
            <a:r>
              <a:rPr lang="en-US" sz="1200" dirty="0"/>
              <a:t>.</a:t>
            </a:r>
          </a:p>
        </p:txBody>
      </p:sp>
    </p:spTree>
    <p:extLst>
      <p:ext uri="{BB962C8B-B14F-4D97-AF65-F5344CB8AC3E}">
        <p14:creationId xmlns:p14="http://schemas.microsoft.com/office/powerpoint/2010/main" val="14802791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FC02A6-E616-4441-9CCB-502B90C49B87}"/>
              </a:ext>
            </a:extLst>
          </p:cNvPr>
          <p:cNvSpPr>
            <a:spLocks noGrp="1"/>
          </p:cNvSpPr>
          <p:nvPr>
            <p:ph type="title"/>
          </p:nvPr>
        </p:nvSpPr>
        <p:spPr>
          <a:xfrm>
            <a:off x="833895" y="0"/>
            <a:ext cx="10353762" cy="1257300"/>
          </a:xfrm>
        </p:spPr>
        <p:txBody>
          <a:bodyPr>
            <a:normAutofit/>
          </a:bodyPr>
          <a:lstStyle/>
          <a:p>
            <a:r>
              <a:rPr lang="en-US" sz="2000" dirty="0"/>
              <a:t>SAĞLIK </a:t>
            </a:r>
            <a:r>
              <a:rPr lang="en-US" sz="2000" b="1" dirty="0"/>
              <a:t>HİZMETLERİNDE</a:t>
            </a:r>
            <a:r>
              <a:rPr lang="en-US" sz="2000" dirty="0"/>
              <a:t> FİYATLANDIRMA VE FİYATLANDIRMAYI ETKİLEYEN ETMENLER</a:t>
            </a:r>
            <a:endParaRPr lang="en-US" sz="4800" b="1" dirty="0"/>
          </a:p>
        </p:txBody>
      </p:sp>
      <p:sp>
        <p:nvSpPr>
          <p:cNvPr id="3" name="Content Placeholder 2">
            <a:extLst>
              <a:ext uri="{FF2B5EF4-FFF2-40B4-BE49-F238E27FC236}">
                <a16:creationId xmlns:a16="http://schemas.microsoft.com/office/drawing/2014/main" id="{1A1C5CC5-7454-4D82-9578-52745A4373DF}"/>
              </a:ext>
            </a:extLst>
          </p:cNvPr>
          <p:cNvSpPr>
            <a:spLocks noGrp="1"/>
          </p:cNvSpPr>
          <p:nvPr>
            <p:ph idx="1"/>
          </p:nvPr>
        </p:nvSpPr>
        <p:spPr>
          <a:xfrm>
            <a:off x="919119" y="1339603"/>
            <a:ext cx="10353762" cy="4564047"/>
          </a:xfrm>
        </p:spPr>
        <p:txBody>
          <a:bodyPr>
            <a:noAutofit/>
          </a:bodyPr>
          <a:lstStyle/>
          <a:p>
            <a:pPr marL="36900" indent="0">
              <a:buNone/>
            </a:pPr>
            <a:r>
              <a:rPr lang="en-US" sz="2400" dirty="0" err="1"/>
              <a:t>Fiyatlandırma</a:t>
            </a:r>
            <a:r>
              <a:rPr lang="en-US" sz="2400" dirty="0"/>
              <a:t>, </a:t>
            </a:r>
            <a:r>
              <a:rPr lang="en-US" sz="2400" dirty="0" err="1"/>
              <a:t>sağlık</a:t>
            </a:r>
            <a:r>
              <a:rPr lang="en-US" sz="2400" dirty="0"/>
              <a:t> </a:t>
            </a:r>
            <a:r>
              <a:rPr lang="en-US" sz="2400" dirty="0" err="1"/>
              <a:t>hizmetlerinin</a:t>
            </a:r>
            <a:r>
              <a:rPr lang="en-US" sz="2400" dirty="0"/>
              <a:t> </a:t>
            </a:r>
            <a:r>
              <a:rPr lang="en-US" sz="2400" dirty="0" err="1"/>
              <a:t>fiyatını</a:t>
            </a:r>
            <a:r>
              <a:rPr lang="en-US" sz="2400" dirty="0"/>
              <a:t> </a:t>
            </a:r>
            <a:r>
              <a:rPr lang="en-US" sz="2400" dirty="0" err="1"/>
              <a:t>belirleme</a:t>
            </a:r>
            <a:r>
              <a:rPr lang="en-US" sz="2400" dirty="0"/>
              <a:t> </a:t>
            </a:r>
            <a:r>
              <a:rPr lang="en-US" sz="2400" dirty="0" err="1"/>
              <a:t>ve</a:t>
            </a:r>
            <a:r>
              <a:rPr lang="en-US" sz="2400" dirty="0"/>
              <a:t> </a:t>
            </a:r>
            <a:r>
              <a:rPr lang="en-US" sz="2400" dirty="0" err="1"/>
              <a:t>sağlık</a:t>
            </a:r>
            <a:r>
              <a:rPr lang="en-US" sz="2400" dirty="0"/>
              <a:t> </a:t>
            </a:r>
            <a:r>
              <a:rPr lang="en-US" sz="2400" dirty="0" err="1"/>
              <a:t>sektörüyle</a:t>
            </a:r>
            <a:r>
              <a:rPr lang="en-US" sz="2400" dirty="0"/>
              <a:t> </a:t>
            </a:r>
            <a:r>
              <a:rPr lang="en-US" sz="2400" dirty="0" err="1"/>
              <a:t>ilgili</a:t>
            </a:r>
            <a:r>
              <a:rPr lang="en-US" sz="2400" dirty="0"/>
              <a:t> </a:t>
            </a:r>
            <a:r>
              <a:rPr lang="en-US" sz="2400" dirty="0" err="1"/>
              <a:t>olan</a:t>
            </a:r>
            <a:r>
              <a:rPr lang="en-US" sz="2400" dirty="0"/>
              <a:t> </a:t>
            </a:r>
            <a:r>
              <a:rPr lang="en-US" sz="2400" dirty="0" err="1"/>
              <a:t>alanlarda</a:t>
            </a:r>
            <a:r>
              <a:rPr lang="en-US" sz="2400" dirty="0"/>
              <a:t> </a:t>
            </a:r>
            <a:r>
              <a:rPr lang="en-US" sz="2400" dirty="0" err="1"/>
              <a:t>gerçekleşen</a:t>
            </a:r>
            <a:r>
              <a:rPr lang="en-US" sz="2400" dirty="0"/>
              <a:t> </a:t>
            </a:r>
            <a:r>
              <a:rPr lang="en-US" sz="2400" dirty="0" err="1"/>
              <a:t>güncellemelerden</a:t>
            </a:r>
            <a:r>
              <a:rPr lang="en-US" sz="2400" dirty="0"/>
              <a:t> </a:t>
            </a:r>
            <a:r>
              <a:rPr lang="en-US" sz="2400" dirty="0" err="1"/>
              <a:t>oluşan</a:t>
            </a:r>
            <a:r>
              <a:rPr lang="en-US" sz="2400" dirty="0"/>
              <a:t> </a:t>
            </a:r>
            <a:r>
              <a:rPr lang="en-US" sz="2400" dirty="0" err="1"/>
              <a:t>sürece</a:t>
            </a:r>
            <a:r>
              <a:rPr lang="en-US" sz="2400" dirty="0"/>
              <a:t> </a:t>
            </a:r>
            <a:r>
              <a:rPr lang="en-US" sz="2400" dirty="0" err="1"/>
              <a:t>verilen</a:t>
            </a:r>
            <a:r>
              <a:rPr lang="en-US" sz="2400" dirty="0"/>
              <a:t> </a:t>
            </a:r>
            <a:r>
              <a:rPr lang="en-US" sz="2400" dirty="0" err="1"/>
              <a:t>addır</a:t>
            </a:r>
            <a:r>
              <a:rPr lang="en-US" sz="2400" dirty="0"/>
              <a:t>. </a:t>
            </a:r>
            <a:r>
              <a:rPr lang="en-US" sz="2400" dirty="0" err="1"/>
              <a:t>Sağlık</a:t>
            </a:r>
            <a:r>
              <a:rPr lang="en-US" sz="2400" dirty="0"/>
              <a:t> </a:t>
            </a:r>
            <a:r>
              <a:rPr lang="en-US" sz="2400" dirty="0" err="1"/>
              <a:t>hizmetlerinde</a:t>
            </a:r>
            <a:r>
              <a:rPr lang="en-US" sz="2400" dirty="0"/>
              <a:t> </a:t>
            </a:r>
            <a:r>
              <a:rPr lang="en-US" sz="2400" dirty="0" err="1"/>
              <a:t>fiyatlandırma</a:t>
            </a:r>
            <a:r>
              <a:rPr lang="en-US" sz="2400" dirty="0"/>
              <a:t> </a:t>
            </a:r>
            <a:r>
              <a:rPr lang="en-US" sz="2400" dirty="0" err="1"/>
              <a:t>hizmeti</a:t>
            </a:r>
            <a:r>
              <a:rPr lang="en-US" sz="2400" dirty="0"/>
              <a:t> </a:t>
            </a:r>
            <a:r>
              <a:rPr lang="en-US" sz="2400" dirty="0" err="1"/>
              <a:t>ödeyenler</a:t>
            </a:r>
            <a:r>
              <a:rPr lang="en-US" sz="2400" dirty="0"/>
              <a:t>, </a:t>
            </a:r>
            <a:r>
              <a:rPr lang="en-US" sz="2400" dirty="0" err="1"/>
              <a:t>hizmeti</a:t>
            </a:r>
            <a:r>
              <a:rPr lang="en-US" sz="2400" dirty="0"/>
              <a:t> </a:t>
            </a:r>
            <a:r>
              <a:rPr lang="en-US" sz="2400" dirty="0" err="1"/>
              <a:t>sağlayanlar</a:t>
            </a:r>
            <a:r>
              <a:rPr lang="en-US" sz="2400" dirty="0"/>
              <a:t> </a:t>
            </a:r>
            <a:r>
              <a:rPr lang="en-US" sz="2400" dirty="0" err="1"/>
              <a:t>arasında</a:t>
            </a:r>
            <a:r>
              <a:rPr lang="en-US" sz="2400" dirty="0"/>
              <a:t> </a:t>
            </a:r>
            <a:r>
              <a:rPr lang="en-US" sz="2400" dirty="0" err="1"/>
              <a:t>gerçekleşen</a:t>
            </a:r>
            <a:r>
              <a:rPr lang="en-US" sz="2400" dirty="0"/>
              <a:t> </a:t>
            </a:r>
            <a:r>
              <a:rPr lang="en-US" sz="2400" dirty="0" err="1"/>
              <a:t>bir</a:t>
            </a:r>
            <a:r>
              <a:rPr lang="en-US" sz="2400" dirty="0"/>
              <a:t> </a:t>
            </a:r>
            <a:r>
              <a:rPr lang="en-US" sz="2400" dirty="0" err="1"/>
              <a:t>döngüdür</a:t>
            </a:r>
            <a:r>
              <a:rPr lang="en-US" sz="2400" dirty="0"/>
              <a:t>. </a:t>
            </a:r>
            <a:r>
              <a:rPr lang="en-US" sz="2400" dirty="0" err="1"/>
              <a:t>Sağlık</a:t>
            </a:r>
            <a:r>
              <a:rPr lang="en-US" sz="2400" dirty="0"/>
              <a:t> </a:t>
            </a:r>
            <a:r>
              <a:rPr lang="en-US" sz="2400" dirty="0" err="1"/>
              <a:t>hizmetlerinde</a:t>
            </a:r>
            <a:r>
              <a:rPr lang="en-US" sz="2400" dirty="0"/>
              <a:t> </a:t>
            </a:r>
            <a:r>
              <a:rPr lang="en-US" sz="2400" dirty="0" err="1"/>
              <a:t>fiyatlandırma</a:t>
            </a:r>
            <a:r>
              <a:rPr lang="en-US" sz="2400" dirty="0"/>
              <a:t>, </a:t>
            </a:r>
            <a:r>
              <a:rPr lang="en-US" sz="2400" dirty="0" err="1"/>
              <a:t>yapılan</a:t>
            </a:r>
            <a:r>
              <a:rPr lang="en-US" sz="2400" dirty="0"/>
              <a:t> </a:t>
            </a:r>
            <a:r>
              <a:rPr lang="en-US" sz="2400" dirty="0" err="1"/>
              <a:t>fiyatlandırmanın</a:t>
            </a:r>
            <a:r>
              <a:rPr lang="en-US" sz="2400" dirty="0"/>
              <a:t> </a:t>
            </a:r>
            <a:r>
              <a:rPr lang="en-US" sz="2400" dirty="0" err="1"/>
              <a:t>sağlık</a:t>
            </a:r>
            <a:r>
              <a:rPr lang="en-US" sz="2400" dirty="0"/>
              <a:t> </a:t>
            </a:r>
            <a:r>
              <a:rPr lang="en-US" sz="2400" dirty="0" err="1"/>
              <a:t>kuruluşunun</a:t>
            </a:r>
            <a:r>
              <a:rPr lang="en-US" sz="2400" dirty="0"/>
              <a:t> </a:t>
            </a:r>
            <a:r>
              <a:rPr lang="en-US" sz="2400" dirty="0" err="1"/>
              <a:t>maliyetlerini</a:t>
            </a:r>
            <a:r>
              <a:rPr lang="en-US" sz="2400" dirty="0"/>
              <a:t> </a:t>
            </a:r>
            <a:r>
              <a:rPr lang="en-US" sz="2400" dirty="0" err="1"/>
              <a:t>doğru</a:t>
            </a:r>
            <a:r>
              <a:rPr lang="en-US" sz="2400" dirty="0"/>
              <a:t> </a:t>
            </a:r>
            <a:r>
              <a:rPr lang="en-US" sz="2400" dirty="0" err="1"/>
              <a:t>bir</a:t>
            </a:r>
            <a:r>
              <a:rPr lang="en-US" sz="2400" dirty="0"/>
              <a:t> </a:t>
            </a:r>
            <a:r>
              <a:rPr lang="en-US" sz="2400" dirty="0" err="1"/>
              <a:t>şekilde</a:t>
            </a:r>
            <a:r>
              <a:rPr lang="en-US" sz="2400" dirty="0"/>
              <a:t> </a:t>
            </a:r>
            <a:r>
              <a:rPr lang="en-US" sz="2400" dirty="0" err="1"/>
              <a:t>yansıtan</a:t>
            </a:r>
            <a:r>
              <a:rPr lang="en-US" sz="2400" dirty="0"/>
              <a:t>, </a:t>
            </a:r>
            <a:r>
              <a:rPr lang="en-US" sz="2400" dirty="0" err="1"/>
              <a:t>sürdürülebilirliği</a:t>
            </a:r>
            <a:r>
              <a:rPr lang="en-US" sz="2400" dirty="0"/>
              <a:t> </a:t>
            </a:r>
            <a:r>
              <a:rPr lang="en-US" sz="2400" dirty="0" err="1"/>
              <a:t>teşvik</a:t>
            </a:r>
            <a:r>
              <a:rPr lang="en-US" sz="2400" dirty="0"/>
              <a:t> </a:t>
            </a:r>
            <a:r>
              <a:rPr lang="en-US" sz="2400" dirty="0" err="1"/>
              <a:t>eden</a:t>
            </a:r>
            <a:r>
              <a:rPr lang="en-US" sz="2400" dirty="0"/>
              <a:t> </a:t>
            </a:r>
            <a:r>
              <a:rPr lang="en-US" sz="2400" dirty="0" err="1"/>
              <a:t>ve</a:t>
            </a:r>
            <a:r>
              <a:rPr lang="en-US" sz="2400" dirty="0"/>
              <a:t> </a:t>
            </a:r>
            <a:r>
              <a:rPr lang="en-US" sz="2400" dirty="0" err="1"/>
              <a:t>hastaların</a:t>
            </a:r>
            <a:r>
              <a:rPr lang="en-US" sz="2400" dirty="0"/>
              <a:t> </a:t>
            </a:r>
            <a:r>
              <a:rPr lang="en-US" sz="2400" dirty="0" err="1"/>
              <a:t>olumlu</a:t>
            </a:r>
            <a:r>
              <a:rPr lang="en-US" sz="2400" dirty="0"/>
              <a:t> </a:t>
            </a:r>
            <a:r>
              <a:rPr lang="en-US" sz="2400" dirty="0" err="1"/>
              <a:t>sağlık</a:t>
            </a:r>
            <a:r>
              <a:rPr lang="en-US" sz="2400" dirty="0"/>
              <a:t> </a:t>
            </a:r>
            <a:r>
              <a:rPr lang="en-US" sz="2400" dirty="0" err="1"/>
              <a:t>sonuçları</a:t>
            </a:r>
            <a:r>
              <a:rPr lang="en-US" sz="2400" dirty="0"/>
              <a:t> </a:t>
            </a:r>
            <a:r>
              <a:rPr lang="en-US" sz="2400" dirty="0" err="1"/>
              <a:t>almasını</a:t>
            </a:r>
            <a:r>
              <a:rPr lang="en-US" sz="2400" dirty="0"/>
              <a:t> </a:t>
            </a:r>
            <a:r>
              <a:rPr lang="en-US" sz="2400" dirty="0" err="1"/>
              <a:t>kolaylaştırması</a:t>
            </a:r>
            <a:r>
              <a:rPr lang="en-US" sz="2400" dirty="0"/>
              <a:t> </a:t>
            </a:r>
            <a:r>
              <a:rPr lang="en-US" sz="2400" dirty="0" err="1"/>
              <a:t>açısından</a:t>
            </a:r>
            <a:r>
              <a:rPr lang="en-US" sz="2400" dirty="0"/>
              <a:t> </a:t>
            </a:r>
            <a:r>
              <a:rPr lang="en-US" sz="2400" dirty="0" err="1"/>
              <a:t>büyük</a:t>
            </a:r>
            <a:r>
              <a:rPr lang="en-US" sz="2400" dirty="0"/>
              <a:t> </a:t>
            </a:r>
            <a:r>
              <a:rPr lang="en-US" sz="2400" dirty="0" err="1"/>
              <a:t>bir</a:t>
            </a:r>
            <a:r>
              <a:rPr lang="en-US" sz="2400" dirty="0"/>
              <a:t> </a:t>
            </a:r>
            <a:r>
              <a:rPr lang="en-US" sz="2400" dirty="0" err="1"/>
              <a:t>önem</a:t>
            </a:r>
            <a:r>
              <a:rPr lang="en-US" sz="2400" dirty="0"/>
              <a:t> </a:t>
            </a:r>
            <a:r>
              <a:rPr lang="en-US" sz="2400" dirty="0" err="1"/>
              <a:t>taşıyan</a:t>
            </a:r>
            <a:r>
              <a:rPr lang="en-US" sz="2400" dirty="0"/>
              <a:t> </a:t>
            </a:r>
            <a:r>
              <a:rPr lang="en-US" sz="2400" dirty="0" err="1"/>
              <a:t>bir</a:t>
            </a:r>
            <a:r>
              <a:rPr lang="en-US" sz="2400" dirty="0"/>
              <a:t> </a:t>
            </a:r>
            <a:r>
              <a:rPr lang="en-US" sz="2400" dirty="0" err="1"/>
              <a:t>kavramdır</a:t>
            </a:r>
            <a:r>
              <a:rPr lang="en-US" sz="2400" dirty="0"/>
              <a:t>. </a:t>
            </a:r>
            <a:r>
              <a:rPr lang="en-US" sz="2400" dirty="0" err="1"/>
              <a:t>Standart</a:t>
            </a:r>
            <a:r>
              <a:rPr lang="en-US" sz="2400" dirty="0"/>
              <a:t> </a:t>
            </a:r>
            <a:r>
              <a:rPr lang="en-US" sz="2400" dirty="0" err="1"/>
              <a:t>bir</a:t>
            </a:r>
            <a:r>
              <a:rPr lang="en-US" sz="2400" dirty="0"/>
              <a:t> </a:t>
            </a:r>
            <a:r>
              <a:rPr lang="en-US" sz="2400" dirty="0" err="1"/>
              <a:t>sağlık</a:t>
            </a:r>
            <a:r>
              <a:rPr lang="en-US" sz="2400" dirty="0"/>
              <a:t> </a:t>
            </a:r>
            <a:r>
              <a:rPr lang="en-US" sz="2400" dirty="0" err="1"/>
              <a:t>hizmetleri</a:t>
            </a:r>
            <a:r>
              <a:rPr lang="en-US" sz="2400" dirty="0"/>
              <a:t> </a:t>
            </a:r>
            <a:r>
              <a:rPr lang="en-US" sz="2400" dirty="0" err="1"/>
              <a:t>fiyatlandırma</a:t>
            </a:r>
            <a:r>
              <a:rPr lang="en-US" sz="2400" dirty="0"/>
              <a:t> </a:t>
            </a:r>
            <a:r>
              <a:rPr lang="en-US" sz="2400" dirty="0" err="1"/>
              <a:t>sistemi</a:t>
            </a:r>
            <a:r>
              <a:rPr lang="en-US" sz="2400" dirty="0"/>
              <a:t> </a:t>
            </a:r>
            <a:r>
              <a:rPr lang="en-US" sz="2400" dirty="0" err="1"/>
              <a:t>için</a:t>
            </a:r>
            <a:r>
              <a:rPr lang="en-US" sz="2400" dirty="0"/>
              <a:t> </a:t>
            </a:r>
            <a:r>
              <a:rPr lang="en-US" sz="2400" dirty="0" err="1"/>
              <a:t>rasyonel</a:t>
            </a:r>
            <a:r>
              <a:rPr lang="en-US" sz="2400" dirty="0"/>
              <a:t> </a:t>
            </a:r>
            <a:r>
              <a:rPr lang="en-US" sz="2400" dirty="0" err="1"/>
              <a:t>ve</a:t>
            </a:r>
            <a:r>
              <a:rPr lang="en-US" sz="2400" dirty="0"/>
              <a:t> </a:t>
            </a:r>
            <a:r>
              <a:rPr lang="en-US" sz="2400" dirty="0" err="1"/>
              <a:t>şeffaf</a:t>
            </a:r>
            <a:r>
              <a:rPr lang="en-US" sz="2400" dirty="0"/>
              <a:t> </a:t>
            </a:r>
            <a:r>
              <a:rPr lang="en-US" sz="2400" dirty="0" err="1"/>
              <a:t>bir</a:t>
            </a:r>
            <a:r>
              <a:rPr lang="en-US" sz="2400" dirty="0"/>
              <a:t> </a:t>
            </a:r>
            <a:r>
              <a:rPr lang="en-US" sz="2400" dirty="0" err="1"/>
              <a:t>sistemden</a:t>
            </a:r>
            <a:r>
              <a:rPr lang="en-US" sz="2400" dirty="0"/>
              <a:t> </a:t>
            </a:r>
            <a:r>
              <a:rPr lang="en-US" sz="2400" dirty="0" err="1"/>
              <a:t>oluşmalıdır</a:t>
            </a:r>
            <a:r>
              <a:rPr lang="en-US" sz="2400" dirty="0"/>
              <a:t>. </a:t>
            </a:r>
            <a:r>
              <a:rPr lang="en-US" sz="2400" dirty="0" err="1"/>
              <a:t>Fiyatlandırma</a:t>
            </a:r>
            <a:r>
              <a:rPr lang="en-US" sz="2400" dirty="0"/>
              <a:t> </a:t>
            </a:r>
            <a:r>
              <a:rPr lang="en-US" sz="2400" dirty="0" err="1"/>
              <a:t>stratejilerinin</a:t>
            </a:r>
            <a:r>
              <a:rPr lang="en-US" sz="2400" dirty="0"/>
              <a:t> </a:t>
            </a:r>
            <a:r>
              <a:rPr lang="en-US" sz="2400" dirty="0" err="1"/>
              <a:t>sistem</a:t>
            </a:r>
            <a:r>
              <a:rPr lang="en-US" sz="2400" dirty="0"/>
              <a:t> </a:t>
            </a:r>
            <a:r>
              <a:rPr lang="en-US" sz="2400" dirty="0" err="1"/>
              <a:t>içerisinde</a:t>
            </a:r>
            <a:r>
              <a:rPr lang="en-US" sz="2400" dirty="0"/>
              <a:t> </a:t>
            </a:r>
            <a:r>
              <a:rPr lang="en-US" sz="2400" dirty="0" err="1"/>
              <a:t>rasyonel</a:t>
            </a:r>
            <a:r>
              <a:rPr lang="en-US" sz="2400" dirty="0"/>
              <a:t> </a:t>
            </a:r>
            <a:r>
              <a:rPr lang="en-US" sz="2400" dirty="0" err="1"/>
              <a:t>ve</a:t>
            </a:r>
            <a:r>
              <a:rPr lang="en-US" sz="2400" dirty="0"/>
              <a:t> </a:t>
            </a:r>
            <a:r>
              <a:rPr lang="en-US" sz="2400" dirty="0" err="1"/>
              <a:t>şeffaf</a:t>
            </a:r>
            <a:r>
              <a:rPr lang="en-US" sz="2400" dirty="0"/>
              <a:t> </a:t>
            </a:r>
            <a:r>
              <a:rPr lang="en-US" sz="2400" dirty="0" err="1"/>
              <a:t>olması</a:t>
            </a:r>
            <a:r>
              <a:rPr lang="en-US" sz="2400" dirty="0"/>
              <a:t> </a:t>
            </a:r>
            <a:r>
              <a:rPr lang="en-US" sz="2400" dirty="0" err="1"/>
              <a:t>için</a:t>
            </a:r>
            <a:r>
              <a:rPr lang="en-US" sz="2400" dirty="0"/>
              <a:t> </a:t>
            </a:r>
            <a:r>
              <a:rPr lang="en-US" sz="2400" dirty="0" err="1"/>
              <a:t>bu</a:t>
            </a:r>
            <a:r>
              <a:rPr lang="en-US" sz="2400" dirty="0"/>
              <a:t> </a:t>
            </a:r>
            <a:r>
              <a:rPr lang="en-US" sz="2400" dirty="0" err="1"/>
              <a:t>stratejilerin</a:t>
            </a:r>
            <a:r>
              <a:rPr lang="en-US" sz="2400" dirty="0"/>
              <a:t> </a:t>
            </a:r>
            <a:r>
              <a:rPr lang="en-US" sz="2400" dirty="0" err="1"/>
              <a:t>taşıması</a:t>
            </a:r>
            <a:r>
              <a:rPr lang="en-US" sz="2400" dirty="0"/>
              <a:t> </a:t>
            </a:r>
            <a:r>
              <a:rPr lang="en-US" sz="2400" dirty="0" err="1"/>
              <a:t>gereken</a:t>
            </a:r>
            <a:r>
              <a:rPr lang="en-US" sz="2400" dirty="0"/>
              <a:t> </a:t>
            </a:r>
            <a:r>
              <a:rPr lang="en-US" sz="2400" dirty="0" err="1"/>
              <a:t>bazı</a:t>
            </a:r>
            <a:r>
              <a:rPr lang="en-US" sz="2400" dirty="0"/>
              <a:t> </a:t>
            </a:r>
            <a:r>
              <a:rPr lang="en-US" sz="2400" dirty="0" err="1"/>
              <a:t>nitelikleri</a:t>
            </a:r>
            <a:r>
              <a:rPr lang="en-US" sz="2400" dirty="0"/>
              <a:t> </a:t>
            </a:r>
            <a:r>
              <a:rPr lang="en-US" sz="2400" dirty="0" err="1"/>
              <a:t>bulunmaktadır</a:t>
            </a:r>
            <a:r>
              <a:rPr lang="en-US" sz="2400" dirty="0"/>
              <a:t>.</a:t>
            </a:r>
          </a:p>
        </p:txBody>
      </p:sp>
    </p:spTree>
    <p:extLst>
      <p:ext uri="{BB962C8B-B14F-4D97-AF65-F5344CB8AC3E}">
        <p14:creationId xmlns:p14="http://schemas.microsoft.com/office/powerpoint/2010/main" val="2613405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FC02A6-E616-4441-9CCB-502B90C49B87}"/>
              </a:ext>
            </a:extLst>
          </p:cNvPr>
          <p:cNvSpPr>
            <a:spLocks noGrp="1"/>
          </p:cNvSpPr>
          <p:nvPr>
            <p:ph type="title"/>
          </p:nvPr>
        </p:nvSpPr>
        <p:spPr>
          <a:xfrm>
            <a:off x="833895" y="0"/>
            <a:ext cx="10353762" cy="1257300"/>
          </a:xfrm>
        </p:spPr>
        <p:txBody>
          <a:bodyPr>
            <a:normAutofit/>
          </a:bodyPr>
          <a:lstStyle/>
          <a:p>
            <a:pPr algn="l"/>
            <a:r>
              <a:rPr lang="en-US" sz="2000" b="1" dirty="0" err="1"/>
              <a:t>Sağlık</a:t>
            </a:r>
            <a:r>
              <a:rPr lang="en-US" sz="2000" b="1" dirty="0"/>
              <a:t> </a:t>
            </a:r>
            <a:r>
              <a:rPr lang="en-US" sz="2000" b="1" dirty="0" err="1"/>
              <a:t>hizmetlerinde</a:t>
            </a:r>
            <a:r>
              <a:rPr lang="en-US" sz="2000" b="1" dirty="0"/>
              <a:t> </a:t>
            </a:r>
            <a:r>
              <a:rPr lang="en-US" sz="2000" b="1" dirty="0" err="1"/>
              <a:t>fiyatlandırmada</a:t>
            </a:r>
            <a:r>
              <a:rPr lang="en-US" sz="2000" b="1" dirty="0"/>
              <a:t> </a:t>
            </a:r>
            <a:r>
              <a:rPr lang="en-US" sz="2000" b="1" dirty="0" err="1"/>
              <a:t>kuruluşların</a:t>
            </a:r>
            <a:r>
              <a:rPr lang="en-US" sz="2000" b="1" dirty="0"/>
              <a:t> belli </a:t>
            </a:r>
            <a:r>
              <a:rPr lang="en-US" sz="2000" b="1" dirty="0" err="1"/>
              <a:t>bir</a:t>
            </a:r>
            <a:r>
              <a:rPr lang="en-US" sz="2000" b="1" dirty="0"/>
              <a:t> </a:t>
            </a:r>
            <a:r>
              <a:rPr lang="en-US" sz="2000" b="1" dirty="0" err="1"/>
              <a:t>standartta</a:t>
            </a:r>
            <a:r>
              <a:rPr lang="en-US" sz="2000" b="1" dirty="0"/>
              <a:t> </a:t>
            </a:r>
            <a:r>
              <a:rPr lang="en-US" sz="2000" b="1" dirty="0" err="1"/>
              <a:t>yapılabilecek</a:t>
            </a:r>
            <a:r>
              <a:rPr lang="en-US" sz="2000" b="1" dirty="0"/>
              <a:t> </a:t>
            </a:r>
            <a:r>
              <a:rPr lang="en-US" sz="2000" b="1" dirty="0" err="1"/>
              <a:t>fiyatlandırma</a:t>
            </a:r>
            <a:r>
              <a:rPr lang="en-US" sz="2000" b="1" dirty="0"/>
              <a:t> </a:t>
            </a:r>
            <a:r>
              <a:rPr lang="en-US" sz="2000" b="1" dirty="0" err="1"/>
              <a:t>stratejilerini</a:t>
            </a:r>
            <a:r>
              <a:rPr lang="en-US" sz="2000" b="1" dirty="0"/>
              <a:t> </a:t>
            </a:r>
            <a:r>
              <a:rPr lang="en-US" sz="2000" b="1" dirty="0" err="1"/>
              <a:t>belirleyen</a:t>
            </a:r>
            <a:r>
              <a:rPr lang="en-US" sz="2000" b="1" dirty="0"/>
              <a:t> </a:t>
            </a:r>
            <a:r>
              <a:rPr lang="en-US" sz="2000" b="1" dirty="0" err="1"/>
              <a:t>bazı</a:t>
            </a:r>
            <a:r>
              <a:rPr lang="en-US" sz="2000" b="1" dirty="0"/>
              <a:t> </a:t>
            </a:r>
            <a:r>
              <a:rPr lang="en-US" sz="2000" b="1" dirty="0" err="1"/>
              <a:t>etmenler</a:t>
            </a:r>
            <a:r>
              <a:rPr lang="en-US" sz="2000" b="1" dirty="0"/>
              <a:t> </a:t>
            </a:r>
            <a:r>
              <a:rPr lang="en-US" sz="2000" b="1" dirty="0" err="1"/>
              <a:t>bulunmaktadır</a:t>
            </a:r>
            <a:r>
              <a:rPr lang="en-US" sz="2000" b="1" dirty="0"/>
              <a:t>. Bu </a:t>
            </a:r>
            <a:r>
              <a:rPr lang="en-US" sz="2000" b="1" dirty="0" err="1"/>
              <a:t>etmenler</a:t>
            </a:r>
            <a:r>
              <a:rPr lang="en-US" sz="2000" b="1" dirty="0"/>
              <a:t> </a:t>
            </a:r>
            <a:r>
              <a:rPr lang="en-US" sz="2000" b="1" dirty="0" err="1"/>
              <a:t>ise</a:t>
            </a:r>
            <a:r>
              <a:rPr lang="en-US" sz="2000" b="1" dirty="0"/>
              <a:t> </a:t>
            </a:r>
            <a:r>
              <a:rPr lang="en-US" sz="2000" b="1" dirty="0" err="1"/>
              <a:t>şunlardır</a:t>
            </a:r>
            <a:r>
              <a:rPr lang="en-US" sz="2000" b="1" dirty="0"/>
              <a:t>:</a:t>
            </a:r>
          </a:p>
        </p:txBody>
      </p:sp>
      <p:sp>
        <p:nvSpPr>
          <p:cNvPr id="3" name="Content Placeholder 2">
            <a:extLst>
              <a:ext uri="{FF2B5EF4-FFF2-40B4-BE49-F238E27FC236}">
                <a16:creationId xmlns:a16="http://schemas.microsoft.com/office/drawing/2014/main" id="{1A1C5CC5-7454-4D82-9578-52745A4373DF}"/>
              </a:ext>
            </a:extLst>
          </p:cNvPr>
          <p:cNvSpPr>
            <a:spLocks noGrp="1"/>
          </p:cNvSpPr>
          <p:nvPr>
            <p:ph idx="1"/>
          </p:nvPr>
        </p:nvSpPr>
        <p:spPr>
          <a:xfrm>
            <a:off x="651909" y="1257300"/>
            <a:ext cx="10888182" cy="4564047"/>
          </a:xfrm>
        </p:spPr>
        <p:txBody>
          <a:bodyPr>
            <a:noAutofit/>
          </a:bodyPr>
          <a:lstStyle/>
          <a:p>
            <a:r>
              <a:rPr lang="en-US" sz="1600" b="1" dirty="0" err="1"/>
              <a:t>Piyasa</a:t>
            </a:r>
            <a:r>
              <a:rPr lang="en-US" sz="1600" b="1" dirty="0"/>
              <a:t>:</a:t>
            </a:r>
            <a:r>
              <a:rPr lang="en-US" sz="1600" dirty="0"/>
              <a:t> </a:t>
            </a:r>
            <a:r>
              <a:rPr lang="en-US" sz="1600" dirty="0" err="1"/>
              <a:t>Sağlık</a:t>
            </a:r>
            <a:r>
              <a:rPr lang="en-US" sz="1600" dirty="0"/>
              <a:t> </a:t>
            </a:r>
            <a:r>
              <a:rPr lang="en-US" sz="1600" dirty="0" err="1"/>
              <a:t>hizmetlerinde</a:t>
            </a:r>
            <a:r>
              <a:rPr lang="en-US" sz="1600" dirty="0"/>
              <a:t> </a:t>
            </a:r>
            <a:r>
              <a:rPr lang="en-US" sz="1600" dirty="0" err="1"/>
              <a:t>fiyatlandırmasını</a:t>
            </a:r>
            <a:r>
              <a:rPr lang="en-US" sz="1600" dirty="0"/>
              <a:t> </a:t>
            </a:r>
            <a:r>
              <a:rPr lang="en-US" sz="1600" dirty="0" err="1"/>
              <a:t>etkileyen</a:t>
            </a:r>
            <a:r>
              <a:rPr lang="en-US" sz="1600" dirty="0"/>
              <a:t> </a:t>
            </a:r>
            <a:r>
              <a:rPr lang="en-US" sz="1600" dirty="0" err="1"/>
              <a:t>temel</a:t>
            </a:r>
            <a:r>
              <a:rPr lang="en-US" sz="1600" dirty="0"/>
              <a:t> </a:t>
            </a:r>
            <a:r>
              <a:rPr lang="en-US" sz="1600" dirty="0" err="1"/>
              <a:t>etmenlerden</a:t>
            </a:r>
            <a:r>
              <a:rPr lang="en-US" sz="1600" dirty="0"/>
              <a:t> </a:t>
            </a:r>
            <a:r>
              <a:rPr lang="en-US" sz="1600" dirty="0" err="1"/>
              <a:t>birisi</a:t>
            </a:r>
            <a:r>
              <a:rPr lang="en-US" sz="1600" dirty="0"/>
              <a:t> </a:t>
            </a:r>
            <a:r>
              <a:rPr lang="en-US" sz="1600" dirty="0" err="1"/>
              <a:t>piyasadır</a:t>
            </a:r>
            <a:r>
              <a:rPr lang="en-US" sz="1600" dirty="0"/>
              <a:t>. </a:t>
            </a:r>
            <a:r>
              <a:rPr lang="en-US" sz="1600" dirty="0" err="1"/>
              <a:t>Piyasaya</a:t>
            </a:r>
            <a:r>
              <a:rPr lang="en-US" sz="1600" dirty="0"/>
              <a:t> </a:t>
            </a:r>
            <a:r>
              <a:rPr lang="en-US" sz="1600" dirty="0" err="1"/>
              <a:t>dayalı</a:t>
            </a:r>
            <a:r>
              <a:rPr lang="en-US" sz="1600" dirty="0"/>
              <a:t> </a:t>
            </a:r>
            <a:r>
              <a:rPr lang="en-US" sz="1600" dirty="0" err="1"/>
              <a:t>bir</a:t>
            </a:r>
            <a:r>
              <a:rPr lang="en-US" sz="1600" dirty="0"/>
              <a:t> </a:t>
            </a:r>
            <a:r>
              <a:rPr lang="en-US" sz="1600" dirty="0" err="1"/>
              <a:t>sağlık</a:t>
            </a:r>
            <a:r>
              <a:rPr lang="en-US" sz="1600" dirty="0"/>
              <a:t> </a:t>
            </a:r>
            <a:r>
              <a:rPr lang="en-US" sz="1600" dirty="0" err="1"/>
              <a:t>sisteminde</a:t>
            </a:r>
            <a:r>
              <a:rPr lang="en-US" sz="1600" dirty="0"/>
              <a:t>, </a:t>
            </a:r>
            <a:r>
              <a:rPr lang="en-US" sz="1600" dirty="0" err="1"/>
              <a:t>piyasa</a:t>
            </a:r>
            <a:r>
              <a:rPr lang="en-US" sz="1600" dirty="0"/>
              <a:t> </a:t>
            </a:r>
            <a:r>
              <a:rPr lang="en-US" sz="1600" dirty="0" err="1"/>
              <a:t>güçleri</a:t>
            </a:r>
            <a:r>
              <a:rPr lang="en-US" sz="1600" dirty="0"/>
              <a:t> (</a:t>
            </a:r>
            <a:r>
              <a:rPr lang="en-US" sz="1600" dirty="0" err="1"/>
              <a:t>rakipler</a:t>
            </a:r>
            <a:r>
              <a:rPr lang="en-US" sz="1600" dirty="0"/>
              <a:t> </a:t>
            </a:r>
            <a:r>
              <a:rPr lang="en-US" sz="1600" dirty="0" err="1"/>
              <a:t>tarafından</a:t>
            </a:r>
            <a:r>
              <a:rPr lang="en-US" sz="1600" dirty="0"/>
              <a:t> </a:t>
            </a:r>
            <a:r>
              <a:rPr lang="en-US" sz="1600" dirty="0" err="1"/>
              <a:t>belirlenen</a:t>
            </a:r>
            <a:r>
              <a:rPr lang="en-US" sz="1600" dirty="0"/>
              <a:t> </a:t>
            </a:r>
            <a:r>
              <a:rPr lang="en-US" sz="1600" dirty="0" err="1"/>
              <a:t>oranlar</a:t>
            </a:r>
            <a:r>
              <a:rPr lang="en-US" sz="1600" dirty="0"/>
              <a:t> </a:t>
            </a:r>
            <a:r>
              <a:rPr lang="en-US" sz="1600" dirty="0" err="1"/>
              <a:t>ve</a:t>
            </a:r>
            <a:r>
              <a:rPr lang="en-US" sz="1600" dirty="0"/>
              <a:t> </a:t>
            </a:r>
            <a:r>
              <a:rPr lang="en-US" sz="1600" dirty="0" err="1"/>
              <a:t>sağlık</a:t>
            </a:r>
            <a:r>
              <a:rPr lang="en-US" sz="1600" dirty="0"/>
              <a:t> </a:t>
            </a:r>
            <a:r>
              <a:rPr lang="en-US" sz="1600" dirty="0" err="1"/>
              <a:t>planı</a:t>
            </a:r>
            <a:r>
              <a:rPr lang="en-US" sz="1600" dirty="0"/>
              <a:t> </a:t>
            </a:r>
            <a:r>
              <a:rPr lang="en-US" sz="1600" dirty="0" err="1"/>
              <a:t>sözleşmeleri</a:t>
            </a:r>
            <a:r>
              <a:rPr lang="en-US" sz="1600" dirty="0"/>
              <a:t> </a:t>
            </a:r>
            <a:r>
              <a:rPr lang="en-US" sz="1600" dirty="0" err="1"/>
              <a:t>kapsamında</a:t>
            </a:r>
            <a:r>
              <a:rPr lang="en-US" sz="1600" dirty="0"/>
              <a:t> </a:t>
            </a:r>
            <a:r>
              <a:rPr lang="en-US" sz="1600" dirty="0" err="1"/>
              <a:t>ödenen</a:t>
            </a:r>
            <a:r>
              <a:rPr lang="en-US" sz="1600" dirty="0"/>
              <a:t> </a:t>
            </a:r>
            <a:r>
              <a:rPr lang="en-US" sz="1600" dirty="0" err="1"/>
              <a:t>miktarlar</a:t>
            </a:r>
            <a:r>
              <a:rPr lang="en-US" sz="1600" dirty="0"/>
              <a:t>) </a:t>
            </a:r>
            <a:r>
              <a:rPr lang="en-US" sz="1600" dirty="0" err="1"/>
              <a:t>hizmetlerin</a:t>
            </a:r>
            <a:r>
              <a:rPr lang="en-US" sz="1600" dirty="0"/>
              <a:t> </a:t>
            </a:r>
            <a:r>
              <a:rPr lang="en-US" sz="1600" dirty="0" err="1"/>
              <a:t>fiyatını</a:t>
            </a:r>
            <a:r>
              <a:rPr lang="en-US" sz="1600" dirty="0"/>
              <a:t> </a:t>
            </a:r>
            <a:r>
              <a:rPr lang="en-US" sz="1600" dirty="0" err="1"/>
              <a:t>etkilemektedir</a:t>
            </a:r>
            <a:r>
              <a:rPr lang="en-US" sz="1600" dirty="0"/>
              <a:t>. </a:t>
            </a:r>
          </a:p>
          <a:p>
            <a:r>
              <a:rPr lang="en-US" sz="1600" dirty="0"/>
              <a:t> </a:t>
            </a:r>
            <a:r>
              <a:rPr lang="en-US" sz="1600" b="1" dirty="0" err="1"/>
              <a:t>Maliyet</a:t>
            </a:r>
            <a:r>
              <a:rPr lang="en-US" sz="1600" b="1" dirty="0"/>
              <a:t>:</a:t>
            </a:r>
            <a:r>
              <a:rPr lang="en-US" sz="1600" dirty="0"/>
              <a:t> </a:t>
            </a:r>
            <a:r>
              <a:rPr lang="en-US" sz="1600" dirty="0" err="1"/>
              <a:t>Maliyetler</a:t>
            </a:r>
            <a:r>
              <a:rPr lang="en-US" sz="1600" dirty="0"/>
              <a:t> </a:t>
            </a:r>
            <a:r>
              <a:rPr lang="en-US" sz="1600" dirty="0" err="1"/>
              <a:t>fiyatlandırmayı</a:t>
            </a:r>
            <a:r>
              <a:rPr lang="en-US" sz="1600" dirty="0"/>
              <a:t> </a:t>
            </a:r>
            <a:r>
              <a:rPr lang="en-US" sz="1600" dirty="0" err="1"/>
              <a:t>belirleyici</a:t>
            </a:r>
            <a:r>
              <a:rPr lang="en-US" sz="1600" dirty="0"/>
              <a:t> </a:t>
            </a:r>
            <a:r>
              <a:rPr lang="en-US" sz="1600" dirty="0" err="1"/>
              <a:t>başka</a:t>
            </a:r>
            <a:r>
              <a:rPr lang="en-US" sz="1600" dirty="0"/>
              <a:t> </a:t>
            </a:r>
            <a:r>
              <a:rPr lang="en-US" sz="1600" dirty="0" err="1"/>
              <a:t>bir</a:t>
            </a:r>
            <a:r>
              <a:rPr lang="en-US" sz="1600" dirty="0"/>
              <a:t> </a:t>
            </a:r>
            <a:r>
              <a:rPr lang="en-US" sz="1600" dirty="0" err="1"/>
              <a:t>temel</a:t>
            </a:r>
            <a:r>
              <a:rPr lang="en-US" sz="1600" dirty="0"/>
              <a:t> </a:t>
            </a:r>
            <a:r>
              <a:rPr lang="en-US" sz="1600" dirty="0" err="1"/>
              <a:t>etmendir</a:t>
            </a:r>
            <a:r>
              <a:rPr lang="en-US" sz="1600" dirty="0"/>
              <a:t>. </a:t>
            </a:r>
            <a:r>
              <a:rPr lang="en-US" sz="1600" dirty="0" err="1"/>
              <a:t>Fakat</a:t>
            </a:r>
            <a:r>
              <a:rPr lang="en-US" sz="1600" dirty="0"/>
              <a:t> </a:t>
            </a:r>
            <a:r>
              <a:rPr lang="en-US" sz="1600" dirty="0" err="1"/>
              <a:t>bazı</a:t>
            </a:r>
            <a:r>
              <a:rPr lang="en-US" sz="1600" dirty="0"/>
              <a:t> </a:t>
            </a:r>
            <a:r>
              <a:rPr lang="en-US" sz="1600" dirty="0" err="1"/>
              <a:t>hastaneler</a:t>
            </a:r>
            <a:r>
              <a:rPr lang="en-US" sz="1600" dirty="0"/>
              <a:t> </a:t>
            </a:r>
            <a:r>
              <a:rPr lang="en-US" sz="1600" dirty="0" err="1"/>
              <a:t>maliyetlere</a:t>
            </a:r>
            <a:r>
              <a:rPr lang="en-US" sz="1600" dirty="0"/>
              <a:t> </a:t>
            </a:r>
            <a:r>
              <a:rPr lang="en-US" sz="1600" dirty="0" err="1"/>
              <a:t>göre</a:t>
            </a:r>
            <a:r>
              <a:rPr lang="en-US" sz="1600" dirty="0"/>
              <a:t> </a:t>
            </a:r>
            <a:r>
              <a:rPr lang="en-US" sz="1600" dirty="0" err="1"/>
              <a:t>fiyatlandırma</a:t>
            </a:r>
            <a:r>
              <a:rPr lang="en-US" sz="1600" dirty="0"/>
              <a:t> </a:t>
            </a:r>
            <a:r>
              <a:rPr lang="en-US" sz="1600" dirty="0" err="1"/>
              <a:t>yapmamaktadır</a:t>
            </a:r>
            <a:r>
              <a:rPr lang="en-US" sz="1600" dirty="0"/>
              <a:t>. </a:t>
            </a:r>
            <a:r>
              <a:rPr lang="en-US" sz="1600" dirty="0" err="1"/>
              <a:t>Rasyonel</a:t>
            </a:r>
            <a:r>
              <a:rPr lang="en-US" sz="1600" dirty="0"/>
              <a:t> </a:t>
            </a:r>
            <a:r>
              <a:rPr lang="en-US" sz="1600" dirty="0" err="1"/>
              <a:t>bir</a:t>
            </a:r>
            <a:r>
              <a:rPr lang="en-US" sz="1600" dirty="0"/>
              <a:t> </a:t>
            </a:r>
            <a:r>
              <a:rPr lang="en-US" sz="1600" dirty="0" err="1"/>
              <a:t>sistemde</a:t>
            </a:r>
            <a:r>
              <a:rPr lang="en-US" sz="1600" dirty="0"/>
              <a:t>, </a:t>
            </a:r>
            <a:r>
              <a:rPr lang="en-US" sz="1600" dirty="0" err="1"/>
              <a:t>fiyatlandırılacak</a:t>
            </a:r>
            <a:r>
              <a:rPr lang="en-US" sz="1600" dirty="0"/>
              <a:t> her </a:t>
            </a:r>
            <a:r>
              <a:rPr lang="en-US" sz="1600" dirty="0" err="1"/>
              <a:t>öğenin</a:t>
            </a:r>
            <a:r>
              <a:rPr lang="en-US" sz="1600" dirty="0"/>
              <a:t> </a:t>
            </a:r>
            <a:r>
              <a:rPr lang="en-US" sz="1600" dirty="0" err="1"/>
              <a:t>mutlaka</a:t>
            </a:r>
            <a:r>
              <a:rPr lang="en-US" sz="1600" dirty="0"/>
              <a:t> </a:t>
            </a:r>
            <a:r>
              <a:rPr lang="en-US" sz="1600" dirty="0" err="1"/>
              <a:t>maliyeti</a:t>
            </a:r>
            <a:r>
              <a:rPr lang="en-US" sz="1600" dirty="0"/>
              <a:t> </a:t>
            </a:r>
            <a:r>
              <a:rPr lang="en-US" sz="1600" dirty="0" err="1"/>
              <a:t>öğrenilerek</a:t>
            </a:r>
            <a:r>
              <a:rPr lang="en-US" sz="1600" dirty="0"/>
              <a:t> </a:t>
            </a:r>
            <a:r>
              <a:rPr lang="en-US" sz="1600" dirty="0" err="1"/>
              <a:t>fiyat</a:t>
            </a:r>
            <a:r>
              <a:rPr lang="en-US" sz="1600" dirty="0"/>
              <a:t> </a:t>
            </a:r>
            <a:r>
              <a:rPr lang="en-US" sz="1600" dirty="0" err="1"/>
              <a:t>belirlenmelidir</a:t>
            </a:r>
            <a:r>
              <a:rPr lang="en-US" sz="1600" dirty="0"/>
              <a:t>. </a:t>
            </a:r>
          </a:p>
          <a:p>
            <a:r>
              <a:rPr lang="en-US" sz="1600" b="1" dirty="0" err="1"/>
              <a:t>Kalite</a:t>
            </a:r>
            <a:r>
              <a:rPr lang="en-US" sz="1600" b="1" dirty="0"/>
              <a:t>: </a:t>
            </a:r>
            <a:r>
              <a:rPr lang="en-US" sz="1600" dirty="0" err="1"/>
              <a:t>Kalite</a:t>
            </a:r>
            <a:r>
              <a:rPr lang="en-US" sz="1600" dirty="0"/>
              <a:t> </a:t>
            </a:r>
            <a:r>
              <a:rPr lang="en-US" sz="1600" dirty="0" err="1"/>
              <a:t>kavramı</a:t>
            </a:r>
            <a:r>
              <a:rPr lang="en-US" sz="1600" dirty="0"/>
              <a:t> </a:t>
            </a:r>
            <a:r>
              <a:rPr lang="en-US" sz="1600" dirty="0" err="1"/>
              <a:t>fiyatlandırmayı</a:t>
            </a:r>
            <a:r>
              <a:rPr lang="en-US" sz="1600" dirty="0"/>
              <a:t> </a:t>
            </a:r>
            <a:r>
              <a:rPr lang="en-US" sz="1600" dirty="0" err="1"/>
              <a:t>oluşturan</a:t>
            </a:r>
            <a:r>
              <a:rPr lang="en-US" sz="1600" dirty="0"/>
              <a:t> </a:t>
            </a:r>
            <a:r>
              <a:rPr lang="en-US" sz="1600" dirty="0" err="1"/>
              <a:t>bir</a:t>
            </a:r>
            <a:r>
              <a:rPr lang="en-US" sz="1600" dirty="0"/>
              <a:t> </a:t>
            </a:r>
            <a:r>
              <a:rPr lang="en-US" sz="1600" dirty="0" err="1"/>
              <a:t>etmendir</a:t>
            </a:r>
            <a:r>
              <a:rPr lang="en-US" sz="1600" dirty="0"/>
              <a:t>. </a:t>
            </a:r>
            <a:r>
              <a:rPr lang="en-US" sz="1600" dirty="0" err="1"/>
              <a:t>Kalite</a:t>
            </a:r>
            <a:r>
              <a:rPr lang="en-US" sz="1600" dirty="0"/>
              <a:t> </a:t>
            </a:r>
            <a:r>
              <a:rPr lang="en-US" sz="1600" dirty="0" err="1"/>
              <a:t>önleyici</a:t>
            </a:r>
            <a:r>
              <a:rPr lang="en-US" sz="1600" dirty="0"/>
              <a:t> </a:t>
            </a:r>
            <a:r>
              <a:rPr lang="en-US" sz="1600" dirty="0" err="1"/>
              <a:t>bakımı</a:t>
            </a:r>
            <a:r>
              <a:rPr lang="en-US" sz="1600" dirty="0"/>
              <a:t> </a:t>
            </a:r>
            <a:r>
              <a:rPr lang="en-US" sz="1600" dirty="0" err="1"/>
              <a:t>teşvik</a:t>
            </a:r>
            <a:r>
              <a:rPr lang="en-US" sz="1600" dirty="0"/>
              <a:t> </a:t>
            </a:r>
            <a:r>
              <a:rPr lang="en-US" sz="1600" dirty="0" err="1"/>
              <a:t>eden</a:t>
            </a:r>
            <a:r>
              <a:rPr lang="en-US" sz="1600" dirty="0"/>
              <a:t> </a:t>
            </a:r>
            <a:r>
              <a:rPr lang="en-US" sz="1600" dirty="0" err="1"/>
              <a:t>ödeme</a:t>
            </a:r>
            <a:r>
              <a:rPr lang="en-US" sz="1600" dirty="0"/>
              <a:t> </a:t>
            </a:r>
            <a:r>
              <a:rPr lang="en-US" sz="1600" dirty="0" err="1"/>
              <a:t>temelini</a:t>
            </a:r>
            <a:r>
              <a:rPr lang="en-US" sz="1600" dirty="0"/>
              <a:t> </a:t>
            </a:r>
            <a:r>
              <a:rPr lang="en-US" sz="1600" dirty="0" err="1"/>
              <a:t>belirlemek</a:t>
            </a:r>
            <a:r>
              <a:rPr lang="en-US" sz="1600" dirty="0"/>
              <a:t> </a:t>
            </a:r>
            <a:r>
              <a:rPr lang="en-US" sz="1600" dirty="0" err="1"/>
              <a:t>açısından</a:t>
            </a:r>
            <a:r>
              <a:rPr lang="en-US" sz="1600" dirty="0"/>
              <a:t> </a:t>
            </a:r>
            <a:r>
              <a:rPr lang="en-US" sz="1600" dirty="0" err="1"/>
              <a:t>önemlidir</a:t>
            </a:r>
            <a:r>
              <a:rPr lang="en-US" sz="1600" dirty="0"/>
              <a:t>. </a:t>
            </a:r>
          </a:p>
          <a:p>
            <a:r>
              <a:rPr lang="en-US" sz="1600" b="1" dirty="0" err="1"/>
              <a:t>Örgüt</a:t>
            </a:r>
            <a:r>
              <a:rPr lang="en-US" sz="1600" b="1" dirty="0"/>
              <a:t> </a:t>
            </a:r>
            <a:r>
              <a:rPr lang="en-US" sz="1600" b="1" dirty="0" err="1"/>
              <a:t>Yapısı</a:t>
            </a:r>
            <a:r>
              <a:rPr lang="en-US" sz="1600" b="1" dirty="0"/>
              <a:t>: </a:t>
            </a:r>
            <a:r>
              <a:rPr lang="en-US" sz="1600" dirty="0" err="1"/>
              <a:t>Standart</a:t>
            </a:r>
            <a:r>
              <a:rPr lang="en-US" sz="1600" dirty="0"/>
              <a:t> </a:t>
            </a:r>
            <a:r>
              <a:rPr lang="en-US" sz="1600" dirty="0" err="1"/>
              <a:t>ve</a:t>
            </a:r>
            <a:r>
              <a:rPr lang="en-US" sz="1600" dirty="0"/>
              <a:t> </a:t>
            </a:r>
            <a:r>
              <a:rPr lang="en-US" sz="1600" dirty="0" err="1"/>
              <a:t>akılcı</a:t>
            </a:r>
            <a:r>
              <a:rPr lang="en-US" sz="1600" dirty="0"/>
              <a:t> </a:t>
            </a:r>
            <a:r>
              <a:rPr lang="en-US" sz="1600" dirty="0" err="1"/>
              <a:t>bir</a:t>
            </a:r>
            <a:r>
              <a:rPr lang="en-US" sz="1600" dirty="0"/>
              <a:t> </a:t>
            </a:r>
            <a:r>
              <a:rPr lang="en-US" sz="1600" dirty="0" err="1"/>
              <a:t>fiyatlandırma</a:t>
            </a:r>
            <a:r>
              <a:rPr lang="en-US" sz="1600" dirty="0"/>
              <a:t> </a:t>
            </a:r>
            <a:r>
              <a:rPr lang="en-US" sz="1600" dirty="0" err="1"/>
              <a:t>için</a:t>
            </a:r>
            <a:r>
              <a:rPr lang="en-US" sz="1600" dirty="0"/>
              <a:t> net </a:t>
            </a:r>
            <a:r>
              <a:rPr lang="en-US" sz="1600" dirty="0" err="1"/>
              <a:t>bir</a:t>
            </a:r>
            <a:r>
              <a:rPr lang="en-US" sz="1600" dirty="0"/>
              <a:t> </a:t>
            </a:r>
            <a:r>
              <a:rPr lang="en-US" sz="1600" dirty="0" err="1"/>
              <a:t>yapının</a:t>
            </a:r>
            <a:r>
              <a:rPr lang="en-US" sz="1600" dirty="0"/>
              <a:t> </a:t>
            </a:r>
            <a:r>
              <a:rPr lang="en-US" sz="1600" dirty="0" err="1"/>
              <a:t>olması</a:t>
            </a:r>
            <a:r>
              <a:rPr lang="en-US" sz="1600" dirty="0"/>
              <a:t> </a:t>
            </a:r>
            <a:r>
              <a:rPr lang="en-US" sz="1600" dirty="0" err="1"/>
              <a:t>gerekir</a:t>
            </a:r>
            <a:r>
              <a:rPr lang="en-US" sz="1600" dirty="0"/>
              <a:t>. </a:t>
            </a:r>
            <a:r>
              <a:rPr lang="en-US" sz="1600" dirty="0" err="1"/>
              <a:t>Fiyatlandırma</a:t>
            </a:r>
            <a:r>
              <a:rPr lang="en-US" sz="1600" dirty="0"/>
              <a:t> </a:t>
            </a:r>
            <a:r>
              <a:rPr lang="en-US" sz="1600" dirty="0" err="1"/>
              <a:t>yeniden</a:t>
            </a:r>
            <a:r>
              <a:rPr lang="en-US" sz="1600" dirty="0"/>
              <a:t> </a:t>
            </a:r>
            <a:r>
              <a:rPr lang="en-US" sz="1600" dirty="0" err="1"/>
              <a:t>tasarlanabilen</a:t>
            </a:r>
            <a:r>
              <a:rPr lang="en-US" sz="1600" dirty="0"/>
              <a:t> </a:t>
            </a:r>
            <a:r>
              <a:rPr lang="en-US" sz="1600" dirty="0" err="1"/>
              <a:t>ve</a:t>
            </a:r>
            <a:r>
              <a:rPr lang="en-US" sz="1600" dirty="0"/>
              <a:t> </a:t>
            </a:r>
            <a:r>
              <a:rPr lang="en-US" sz="1600" dirty="0" err="1"/>
              <a:t>güncellemeleri</a:t>
            </a:r>
            <a:r>
              <a:rPr lang="en-US" sz="1600" dirty="0"/>
              <a:t> </a:t>
            </a:r>
            <a:r>
              <a:rPr lang="en-US" sz="1600" dirty="0" err="1"/>
              <a:t>yönlendirebilen</a:t>
            </a:r>
            <a:r>
              <a:rPr lang="en-US" sz="1600" dirty="0"/>
              <a:t> </a:t>
            </a:r>
            <a:r>
              <a:rPr lang="en-US" sz="1600" dirty="0" err="1"/>
              <a:t>bir</a:t>
            </a:r>
            <a:r>
              <a:rPr lang="en-US" sz="1600" dirty="0"/>
              <a:t> </a:t>
            </a:r>
            <a:r>
              <a:rPr lang="en-US" sz="1600" dirty="0" err="1"/>
              <a:t>örgüt</a:t>
            </a:r>
            <a:r>
              <a:rPr lang="en-US" sz="1600" dirty="0"/>
              <a:t> </a:t>
            </a:r>
            <a:r>
              <a:rPr lang="en-US" sz="1600" dirty="0" err="1"/>
              <a:t>yapısına</a:t>
            </a:r>
            <a:r>
              <a:rPr lang="en-US" sz="1600" dirty="0"/>
              <a:t> </a:t>
            </a:r>
            <a:r>
              <a:rPr lang="en-US" sz="1600" dirty="0" err="1"/>
              <a:t>ihtiyaç</a:t>
            </a:r>
            <a:r>
              <a:rPr lang="en-US" sz="1600" dirty="0"/>
              <a:t> </a:t>
            </a:r>
            <a:r>
              <a:rPr lang="en-US" sz="1600" dirty="0" err="1"/>
              <a:t>duymaktadır</a:t>
            </a:r>
            <a:r>
              <a:rPr lang="en-US" sz="1600" dirty="0"/>
              <a:t>. Bu </a:t>
            </a:r>
            <a:r>
              <a:rPr lang="en-US" sz="1600" dirty="0" err="1"/>
              <a:t>yapı</a:t>
            </a:r>
            <a:r>
              <a:rPr lang="en-US" sz="1600" dirty="0"/>
              <a:t>, </a:t>
            </a:r>
            <a:r>
              <a:rPr lang="en-US" sz="1600" dirty="0" err="1"/>
              <a:t>maliyet</a:t>
            </a:r>
            <a:r>
              <a:rPr lang="en-US" sz="1600" dirty="0"/>
              <a:t>, </a:t>
            </a:r>
            <a:r>
              <a:rPr lang="en-US" sz="1600" dirty="0" err="1"/>
              <a:t>piyasa</a:t>
            </a:r>
            <a:r>
              <a:rPr lang="en-US" sz="1600" dirty="0"/>
              <a:t> </a:t>
            </a:r>
            <a:r>
              <a:rPr lang="en-US" sz="1600" dirty="0" err="1"/>
              <a:t>güçleri</a:t>
            </a:r>
            <a:r>
              <a:rPr lang="en-US" sz="1600" dirty="0"/>
              <a:t> </a:t>
            </a:r>
            <a:r>
              <a:rPr lang="en-US" sz="1600" dirty="0" err="1"/>
              <a:t>ve</a:t>
            </a:r>
            <a:r>
              <a:rPr lang="en-US" sz="1600" dirty="0"/>
              <a:t> </a:t>
            </a:r>
            <a:r>
              <a:rPr lang="en-US" sz="1600" dirty="0" err="1"/>
              <a:t>kuruluşun</a:t>
            </a:r>
            <a:r>
              <a:rPr lang="en-US" sz="1600" dirty="0"/>
              <a:t> </a:t>
            </a:r>
            <a:r>
              <a:rPr lang="en-US" sz="1600" dirty="0" err="1"/>
              <a:t>sunduğu</a:t>
            </a:r>
            <a:r>
              <a:rPr lang="en-US" sz="1600" dirty="0"/>
              <a:t> </a:t>
            </a:r>
            <a:r>
              <a:rPr lang="en-US" sz="1600" dirty="0" err="1"/>
              <a:t>benzersiz</a:t>
            </a:r>
            <a:r>
              <a:rPr lang="en-US" sz="1600" dirty="0"/>
              <a:t> </a:t>
            </a:r>
            <a:r>
              <a:rPr lang="en-US" sz="1600" dirty="0" err="1"/>
              <a:t>değer</a:t>
            </a:r>
            <a:r>
              <a:rPr lang="en-US" sz="1600" dirty="0"/>
              <a:t> </a:t>
            </a:r>
            <a:r>
              <a:rPr lang="en-US" sz="1600" dirty="0" err="1"/>
              <a:t>gibi</a:t>
            </a:r>
            <a:r>
              <a:rPr lang="en-US" sz="1600" dirty="0"/>
              <a:t> </a:t>
            </a:r>
            <a:r>
              <a:rPr lang="en-US" sz="1600" dirty="0" err="1"/>
              <a:t>faktörlerin</a:t>
            </a:r>
            <a:r>
              <a:rPr lang="en-US" sz="1600" dirty="0"/>
              <a:t> </a:t>
            </a:r>
            <a:r>
              <a:rPr lang="en-US" sz="1600" dirty="0" err="1"/>
              <a:t>nasıl</a:t>
            </a:r>
            <a:r>
              <a:rPr lang="en-US" sz="1600" dirty="0"/>
              <a:t> </a:t>
            </a:r>
            <a:r>
              <a:rPr lang="en-US" sz="1600" dirty="0" err="1"/>
              <a:t>değerlendirilip</a:t>
            </a:r>
            <a:r>
              <a:rPr lang="en-US" sz="1600" dirty="0"/>
              <a:t> </a:t>
            </a:r>
            <a:r>
              <a:rPr lang="en-US" sz="1600" dirty="0" err="1"/>
              <a:t>dengelendiği</a:t>
            </a:r>
            <a:r>
              <a:rPr lang="en-US" sz="1600" dirty="0"/>
              <a:t> </a:t>
            </a:r>
            <a:r>
              <a:rPr lang="en-US" sz="1600" dirty="0" err="1"/>
              <a:t>ile</a:t>
            </a:r>
            <a:r>
              <a:rPr lang="en-US" sz="1600" dirty="0"/>
              <a:t> </a:t>
            </a:r>
            <a:r>
              <a:rPr lang="en-US" sz="1600" dirty="0" err="1"/>
              <a:t>ilgili</a:t>
            </a:r>
            <a:r>
              <a:rPr lang="en-US" sz="1600" dirty="0"/>
              <a:t> </a:t>
            </a:r>
            <a:r>
              <a:rPr lang="en-US" sz="1600" dirty="0" err="1"/>
              <a:t>süreçleri</a:t>
            </a:r>
            <a:r>
              <a:rPr lang="en-US" sz="1600" dirty="0"/>
              <a:t> </a:t>
            </a:r>
            <a:r>
              <a:rPr lang="en-US" sz="1600" dirty="0" err="1"/>
              <a:t>ele</a:t>
            </a:r>
            <a:r>
              <a:rPr lang="en-US" sz="1600" dirty="0"/>
              <a:t> </a:t>
            </a:r>
            <a:r>
              <a:rPr lang="en-US" sz="1600" dirty="0" err="1"/>
              <a:t>almaktadır</a:t>
            </a:r>
            <a:r>
              <a:rPr lang="en-US" sz="1600" dirty="0"/>
              <a:t>. Bu </a:t>
            </a:r>
            <a:r>
              <a:rPr lang="en-US" sz="1600" dirty="0" err="1"/>
              <a:t>yapı</a:t>
            </a:r>
            <a:r>
              <a:rPr lang="en-US" sz="1600" dirty="0"/>
              <a:t> </a:t>
            </a:r>
            <a:r>
              <a:rPr lang="en-US" sz="1600" dirty="0" err="1"/>
              <a:t>maliyet</a:t>
            </a:r>
            <a:r>
              <a:rPr lang="en-US" sz="1600" dirty="0"/>
              <a:t>, </a:t>
            </a:r>
            <a:r>
              <a:rPr lang="en-US" sz="1600" dirty="0" err="1"/>
              <a:t>kurumun</a:t>
            </a:r>
            <a:r>
              <a:rPr lang="en-US" sz="1600" dirty="0"/>
              <a:t> </a:t>
            </a:r>
            <a:r>
              <a:rPr lang="en-US" sz="1600" dirty="0" err="1"/>
              <a:t>değeri</a:t>
            </a:r>
            <a:r>
              <a:rPr lang="en-US" sz="1600" dirty="0"/>
              <a:t> </a:t>
            </a:r>
            <a:r>
              <a:rPr lang="en-US" sz="1600" dirty="0" err="1"/>
              <a:t>gibi</a:t>
            </a:r>
            <a:r>
              <a:rPr lang="en-US" sz="1600" dirty="0"/>
              <a:t> </a:t>
            </a:r>
            <a:r>
              <a:rPr lang="en-US" sz="1600" dirty="0" err="1"/>
              <a:t>faktörleri</a:t>
            </a:r>
            <a:r>
              <a:rPr lang="en-US" sz="1600" dirty="0"/>
              <a:t> </a:t>
            </a:r>
            <a:r>
              <a:rPr lang="en-US" sz="1600" dirty="0" err="1"/>
              <a:t>nasıl</a:t>
            </a:r>
            <a:r>
              <a:rPr lang="en-US" sz="1600" dirty="0"/>
              <a:t> </a:t>
            </a:r>
            <a:r>
              <a:rPr lang="en-US" sz="1600" dirty="0" err="1"/>
              <a:t>değerlendirilip</a:t>
            </a:r>
            <a:r>
              <a:rPr lang="en-US" sz="1600" dirty="0"/>
              <a:t> </a:t>
            </a:r>
            <a:r>
              <a:rPr lang="en-US" sz="1600" dirty="0" err="1"/>
              <a:t>dengelendiği</a:t>
            </a:r>
            <a:r>
              <a:rPr lang="en-US" sz="1600" dirty="0"/>
              <a:t> </a:t>
            </a:r>
            <a:r>
              <a:rPr lang="en-US" sz="1600" dirty="0" err="1"/>
              <a:t>ile</a:t>
            </a:r>
            <a:r>
              <a:rPr lang="en-US" sz="1600" dirty="0"/>
              <a:t> </a:t>
            </a:r>
            <a:r>
              <a:rPr lang="en-US" sz="1600" dirty="0" err="1"/>
              <a:t>ilgili</a:t>
            </a:r>
            <a:r>
              <a:rPr lang="en-US" sz="1600" dirty="0"/>
              <a:t> </a:t>
            </a:r>
            <a:r>
              <a:rPr lang="en-US" sz="1600" dirty="0" err="1"/>
              <a:t>süreçleri</a:t>
            </a:r>
            <a:r>
              <a:rPr lang="en-US" sz="1600" dirty="0"/>
              <a:t> </a:t>
            </a:r>
            <a:r>
              <a:rPr lang="en-US" sz="1600" dirty="0" err="1"/>
              <a:t>ele</a:t>
            </a:r>
            <a:r>
              <a:rPr lang="en-US" sz="1600" dirty="0"/>
              <a:t> </a:t>
            </a:r>
            <a:r>
              <a:rPr lang="en-US" sz="1600" dirty="0" err="1"/>
              <a:t>almaktadır</a:t>
            </a:r>
            <a:r>
              <a:rPr lang="en-US" sz="1600" dirty="0"/>
              <a:t>. </a:t>
            </a:r>
          </a:p>
          <a:p>
            <a:r>
              <a:rPr lang="en-US" sz="1600" dirty="0"/>
              <a:t> </a:t>
            </a:r>
            <a:r>
              <a:rPr lang="en-US" sz="1600" b="1" dirty="0" err="1"/>
              <a:t>Finansal</a:t>
            </a:r>
            <a:r>
              <a:rPr lang="en-US" sz="1600" b="1" dirty="0"/>
              <a:t> </a:t>
            </a:r>
            <a:r>
              <a:rPr lang="en-US" sz="1600" b="1" dirty="0" err="1"/>
              <a:t>Gereksinimler</a:t>
            </a:r>
            <a:r>
              <a:rPr lang="en-US" sz="1600" b="1" dirty="0"/>
              <a:t>: </a:t>
            </a:r>
            <a:r>
              <a:rPr lang="en-US" sz="1600" dirty="0" err="1"/>
              <a:t>Fiyatlandırma</a:t>
            </a:r>
            <a:r>
              <a:rPr lang="en-US" sz="1600" dirty="0"/>
              <a:t> </a:t>
            </a:r>
            <a:r>
              <a:rPr lang="en-US" sz="1600" dirty="0" err="1"/>
              <a:t>finansal</a:t>
            </a:r>
            <a:r>
              <a:rPr lang="en-US" sz="1600" dirty="0"/>
              <a:t> </a:t>
            </a:r>
            <a:r>
              <a:rPr lang="en-US" sz="1600" dirty="0" err="1"/>
              <a:t>gereksinimleri</a:t>
            </a:r>
            <a:r>
              <a:rPr lang="en-US" sz="1600" dirty="0"/>
              <a:t> </a:t>
            </a:r>
            <a:r>
              <a:rPr lang="en-US" sz="1600" dirty="0" err="1"/>
              <a:t>karşılayacak</a:t>
            </a:r>
            <a:r>
              <a:rPr lang="en-US" sz="1600" dirty="0"/>
              <a:t> </a:t>
            </a:r>
            <a:r>
              <a:rPr lang="en-US" sz="1600" dirty="0" err="1"/>
              <a:t>şekilde</a:t>
            </a:r>
            <a:r>
              <a:rPr lang="en-US" sz="1600" dirty="0"/>
              <a:t> </a:t>
            </a:r>
            <a:r>
              <a:rPr lang="en-US" sz="1600" dirty="0" err="1"/>
              <a:t>yapılmalıdır</a:t>
            </a:r>
            <a:r>
              <a:rPr lang="en-US" sz="1600" dirty="0"/>
              <a:t>. </a:t>
            </a:r>
            <a:r>
              <a:rPr lang="en-US" sz="1600" dirty="0" err="1"/>
              <a:t>Ürün</a:t>
            </a:r>
            <a:r>
              <a:rPr lang="en-US" sz="1600" dirty="0"/>
              <a:t> </a:t>
            </a:r>
            <a:r>
              <a:rPr lang="en-US" sz="1600" dirty="0" err="1"/>
              <a:t>veya</a:t>
            </a:r>
            <a:r>
              <a:rPr lang="en-US" sz="1600" dirty="0"/>
              <a:t> </a:t>
            </a:r>
            <a:r>
              <a:rPr lang="en-US" sz="1600" dirty="0" err="1"/>
              <a:t>hizmetlerin</a:t>
            </a:r>
            <a:r>
              <a:rPr lang="en-US" sz="1600" dirty="0"/>
              <a:t> </a:t>
            </a:r>
            <a:r>
              <a:rPr lang="en-US" sz="1600" dirty="0" err="1"/>
              <a:t>fiyatlandırılması</a:t>
            </a:r>
            <a:r>
              <a:rPr lang="en-US" sz="1600" dirty="0"/>
              <a:t>, </a:t>
            </a:r>
            <a:r>
              <a:rPr lang="en-US" sz="1600" dirty="0" err="1"/>
              <a:t>mali</a:t>
            </a:r>
            <a:r>
              <a:rPr lang="en-US" sz="1600" dirty="0"/>
              <a:t> </a:t>
            </a:r>
            <a:r>
              <a:rPr lang="en-US" sz="1600" dirty="0" err="1"/>
              <a:t>ihtiyaçları</a:t>
            </a:r>
            <a:r>
              <a:rPr lang="en-US" sz="1600" dirty="0"/>
              <a:t> </a:t>
            </a:r>
            <a:r>
              <a:rPr lang="en-US" sz="1600" dirty="0" err="1"/>
              <a:t>karşılayacak</a:t>
            </a:r>
            <a:r>
              <a:rPr lang="en-US" sz="1600" dirty="0"/>
              <a:t> </a:t>
            </a:r>
            <a:r>
              <a:rPr lang="en-US" sz="1600" dirty="0" err="1"/>
              <a:t>şekilde</a:t>
            </a:r>
            <a:r>
              <a:rPr lang="en-US" sz="1600" dirty="0"/>
              <a:t> </a:t>
            </a:r>
            <a:r>
              <a:rPr lang="en-US" sz="1600" dirty="0" err="1"/>
              <a:t>düzenlenmelidir</a:t>
            </a:r>
            <a:r>
              <a:rPr lang="en-US" sz="1600" dirty="0"/>
              <a:t>.</a:t>
            </a:r>
          </a:p>
          <a:p>
            <a:r>
              <a:rPr lang="en-US" sz="1600" b="1" dirty="0" err="1"/>
              <a:t>Merkezi</a:t>
            </a:r>
            <a:r>
              <a:rPr lang="en-US" sz="1600" b="1" dirty="0"/>
              <a:t> </a:t>
            </a:r>
            <a:r>
              <a:rPr lang="en-US" sz="1600" b="1" dirty="0" err="1"/>
              <a:t>Fiyatlandırma</a:t>
            </a:r>
            <a:r>
              <a:rPr lang="en-US" sz="1600" b="1" dirty="0"/>
              <a:t> </a:t>
            </a:r>
            <a:r>
              <a:rPr lang="en-US" sz="1600" b="1" dirty="0" err="1"/>
              <a:t>İşlevleri</a:t>
            </a:r>
            <a:r>
              <a:rPr lang="en-US" sz="1600" b="1" dirty="0"/>
              <a:t>: </a:t>
            </a:r>
            <a:r>
              <a:rPr lang="en-US" sz="1600" dirty="0" err="1"/>
              <a:t>Fiyatlandırma</a:t>
            </a:r>
            <a:r>
              <a:rPr lang="en-US" sz="1600" dirty="0"/>
              <a:t> </a:t>
            </a:r>
            <a:r>
              <a:rPr lang="en-US" sz="1600" dirty="0" err="1"/>
              <a:t>işlevleri</a:t>
            </a:r>
            <a:r>
              <a:rPr lang="en-US" sz="1600" dirty="0"/>
              <a:t>, </a:t>
            </a:r>
            <a:r>
              <a:rPr lang="en-US" sz="1600" dirty="0" err="1"/>
              <a:t>bir</a:t>
            </a:r>
            <a:r>
              <a:rPr lang="en-US" sz="1600" dirty="0"/>
              <a:t> </a:t>
            </a:r>
            <a:r>
              <a:rPr lang="en-US" sz="1600" dirty="0" err="1"/>
              <a:t>tesis</a:t>
            </a:r>
            <a:r>
              <a:rPr lang="en-US" sz="1600" dirty="0"/>
              <a:t> </a:t>
            </a:r>
            <a:r>
              <a:rPr lang="en-US" sz="1600" dirty="0" err="1"/>
              <a:t>veya</a:t>
            </a:r>
            <a:r>
              <a:rPr lang="en-US" sz="1600" dirty="0"/>
              <a:t> </a:t>
            </a:r>
            <a:r>
              <a:rPr lang="en-US" sz="1600" dirty="0" err="1"/>
              <a:t>sağlık</a:t>
            </a:r>
            <a:r>
              <a:rPr lang="en-US" sz="1600" dirty="0"/>
              <a:t> </a:t>
            </a:r>
            <a:r>
              <a:rPr lang="en-US" sz="1600" dirty="0" err="1"/>
              <a:t>sistemi</a:t>
            </a:r>
            <a:r>
              <a:rPr lang="en-US" sz="1600" dirty="0"/>
              <a:t> </a:t>
            </a:r>
            <a:r>
              <a:rPr lang="en-US" sz="1600" dirty="0" err="1"/>
              <a:t>içinde</a:t>
            </a:r>
            <a:r>
              <a:rPr lang="en-US" sz="1600" dirty="0"/>
              <a:t>, </a:t>
            </a:r>
            <a:r>
              <a:rPr lang="en-US" sz="1600" dirty="0" err="1"/>
              <a:t>etkilenen</a:t>
            </a:r>
            <a:r>
              <a:rPr lang="en-US" sz="1600" dirty="0"/>
              <a:t> </a:t>
            </a:r>
            <a:r>
              <a:rPr lang="en-US" sz="1600" dirty="0" err="1"/>
              <a:t>bütün</a:t>
            </a:r>
            <a:r>
              <a:rPr lang="en-US" sz="1600" dirty="0"/>
              <a:t> </a:t>
            </a:r>
            <a:r>
              <a:rPr lang="en-US" sz="1600" dirty="0" err="1"/>
              <a:t>birimlerden</a:t>
            </a:r>
            <a:r>
              <a:rPr lang="en-US" sz="1600" dirty="0"/>
              <a:t> </a:t>
            </a:r>
            <a:r>
              <a:rPr lang="en-US" sz="1600" dirty="0" err="1"/>
              <a:t>belirlenen</a:t>
            </a:r>
            <a:r>
              <a:rPr lang="en-US" sz="1600" dirty="0"/>
              <a:t> </a:t>
            </a:r>
            <a:r>
              <a:rPr lang="en-US" sz="1600" dirty="0" err="1"/>
              <a:t>sorumluluklar</a:t>
            </a:r>
            <a:r>
              <a:rPr lang="en-US" sz="1600" dirty="0"/>
              <a:t>, </a:t>
            </a:r>
            <a:r>
              <a:rPr lang="en-US" sz="1600" dirty="0" err="1"/>
              <a:t>prosedürler</a:t>
            </a:r>
            <a:r>
              <a:rPr lang="en-US" sz="1600" dirty="0"/>
              <a:t> </a:t>
            </a:r>
            <a:r>
              <a:rPr lang="en-US" sz="1600" dirty="0" err="1"/>
              <a:t>ve</a:t>
            </a:r>
            <a:r>
              <a:rPr lang="en-US" sz="1600" dirty="0"/>
              <a:t> </a:t>
            </a:r>
            <a:r>
              <a:rPr lang="en-US" sz="1600" dirty="0" err="1"/>
              <a:t>girdilerle</a:t>
            </a:r>
            <a:r>
              <a:rPr lang="en-US" sz="1600" dirty="0"/>
              <a:t> </a:t>
            </a:r>
            <a:r>
              <a:rPr lang="en-US" sz="1600" dirty="0" err="1"/>
              <a:t>mümkün</a:t>
            </a:r>
            <a:r>
              <a:rPr lang="en-US" sz="1600" dirty="0"/>
              <a:t> </a:t>
            </a:r>
            <a:r>
              <a:rPr lang="en-US" sz="1600" dirty="0" err="1"/>
              <a:t>olduğunca</a:t>
            </a:r>
            <a:r>
              <a:rPr lang="en-US" sz="1600" dirty="0"/>
              <a:t> </a:t>
            </a:r>
            <a:r>
              <a:rPr lang="en-US" sz="1600" dirty="0" err="1"/>
              <a:t>merkezileştirilmelidir</a:t>
            </a:r>
            <a:r>
              <a:rPr lang="en-US" sz="1600" dirty="0"/>
              <a:t>.</a:t>
            </a:r>
          </a:p>
        </p:txBody>
      </p:sp>
    </p:spTree>
    <p:extLst>
      <p:ext uri="{BB962C8B-B14F-4D97-AF65-F5344CB8AC3E}">
        <p14:creationId xmlns:p14="http://schemas.microsoft.com/office/powerpoint/2010/main" val="34408555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FC02A6-E616-4441-9CCB-502B90C49B87}"/>
              </a:ext>
            </a:extLst>
          </p:cNvPr>
          <p:cNvSpPr>
            <a:spLocks noGrp="1"/>
          </p:cNvSpPr>
          <p:nvPr>
            <p:ph type="title"/>
          </p:nvPr>
        </p:nvSpPr>
        <p:spPr>
          <a:xfrm>
            <a:off x="833895" y="0"/>
            <a:ext cx="10353762" cy="1257300"/>
          </a:xfrm>
        </p:spPr>
        <p:txBody>
          <a:bodyPr>
            <a:normAutofit/>
          </a:bodyPr>
          <a:lstStyle/>
          <a:p>
            <a:pPr algn="l"/>
            <a:r>
              <a:rPr lang="en-US" sz="1600" dirty="0" err="1"/>
              <a:t>Sağlık</a:t>
            </a:r>
            <a:r>
              <a:rPr lang="en-US" sz="1600" dirty="0"/>
              <a:t> </a:t>
            </a:r>
            <a:r>
              <a:rPr lang="en-US" sz="1600" dirty="0" err="1"/>
              <a:t>hizmetini</a:t>
            </a:r>
            <a:r>
              <a:rPr lang="en-US" sz="1600" dirty="0"/>
              <a:t> </a:t>
            </a:r>
            <a:r>
              <a:rPr lang="en-US" sz="1600" dirty="0" err="1"/>
              <a:t>sunan</a:t>
            </a:r>
            <a:r>
              <a:rPr lang="en-US" sz="1600" dirty="0"/>
              <a:t> </a:t>
            </a:r>
            <a:r>
              <a:rPr lang="en-US" sz="1600" dirty="0" err="1"/>
              <a:t>kuruluşların</a:t>
            </a:r>
            <a:r>
              <a:rPr lang="en-US" sz="1600" dirty="0"/>
              <a:t> </a:t>
            </a:r>
            <a:r>
              <a:rPr lang="en-US" sz="1600" dirty="0" err="1"/>
              <a:t>fiyatları</a:t>
            </a:r>
            <a:r>
              <a:rPr lang="en-US" sz="1600" dirty="0"/>
              <a:t> </a:t>
            </a:r>
            <a:r>
              <a:rPr lang="en-US" sz="1600" dirty="0" err="1"/>
              <a:t>belirlerken</a:t>
            </a:r>
            <a:r>
              <a:rPr lang="en-US" sz="1600" dirty="0"/>
              <a:t> </a:t>
            </a:r>
            <a:r>
              <a:rPr lang="en-US" sz="1600" dirty="0" err="1"/>
              <a:t>dikkat</a:t>
            </a:r>
            <a:r>
              <a:rPr lang="en-US" sz="1600" dirty="0"/>
              <a:t> </a:t>
            </a:r>
            <a:r>
              <a:rPr lang="en-US" sz="1600" dirty="0" err="1"/>
              <a:t>etmesi</a:t>
            </a:r>
            <a:r>
              <a:rPr lang="en-US" sz="1600" dirty="0"/>
              <a:t> </a:t>
            </a:r>
            <a:r>
              <a:rPr lang="en-US" sz="1600" dirty="0" err="1"/>
              <a:t>gereken</a:t>
            </a:r>
            <a:r>
              <a:rPr lang="en-US" sz="1600" dirty="0"/>
              <a:t> </a:t>
            </a:r>
            <a:r>
              <a:rPr lang="en-US" sz="1600" dirty="0" err="1"/>
              <a:t>bazı</a:t>
            </a:r>
            <a:r>
              <a:rPr lang="en-US" sz="1600" dirty="0"/>
              <a:t> </a:t>
            </a:r>
            <a:r>
              <a:rPr lang="en-US" sz="1600" dirty="0" err="1"/>
              <a:t>yaklaşımlar</a:t>
            </a:r>
            <a:r>
              <a:rPr lang="en-US" sz="1600" dirty="0"/>
              <a:t> </a:t>
            </a:r>
            <a:r>
              <a:rPr lang="en-US" sz="1600" dirty="0" err="1"/>
              <a:t>bulunmaktadır</a:t>
            </a:r>
            <a:r>
              <a:rPr lang="en-US" sz="1600" dirty="0"/>
              <a:t>. Bu </a:t>
            </a:r>
            <a:r>
              <a:rPr lang="en-US" sz="1600" dirty="0" err="1"/>
              <a:t>yaklaşımlar</a:t>
            </a:r>
            <a:r>
              <a:rPr lang="en-US" sz="1600" dirty="0"/>
              <a:t> </a:t>
            </a:r>
            <a:r>
              <a:rPr lang="en-US" sz="1600" dirty="0" err="1"/>
              <a:t>aynı</a:t>
            </a:r>
            <a:r>
              <a:rPr lang="en-US" sz="1600" dirty="0"/>
              <a:t> </a:t>
            </a:r>
            <a:r>
              <a:rPr lang="en-US" sz="1600" dirty="0" err="1"/>
              <a:t>zamanda</a:t>
            </a:r>
            <a:r>
              <a:rPr lang="en-US" sz="1600" dirty="0"/>
              <a:t> </a:t>
            </a:r>
            <a:r>
              <a:rPr lang="en-US" sz="1600" dirty="0" err="1"/>
              <a:t>fiyatlandırma</a:t>
            </a:r>
            <a:r>
              <a:rPr lang="en-US" sz="1600" dirty="0"/>
              <a:t> </a:t>
            </a:r>
            <a:r>
              <a:rPr lang="en-US" sz="1600" dirty="0" err="1"/>
              <a:t>stratejilerini</a:t>
            </a:r>
            <a:r>
              <a:rPr lang="en-US" sz="1600" dirty="0"/>
              <a:t> </a:t>
            </a:r>
            <a:r>
              <a:rPr lang="en-US" sz="1600" dirty="0" err="1"/>
              <a:t>temsil</a:t>
            </a:r>
            <a:r>
              <a:rPr lang="en-US" sz="1600" dirty="0"/>
              <a:t> </a:t>
            </a:r>
            <a:r>
              <a:rPr lang="en-US" sz="1600" dirty="0" err="1"/>
              <a:t>etmektedir</a:t>
            </a:r>
            <a:r>
              <a:rPr lang="en-US" sz="1600" dirty="0"/>
              <a:t>. </a:t>
            </a:r>
            <a:r>
              <a:rPr lang="en-US" sz="1600" dirty="0" err="1"/>
              <a:t>Fakat</a:t>
            </a:r>
            <a:r>
              <a:rPr lang="en-US" sz="1600" dirty="0"/>
              <a:t> </a:t>
            </a:r>
            <a:r>
              <a:rPr lang="en-US" sz="1600" dirty="0" err="1"/>
              <a:t>fiyatlandırmada</a:t>
            </a:r>
            <a:r>
              <a:rPr lang="en-US" sz="1600" dirty="0"/>
              <a:t> </a:t>
            </a:r>
            <a:r>
              <a:rPr lang="en-US" sz="1600" dirty="0" err="1"/>
              <a:t>tek</a:t>
            </a:r>
            <a:r>
              <a:rPr lang="en-US" sz="1600" dirty="0"/>
              <a:t> </a:t>
            </a:r>
            <a:r>
              <a:rPr lang="en-US" sz="1600" dirty="0" err="1"/>
              <a:t>bir</a:t>
            </a:r>
            <a:r>
              <a:rPr lang="en-US" sz="1600" dirty="0"/>
              <a:t> </a:t>
            </a:r>
            <a:r>
              <a:rPr lang="en-US" sz="1600" dirty="0" err="1"/>
              <a:t>strateji</a:t>
            </a:r>
            <a:r>
              <a:rPr lang="en-US" sz="1600" dirty="0"/>
              <a:t> </a:t>
            </a:r>
            <a:r>
              <a:rPr lang="en-US" sz="1600" dirty="0" err="1"/>
              <a:t>kullanmak</a:t>
            </a:r>
            <a:r>
              <a:rPr lang="en-US" sz="1600" dirty="0"/>
              <a:t> </a:t>
            </a:r>
            <a:r>
              <a:rPr lang="en-US" sz="1600" dirty="0" err="1"/>
              <a:t>uygun</a:t>
            </a:r>
            <a:r>
              <a:rPr lang="en-US" sz="1600" dirty="0"/>
              <a:t> </a:t>
            </a:r>
            <a:r>
              <a:rPr lang="en-US" sz="1600" dirty="0" err="1"/>
              <a:t>değildir</a:t>
            </a:r>
            <a:r>
              <a:rPr lang="en-US" sz="1600" dirty="0"/>
              <a:t>. </a:t>
            </a:r>
            <a:r>
              <a:rPr lang="en-US" sz="1600" dirty="0" err="1"/>
              <a:t>Literatürde</a:t>
            </a:r>
            <a:r>
              <a:rPr lang="en-US" sz="1600" dirty="0"/>
              <a:t> </a:t>
            </a:r>
            <a:r>
              <a:rPr lang="en-US" sz="1600" dirty="0" err="1"/>
              <a:t>geçerli</a:t>
            </a:r>
            <a:r>
              <a:rPr lang="en-US" sz="1600" dirty="0"/>
              <a:t> </a:t>
            </a:r>
            <a:r>
              <a:rPr lang="en-US" sz="1600" dirty="0" err="1"/>
              <a:t>olan</a:t>
            </a:r>
            <a:r>
              <a:rPr lang="en-US" sz="1600" dirty="0"/>
              <a:t> </a:t>
            </a:r>
            <a:r>
              <a:rPr lang="en-US" sz="1600" dirty="0" err="1"/>
              <a:t>güncel</a:t>
            </a:r>
            <a:r>
              <a:rPr lang="en-US" sz="1600" dirty="0"/>
              <a:t> </a:t>
            </a:r>
            <a:r>
              <a:rPr lang="en-US" sz="1600" dirty="0" err="1"/>
              <a:t>fiyatlandırma</a:t>
            </a:r>
            <a:r>
              <a:rPr lang="en-US" sz="1600" dirty="0"/>
              <a:t> </a:t>
            </a:r>
            <a:r>
              <a:rPr lang="en-US" sz="1600" dirty="0" err="1"/>
              <a:t>türleri</a:t>
            </a:r>
            <a:r>
              <a:rPr lang="en-US" sz="1600" dirty="0"/>
              <a:t> </a:t>
            </a:r>
            <a:r>
              <a:rPr lang="en-US" sz="1600" dirty="0" err="1"/>
              <a:t>şunlardır</a:t>
            </a:r>
            <a:r>
              <a:rPr lang="en-US" sz="1600" dirty="0"/>
              <a:t>:</a:t>
            </a:r>
            <a:endParaRPr lang="en-US" sz="1600" b="1" dirty="0"/>
          </a:p>
        </p:txBody>
      </p:sp>
      <p:sp>
        <p:nvSpPr>
          <p:cNvPr id="3" name="Content Placeholder 2">
            <a:extLst>
              <a:ext uri="{FF2B5EF4-FFF2-40B4-BE49-F238E27FC236}">
                <a16:creationId xmlns:a16="http://schemas.microsoft.com/office/drawing/2014/main" id="{1A1C5CC5-7454-4D82-9578-52745A4373DF}"/>
              </a:ext>
            </a:extLst>
          </p:cNvPr>
          <p:cNvSpPr>
            <a:spLocks noGrp="1"/>
          </p:cNvSpPr>
          <p:nvPr>
            <p:ph idx="1"/>
          </p:nvPr>
        </p:nvSpPr>
        <p:spPr>
          <a:xfrm>
            <a:off x="651909" y="1257300"/>
            <a:ext cx="10888182" cy="4564047"/>
          </a:xfrm>
        </p:spPr>
        <p:txBody>
          <a:bodyPr>
            <a:noAutofit/>
          </a:bodyPr>
          <a:lstStyle/>
          <a:p>
            <a:r>
              <a:rPr lang="en-US" sz="1200" b="1" dirty="0"/>
              <a:t>Tam </a:t>
            </a:r>
            <a:r>
              <a:rPr lang="en-US" sz="1200" b="1" dirty="0" err="1"/>
              <a:t>Maliyet</a:t>
            </a:r>
            <a:r>
              <a:rPr lang="en-US" sz="1200" b="1" dirty="0"/>
              <a:t> </a:t>
            </a:r>
            <a:r>
              <a:rPr lang="en-US" sz="1200" b="1" dirty="0" err="1"/>
              <a:t>Fiyatlandırması</a:t>
            </a:r>
            <a:r>
              <a:rPr lang="en-US" sz="1200" b="1" dirty="0"/>
              <a:t>: </a:t>
            </a:r>
            <a:r>
              <a:rPr lang="en-US" sz="1200" dirty="0" err="1"/>
              <a:t>Sağlık</a:t>
            </a:r>
            <a:r>
              <a:rPr lang="en-US" sz="1200" dirty="0"/>
              <a:t> </a:t>
            </a:r>
            <a:r>
              <a:rPr lang="en-US" sz="1200" dirty="0" err="1"/>
              <a:t>kuruluşlarının</a:t>
            </a:r>
            <a:r>
              <a:rPr lang="en-US" sz="1200" dirty="0"/>
              <a:t> </a:t>
            </a:r>
            <a:r>
              <a:rPr lang="en-US" sz="1200" dirty="0" err="1"/>
              <a:t>uzun</a:t>
            </a:r>
            <a:r>
              <a:rPr lang="en-US" sz="1200" dirty="0"/>
              <a:t> </a:t>
            </a:r>
            <a:r>
              <a:rPr lang="en-US" sz="1200" dirty="0" err="1"/>
              <a:t>vadede</a:t>
            </a:r>
            <a:r>
              <a:rPr lang="en-US" sz="1200" dirty="0"/>
              <a:t> </a:t>
            </a:r>
            <a:r>
              <a:rPr lang="en-US" sz="1200" dirty="0" err="1"/>
              <a:t>hayatta</a:t>
            </a:r>
            <a:r>
              <a:rPr lang="en-US" sz="1200" dirty="0"/>
              <a:t> </a:t>
            </a:r>
            <a:r>
              <a:rPr lang="en-US" sz="1200" dirty="0" err="1"/>
              <a:t>kalabilmek</a:t>
            </a:r>
            <a:r>
              <a:rPr lang="en-US" sz="1200" dirty="0"/>
              <a:t> </a:t>
            </a:r>
            <a:r>
              <a:rPr lang="en-US" sz="1200" dirty="0" err="1"/>
              <a:t>için</a:t>
            </a:r>
            <a:r>
              <a:rPr lang="en-US" sz="1200" dirty="0"/>
              <a:t> </a:t>
            </a:r>
            <a:r>
              <a:rPr lang="en-US" sz="1200" dirty="0" err="1"/>
              <a:t>yapmış</a:t>
            </a:r>
            <a:r>
              <a:rPr lang="en-US" sz="1200" dirty="0"/>
              <a:t> </a:t>
            </a:r>
            <a:r>
              <a:rPr lang="en-US" sz="1200" dirty="0" err="1"/>
              <a:t>oldukları</a:t>
            </a:r>
            <a:r>
              <a:rPr lang="en-US" sz="1200" dirty="0"/>
              <a:t> </a:t>
            </a:r>
            <a:r>
              <a:rPr lang="en-US" sz="1200" dirty="0" err="1"/>
              <a:t>bütün</a:t>
            </a:r>
            <a:r>
              <a:rPr lang="en-US" sz="1200" dirty="0"/>
              <a:t> </a:t>
            </a:r>
            <a:r>
              <a:rPr lang="en-US" sz="1200" dirty="0" err="1"/>
              <a:t>masrafları</a:t>
            </a:r>
            <a:r>
              <a:rPr lang="en-US" sz="1200" dirty="0"/>
              <a:t> </a:t>
            </a:r>
            <a:r>
              <a:rPr lang="en-US" sz="1200" dirty="0" err="1"/>
              <a:t>karşılayacak</a:t>
            </a:r>
            <a:r>
              <a:rPr lang="en-US" sz="1200" dirty="0"/>
              <a:t> </a:t>
            </a:r>
            <a:r>
              <a:rPr lang="en-US" sz="1200" dirty="0" err="1"/>
              <a:t>fiyatların</a:t>
            </a:r>
            <a:r>
              <a:rPr lang="en-US" sz="1200" dirty="0"/>
              <a:t> </a:t>
            </a:r>
            <a:r>
              <a:rPr lang="en-US" sz="1200" dirty="0" err="1"/>
              <a:t>belirlenmesi</a:t>
            </a:r>
            <a:r>
              <a:rPr lang="en-US" sz="1200" dirty="0"/>
              <a:t> </a:t>
            </a:r>
            <a:r>
              <a:rPr lang="en-US" sz="1200" dirty="0" err="1"/>
              <a:t>olarak</a:t>
            </a:r>
            <a:r>
              <a:rPr lang="en-US" sz="1200" dirty="0"/>
              <a:t> </a:t>
            </a:r>
            <a:r>
              <a:rPr lang="en-US" sz="1200" dirty="0" err="1"/>
              <a:t>kabul</a:t>
            </a:r>
            <a:r>
              <a:rPr lang="en-US" sz="1200" dirty="0"/>
              <a:t> </a:t>
            </a:r>
            <a:r>
              <a:rPr lang="en-US" sz="1200" dirty="0" err="1"/>
              <a:t>edilen</a:t>
            </a:r>
            <a:r>
              <a:rPr lang="en-US" sz="1200" dirty="0"/>
              <a:t> tam </a:t>
            </a:r>
            <a:r>
              <a:rPr lang="en-US" sz="1200" dirty="0" err="1"/>
              <a:t>maliyet</a:t>
            </a:r>
            <a:r>
              <a:rPr lang="en-US" sz="1200" dirty="0"/>
              <a:t> </a:t>
            </a:r>
            <a:r>
              <a:rPr lang="en-US" sz="1200" dirty="0" err="1"/>
              <a:t>fiyatlandırması</a:t>
            </a:r>
            <a:r>
              <a:rPr lang="en-US" sz="1200" dirty="0"/>
              <a:t>, </a:t>
            </a:r>
            <a:r>
              <a:rPr lang="en-US" sz="1200" dirty="0" err="1"/>
              <a:t>bir</a:t>
            </a:r>
            <a:r>
              <a:rPr lang="en-US" sz="1200" dirty="0"/>
              <a:t> </a:t>
            </a:r>
            <a:r>
              <a:rPr lang="en-US" sz="1200" dirty="0" err="1"/>
              <a:t>klinikte</a:t>
            </a:r>
            <a:r>
              <a:rPr lang="en-US" sz="1200" dirty="0"/>
              <a:t> </a:t>
            </a:r>
            <a:r>
              <a:rPr lang="en-US" sz="1200" dirty="0" err="1"/>
              <a:t>muayene</a:t>
            </a:r>
            <a:r>
              <a:rPr lang="en-US" sz="1200" dirty="0"/>
              <a:t>, </a:t>
            </a:r>
            <a:r>
              <a:rPr lang="en-US" sz="1200" dirty="0" err="1"/>
              <a:t>laboratuvar</a:t>
            </a:r>
            <a:r>
              <a:rPr lang="en-US" sz="1200" dirty="0"/>
              <a:t> </a:t>
            </a:r>
            <a:r>
              <a:rPr lang="en-US" sz="1200" dirty="0" err="1"/>
              <a:t>testi</a:t>
            </a:r>
            <a:r>
              <a:rPr lang="en-US" sz="1200" dirty="0"/>
              <a:t> </a:t>
            </a:r>
            <a:r>
              <a:rPr lang="en-US" sz="1200" dirty="0" err="1"/>
              <a:t>veya</a:t>
            </a:r>
            <a:r>
              <a:rPr lang="en-US" sz="1200" dirty="0"/>
              <a:t> </a:t>
            </a:r>
            <a:r>
              <a:rPr lang="en-US" sz="1200" dirty="0" err="1"/>
              <a:t>belirli</a:t>
            </a:r>
            <a:r>
              <a:rPr lang="en-US" sz="1200" dirty="0"/>
              <a:t> </a:t>
            </a:r>
            <a:r>
              <a:rPr lang="en-US" sz="1200" dirty="0" err="1"/>
              <a:t>bir</a:t>
            </a:r>
            <a:r>
              <a:rPr lang="en-US" sz="1200" dirty="0"/>
              <a:t> </a:t>
            </a:r>
            <a:r>
              <a:rPr lang="en-US" sz="1200" dirty="0" err="1"/>
              <a:t>tanı</a:t>
            </a:r>
            <a:r>
              <a:rPr lang="en-US" sz="1200" dirty="0"/>
              <a:t> </a:t>
            </a:r>
            <a:r>
              <a:rPr lang="en-US" sz="1200" dirty="0" err="1"/>
              <a:t>tedavisi</a:t>
            </a:r>
            <a:r>
              <a:rPr lang="en-US" sz="1200" dirty="0"/>
              <a:t> </a:t>
            </a:r>
            <a:r>
              <a:rPr lang="en-US" sz="1200" dirty="0" err="1"/>
              <a:t>olup</a:t>
            </a:r>
            <a:r>
              <a:rPr lang="en-US" sz="1200" dirty="0"/>
              <a:t> </a:t>
            </a:r>
            <a:r>
              <a:rPr lang="en-US" sz="1200" dirty="0" err="1"/>
              <a:t>olmadığına</a:t>
            </a:r>
            <a:r>
              <a:rPr lang="en-US" sz="1200" dirty="0"/>
              <a:t> </a:t>
            </a:r>
            <a:r>
              <a:rPr lang="en-US" sz="1200" dirty="0" err="1"/>
              <a:t>bakılmaksızın</a:t>
            </a:r>
            <a:r>
              <a:rPr lang="en-US" sz="1200" dirty="0"/>
              <a:t> </a:t>
            </a:r>
            <a:r>
              <a:rPr lang="en-US" sz="1200" dirty="0" err="1"/>
              <a:t>mutlaka</a:t>
            </a:r>
            <a:r>
              <a:rPr lang="en-US" sz="1200" dirty="0"/>
              <a:t> </a:t>
            </a:r>
            <a:r>
              <a:rPr lang="en-US" sz="1200" dirty="0" err="1"/>
              <a:t>hizmet</a:t>
            </a:r>
            <a:r>
              <a:rPr lang="en-US" sz="1200" dirty="0"/>
              <a:t> </a:t>
            </a:r>
            <a:r>
              <a:rPr lang="en-US" sz="1200" dirty="0" err="1"/>
              <a:t>sağlanmasında</a:t>
            </a:r>
            <a:r>
              <a:rPr lang="en-US" sz="1200" dirty="0"/>
              <a:t> </a:t>
            </a:r>
            <a:r>
              <a:rPr lang="en-US" sz="1200" dirty="0" err="1"/>
              <a:t>değişken</a:t>
            </a:r>
            <a:r>
              <a:rPr lang="en-US" sz="1200" dirty="0"/>
              <a:t> </a:t>
            </a:r>
            <a:r>
              <a:rPr lang="en-US" sz="1200" dirty="0" err="1"/>
              <a:t>maliyetleri</a:t>
            </a:r>
            <a:r>
              <a:rPr lang="en-US" sz="1200" dirty="0"/>
              <a:t>, </a:t>
            </a:r>
            <a:r>
              <a:rPr lang="en-US" sz="1200" dirty="0" err="1"/>
              <a:t>sabit</a:t>
            </a:r>
            <a:r>
              <a:rPr lang="en-US" sz="1200" dirty="0"/>
              <a:t> </a:t>
            </a:r>
            <a:r>
              <a:rPr lang="en-US" sz="1200" dirty="0" err="1"/>
              <a:t>maliyetleri</a:t>
            </a:r>
            <a:r>
              <a:rPr lang="en-US" sz="1200" dirty="0"/>
              <a:t>, </a:t>
            </a:r>
            <a:r>
              <a:rPr lang="en-US" sz="1200" dirty="0" err="1"/>
              <a:t>uygun</a:t>
            </a:r>
            <a:r>
              <a:rPr lang="en-US" sz="1200" dirty="0"/>
              <a:t> </a:t>
            </a:r>
            <a:r>
              <a:rPr lang="en-US" sz="1200" dirty="0" err="1"/>
              <a:t>boyutta</a:t>
            </a:r>
            <a:r>
              <a:rPr lang="en-US" sz="1200" dirty="0"/>
              <a:t> </a:t>
            </a:r>
            <a:r>
              <a:rPr lang="en-US" sz="1200" dirty="0" err="1"/>
              <a:t>genel</a:t>
            </a:r>
            <a:r>
              <a:rPr lang="en-US" sz="1200" dirty="0"/>
              <a:t> </a:t>
            </a:r>
            <a:r>
              <a:rPr lang="en-US" sz="1200" dirty="0" err="1"/>
              <a:t>gider</a:t>
            </a:r>
            <a:r>
              <a:rPr lang="en-US" sz="1200" dirty="0"/>
              <a:t> </a:t>
            </a:r>
            <a:r>
              <a:rPr lang="en-US" sz="1200" dirty="0" err="1"/>
              <a:t>maliyetlerinin</a:t>
            </a:r>
            <a:r>
              <a:rPr lang="en-US" sz="1200" dirty="0"/>
              <a:t> </a:t>
            </a:r>
            <a:r>
              <a:rPr lang="en-US" sz="1200" dirty="0" err="1"/>
              <a:t>bulunması</a:t>
            </a:r>
            <a:r>
              <a:rPr lang="en-US" sz="1200" dirty="0"/>
              <a:t> </a:t>
            </a:r>
            <a:r>
              <a:rPr lang="en-US" sz="1200" dirty="0" err="1"/>
              <a:t>gerekir</a:t>
            </a:r>
            <a:r>
              <a:rPr lang="en-US" sz="1200" dirty="0"/>
              <a:t>. </a:t>
            </a:r>
            <a:r>
              <a:rPr lang="en-US" sz="1200" dirty="0" err="1"/>
              <a:t>Genel</a:t>
            </a:r>
            <a:r>
              <a:rPr lang="en-US" sz="1200" dirty="0"/>
              <a:t> </a:t>
            </a:r>
            <a:r>
              <a:rPr lang="en-US" sz="1200" dirty="0" err="1"/>
              <a:t>gelirler</a:t>
            </a:r>
            <a:r>
              <a:rPr lang="en-US" sz="1200" dirty="0"/>
              <a:t> de hem </a:t>
            </a:r>
            <a:r>
              <a:rPr lang="en-US" sz="1200" dirty="0" err="1"/>
              <a:t>doğrudan</a:t>
            </a:r>
            <a:r>
              <a:rPr lang="en-US" sz="1200" dirty="0"/>
              <a:t> hem de </a:t>
            </a:r>
            <a:r>
              <a:rPr lang="en-US" sz="1200" dirty="0" err="1"/>
              <a:t>genel</a:t>
            </a:r>
            <a:r>
              <a:rPr lang="en-US" sz="1200" dirty="0"/>
              <a:t> </a:t>
            </a:r>
            <a:r>
              <a:rPr lang="en-US" sz="1200" dirty="0" err="1"/>
              <a:t>maliyetleri</a:t>
            </a:r>
            <a:r>
              <a:rPr lang="en-US" sz="1200" dirty="0"/>
              <a:t> </a:t>
            </a:r>
            <a:r>
              <a:rPr lang="en-US" sz="1200" dirty="0" err="1"/>
              <a:t>kapsamalıdır</a:t>
            </a:r>
            <a:r>
              <a:rPr lang="en-US" sz="1200" dirty="0"/>
              <a:t>. Bunun </a:t>
            </a:r>
            <a:r>
              <a:rPr lang="en-US" sz="1200" dirty="0" err="1"/>
              <a:t>anlamı</a:t>
            </a:r>
            <a:r>
              <a:rPr lang="en-US" sz="1200" dirty="0"/>
              <a:t> </a:t>
            </a:r>
            <a:r>
              <a:rPr lang="en-US" sz="1200" dirty="0" err="1"/>
              <a:t>belirlenen</a:t>
            </a:r>
            <a:r>
              <a:rPr lang="en-US" sz="1200" dirty="0"/>
              <a:t> </a:t>
            </a:r>
            <a:r>
              <a:rPr lang="en-US" sz="1200" dirty="0" err="1"/>
              <a:t>fiyat</a:t>
            </a:r>
            <a:r>
              <a:rPr lang="en-US" sz="1200" dirty="0"/>
              <a:t> </a:t>
            </a:r>
            <a:r>
              <a:rPr lang="en-US" sz="1200" dirty="0" err="1"/>
              <a:t>bütün</a:t>
            </a:r>
            <a:r>
              <a:rPr lang="en-US" sz="1200" dirty="0"/>
              <a:t> </a:t>
            </a:r>
            <a:r>
              <a:rPr lang="en-US" sz="1200" dirty="0" err="1"/>
              <a:t>masrafları</a:t>
            </a:r>
            <a:r>
              <a:rPr lang="en-US" sz="1200" dirty="0"/>
              <a:t> </a:t>
            </a:r>
            <a:r>
              <a:rPr lang="en-US" sz="1200" dirty="0" err="1"/>
              <a:t>karşılamalıdır</a:t>
            </a:r>
            <a:r>
              <a:rPr lang="en-US" sz="1200" dirty="0"/>
              <a:t>. </a:t>
            </a:r>
            <a:r>
              <a:rPr lang="en-US" sz="1200" dirty="0" err="1"/>
              <a:t>Bütün</a:t>
            </a:r>
            <a:r>
              <a:rPr lang="en-US" sz="1200" dirty="0"/>
              <a:t> </a:t>
            </a:r>
            <a:r>
              <a:rPr lang="en-US" sz="1200" dirty="0" err="1"/>
              <a:t>işletmeler</a:t>
            </a:r>
            <a:r>
              <a:rPr lang="en-US" sz="1200" dirty="0"/>
              <a:t> </a:t>
            </a:r>
            <a:r>
              <a:rPr lang="en-US" sz="1200" dirty="0" err="1"/>
              <a:t>kazanca</a:t>
            </a:r>
            <a:r>
              <a:rPr lang="en-US" sz="1200" dirty="0"/>
              <a:t> </a:t>
            </a:r>
            <a:r>
              <a:rPr lang="en-US" sz="1200" dirty="0" err="1"/>
              <a:t>ihtiyaç</a:t>
            </a:r>
            <a:r>
              <a:rPr lang="en-US" sz="1200" dirty="0"/>
              <a:t> </a:t>
            </a:r>
            <a:r>
              <a:rPr lang="en-US" sz="1200" dirty="0" err="1"/>
              <a:t>duymaktadır</a:t>
            </a:r>
            <a:r>
              <a:rPr lang="en-US" sz="1200" dirty="0"/>
              <a:t>. </a:t>
            </a:r>
            <a:r>
              <a:rPr lang="en-US" sz="1200" dirty="0" err="1"/>
              <a:t>Kâr</a:t>
            </a:r>
            <a:r>
              <a:rPr lang="en-US" sz="1200" dirty="0"/>
              <a:t> </a:t>
            </a:r>
            <a:r>
              <a:rPr lang="en-US" sz="1200" dirty="0" err="1"/>
              <a:t>amacı</a:t>
            </a:r>
            <a:r>
              <a:rPr lang="en-US" sz="1200" dirty="0"/>
              <a:t> </a:t>
            </a:r>
            <a:r>
              <a:rPr lang="en-US" sz="1200" dirty="0" err="1"/>
              <a:t>gütmeyen</a:t>
            </a:r>
            <a:r>
              <a:rPr lang="en-US" sz="1200" dirty="0"/>
              <a:t> </a:t>
            </a:r>
            <a:r>
              <a:rPr lang="en-US" sz="1200" dirty="0" err="1"/>
              <a:t>işletmeler</a:t>
            </a:r>
            <a:r>
              <a:rPr lang="en-US" sz="1200" dirty="0"/>
              <a:t> </a:t>
            </a:r>
            <a:r>
              <a:rPr lang="en-US" sz="1200" dirty="0" err="1"/>
              <a:t>fiyatları</a:t>
            </a:r>
            <a:r>
              <a:rPr lang="en-US" sz="1200" dirty="0"/>
              <a:t> </a:t>
            </a:r>
            <a:r>
              <a:rPr lang="en-US" sz="1200" dirty="0" err="1"/>
              <a:t>büyüme</a:t>
            </a:r>
            <a:r>
              <a:rPr lang="en-US" sz="1200" dirty="0"/>
              <a:t> </a:t>
            </a:r>
            <a:r>
              <a:rPr lang="en-US" sz="1200" dirty="0" err="1"/>
              <a:t>hedeflerini</a:t>
            </a:r>
            <a:r>
              <a:rPr lang="en-US" sz="1200" dirty="0"/>
              <a:t> </a:t>
            </a:r>
            <a:r>
              <a:rPr lang="en-US" sz="1200" dirty="0" err="1"/>
              <a:t>karşılamak</a:t>
            </a:r>
            <a:r>
              <a:rPr lang="en-US" sz="1200" dirty="0"/>
              <a:t> </a:t>
            </a:r>
            <a:r>
              <a:rPr lang="en-US" sz="1200" dirty="0" err="1"/>
              <a:t>için</a:t>
            </a:r>
            <a:r>
              <a:rPr lang="en-US" sz="1200" dirty="0"/>
              <a:t> </a:t>
            </a:r>
            <a:r>
              <a:rPr lang="en-US" sz="1200" dirty="0" err="1"/>
              <a:t>gerekli</a:t>
            </a:r>
            <a:r>
              <a:rPr lang="en-US" sz="1200" dirty="0"/>
              <a:t> </a:t>
            </a:r>
            <a:r>
              <a:rPr lang="en-US" sz="1200" dirty="0" err="1"/>
              <a:t>kazancı</a:t>
            </a:r>
            <a:r>
              <a:rPr lang="en-US" sz="1200" dirty="0"/>
              <a:t> </a:t>
            </a:r>
            <a:r>
              <a:rPr lang="en-US" sz="1200" dirty="0" err="1"/>
              <a:t>sağlayacak</a:t>
            </a:r>
            <a:r>
              <a:rPr lang="en-US" sz="1200" dirty="0"/>
              <a:t> </a:t>
            </a:r>
            <a:r>
              <a:rPr lang="en-US" sz="1200" dirty="0" err="1"/>
              <a:t>kadar</a:t>
            </a:r>
            <a:r>
              <a:rPr lang="en-US" sz="1200" dirty="0"/>
              <a:t> </a:t>
            </a:r>
            <a:r>
              <a:rPr lang="en-US" sz="1200" dirty="0" err="1"/>
              <a:t>bir</a:t>
            </a:r>
            <a:r>
              <a:rPr lang="en-US" sz="1200" dirty="0"/>
              <a:t> </a:t>
            </a:r>
            <a:r>
              <a:rPr lang="en-US" sz="1200" dirty="0" err="1"/>
              <a:t>değer</a:t>
            </a:r>
            <a:r>
              <a:rPr lang="en-US" sz="1200" dirty="0"/>
              <a:t> </a:t>
            </a:r>
            <a:r>
              <a:rPr lang="en-US" sz="1200" dirty="0" err="1"/>
              <a:t>belirlemektedir</a:t>
            </a:r>
            <a:r>
              <a:rPr lang="en-US" sz="1200" dirty="0"/>
              <a:t>. Kar </a:t>
            </a:r>
            <a:r>
              <a:rPr lang="en-US" sz="1200" dirty="0" err="1"/>
              <a:t>amacı</a:t>
            </a:r>
            <a:r>
              <a:rPr lang="en-US" sz="1200" dirty="0"/>
              <a:t> </a:t>
            </a:r>
            <a:r>
              <a:rPr lang="en-US" sz="1200" dirty="0" err="1"/>
              <a:t>güden</a:t>
            </a:r>
            <a:r>
              <a:rPr lang="en-US" sz="1200" dirty="0"/>
              <a:t> </a:t>
            </a:r>
            <a:r>
              <a:rPr lang="en-US" sz="1200" dirty="0" err="1"/>
              <a:t>kuruluşlar</a:t>
            </a:r>
            <a:r>
              <a:rPr lang="en-US" sz="1200" dirty="0"/>
              <a:t> </a:t>
            </a:r>
            <a:r>
              <a:rPr lang="en-US" sz="1200" dirty="0" err="1"/>
              <a:t>ise</a:t>
            </a:r>
            <a:r>
              <a:rPr lang="en-US" sz="1200" dirty="0"/>
              <a:t> </a:t>
            </a:r>
            <a:r>
              <a:rPr lang="en-US" sz="1200" dirty="0" err="1"/>
              <a:t>öz</a:t>
            </a:r>
            <a:r>
              <a:rPr lang="en-US" sz="1200" dirty="0"/>
              <a:t> </a:t>
            </a:r>
            <a:r>
              <a:rPr lang="en-US" sz="1200" dirty="0" err="1"/>
              <a:t>sermaye</a:t>
            </a:r>
            <a:r>
              <a:rPr lang="en-US" sz="1200" dirty="0"/>
              <a:t> </a:t>
            </a:r>
            <a:r>
              <a:rPr lang="en-US" sz="1200" dirty="0" err="1"/>
              <a:t>yatırımcılarına</a:t>
            </a:r>
            <a:r>
              <a:rPr lang="en-US" sz="1200" dirty="0"/>
              <a:t> </a:t>
            </a:r>
            <a:r>
              <a:rPr lang="en-US" sz="1200" dirty="0" err="1"/>
              <a:t>açık</a:t>
            </a:r>
            <a:r>
              <a:rPr lang="en-US" sz="1200" dirty="0"/>
              <a:t> </a:t>
            </a:r>
            <a:r>
              <a:rPr lang="en-US" sz="1200" dirty="0" err="1"/>
              <a:t>bir</a:t>
            </a:r>
            <a:r>
              <a:rPr lang="en-US" sz="1200" dirty="0"/>
              <a:t> </a:t>
            </a:r>
            <a:r>
              <a:rPr lang="en-US" sz="1200" dirty="0" err="1"/>
              <a:t>mali</a:t>
            </a:r>
            <a:r>
              <a:rPr lang="en-US" sz="1200" dirty="0"/>
              <a:t> </a:t>
            </a:r>
            <a:r>
              <a:rPr lang="en-US" sz="1200" dirty="0" err="1"/>
              <a:t>getiri</a:t>
            </a:r>
            <a:r>
              <a:rPr lang="en-US" sz="1200" dirty="0"/>
              <a:t> </a:t>
            </a:r>
            <a:r>
              <a:rPr lang="en-US" sz="1200" dirty="0" err="1"/>
              <a:t>sağlayacak</a:t>
            </a:r>
            <a:r>
              <a:rPr lang="en-US" sz="1200" dirty="0"/>
              <a:t> </a:t>
            </a:r>
            <a:r>
              <a:rPr lang="en-US" sz="1200" dirty="0" err="1"/>
              <a:t>kadar</a:t>
            </a:r>
            <a:r>
              <a:rPr lang="en-US" sz="1200" dirty="0"/>
              <a:t> </a:t>
            </a:r>
            <a:r>
              <a:rPr lang="en-US" sz="1200" dirty="0" err="1"/>
              <a:t>kazanç</a:t>
            </a:r>
            <a:r>
              <a:rPr lang="en-US" sz="1200" dirty="0"/>
              <a:t> </a:t>
            </a:r>
            <a:r>
              <a:rPr lang="en-US" sz="1200" dirty="0" err="1"/>
              <a:t>düzeyi</a:t>
            </a:r>
            <a:r>
              <a:rPr lang="en-US" sz="1200" dirty="0"/>
              <a:t> </a:t>
            </a:r>
            <a:r>
              <a:rPr lang="en-US" sz="1200" dirty="0" err="1"/>
              <a:t>belirlemektedir</a:t>
            </a:r>
            <a:r>
              <a:rPr lang="en-US" sz="1200" dirty="0"/>
              <a:t> </a:t>
            </a:r>
          </a:p>
          <a:p>
            <a:r>
              <a:rPr lang="en-US" sz="1200" b="1" dirty="0" err="1"/>
              <a:t>Marjinal</a:t>
            </a:r>
            <a:r>
              <a:rPr lang="en-US" sz="1200" b="1" dirty="0"/>
              <a:t> </a:t>
            </a:r>
            <a:r>
              <a:rPr lang="en-US" sz="1200" b="1" dirty="0" err="1"/>
              <a:t>Maliyet</a:t>
            </a:r>
            <a:r>
              <a:rPr lang="en-US" sz="1200" b="1" dirty="0"/>
              <a:t> </a:t>
            </a:r>
            <a:r>
              <a:rPr lang="en-US" sz="1200" b="1" dirty="0" err="1"/>
              <a:t>Fiyatlandırması</a:t>
            </a:r>
            <a:r>
              <a:rPr lang="en-US" sz="1200" b="1" dirty="0"/>
              <a:t>: </a:t>
            </a:r>
            <a:r>
              <a:rPr lang="en-US" sz="1200" dirty="0" err="1"/>
              <a:t>İster</a:t>
            </a:r>
            <a:r>
              <a:rPr lang="en-US" sz="1200" dirty="0"/>
              <a:t> </a:t>
            </a:r>
            <a:r>
              <a:rPr lang="en-US" sz="1200" dirty="0" err="1"/>
              <a:t>ürün</a:t>
            </a:r>
            <a:r>
              <a:rPr lang="en-US" sz="1200" dirty="0"/>
              <a:t> </a:t>
            </a:r>
            <a:r>
              <a:rPr lang="en-US" sz="1200" dirty="0" err="1"/>
              <a:t>isterse</a:t>
            </a:r>
            <a:r>
              <a:rPr lang="en-US" sz="1200" dirty="0"/>
              <a:t> </a:t>
            </a:r>
            <a:r>
              <a:rPr lang="en-US" sz="1200" dirty="0" err="1"/>
              <a:t>hizmet</a:t>
            </a:r>
            <a:r>
              <a:rPr lang="en-US" sz="1200" dirty="0"/>
              <a:t> </a:t>
            </a:r>
            <a:r>
              <a:rPr lang="en-US" sz="1200" dirty="0" err="1"/>
              <a:t>çıktısının</a:t>
            </a:r>
            <a:r>
              <a:rPr lang="en-US" sz="1200" dirty="0"/>
              <a:t> </a:t>
            </a:r>
            <a:r>
              <a:rPr lang="en-US" sz="1200" dirty="0" err="1"/>
              <a:t>oluşmasında</a:t>
            </a:r>
            <a:r>
              <a:rPr lang="en-US" sz="1200" dirty="0"/>
              <a:t> </a:t>
            </a:r>
            <a:r>
              <a:rPr lang="en-US" sz="1200" dirty="0" err="1"/>
              <a:t>gerçekleşen</a:t>
            </a:r>
            <a:r>
              <a:rPr lang="en-US" sz="1200" dirty="0"/>
              <a:t> </a:t>
            </a:r>
            <a:r>
              <a:rPr lang="en-US" sz="1200" dirty="0" err="1"/>
              <a:t>çıktı</a:t>
            </a:r>
            <a:r>
              <a:rPr lang="en-US" sz="1200" dirty="0"/>
              <a:t> </a:t>
            </a:r>
            <a:r>
              <a:rPr lang="en-US" sz="1200" dirty="0" err="1"/>
              <a:t>maliyetleri</a:t>
            </a:r>
            <a:r>
              <a:rPr lang="en-US" sz="1200" dirty="0"/>
              <a:t> </a:t>
            </a:r>
            <a:r>
              <a:rPr lang="en-US" sz="1200" dirty="0" err="1"/>
              <a:t>olarak</a:t>
            </a:r>
            <a:r>
              <a:rPr lang="en-US" sz="1200" dirty="0"/>
              <a:t> </a:t>
            </a:r>
            <a:r>
              <a:rPr lang="en-US" sz="1200" dirty="0" err="1"/>
              <a:t>adlandırılabilir</a:t>
            </a:r>
            <a:r>
              <a:rPr lang="en-US" sz="1200" dirty="0"/>
              <a:t>. </a:t>
            </a:r>
            <a:r>
              <a:rPr lang="en-US" sz="1200" dirty="0" err="1"/>
              <a:t>Marjinal</a:t>
            </a:r>
            <a:r>
              <a:rPr lang="en-US" sz="1200" dirty="0"/>
              <a:t> </a:t>
            </a:r>
            <a:r>
              <a:rPr lang="en-US" sz="1200" dirty="0" err="1"/>
              <a:t>maliyetler</a:t>
            </a:r>
            <a:r>
              <a:rPr lang="en-US" sz="1200" dirty="0"/>
              <a:t> </a:t>
            </a:r>
            <a:r>
              <a:rPr lang="en-US" sz="1200" dirty="0" err="1"/>
              <a:t>özellikle</a:t>
            </a:r>
            <a:r>
              <a:rPr lang="en-US" sz="1200" dirty="0"/>
              <a:t> </a:t>
            </a:r>
            <a:r>
              <a:rPr lang="en-US" sz="1200" dirty="0" err="1"/>
              <a:t>sağlık</a:t>
            </a:r>
            <a:r>
              <a:rPr lang="en-US" sz="1200" dirty="0"/>
              <a:t> </a:t>
            </a:r>
            <a:r>
              <a:rPr lang="en-US" sz="1200" dirty="0" err="1"/>
              <a:t>kuruluşlarında</a:t>
            </a:r>
            <a:r>
              <a:rPr lang="en-US" sz="1200" dirty="0"/>
              <a:t> </a:t>
            </a:r>
            <a:r>
              <a:rPr lang="en-US" sz="1200" dirty="0" err="1"/>
              <a:t>ek</a:t>
            </a:r>
            <a:r>
              <a:rPr lang="en-US" sz="1200" dirty="0"/>
              <a:t> </a:t>
            </a:r>
            <a:r>
              <a:rPr lang="en-US" sz="1200" dirty="0" err="1"/>
              <a:t>günlük</a:t>
            </a:r>
            <a:r>
              <a:rPr lang="en-US" sz="1200" dirty="0"/>
              <a:t> </a:t>
            </a:r>
            <a:r>
              <a:rPr lang="en-US" sz="1200" dirty="0" err="1"/>
              <a:t>konaklama</a:t>
            </a:r>
            <a:r>
              <a:rPr lang="en-US" sz="1200" dirty="0"/>
              <a:t> </a:t>
            </a:r>
            <a:r>
              <a:rPr lang="en-US" sz="1200" dirty="0" err="1"/>
              <a:t>ile</a:t>
            </a:r>
            <a:r>
              <a:rPr lang="en-US" sz="1200" dirty="0"/>
              <a:t> </a:t>
            </a:r>
            <a:r>
              <a:rPr lang="en-US" sz="1200" dirty="0" err="1"/>
              <a:t>ilgili</a:t>
            </a:r>
            <a:r>
              <a:rPr lang="en-US" sz="1200" dirty="0"/>
              <a:t> </a:t>
            </a:r>
            <a:r>
              <a:rPr lang="en-US" sz="1200" dirty="0" err="1"/>
              <a:t>değişken</a:t>
            </a:r>
            <a:r>
              <a:rPr lang="en-US" sz="1200" dirty="0"/>
              <a:t> </a:t>
            </a:r>
            <a:r>
              <a:rPr lang="en-US" sz="1200" dirty="0" err="1"/>
              <a:t>maliyetlerden</a:t>
            </a:r>
            <a:r>
              <a:rPr lang="en-US" sz="1200" dirty="0"/>
              <a:t> </a:t>
            </a:r>
            <a:r>
              <a:rPr lang="en-US" sz="1200" dirty="0" err="1"/>
              <a:t>oluşur</a:t>
            </a:r>
            <a:r>
              <a:rPr lang="en-US" sz="1200" dirty="0"/>
              <a:t>. </a:t>
            </a:r>
            <a:r>
              <a:rPr lang="en-US" sz="1200" dirty="0" err="1"/>
              <a:t>Marjinal</a:t>
            </a:r>
            <a:r>
              <a:rPr lang="en-US" sz="1200" dirty="0"/>
              <a:t> </a:t>
            </a:r>
            <a:r>
              <a:rPr lang="en-US" sz="1200" dirty="0" err="1"/>
              <a:t>maliyetlere</a:t>
            </a:r>
            <a:r>
              <a:rPr lang="en-US" sz="1200" dirty="0"/>
              <a:t> </a:t>
            </a:r>
            <a:r>
              <a:rPr lang="en-US" sz="1200" dirty="0" err="1"/>
              <a:t>ek</a:t>
            </a:r>
            <a:r>
              <a:rPr lang="en-US" sz="1200" dirty="0"/>
              <a:t> </a:t>
            </a:r>
            <a:r>
              <a:rPr lang="en-US" sz="1200" dirty="0" err="1"/>
              <a:t>olarak</a:t>
            </a:r>
            <a:r>
              <a:rPr lang="en-US" sz="1200" dirty="0"/>
              <a:t> </a:t>
            </a:r>
            <a:r>
              <a:rPr lang="en-US" sz="1200" dirty="0" err="1"/>
              <a:t>çamaşırhane</a:t>
            </a:r>
            <a:r>
              <a:rPr lang="en-US" sz="1200" dirty="0"/>
              <a:t>, </a:t>
            </a:r>
            <a:r>
              <a:rPr lang="en-US" sz="1200" dirty="0" err="1"/>
              <a:t>yiyecek</a:t>
            </a:r>
            <a:r>
              <a:rPr lang="en-US" sz="1200" dirty="0"/>
              <a:t> </a:t>
            </a:r>
            <a:r>
              <a:rPr lang="en-US" sz="1200" dirty="0" err="1"/>
              <a:t>ve</a:t>
            </a:r>
            <a:r>
              <a:rPr lang="en-US" sz="1200" dirty="0"/>
              <a:t> </a:t>
            </a:r>
            <a:r>
              <a:rPr lang="en-US" sz="1200" dirty="0" err="1"/>
              <a:t>harcanabilir</a:t>
            </a:r>
            <a:r>
              <a:rPr lang="en-US" sz="1200" dirty="0"/>
              <a:t> </a:t>
            </a:r>
            <a:r>
              <a:rPr lang="en-US" sz="1200" dirty="0" err="1"/>
              <a:t>sarf</a:t>
            </a:r>
            <a:r>
              <a:rPr lang="en-US" sz="1200" dirty="0"/>
              <a:t> </a:t>
            </a:r>
            <a:r>
              <a:rPr lang="en-US" sz="1200" dirty="0" err="1"/>
              <a:t>malzemeleri</a:t>
            </a:r>
            <a:r>
              <a:rPr lang="en-US" sz="1200" dirty="0"/>
              <a:t> </a:t>
            </a:r>
            <a:r>
              <a:rPr lang="en-US" sz="1200" dirty="0" err="1"/>
              <a:t>gibi</a:t>
            </a:r>
            <a:r>
              <a:rPr lang="en-US" sz="1200" dirty="0"/>
              <a:t> </a:t>
            </a:r>
            <a:r>
              <a:rPr lang="en-US" sz="1200" dirty="0" err="1"/>
              <a:t>masraflar</a:t>
            </a:r>
            <a:r>
              <a:rPr lang="en-US" sz="1200" dirty="0"/>
              <a:t> </a:t>
            </a:r>
            <a:r>
              <a:rPr lang="en-US" sz="1200" dirty="0" err="1"/>
              <a:t>ve</a:t>
            </a:r>
            <a:r>
              <a:rPr lang="en-US" sz="1200" dirty="0"/>
              <a:t> o </a:t>
            </a:r>
            <a:r>
              <a:rPr lang="en-US" sz="1200" dirty="0" err="1"/>
              <a:t>gün</a:t>
            </a:r>
            <a:r>
              <a:rPr lang="en-US" sz="1200" dirty="0"/>
              <a:t> </a:t>
            </a:r>
            <a:r>
              <a:rPr lang="en-US" sz="1200" dirty="0" err="1"/>
              <a:t>içinde</a:t>
            </a:r>
            <a:r>
              <a:rPr lang="en-US" sz="1200" dirty="0"/>
              <a:t> </a:t>
            </a:r>
            <a:r>
              <a:rPr lang="en-US" sz="1200" dirty="0" err="1"/>
              <a:t>tüketilen</a:t>
            </a:r>
            <a:r>
              <a:rPr lang="en-US" sz="1200" dirty="0"/>
              <a:t> </a:t>
            </a:r>
            <a:r>
              <a:rPr lang="en-US" sz="1200" dirty="0" err="1"/>
              <a:t>ek</a:t>
            </a:r>
            <a:r>
              <a:rPr lang="en-US" sz="1200" dirty="0"/>
              <a:t> </a:t>
            </a:r>
            <a:r>
              <a:rPr lang="en-US" sz="1200" dirty="0" err="1"/>
              <a:t>hizmetlerin</a:t>
            </a:r>
            <a:r>
              <a:rPr lang="en-US" sz="1200" dirty="0"/>
              <a:t> </a:t>
            </a:r>
            <a:r>
              <a:rPr lang="en-US" sz="1200" dirty="0" err="1"/>
              <a:t>maliyetlerini</a:t>
            </a:r>
            <a:r>
              <a:rPr lang="en-US" sz="1200" dirty="0"/>
              <a:t> </a:t>
            </a:r>
            <a:r>
              <a:rPr lang="en-US" sz="1200" dirty="0" err="1"/>
              <a:t>içermektedir</a:t>
            </a:r>
            <a:r>
              <a:rPr lang="en-US" sz="1200" dirty="0"/>
              <a:t>. </a:t>
            </a:r>
            <a:r>
              <a:rPr lang="en-US" sz="1200" dirty="0" err="1"/>
              <a:t>Marjinal</a:t>
            </a:r>
            <a:r>
              <a:rPr lang="en-US" sz="1200" dirty="0"/>
              <a:t> </a:t>
            </a:r>
            <a:r>
              <a:rPr lang="en-US" sz="1200" dirty="0" err="1"/>
              <a:t>maliyetleri</a:t>
            </a:r>
            <a:r>
              <a:rPr lang="en-US" sz="1200" dirty="0"/>
              <a:t> </a:t>
            </a:r>
            <a:r>
              <a:rPr lang="en-US" sz="1200" dirty="0" err="1"/>
              <a:t>fiyatlandırması</a:t>
            </a:r>
            <a:r>
              <a:rPr lang="en-US" sz="1200" dirty="0"/>
              <a:t> </a:t>
            </a:r>
            <a:r>
              <a:rPr lang="en-US" sz="1200" dirty="0" err="1"/>
              <a:t>daha</a:t>
            </a:r>
            <a:r>
              <a:rPr lang="en-US" sz="1200" dirty="0"/>
              <a:t> </a:t>
            </a:r>
            <a:r>
              <a:rPr lang="en-US" sz="1200" dirty="0" err="1"/>
              <a:t>fazla</a:t>
            </a:r>
            <a:r>
              <a:rPr lang="en-US" sz="1200" dirty="0"/>
              <a:t> </a:t>
            </a:r>
            <a:r>
              <a:rPr lang="en-US" sz="1200" dirty="0" err="1"/>
              <a:t>hastanın</a:t>
            </a:r>
            <a:r>
              <a:rPr lang="en-US" sz="1200" dirty="0"/>
              <a:t> </a:t>
            </a:r>
            <a:r>
              <a:rPr lang="en-US" sz="1200" dirty="0" err="1"/>
              <a:t>gelmesi</a:t>
            </a:r>
            <a:r>
              <a:rPr lang="en-US" sz="1200" dirty="0"/>
              <a:t> </a:t>
            </a:r>
            <a:r>
              <a:rPr lang="en-US" sz="1200" dirty="0" err="1"/>
              <a:t>veya</a:t>
            </a:r>
            <a:r>
              <a:rPr lang="en-US" sz="1200" dirty="0"/>
              <a:t> </a:t>
            </a:r>
            <a:r>
              <a:rPr lang="en-US" sz="1200" dirty="0" err="1"/>
              <a:t>mevcut</a:t>
            </a:r>
            <a:r>
              <a:rPr lang="en-US" sz="1200" dirty="0"/>
              <a:t> </a:t>
            </a:r>
            <a:r>
              <a:rPr lang="en-US" sz="1200" dirty="0" err="1"/>
              <a:t>kitleyi</a:t>
            </a:r>
            <a:r>
              <a:rPr lang="en-US" sz="1200" dirty="0"/>
              <a:t> </a:t>
            </a:r>
            <a:r>
              <a:rPr lang="en-US" sz="1200" dirty="0" err="1"/>
              <a:t>korumak</a:t>
            </a:r>
            <a:r>
              <a:rPr lang="en-US" sz="1200" dirty="0"/>
              <a:t> </a:t>
            </a:r>
            <a:r>
              <a:rPr lang="en-US" sz="1200" dirty="0" err="1"/>
              <a:t>için</a:t>
            </a:r>
            <a:r>
              <a:rPr lang="en-US" sz="1200" dirty="0"/>
              <a:t> zaman </a:t>
            </a:r>
            <a:r>
              <a:rPr lang="en-US" sz="1200" dirty="0" err="1"/>
              <a:t>zaman</a:t>
            </a:r>
            <a:r>
              <a:rPr lang="en-US" sz="1200" dirty="0"/>
              <a:t> </a:t>
            </a:r>
            <a:r>
              <a:rPr lang="en-US" sz="1200" dirty="0" err="1"/>
              <a:t>kullanılabilir</a:t>
            </a:r>
            <a:r>
              <a:rPr lang="en-US" sz="1200" dirty="0"/>
              <a:t>. </a:t>
            </a:r>
            <a:r>
              <a:rPr lang="en-US" sz="1200" dirty="0" err="1"/>
              <a:t>Ancak</a:t>
            </a:r>
            <a:r>
              <a:rPr lang="en-US" sz="1200" dirty="0"/>
              <a:t> </a:t>
            </a:r>
            <a:r>
              <a:rPr lang="en-US" sz="1200" dirty="0" err="1"/>
              <a:t>uzun</a:t>
            </a:r>
            <a:r>
              <a:rPr lang="en-US" sz="1200" dirty="0"/>
              <a:t> </a:t>
            </a:r>
            <a:r>
              <a:rPr lang="en-US" sz="1200" dirty="0" err="1"/>
              <a:t>vadede</a:t>
            </a:r>
            <a:r>
              <a:rPr lang="en-US" sz="1200" dirty="0"/>
              <a:t> </a:t>
            </a:r>
            <a:r>
              <a:rPr lang="en-US" sz="1200" dirty="0" err="1"/>
              <a:t>bu</a:t>
            </a:r>
            <a:r>
              <a:rPr lang="en-US" sz="1200" dirty="0"/>
              <a:t> </a:t>
            </a:r>
            <a:r>
              <a:rPr lang="en-US" sz="1200" dirty="0" err="1"/>
              <a:t>fiyatlandırmayı</a:t>
            </a:r>
            <a:r>
              <a:rPr lang="en-US" sz="1200" dirty="0"/>
              <a:t> </a:t>
            </a:r>
            <a:r>
              <a:rPr lang="en-US" sz="1200" dirty="0" err="1"/>
              <a:t>kullanmak</a:t>
            </a:r>
            <a:r>
              <a:rPr lang="en-US" sz="1200" dirty="0"/>
              <a:t> </a:t>
            </a:r>
            <a:r>
              <a:rPr lang="en-US" sz="1200" dirty="0" err="1"/>
              <a:t>sektörde</a:t>
            </a:r>
            <a:r>
              <a:rPr lang="en-US" sz="1200" dirty="0"/>
              <a:t> </a:t>
            </a:r>
            <a:r>
              <a:rPr lang="en-US" sz="1200" dirty="0" err="1"/>
              <a:t>kalmak</a:t>
            </a:r>
            <a:r>
              <a:rPr lang="en-US" sz="1200" dirty="0"/>
              <a:t> </a:t>
            </a:r>
            <a:r>
              <a:rPr lang="en-US" sz="1200" dirty="0" err="1"/>
              <a:t>için</a:t>
            </a:r>
            <a:r>
              <a:rPr lang="en-US" sz="1200" dirty="0"/>
              <a:t> </a:t>
            </a:r>
            <a:r>
              <a:rPr lang="en-US" sz="1200" dirty="0" err="1"/>
              <a:t>doğru</a:t>
            </a:r>
            <a:r>
              <a:rPr lang="en-US" sz="1200" dirty="0"/>
              <a:t> </a:t>
            </a:r>
            <a:r>
              <a:rPr lang="en-US" sz="1200" dirty="0" err="1"/>
              <a:t>değildir</a:t>
            </a:r>
            <a:r>
              <a:rPr lang="en-US" sz="1200" dirty="0"/>
              <a:t>. </a:t>
            </a:r>
            <a:r>
              <a:rPr lang="en-US" sz="1200" dirty="0" err="1"/>
              <a:t>Çünkü</a:t>
            </a:r>
            <a:r>
              <a:rPr lang="en-US" sz="1200" dirty="0"/>
              <a:t> </a:t>
            </a:r>
            <a:r>
              <a:rPr lang="en-US" sz="1200" dirty="0" err="1"/>
              <a:t>uzun</a:t>
            </a:r>
            <a:r>
              <a:rPr lang="en-US" sz="1200" dirty="0"/>
              <a:t> </a:t>
            </a:r>
            <a:r>
              <a:rPr lang="en-US" sz="1200" dirty="0" err="1"/>
              <a:t>vadede</a:t>
            </a:r>
            <a:r>
              <a:rPr lang="en-US" sz="1200" dirty="0"/>
              <a:t> </a:t>
            </a:r>
            <a:r>
              <a:rPr lang="en-US" sz="1200" dirty="0" err="1"/>
              <a:t>kuruluşlar</a:t>
            </a:r>
            <a:r>
              <a:rPr lang="en-US" sz="1200" dirty="0"/>
              <a:t> tam </a:t>
            </a:r>
            <a:r>
              <a:rPr lang="en-US" sz="1200" dirty="0" err="1"/>
              <a:t>maliyetleri</a:t>
            </a:r>
            <a:r>
              <a:rPr lang="en-US" sz="1200" dirty="0"/>
              <a:t> </a:t>
            </a:r>
            <a:r>
              <a:rPr lang="en-US" sz="1200" dirty="0" err="1"/>
              <a:t>karşılayan</a:t>
            </a:r>
            <a:r>
              <a:rPr lang="en-US" sz="1200" dirty="0"/>
              <a:t> </a:t>
            </a:r>
            <a:r>
              <a:rPr lang="en-US" sz="1200" dirty="0" err="1"/>
              <a:t>gelirler</a:t>
            </a:r>
            <a:r>
              <a:rPr lang="en-US" sz="1200" dirty="0"/>
              <a:t> </a:t>
            </a:r>
            <a:r>
              <a:rPr lang="en-US" sz="1200" dirty="0" err="1"/>
              <a:t>elde</a:t>
            </a:r>
            <a:r>
              <a:rPr lang="en-US" sz="1200" dirty="0"/>
              <a:t> </a:t>
            </a:r>
            <a:r>
              <a:rPr lang="en-US" sz="1200" dirty="0" err="1"/>
              <a:t>etmek</a:t>
            </a:r>
            <a:r>
              <a:rPr lang="en-US" sz="1200" dirty="0"/>
              <a:t> </a:t>
            </a:r>
            <a:r>
              <a:rPr lang="en-US" sz="1200" dirty="0" err="1"/>
              <a:t>istemektedir</a:t>
            </a:r>
            <a:r>
              <a:rPr lang="en-US" sz="1200" dirty="0"/>
              <a:t>. Bu </a:t>
            </a:r>
            <a:r>
              <a:rPr lang="en-US" sz="1200" dirty="0" err="1"/>
              <a:t>yüzden</a:t>
            </a:r>
            <a:r>
              <a:rPr lang="en-US" sz="1200" dirty="0"/>
              <a:t> </a:t>
            </a:r>
            <a:r>
              <a:rPr lang="en-US" sz="1200" dirty="0" err="1"/>
              <a:t>marjinal</a:t>
            </a:r>
            <a:r>
              <a:rPr lang="en-US" sz="1200" dirty="0"/>
              <a:t> </a:t>
            </a:r>
            <a:r>
              <a:rPr lang="en-US" sz="1200" dirty="0" err="1"/>
              <a:t>maliyet</a:t>
            </a:r>
            <a:r>
              <a:rPr lang="en-US" sz="1200" dirty="0"/>
              <a:t> </a:t>
            </a:r>
            <a:r>
              <a:rPr lang="en-US" sz="1200" dirty="0" err="1"/>
              <a:t>fiyatlandırması</a:t>
            </a:r>
            <a:r>
              <a:rPr lang="en-US" sz="1200" dirty="0"/>
              <a:t> </a:t>
            </a:r>
            <a:r>
              <a:rPr lang="en-US" sz="1200" dirty="0" err="1"/>
              <a:t>geçici</a:t>
            </a:r>
            <a:r>
              <a:rPr lang="en-US" sz="1200" dirty="0"/>
              <a:t> </a:t>
            </a:r>
            <a:r>
              <a:rPr lang="en-US" sz="1200" dirty="0" err="1"/>
              <a:t>bir</a:t>
            </a:r>
            <a:r>
              <a:rPr lang="en-US" sz="1200" dirty="0"/>
              <a:t> </a:t>
            </a:r>
            <a:r>
              <a:rPr lang="en-US" sz="1200" dirty="0" err="1"/>
              <a:t>yöntem</a:t>
            </a:r>
            <a:r>
              <a:rPr lang="en-US" sz="1200" dirty="0"/>
              <a:t> </a:t>
            </a:r>
            <a:r>
              <a:rPr lang="en-US" sz="1200" dirty="0" err="1"/>
              <a:t>olmalıdır</a:t>
            </a:r>
            <a:r>
              <a:rPr lang="en-US" sz="1200" dirty="0"/>
              <a:t> (</a:t>
            </a:r>
            <a:r>
              <a:rPr lang="en-US" sz="1200" dirty="0" err="1"/>
              <a:t>Gapenski</a:t>
            </a:r>
            <a:r>
              <a:rPr lang="en-US" sz="1200" dirty="0"/>
              <a:t>, 2005). </a:t>
            </a:r>
            <a:r>
              <a:rPr lang="en-US" sz="1200" dirty="0" err="1"/>
              <a:t>Fiyat</a:t>
            </a:r>
            <a:r>
              <a:rPr lang="en-US" sz="1200" dirty="0"/>
              <a:t> </a:t>
            </a:r>
            <a:r>
              <a:rPr lang="en-US" sz="1200" dirty="0" err="1"/>
              <a:t>değişimi</a:t>
            </a:r>
            <a:r>
              <a:rPr lang="en-US" sz="1200" dirty="0"/>
              <a:t> </a:t>
            </a:r>
            <a:r>
              <a:rPr lang="en-US" sz="1200" dirty="0" err="1"/>
              <a:t>eskiden</a:t>
            </a:r>
            <a:r>
              <a:rPr lang="en-US" sz="1200" dirty="0"/>
              <a:t> </a:t>
            </a:r>
            <a:r>
              <a:rPr lang="en-US" sz="1200" dirty="0" err="1"/>
              <a:t>özellikle</a:t>
            </a:r>
            <a:r>
              <a:rPr lang="en-US" sz="1200" dirty="0"/>
              <a:t> </a:t>
            </a:r>
            <a:r>
              <a:rPr lang="en-US" sz="1200" dirty="0" err="1"/>
              <a:t>acil</a:t>
            </a:r>
            <a:r>
              <a:rPr lang="en-US" sz="1200" dirty="0"/>
              <a:t> </a:t>
            </a:r>
            <a:r>
              <a:rPr lang="en-US" sz="1200" dirty="0" err="1"/>
              <a:t>bakım</a:t>
            </a:r>
            <a:r>
              <a:rPr lang="en-US" sz="1200" dirty="0"/>
              <a:t> </a:t>
            </a:r>
            <a:r>
              <a:rPr lang="en-US" sz="1200" dirty="0" err="1"/>
              <a:t>gibi</a:t>
            </a:r>
            <a:r>
              <a:rPr lang="en-US" sz="1200" dirty="0"/>
              <a:t> </a:t>
            </a:r>
            <a:r>
              <a:rPr lang="en-US" sz="1200" dirty="0" err="1"/>
              <a:t>hizmetleri</a:t>
            </a:r>
            <a:r>
              <a:rPr lang="en-US" sz="1200" dirty="0"/>
              <a:t> </a:t>
            </a:r>
            <a:r>
              <a:rPr lang="en-US" sz="1200" dirty="0" err="1"/>
              <a:t>desteklemek</a:t>
            </a:r>
            <a:r>
              <a:rPr lang="en-US" sz="1200" dirty="0"/>
              <a:t> </a:t>
            </a:r>
            <a:r>
              <a:rPr lang="en-US" sz="1200" dirty="0" err="1"/>
              <a:t>için</a:t>
            </a:r>
            <a:r>
              <a:rPr lang="en-US" sz="1200" dirty="0"/>
              <a:t> </a:t>
            </a:r>
            <a:r>
              <a:rPr lang="en-US" sz="1200" dirty="0" err="1"/>
              <a:t>kullanılmaktaydı</a:t>
            </a:r>
            <a:r>
              <a:rPr lang="en-US" sz="1200" dirty="0"/>
              <a:t>. </a:t>
            </a:r>
            <a:r>
              <a:rPr lang="en-US" sz="1200" dirty="0" err="1"/>
              <a:t>Hizmetleri</a:t>
            </a:r>
            <a:r>
              <a:rPr lang="en-US" sz="1200" dirty="0"/>
              <a:t> </a:t>
            </a:r>
            <a:r>
              <a:rPr lang="en-US" sz="1200" dirty="0" err="1"/>
              <a:t>ödeyenler</a:t>
            </a:r>
            <a:r>
              <a:rPr lang="en-US" sz="1200" dirty="0"/>
              <a:t> de </a:t>
            </a:r>
            <a:r>
              <a:rPr lang="en-US" sz="1200" dirty="0" err="1"/>
              <a:t>ek</a:t>
            </a:r>
            <a:r>
              <a:rPr lang="en-US" sz="1200" dirty="0"/>
              <a:t> </a:t>
            </a:r>
            <a:r>
              <a:rPr lang="en-US" sz="1200" dirty="0" err="1"/>
              <a:t>ödemelerin</a:t>
            </a:r>
            <a:r>
              <a:rPr lang="en-US" sz="1200" dirty="0"/>
              <a:t> </a:t>
            </a:r>
            <a:r>
              <a:rPr lang="en-US" sz="1200" dirty="0" err="1"/>
              <a:t>aşırı</a:t>
            </a:r>
            <a:r>
              <a:rPr lang="en-US" sz="1200" dirty="0"/>
              <a:t> </a:t>
            </a:r>
            <a:r>
              <a:rPr lang="en-US" sz="1200" dirty="0" err="1"/>
              <a:t>olmadığından</a:t>
            </a:r>
            <a:r>
              <a:rPr lang="en-US" sz="1200" dirty="0"/>
              <a:t> </a:t>
            </a:r>
            <a:r>
              <a:rPr lang="en-US" sz="1200" dirty="0" err="1"/>
              <a:t>dolayı</a:t>
            </a:r>
            <a:r>
              <a:rPr lang="en-US" sz="1200" dirty="0"/>
              <a:t> </a:t>
            </a:r>
            <a:r>
              <a:rPr lang="en-US" sz="1200" dirty="0" err="1"/>
              <a:t>fiyat</a:t>
            </a:r>
            <a:r>
              <a:rPr lang="en-US" sz="1200" dirty="0"/>
              <a:t> </a:t>
            </a:r>
            <a:r>
              <a:rPr lang="en-US" sz="1200" dirty="0" err="1"/>
              <a:t>değişimini</a:t>
            </a:r>
            <a:r>
              <a:rPr lang="en-US" sz="1200" dirty="0"/>
              <a:t> </a:t>
            </a:r>
            <a:r>
              <a:rPr lang="en-US" sz="1200" dirty="0" err="1"/>
              <a:t>kabul</a:t>
            </a:r>
            <a:r>
              <a:rPr lang="en-US" sz="1200" dirty="0"/>
              <a:t> </a:t>
            </a:r>
            <a:r>
              <a:rPr lang="en-US" sz="1200" dirty="0" err="1"/>
              <a:t>etmekteydi</a:t>
            </a:r>
            <a:r>
              <a:rPr lang="en-US" sz="1200" dirty="0"/>
              <a:t>. </a:t>
            </a:r>
            <a:r>
              <a:rPr lang="en-US" sz="1200" dirty="0" err="1"/>
              <a:t>Fakat</a:t>
            </a:r>
            <a:r>
              <a:rPr lang="en-US" sz="1200" dirty="0"/>
              <a:t> </a:t>
            </a:r>
            <a:r>
              <a:rPr lang="en-US" sz="1200" dirty="0" err="1"/>
              <a:t>günümüzde</a:t>
            </a:r>
            <a:r>
              <a:rPr lang="en-US" sz="1200" dirty="0"/>
              <a:t> </a:t>
            </a:r>
            <a:r>
              <a:rPr lang="en-US" sz="1200" dirty="0" err="1"/>
              <a:t>genel</a:t>
            </a:r>
            <a:r>
              <a:rPr lang="en-US" sz="1200" dirty="0"/>
              <a:t> </a:t>
            </a:r>
            <a:r>
              <a:rPr lang="en-US" sz="1200" dirty="0" err="1"/>
              <a:t>sağlık</a:t>
            </a:r>
            <a:r>
              <a:rPr lang="en-US" sz="1200" dirty="0"/>
              <a:t> </a:t>
            </a:r>
            <a:r>
              <a:rPr lang="en-US" sz="1200" dirty="0" err="1"/>
              <a:t>maliyetleri</a:t>
            </a:r>
            <a:r>
              <a:rPr lang="en-US" sz="1200" dirty="0"/>
              <a:t>, </a:t>
            </a:r>
            <a:r>
              <a:rPr lang="en-US" sz="1200" dirty="0" err="1"/>
              <a:t>büyük</a:t>
            </a:r>
            <a:r>
              <a:rPr lang="en-US" sz="1200" dirty="0"/>
              <a:t> </a:t>
            </a:r>
            <a:r>
              <a:rPr lang="en-US" sz="1200" dirty="0" err="1"/>
              <a:t>ölçüde</a:t>
            </a:r>
            <a:r>
              <a:rPr lang="en-US" sz="1200" dirty="0"/>
              <a:t> </a:t>
            </a:r>
            <a:r>
              <a:rPr lang="en-US" sz="1200" dirty="0" err="1"/>
              <a:t>sağlık</a:t>
            </a:r>
            <a:r>
              <a:rPr lang="en-US" sz="1200" dirty="0"/>
              <a:t> </a:t>
            </a:r>
            <a:r>
              <a:rPr lang="en-US" sz="1200" dirty="0" err="1"/>
              <a:t>hizmeti</a:t>
            </a:r>
            <a:r>
              <a:rPr lang="en-US" sz="1200" dirty="0"/>
              <a:t> </a:t>
            </a:r>
            <a:r>
              <a:rPr lang="en-US" sz="1200" dirty="0" err="1"/>
              <a:t>alanların</a:t>
            </a:r>
            <a:r>
              <a:rPr lang="en-US" sz="1200" dirty="0"/>
              <a:t>, </a:t>
            </a:r>
            <a:r>
              <a:rPr lang="en-US" sz="1200" dirty="0" err="1"/>
              <a:t>başkalarına</a:t>
            </a:r>
            <a:r>
              <a:rPr lang="en-US" sz="1200" dirty="0"/>
              <a:t> </a:t>
            </a:r>
            <a:r>
              <a:rPr lang="en-US" sz="1200" dirty="0" err="1"/>
              <a:t>hizmet</a:t>
            </a:r>
            <a:r>
              <a:rPr lang="en-US" sz="1200" dirty="0"/>
              <a:t> </a:t>
            </a:r>
            <a:r>
              <a:rPr lang="en-US" sz="1200" dirty="0" err="1"/>
              <a:t>sağlama</a:t>
            </a:r>
            <a:r>
              <a:rPr lang="en-US" sz="1200" dirty="0"/>
              <a:t> </a:t>
            </a:r>
            <a:r>
              <a:rPr lang="en-US" sz="1200" dirty="0" err="1"/>
              <a:t>ile</a:t>
            </a:r>
            <a:r>
              <a:rPr lang="en-US" sz="1200" dirty="0"/>
              <a:t> </a:t>
            </a:r>
            <a:r>
              <a:rPr lang="en-US" sz="1200" dirty="0" err="1"/>
              <a:t>ilgili</a:t>
            </a:r>
            <a:r>
              <a:rPr lang="en-US" sz="1200" dirty="0"/>
              <a:t> </a:t>
            </a:r>
            <a:r>
              <a:rPr lang="en-US" sz="1200" dirty="0" err="1"/>
              <a:t>maliyetleri</a:t>
            </a:r>
            <a:r>
              <a:rPr lang="en-US" sz="1200" dirty="0"/>
              <a:t> </a:t>
            </a:r>
            <a:r>
              <a:rPr lang="en-US" sz="1200" dirty="0" err="1"/>
              <a:t>desteklemeye</a:t>
            </a:r>
            <a:r>
              <a:rPr lang="en-US" sz="1200" dirty="0"/>
              <a:t> </a:t>
            </a:r>
            <a:r>
              <a:rPr lang="en-US" sz="1200" dirty="0" err="1"/>
              <a:t>istekli</a:t>
            </a:r>
            <a:r>
              <a:rPr lang="en-US" sz="1200" dirty="0"/>
              <a:t> </a:t>
            </a:r>
            <a:r>
              <a:rPr lang="en-US" sz="1200" dirty="0" err="1"/>
              <a:t>olmadığı</a:t>
            </a:r>
            <a:r>
              <a:rPr lang="en-US" sz="1200" dirty="0"/>
              <a:t> </a:t>
            </a:r>
            <a:r>
              <a:rPr lang="en-US" sz="1200" dirty="0" err="1"/>
              <a:t>düzeye</a:t>
            </a:r>
            <a:r>
              <a:rPr lang="en-US" sz="1200" dirty="0"/>
              <a:t> </a:t>
            </a:r>
            <a:r>
              <a:rPr lang="en-US" sz="1200" dirty="0" err="1"/>
              <a:t>gelmiştir</a:t>
            </a:r>
            <a:r>
              <a:rPr lang="en-US" sz="1200" dirty="0"/>
              <a:t>. </a:t>
            </a:r>
            <a:r>
              <a:rPr lang="en-US" sz="1200" dirty="0" err="1"/>
              <a:t>Bundan</a:t>
            </a:r>
            <a:r>
              <a:rPr lang="en-US" sz="1200" dirty="0"/>
              <a:t> </a:t>
            </a:r>
            <a:r>
              <a:rPr lang="en-US" sz="1200" dirty="0" err="1"/>
              <a:t>dolayı</a:t>
            </a:r>
            <a:r>
              <a:rPr lang="en-US" sz="1200" dirty="0"/>
              <a:t> </a:t>
            </a:r>
            <a:r>
              <a:rPr lang="en-US" sz="1200" dirty="0" err="1"/>
              <a:t>hizmet</a:t>
            </a:r>
            <a:r>
              <a:rPr lang="en-US" sz="1200" dirty="0"/>
              <a:t> </a:t>
            </a:r>
            <a:r>
              <a:rPr lang="en-US" sz="1200" dirty="0" err="1"/>
              <a:t>alanlar</a:t>
            </a:r>
            <a:r>
              <a:rPr lang="en-US" sz="1200" dirty="0"/>
              <a:t> </a:t>
            </a:r>
            <a:r>
              <a:rPr lang="en-US" sz="1200" dirty="0" err="1"/>
              <a:t>fiyat</a:t>
            </a:r>
            <a:r>
              <a:rPr lang="en-US" sz="1200" dirty="0"/>
              <a:t> </a:t>
            </a:r>
            <a:r>
              <a:rPr lang="en-US" sz="1200" dirty="0" err="1"/>
              <a:t>değişimlerinin</a:t>
            </a:r>
            <a:r>
              <a:rPr lang="en-US" sz="1200" dirty="0"/>
              <a:t> </a:t>
            </a:r>
            <a:r>
              <a:rPr lang="en-US" sz="1200" dirty="0" err="1"/>
              <a:t>olmadığı</a:t>
            </a:r>
            <a:r>
              <a:rPr lang="en-US" sz="1200" dirty="0"/>
              <a:t> </a:t>
            </a:r>
            <a:r>
              <a:rPr lang="en-US" sz="1200" dirty="0" err="1"/>
              <a:t>sadece</a:t>
            </a:r>
            <a:r>
              <a:rPr lang="en-US" sz="1200" dirty="0"/>
              <a:t> </a:t>
            </a:r>
            <a:r>
              <a:rPr lang="en-US" sz="1200" dirty="0" err="1"/>
              <a:t>gerçek</a:t>
            </a:r>
            <a:r>
              <a:rPr lang="en-US" sz="1200" dirty="0"/>
              <a:t> </a:t>
            </a:r>
            <a:r>
              <a:rPr lang="en-US" sz="1200" dirty="0" err="1"/>
              <a:t>maliyetleri</a:t>
            </a:r>
            <a:r>
              <a:rPr lang="en-US" sz="1200" dirty="0"/>
              <a:t> </a:t>
            </a:r>
            <a:r>
              <a:rPr lang="en-US" sz="1200" dirty="0" err="1"/>
              <a:t>kapsayan</a:t>
            </a:r>
            <a:r>
              <a:rPr lang="en-US" sz="1200" dirty="0"/>
              <a:t> </a:t>
            </a:r>
            <a:r>
              <a:rPr lang="en-US" sz="1200" dirty="0" err="1"/>
              <a:t>fiyatları</a:t>
            </a:r>
            <a:r>
              <a:rPr lang="en-US" sz="1200" dirty="0"/>
              <a:t> </a:t>
            </a:r>
            <a:r>
              <a:rPr lang="en-US" sz="1200" dirty="0" err="1"/>
              <a:t>görmek</a:t>
            </a:r>
            <a:r>
              <a:rPr lang="en-US" sz="1200" dirty="0"/>
              <a:t> </a:t>
            </a:r>
            <a:r>
              <a:rPr lang="en-US" sz="1200" dirty="0" err="1"/>
              <a:t>istemektedir</a:t>
            </a:r>
            <a:r>
              <a:rPr lang="en-US" sz="1200" dirty="0"/>
              <a:t>. </a:t>
            </a:r>
          </a:p>
          <a:p>
            <a:r>
              <a:rPr lang="en-US" sz="1200" b="1" dirty="0" err="1"/>
              <a:t>Hedef</a:t>
            </a:r>
            <a:r>
              <a:rPr lang="en-US" sz="1200" b="1" dirty="0"/>
              <a:t> </a:t>
            </a:r>
            <a:r>
              <a:rPr lang="en-US" sz="1200" b="1" dirty="0" err="1"/>
              <a:t>Maliyet</a:t>
            </a:r>
            <a:r>
              <a:rPr lang="en-US" sz="1200" b="1" dirty="0"/>
              <a:t> </a:t>
            </a:r>
            <a:r>
              <a:rPr lang="en-US" sz="1200" b="1" dirty="0" err="1"/>
              <a:t>Fiyatlandırması</a:t>
            </a:r>
            <a:r>
              <a:rPr lang="en-US" sz="1200" b="1" dirty="0"/>
              <a:t>: </a:t>
            </a:r>
            <a:r>
              <a:rPr lang="en-US" sz="1200" dirty="0" err="1"/>
              <a:t>Hizmet</a:t>
            </a:r>
            <a:r>
              <a:rPr lang="en-US" sz="1200" dirty="0"/>
              <a:t> </a:t>
            </a:r>
            <a:r>
              <a:rPr lang="en-US" sz="1200" dirty="0" err="1"/>
              <a:t>sağlayanların</a:t>
            </a:r>
            <a:r>
              <a:rPr lang="en-US" sz="1200" dirty="0"/>
              <a:t> </a:t>
            </a:r>
            <a:r>
              <a:rPr lang="en-US" sz="1200" dirty="0" err="1"/>
              <a:t>fiyat</a:t>
            </a:r>
            <a:r>
              <a:rPr lang="en-US" sz="1200" dirty="0"/>
              <a:t> </a:t>
            </a:r>
            <a:r>
              <a:rPr lang="en-US" sz="1200" dirty="0" err="1"/>
              <a:t>alıcısı</a:t>
            </a:r>
            <a:r>
              <a:rPr lang="en-US" sz="1200" dirty="0"/>
              <a:t> </a:t>
            </a:r>
            <a:r>
              <a:rPr lang="en-US" sz="1200" dirty="0" err="1"/>
              <a:t>olduğu</a:t>
            </a:r>
            <a:r>
              <a:rPr lang="en-US" sz="1200" dirty="0"/>
              <a:t> </a:t>
            </a:r>
            <a:r>
              <a:rPr lang="en-US" sz="1200" dirty="0" err="1"/>
              <a:t>durumlardan</a:t>
            </a:r>
            <a:r>
              <a:rPr lang="en-US" sz="1200" dirty="0"/>
              <a:t> </a:t>
            </a:r>
            <a:r>
              <a:rPr lang="en-US" sz="1200" dirty="0" err="1"/>
              <a:t>başa</a:t>
            </a:r>
            <a:r>
              <a:rPr lang="en-US" sz="1200" dirty="0"/>
              <a:t> </a:t>
            </a:r>
            <a:r>
              <a:rPr lang="en-US" sz="1200" dirty="0" err="1"/>
              <a:t>çıkması</a:t>
            </a:r>
            <a:r>
              <a:rPr lang="en-US" sz="1200" dirty="0"/>
              <a:t> </a:t>
            </a:r>
            <a:r>
              <a:rPr lang="en-US" sz="1200" dirty="0" err="1"/>
              <a:t>amacıyla</a:t>
            </a:r>
            <a:r>
              <a:rPr lang="en-US" sz="1200" dirty="0"/>
              <a:t> </a:t>
            </a:r>
            <a:r>
              <a:rPr lang="en-US" sz="1200" dirty="0" err="1"/>
              <a:t>ortaya</a:t>
            </a:r>
            <a:r>
              <a:rPr lang="en-US" sz="1200" dirty="0"/>
              <a:t> </a:t>
            </a:r>
            <a:r>
              <a:rPr lang="en-US" sz="1200" dirty="0" err="1"/>
              <a:t>çıkan</a:t>
            </a:r>
            <a:r>
              <a:rPr lang="en-US" sz="1200" dirty="0"/>
              <a:t> </a:t>
            </a:r>
            <a:r>
              <a:rPr lang="en-US" sz="1200" dirty="0" err="1"/>
              <a:t>bir</a:t>
            </a:r>
            <a:r>
              <a:rPr lang="en-US" sz="1200" dirty="0"/>
              <a:t> </a:t>
            </a:r>
            <a:r>
              <a:rPr lang="en-US" sz="1200" dirty="0" err="1"/>
              <a:t>fiyatlama</a:t>
            </a:r>
            <a:r>
              <a:rPr lang="en-US" sz="1200" dirty="0"/>
              <a:t> </a:t>
            </a:r>
            <a:r>
              <a:rPr lang="en-US" sz="1200" dirty="0" err="1"/>
              <a:t>stratejisidir</a:t>
            </a:r>
            <a:r>
              <a:rPr lang="en-US" sz="1200" dirty="0"/>
              <a:t>. </a:t>
            </a:r>
            <a:r>
              <a:rPr lang="en-US" sz="1200" dirty="0" err="1"/>
              <a:t>Hedef</a:t>
            </a:r>
            <a:r>
              <a:rPr lang="en-US" sz="1200" dirty="0"/>
              <a:t> </a:t>
            </a:r>
            <a:r>
              <a:rPr lang="en-US" sz="1200" dirty="0" err="1"/>
              <a:t>maliyet</a:t>
            </a:r>
            <a:r>
              <a:rPr lang="en-US" sz="1200" dirty="0"/>
              <a:t>, </a:t>
            </a:r>
            <a:r>
              <a:rPr lang="en-US" sz="1200" dirty="0" err="1"/>
              <a:t>belirli</a:t>
            </a:r>
            <a:r>
              <a:rPr lang="en-US" sz="1200" dirty="0"/>
              <a:t> </a:t>
            </a:r>
            <a:r>
              <a:rPr lang="en-US" sz="1200" dirty="0" err="1"/>
              <a:t>bir</a:t>
            </a:r>
            <a:r>
              <a:rPr lang="en-US" sz="1200" dirty="0"/>
              <a:t> </a:t>
            </a:r>
            <a:r>
              <a:rPr lang="en-US" sz="1200" dirty="0" err="1"/>
              <a:t>kârlılık</a:t>
            </a:r>
            <a:r>
              <a:rPr lang="en-US" sz="1200" dirty="0"/>
              <a:t> </a:t>
            </a:r>
            <a:r>
              <a:rPr lang="en-US" sz="1200" dirty="0" err="1"/>
              <a:t>hedefine</a:t>
            </a:r>
            <a:r>
              <a:rPr lang="en-US" sz="1200" dirty="0"/>
              <a:t> </a:t>
            </a:r>
            <a:r>
              <a:rPr lang="en-US" sz="1200" dirty="0" err="1"/>
              <a:t>ulaşmak</a:t>
            </a:r>
            <a:r>
              <a:rPr lang="en-US" sz="1200" dirty="0"/>
              <a:t> </a:t>
            </a:r>
            <a:r>
              <a:rPr lang="en-US" sz="1200" dirty="0" err="1"/>
              <a:t>için</a:t>
            </a:r>
            <a:r>
              <a:rPr lang="en-US" sz="1200" dirty="0"/>
              <a:t> </a:t>
            </a:r>
            <a:r>
              <a:rPr lang="en-US" sz="1200" dirty="0" err="1"/>
              <a:t>uzun</a:t>
            </a:r>
            <a:r>
              <a:rPr lang="en-US" sz="1200" dirty="0"/>
              <a:t> </a:t>
            </a:r>
            <a:r>
              <a:rPr lang="en-US" sz="1200" dirty="0" err="1"/>
              <a:t>vadede</a:t>
            </a:r>
            <a:r>
              <a:rPr lang="en-US" sz="1200" dirty="0"/>
              <a:t> </a:t>
            </a:r>
            <a:r>
              <a:rPr lang="en-US" sz="1200" dirty="0" err="1"/>
              <a:t>bir</a:t>
            </a:r>
            <a:r>
              <a:rPr lang="en-US" sz="1200" dirty="0"/>
              <a:t> </a:t>
            </a:r>
            <a:r>
              <a:rPr lang="en-US" sz="1200" dirty="0" err="1"/>
              <a:t>sağlık</a:t>
            </a:r>
            <a:r>
              <a:rPr lang="en-US" sz="1200" dirty="0"/>
              <a:t> </a:t>
            </a:r>
            <a:r>
              <a:rPr lang="en-US" sz="1200" dirty="0" err="1"/>
              <a:t>hizmetinin</a:t>
            </a:r>
            <a:r>
              <a:rPr lang="en-US" sz="1200" dirty="0"/>
              <a:t> </a:t>
            </a:r>
            <a:r>
              <a:rPr lang="en-US" sz="1200" dirty="0" err="1"/>
              <a:t>sunulması</a:t>
            </a:r>
            <a:r>
              <a:rPr lang="en-US" sz="1200" dirty="0"/>
              <a:t> </a:t>
            </a:r>
            <a:r>
              <a:rPr lang="en-US" sz="1200" dirty="0" err="1"/>
              <a:t>gereken</a:t>
            </a:r>
            <a:r>
              <a:rPr lang="en-US" sz="1200" dirty="0"/>
              <a:t> </a:t>
            </a:r>
            <a:r>
              <a:rPr lang="en-US" sz="1200" dirty="0" err="1"/>
              <a:t>maliyete</a:t>
            </a:r>
            <a:r>
              <a:rPr lang="en-US" sz="1200" dirty="0"/>
              <a:t> </a:t>
            </a:r>
            <a:r>
              <a:rPr lang="en-US" sz="1200" dirty="0" err="1"/>
              <a:t>dayanmaktadır</a:t>
            </a:r>
            <a:r>
              <a:rPr lang="en-US" sz="1200" dirty="0"/>
              <a:t>. </a:t>
            </a:r>
            <a:r>
              <a:rPr lang="en-US" sz="1200" dirty="0" err="1"/>
              <a:t>Hedef</a:t>
            </a:r>
            <a:r>
              <a:rPr lang="en-US" sz="1200" dirty="0"/>
              <a:t> </a:t>
            </a:r>
            <a:r>
              <a:rPr lang="en-US" sz="1200" dirty="0" err="1"/>
              <a:t>maliyet</a:t>
            </a:r>
            <a:r>
              <a:rPr lang="en-US" sz="1200" dirty="0"/>
              <a:t>, </a:t>
            </a:r>
            <a:r>
              <a:rPr lang="en-US" sz="1200" dirty="0" err="1"/>
              <a:t>bir</a:t>
            </a:r>
            <a:r>
              <a:rPr lang="en-US" sz="1200" dirty="0"/>
              <a:t> </a:t>
            </a:r>
            <a:r>
              <a:rPr lang="en-US" sz="1200" dirty="0" err="1"/>
              <a:t>hizmetin</a:t>
            </a:r>
            <a:r>
              <a:rPr lang="en-US" sz="1200" dirty="0"/>
              <a:t> belli </a:t>
            </a:r>
            <a:r>
              <a:rPr lang="en-US" sz="1200" dirty="0" err="1"/>
              <a:t>bir</a:t>
            </a:r>
            <a:r>
              <a:rPr lang="en-US" sz="1200" dirty="0"/>
              <a:t> </a:t>
            </a:r>
            <a:r>
              <a:rPr lang="en-US" sz="1200" dirty="0" err="1"/>
              <a:t>bedeli</a:t>
            </a:r>
            <a:r>
              <a:rPr lang="en-US" sz="1200" dirty="0"/>
              <a:t> </a:t>
            </a:r>
            <a:r>
              <a:rPr lang="en-US" sz="1200" dirty="0" err="1"/>
              <a:t>olduğunu</a:t>
            </a:r>
            <a:r>
              <a:rPr lang="en-US" sz="1200" dirty="0"/>
              <a:t> </a:t>
            </a:r>
            <a:r>
              <a:rPr lang="en-US" sz="1200" dirty="0" err="1"/>
              <a:t>belirtmektedir</a:t>
            </a:r>
            <a:r>
              <a:rPr lang="en-US" sz="1200" dirty="0"/>
              <a:t> </a:t>
            </a:r>
            <a:r>
              <a:rPr lang="en-US" sz="1200" dirty="0" err="1"/>
              <a:t>ve</a:t>
            </a:r>
            <a:r>
              <a:rPr lang="en-US" sz="1200" dirty="0"/>
              <a:t> </a:t>
            </a:r>
            <a:r>
              <a:rPr lang="en-US" sz="1200" dirty="0" err="1"/>
              <a:t>hedef</a:t>
            </a:r>
            <a:r>
              <a:rPr lang="en-US" sz="1200" dirty="0"/>
              <a:t> </a:t>
            </a:r>
            <a:r>
              <a:rPr lang="en-US" sz="1200" dirty="0" err="1"/>
              <a:t>maliyet</a:t>
            </a:r>
            <a:r>
              <a:rPr lang="en-US" sz="1200" dirty="0"/>
              <a:t> </a:t>
            </a:r>
            <a:r>
              <a:rPr lang="en-US" sz="1200" dirty="0" err="1"/>
              <a:t>düzeyini</a:t>
            </a:r>
            <a:r>
              <a:rPr lang="en-US" sz="1200" dirty="0"/>
              <a:t> </a:t>
            </a:r>
            <a:r>
              <a:rPr lang="en-US" sz="1200" dirty="0" err="1"/>
              <a:t>elde</a:t>
            </a:r>
            <a:r>
              <a:rPr lang="en-US" sz="1200" dirty="0"/>
              <a:t> </a:t>
            </a:r>
            <a:r>
              <a:rPr lang="en-US" sz="1200" dirty="0" err="1"/>
              <a:t>etmek</a:t>
            </a:r>
            <a:r>
              <a:rPr lang="en-US" sz="1200" dirty="0"/>
              <a:t> </a:t>
            </a:r>
            <a:r>
              <a:rPr lang="en-US" sz="1200" dirty="0" err="1"/>
              <a:t>için</a:t>
            </a:r>
            <a:r>
              <a:rPr lang="en-US" sz="1200" dirty="0"/>
              <a:t> </a:t>
            </a:r>
            <a:r>
              <a:rPr lang="en-US" sz="1200" dirty="0" err="1"/>
              <a:t>istenen</a:t>
            </a:r>
            <a:r>
              <a:rPr lang="en-US" sz="1200" dirty="0"/>
              <a:t> </a:t>
            </a:r>
            <a:r>
              <a:rPr lang="en-US" sz="1200" dirty="0" err="1"/>
              <a:t>bir</a:t>
            </a:r>
            <a:r>
              <a:rPr lang="en-US" sz="1200" dirty="0"/>
              <a:t> </a:t>
            </a:r>
            <a:r>
              <a:rPr lang="en-US" sz="1200" dirty="0" err="1"/>
              <a:t>kazanç</a:t>
            </a:r>
            <a:r>
              <a:rPr lang="en-US" sz="1200" dirty="0"/>
              <a:t> </a:t>
            </a:r>
            <a:r>
              <a:rPr lang="en-US" sz="1200" dirty="0" err="1"/>
              <a:t>ortaya</a:t>
            </a:r>
            <a:r>
              <a:rPr lang="en-US" sz="1200" dirty="0"/>
              <a:t> </a:t>
            </a:r>
            <a:r>
              <a:rPr lang="en-US" sz="1200" dirty="0" err="1"/>
              <a:t>çıkar</a:t>
            </a:r>
            <a:r>
              <a:rPr lang="en-US" sz="1200" dirty="0"/>
              <a:t>. </a:t>
            </a:r>
            <a:r>
              <a:rPr lang="en-US" sz="1200" dirty="0" err="1"/>
              <a:t>Eğer</a:t>
            </a:r>
            <a:r>
              <a:rPr lang="en-US" sz="1200" dirty="0"/>
              <a:t> </a:t>
            </a:r>
            <a:r>
              <a:rPr lang="en-US" sz="1200" dirty="0" err="1"/>
              <a:t>bu</a:t>
            </a:r>
            <a:r>
              <a:rPr lang="en-US" sz="1200" dirty="0"/>
              <a:t> durum </a:t>
            </a:r>
            <a:r>
              <a:rPr lang="en-US" sz="1200" dirty="0" err="1"/>
              <a:t>mümkün</a:t>
            </a:r>
            <a:r>
              <a:rPr lang="en-US" sz="1200" dirty="0"/>
              <a:t> </a:t>
            </a:r>
            <a:r>
              <a:rPr lang="en-US" sz="1200" dirty="0" err="1"/>
              <a:t>ise</a:t>
            </a:r>
            <a:r>
              <a:rPr lang="en-US" sz="1200" dirty="0"/>
              <a:t> </a:t>
            </a:r>
            <a:r>
              <a:rPr lang="en-US" sz="1200" dirty="0" err="1"/>
              <a:t>yönetim</a:t>
            </a:r>
            <a:r>
              <a:rPr lang="en-US" sz="1200" dirty="0"/>
              <a:t> </a:t>
            </a:r>
            <a:r>
              <a:rPr lang="en-US" sz="1200" dirty="0" err="1"/>
              <a:t>hizmetin</a:t>
            </a:r>
            <a:r>
              <a:rPr lang="en-US" sz="1200" dirty="0"/>
              <a:t> tam </a:t>
            </a:r>
            <a:r>
              <a:rPr lang="en-US" sz="1200" dirty="0" err="1"/>
              <a:t>maliyetini</a:t>
            </a:r>
            <a:r>
              <a:rPr lang="en-US" sz="1200" dirty="0"/>
              <a:t> </a:t>
            </a:r>
            <a:r>
              <a:rPr lang="en-US" sz="1200" dirty="0" err="1"/>
              <a:t>eninde</a:t>
            </a:r>
            <a:r>
              <a:rPr lang="en-US" sz="1200" dirty="0"/>
              <a:t> </a:t>
            </a:r>
            <a:r>
              <a:rPr lang="en-US" sz="1200" dirty="0" err="1"/>
              <a:t>sonunda</a:t>
            </a:r>
            <a:r>
              <a:rPr lang="en-US" sz="1200" dirty="0"/>
              <a:t> </a:t>
            </a:r>
            <a:r>
              <a:rPr lang="en-US" sz="1200" dirty="0" err="1"/>
              <a:t>hedefin</a:t>
            </a:r>
            <a:r>
              <a:rPr lang="en-US" sz="1200" dirty="0"/>
              <a:t> </a:t>
            </a:r>
            <a:r>
              <a:rPr lang="en-US" sz="1200" dirty="0" err="1"/>
              <a:t>altına</a:t>
            </a:r>
            <a:r>
              <a:rPr lang="en-US" sz="1200" dirty="0"/>
              <a:t> </a:t>
            </a:r>
            <a:r>
              <a:rPr lang="en-US" sz="1200" dirty="0" err="1"/>
              <a:t>maliyetler</a:t>
            </a:r>
            <a:r>
              <a:rPr lang="en-US" sz="1200" dirty="0"/>
              <a:t> </a:t>
            </a:r>
            <a:r>
              <a:rPr lang="en-US" sz="1200" dirty="0" err="1"/>
              <a:t>koyacağı</a:t>
            </a:r>
            <a:r>
              <a:rPr lang="en-US" sz="1200" dirty="0"/>
              <a:t> </a:t>
            </a:r>
            <a:r>
              <a:rPr lang="en-US" sz="1200" dirty="0" err="1"/>
              <a:t>sürekli</a:t>
            </a:r>
            <a:r>
              <a:rPr lang="en-US" sz="1200" dirty="0"/>
              <a:t> </a:t>
            </a:r>
            <a:r>
              <a:rPr lang="en-US" sz="1200" dirty="0" err="1"/>
              <a:t>maliyet</a:t>
            </a:r>
            <a:r>
              <a:rPr lang="en-US" sz="1200" dirty="0"/>
              <a:t> </a:t>
            </a:r>
            <a:r>
              <a:rPr lang="en-US" sz="1200" dirty="0" err="1"/>
              <a:t>azaltma</a:t>
            </a:r>
            <a:r>
              <a:rPr lang="en-US" sz="1200" dirty="0"/>
              <a:t> </a:t>
            </a:r>
            <a:r>
              <a:rPr lang="en-US" sz="1200" dirty="0" err="1"/>
              <a:t>hedefiyle</a:t>
            </a:r>
            <a:r>
              <a:rPr lang="en-US" sz="1200" dirty="0"/>
              <a:t> </a:t>
            </a:r>
            <a:r>
              <a:rPr lang="en-US" sz="1200" dirty="0" err="1"/>
              <a:t>hizmetlerin</a:t>
            </a:r>
            <a:r>
              <a:rPr lang="en-US" sz="1200" dirty="0"/>
              <a:t> </a:t>
            </a:r>
            <a:r>
              <a:rPr lang="en-US" sz="1200" dirty="0" err="1"/>
              <a:t>maliyetini</a:t>
            </a:r>
            <a:r>
              <a:rPr lang="en-US" sz="1200" dirty="0"/>
              <a:t> </a:t>
            </a:r>
            <a:r>
              <a:rPr lang="en-US" sz="1200" dirty="0" err="1"/>
              <a:t>hedefte</a:t>
            </a:r>
            <a:r>
              <a:rPr lang="en-US" sz="1200" dirty="0"/>
              <a:t> </a:t>
            </a:r>
            <a:r>
              <a:rPr lang="en-US" sz="1200" dirty="0" err="1"/>
              <a:t>belirlenen</a:t>
            </a:r>
            <a:r>
              <a:rPr lang="en-US" sz="1200" dirty="0"/>
              <a:t> </a:t>
            </a:r>
            <a:r>
              <a:rPr lang="en-US" sz="1200" dirty="0" err="1"/>
              <a:t>düzeye</a:t>
            </a:r>
            <a:r>
              <a:rPr lang="en-US" sz="1200" dirty="0"/>
              <a:t> </a:t>
            </a:r>
            <a:r>
              <a:rPr lang="en-US" sz="1200" dirty="0" err="1"/>
              <a:t>getirmek</a:t>
            </a:r>
            <a:r>
              <a:rPr lang="en-US" sz="1200" dirty="0"/>
              <a:t> </a:t>
            </a:r>
            <a:r>
              <a:rPr lang="en-US" sz="1200" dirty="0" err="1"/>
              <a:t>için</a:t>
            </a:r>
            <a:r>
              <a:rPr lang="en-US" sz="1200" dirty="0"/>
              <a:t> </a:t>
            </a:r>
            <a:r>
              <a:rPr lang="en-US" sz="1200" dirty="0" err="1"/>
              <a:t>çabalayacaktır</a:t>
            </a:r>
            <a:r>
              <a:rPr lang="en-US" sz="1200" dirty="0"/>
              <a:t> (</a:t>
            </a:r>
            <a:r>
              <a:rPr lang="en-US" sz="1200" dirty="0" err="1"/>
              <a:t>Gapenski</a:t>
            </a:r>
            <a:r>
              <a:rPr lang="en-US" sz="1200" dirty="0"/>
              <a:t>, 2005). </a:t>
            </a:r>
            <a:r>
              <a:rPr lang="en-US" sz="1200" dirty="0" err="1"/>
              <a:t>Hedef</a:t>
            </a:r>
            <a:r>
              <a:rPr lang="en-US" sz="1200" dirty="0"/>
              <a:t> </a:t>
            </a:r>
            <a:r>
              <a:rPr lang="en-US" sz="1200" dirty="0" err="1"/>
              <a:t>maliyet</a:t>
            </a:r>
            <a:r>
              <a:rPr lang="en-US" sz="1200" dirty="0"/>
              <a:t> </a:t>
            </a:r>
            <a:r>
              <a:rPr lang="en-US" sz="1200" dirty="0" err="1"/>
              <a:t>fiyatlandırmasının</a:t>
            </a:r>
            <a:r>
              <a:rPr lang="en-US" sz="1200" dirty="0"/>
              <a:t> </a:t>
            </a:r>
            <a:r>
              <a:rPr lang="en-US" sz="1200" dirty="0" err="1"/>
              <a:t>temel</a:t>
            </a:r>
            <a:r>
              <a:rPr lang="en-US" sz="1200" dirty="0"/>
              <a:t> </a:t>
            </a:r>
            <a:r>
              <a:rPr lang="en-US" sz="1200" dirty="0" err="1"/>
              <a:t>özelliklerinden</a:t>
            </a:r>
            <a:r>
              <a:rPr lang="en-US" sz="1200" dirty="0"/>
              <a:t> </a:t>
            </a:r>
            <a:r>
              <a:rPr lang="en-US" sz="1200" dirty="0" err="1"/>
              <a:t>birisi</a:t>
            </a:r>
            <a:r>
              <a:rPr lang="en-US" sz="1200" dirty="0"/>
              <a:t>, </a:t>
            </a:r>
            <a:r>
              <a:rPr lang="en-US" sz="1200" dirty="0" err="1"/>
              <a:t>yöneticilerin</a:t>
            </a:r>
            <a:r>
              <a:rPr lang="en-US" sz="1200" dirty="0"/>
              <a:t> </a:t>
            </a:r>
            <a:r>
              <a:rPr lang="en-US" sz="1200" dirty="0" err="1"/>
              <a:t>fiyatları</a:t>
            </a:r>
            <a:r>
              <a:rPr lang="en-US" sz="1200" dirty="0"/>
              <a:t> </a:t>
            </a:r>
            <a:r>
              <a:rPr lang="en-US" sz="1200" dirty="0" err="1"/>
              <a:t>belirleyen</a:t>
            </a:r>
            <a:r>
              <a:rPr lang="en-US" sz="1200" dirty="0"/>
              <a:t> </a:t>
            </a:r>
            <a:r>
              <a:rPr lang="en-US" sz="1200" dirty="0" err="1"/>
              <a:t>dış</a:t>
            </a:r>
            <a:r>
              <a:rPr lang="en-US" sz="1200" dirty="0"/>
              <a:t> </a:t>
            </a:r>
            <a:r>
              <a:rPr lang="en-US" sz="1200" dirty="0" err="1"/>
              <a:t>etmenlere</a:t>
            </a:r>
            <a:r>
              <a:rPr lang="en-US" sz="1200" dirty="0"/>
              <a:t> </a:t>
            </a:r>
            <a:r>
              <a:rPr lang="en-US" sz="1200" dirty="0" err="1"/>
              <a:t>fazla</a:t>
            </a:r>
            <a:r>
              <a:rPr lang="en-US" sz="1200" dirty="0"/>
              <a:t> </a:t>
            </a:r>
            <a:r>
              <a:rPr lang="en-US" sz="1200" dirty="0" err="1"/>
              <a:t>ciddiye</a:t>
            </a:r>
            <a:r>
              <a:rPr lang="en-US" sz="1200" dirty="0"/>
              <a:t> </a:t>
            </a:r>
            <a:r>
              <a:rPr lang="en-US" sz="1200" dirty="0" err="1"/>
              <a:t>almasını</a:t>
            </a:r>
            <a:r>
              <a:rPr lang="en-US" sz="1200" dirty="0"/>
              <a:t> </a:t>
            </a:r>
            <a:r>
              <a:rPr lang="en-US" sz="1200" dirty="0" err="1"/>
              <a:t>zorunlu</a:t>
            </a:r>
            <a:r>
              <a:rPr lang="en-US" sz="1200" dirty="0"/>
              <a:t> </a:t>
            </a:r>
            <a:r>
              <a:rPr lang="en-US" sz="1200" dirty="0" err="1"/>
              <a:t>kılmaktadır</a:t>
            </a:r>
            <a:endParaRPr lang="en-US" sz="1600" dirty="0"/>
          </a:p>
        </p:txBody>
      </p:sp>
    </p:spTree>
    <p:extLst>
      <p:ext uri="{BB962C8B-B14F-4D97-AF65-F5344CB8AC3E}">
        <p14:creationId xmlns:p14="http://schemas.microsoft.com/office/powerpoint/2010/main" val="19142667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8EEFBD0A-26AB-4DBC-A8F7-D16572C47EE6}"/>
              </a:ext>
            </a:extLst>
          </p:cNvPr>
          <p:cNvPicPr>
            <a:picLocks noGrp="1" noChangeAspect="1"/>
          </p:cNvPicPr>
          <p:nvPr>
            <p:ph idx="1"/>
          </p:nvPr>
        </p:nvPicPr>
        <p:blipFill>
          <a:blip r:embed="rId2"/>
          <a:stretch>
            <a:fillRect/>
          </a:stretch>
        </p:blipFill>
        <p:spPr>
          <a:xfrm>
            <a:off x="1673946" y="818965"/>
            <a:ext cx="8998806" cy="5220070"/>
          </a:xfrm>
        </p:spPr>
      </p:pic>
    </p:spTree>
    <p:extLst>
      <p:ext uri="{BB962C8B-B14F-4D97-AF65-F5344CB8AC3E}">
        <p14:creationId xmlns:p14="http://schemas.microsoft.com/office/powerpoint/2010/main" val="41754037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82F52E-7B93-486E-B42F-156C467266CE}"/>
              </a:ext>
            </a:extLst>
          </p:cNvPr>
          <p:cNvSpPr>
            <a:spLocks noGrp="1"/>
          </p:cNvSpPr>
          <p:nvPr>
            <p:ph type="title"/>
          </p:nvPr>
        </p:nvSpPr>
        <p:spPr>
          <a:xfrm>
            <a:off x="913795" y="438151"/>
            <a:ext cx="10353762" cy="1257300"/>
          </a:xfrm>
        </p:spPr>
        <p:txBody>
          <a:bodyPr>
            <a:normAutofit fontScale="90000"/>
          </a:bodyPr>
          <a:lstStyle/>
          <a:p>
            <a:r>
              <a:rPr lang="en-US" b="1" i="0" dirty="0" err="1">
                <a:solidFill>
                  <a:schemeClr val="tx1"/>
                </a:solidFill>
                <a:effectLst/>
                <a:latin typeface="-apple-system"/>
              </a:rPr>
              <a:t>Rekabet</a:t>
            </a:r>
            <a:r>
              <a:rPr lang="en-US" b="1" i="0" dirty="0">
                <a:solidFill>
                  <a:schemeClr val="tx1"/>
                </a:solidFill>
                <a:effectLst/>
                <a:latin typeface="-apple-system"/>
              </a:rPr>
              <a:t> </a:t>
            </a:r>
            <a:r>
              <a:rPr lang="en-US" b="1" i="0" dirty="0" err="1">
                <a:solidFill>
                  <a:schemeClr val="tx1"/>
                </a:solidFill>
                <a:effectLst/>
                <a:latin typeface="-apple-system"/>
              </a:rPr>
              <a:t>Açısından</a:t>
            </a:r>
            <a:r>
              <a:rPr lang="en-US" b="1" i="0" dirty="0">
                <a:solidFill>
                  <a:schemeClr val="tx1"/>
                </a:solidFill>
                <a:effectLst/>
                <a:latin typeface="-apple-system"/>
              </a:rPr>
              <a:t> </a:t>
            </a:r>
            <a:r>
              <a:rPr lang="en-US" b="1" i="0" dirty="0" err="1">
                <a:solidFill>
                  <a:schemeClr val="tx1"/>
                </a:solidFill>
                <a:effectLst/>
                <a:latin typeface="-apple-system"/>
              </a:rPr>
              <a:t>Piyasa</a:t>
            </a:r>
            <a:r>
              <a:rPr lang="en-US" b="1" i="0" dirty="0">
                <a:solidFill>
                  <a:schemeClr val="tx1"/>
                </a:solidFill>
                <a:effectLst/>
                <a:latin typeface="-apple-system"/>
              </a:rPr>
              <a:t> </a:t>
            </a:r>
            <a:r>
              <a:rPr lang="en-US" b="1" i="0" dirty="0" err="1">
                <a:solidFill>
                  <a:schemeClr val="tx1"/>
                </a:solidFill>
                <a:effectLst/>
                <a:latin typeface="-apple-system"/>
              </a:rPr>
              <a:t>Çeşitleri</a:t>
            </a:r>
            <a:br>
              <a:rPr lang="en-US" b="0" i="0" dirty="0">
                <a:solidFill>
                  <a:srgbClr val="3A3A3A"/>
                </a:solidFill>
                <a:effectLst/>
                <a:latin typeface="-apple-system"/>
              </a:rPr>
            </a:br>
            <a:endParaRPr lang="en-US" dirty="0"/>
          </a:p>
        </p:txBody>
      </p:sp>
      <p:sp>
        <p:nvSpPr>
          <p:cNvPr id="3" name="Content Placeholder 2">
            <a:extLst>
              <a:ext uri="{FF2B5EF4-FFF2-40B4-BE49-F238E27FC236}">
                <a16:creationId xmlns:a16="http://schemas.microsoft.com/office/drawing/2014/main" id="{AEA7C21D-1C3C-4A04-B947-F5D660FA066B}"/>
              </a:ext>
            </a:extLst>
          </p:cNvPr>
          <p:cNvSpPr>
            <a:spLocks noGrp="1"/>
          </p:cNvSpPr>
          <p:nvPr>
            <p:ph idx="1"/>
          </p:nvPr>
        </p:nvSpPr>
        <p:spPr>
          <a:xfrm>
            <a:off x="913795" y="1500142"/>
            <a:ext cx="10353762" cy="4581062"/>
          </a:xfrm>
        </p:spPr>
        <p:txBody>
          <a:bodyPr>
            <a:noAutofit/>
          </a:bodyPr>
          <a:lstStyle/>
          <a:p>
            <a:r>
              <a:rPr lang="en-US" sz="1600" b="1" i="0" dirty="0">
                <a:solidFill>
                  <a:schemeClr val="tx1"/>
                </a:solidFill>
                <a:effectLst/>
                <a:latin typeface="-apple-system"/>
              </a:rPr>
              <a:t>1-Tam </a:t>
            </a:r>
            <a:r>
              <a:rPr lang="en-US" sz="1600" b="1" i="0" dirty="0" err="1">
                <a:solidFill>
                  <a:schemeClr val="tx1"/>
                </a:solidFill>
                <a:effectLst/>
                <a:latin typeface="-apple-system"/>
              </a:rPr>
              <a:t>rekabet</a:t>
            </a:r>
            <a:r>
              <a:rPr lang="en-US" sz="1600" b="1" i="0" dirty="0">
                <a:solidFill>
                  <a:schemeClr val="tx1"/>
                </a:solidFill>
                <a:effectLst/>
                <a:latin typeface="-apple-system"/>
              </a:rPr>
              <a:t>: </a:t>
            </a:r>
            <a:r>
              <a:rPr lang="en-US" sz="1600" b="0" i="0" dirty="0">
                <a:solidFill>
                  <a:schemeClr val="tx1"/>
                </a:solidFill>
                <a:effectLst/>
                <a:latin typeface="-apple-system"/>
              </a:rPr>
              <a:t>Bu </a:t>
            </a:r>
            <a:r>
              <a:rPr lang="en-US" sz="1600" b="0" i="0" dirty="0" err="1">
                <a:solidFill>
                  <a:schemeClr val="tx1"/>
                </a:solidFill>
                <a:effectLst/>
                <a:latin typeface="-apple-system"/>
              </a:rPr>
              <a:t>piyasada</a:t>
            </a:r>
            <a:r>
              <a:rPr lang="en-US" sz="1600" b="0" i="0" dirty="0">
                <a:solidFill>
                  <a:schemeClr val="tx1"/>
                </a:solidFill>
                <a:effectLst/>
                <a:latin typeface="-apple-system"/>
              </a:rPr>
              <a:t> </a:t>
            </a:r>
            <a:r>
              <a:rPr lang="en-US" sz="1600" b="0" i="0" dirty="0" err="1">
                <a:solidFill>
                  <a:schemeClr val="tx1"/>
                </a:solidFill>
                <a:effectLst/>
                <a:latin typeface="-apple-system"/>
              </a:rPr>
              <a:t>çok</a:t>
            </a:r>
            <a:r>
              <a:rPr lang="en-US" sz="1600" b="0" i="0" dirty="0">
                <a:solidFill>
                  <a:schemeClr val="tx1"/>
                </a:solidFill>
                <a:effectLst/>
                <a:latin typeface="-apple-system"/>
              </a:rPr>
              <a:t> </a:t>
            </a:r>
            <a:r>
              <a:rPr lang="en-US" sz="1600" b="0" i="0" dirty="0" err="1">
                <a:solidFill>
                  <a:schemeClr val="tx1"/>
                </a:solidFill>
                <a:effectLst/>
                <a:latin typeface="-apple-system"/>
              </a:rPr>
              <a:t>sayıda</a:t>
            </a:r>
            <a:r>
              <a:rPr lang="en-US" sz="1600" b="0" i="0" dirty="0">
                <a:solidFill>
                  <a:schemeClr val="tx1"/>
                </a:solidFill>
                <a:effectLst/>
                <a:latin typeface="-apple-system"/>
              </a:rPr>
              <a:t> </a:t>
            </a:r>
            <a:r>
              <a:rPr lang="en-US" sz="1600" b="0" i="0" dirty="0" err="1">
                <a:solidFill>
                  <a:schemeClr val="tx1"/>
                </a:solidFill>
                <a:effectLst/>
                <a:latin typeface="-apple-system"/>
              </a:rPr>
              <a:t>alıcı</a:t>
            </a:r>
            <a:r>
              <a:rPr lang="en-US" sz="1600" b="0" i="0" dirty="0">
                <a:solidFill>
                  <a:schemeClr val="tx1"/>
                </a:solidFill>
                <a:effectLst/>
                <a:latin typeface="-apple-system"/>
              </a:rPr>
              <a:t> </a:t>
            </a:r>
            <a:r>
              <a:rPr lang="en-US" sz="1600" b="0" i="0" dirty="0" err="1">
                <a:solidFill>
                  <a:schemeClr val="tx1"/>
                </a:solidFill>
                <a:effectLst/>
                <a:latin typeface="-apple-system"/>
              </a:rPr>
              <a:t>ve</a:t>
            </a:r>
            <a:r>
              <a:rPr lang="en-US" sz="1600" b="0" i="0" dirty="0">
                <a:solidFill>
                  <a:schemeClr val="tx1"/>
                </a:solidFill>
                <a:effectLst/>
                <a:latin typeface="-apple-system"/>
              </a:rPr>
              <a:t> </a:t>
            </a:r>
            <a:r>
              <a:rPr lang="en-US" sz="1600" b="0" i="0" dirty="0" err="1">
                <a:solidFill>
                  <a:schemeClr val="tx1"/>
                </a:solidFill>
                <a:effectLst/>
                <a:latin typeface="-apple-system"/>
              </a:rPr>
              <a:t>satıcı</a:t>
            </a:r>
            <a:r>
              <a:rPr lang="en-US" sz="1600" b="0" i="0" dirty="0">
                <a:solidFill>
                  <a:schemeClr val="tx1"/>
                </a:solidFill>
                <a:effectLst/>
                <a:latin typeface="-apple-system"/>
              </a:rPr>
              <a:t> </a:t>
            </a:r>
            <a:r>
              <a:rPr lang="en-US" sz="1600" b="0" i="0" dirty="0" err="1">
                <a:solidFill>
                  <a:schemeClr val="tx1"/>
                </a:solidFill>
                <a:effectLst/>
                <a:latin typeface="-apple-system"/>
              </a:rPr>
              <a:t>bulunmaktadır</a:t>
            </a:r>
            <a:r>
              <a:rPr lang="en-US" sz="1600" b="0" i="0" dirty="0">
                <a:solidFill>
                  <a:schemeClr val="tx1"/>
                </a:solidFill>
                <a:effectLst/>
                <a:latin typeface="-apple-system"/>
              </a:rPr>
              <a:t>. </a:t>
            </a:r>
            <a:r>
              <a:rPr lang="en-US" sz="1600" b="0" i="0" dirty="0" err="1">
                <a:solidFill>
                  <a:schemeClr val="tx1"/>
                </a:solidFill>
                <a:effectLst/>
                <a:latin typeface="-apple-system"/>
              </a:rPr>
              <a:t>Piyasaya</a:t>
            </a:r>
            <a:r>
              <a:rPr lang="en-US" sz="1600" b="0" i="0" dirty="0">
                <a:solidFill>
                  <a:schemeClr val="tx1"/>
                </a:solidFill>
                <a:effectLst/>
                <a:latin typeface="-apple-system"/>
              </a:rPr>
              <a:t> </a:t>
            </a:r>
            <a:r>
              <a:rPr lang="en-US" sz="1600" b="0" i="0" dirty="0" err="1">
                <a:solidFill>
                  <a:schemeClr val="tx1"/>
                </a:solidFill>
                <a:effectLst/>
                <a:latin typeface="-apple-system"/>
              </a:rPr>
              <a:t>giriş</a:t>
            </a:r>
            <a:r>
              <a:rPr lang="en-US" sz="1600" b="0" i="0" dirty="0">
                <a:solidFill>
                  <a:schemeClr val="tx1"/>
                </a:solidFill>
                <a:effectLst/>
                <a:latin typeface="-apple-system"/>
              </a:rPr>
              <a:t> </a:t>
            </a:r>
            <a:r>
              <a:rPr lang="en-US" sz="1600" b="0" i="0" dirty="0" err="1">
                <a:solidFill>
                  <a:schemeClr val="tx1"/>
                </a:solidFill>
                <a:effectLst/>
                <a:latin typeface="-apple-system"/>
              </a:rPr>
              <a:t>ve</a:t>
            </a:r>
            <a:r>
              <a:rPr lang="en-US" sz="1600" b="0" i="0" dirty="0">
                <a:solidFill>
                  <a:schemeClr val="tx1"/>
                </a:solidFill>
                <a:effectLst/>
                <a:latin typeface="-apple-system"/>
              </a:rPr>
              <a:t> </a:t>
            </a:r>
            <a:r>
              <a:rPr lang="en-US" sz="1600" b="0" i="0" dirty="0" err="1">
                <a:solidFill>
                  <a:schemeClr val="tx1"/>
                </a:solidFill>
                <a:effectLst/>
                <a:latin typeface="-apple-system"/>
              </a:rPr>
              <a:t>çıkış</a:t>
            </a:r>
            <a:r>
              <a:rPr lang="en-US" sz="1600" b="0" i="0" dirty="0">
                <a:solidFill>
                  <a:schemeClr val="tx1"/>
                </a:solidFill>
                <a:effectLst/>
                <a:latin typeface="-apple-system"/>
              </a:rPr>
              <a:t> </a:t>
            </a:r>
            <a:r>
              <a:rPr lang="en-US" sz="1600" b="0" i="0" dirty="0" err="1">
                <a:solidFill>
                  <a:schemeClr val="tx1"/>
                </a:solidFill>
                <a:effectLst/>
                <a:latin typeface="-apple-system"/>
              </a:rPr>
              <a:t>serbesttir</a:t>
            </a:r>
            <a:r>
              <a:rPr lang="en-US" sz="1600" b="0" i="0" dirty="0">
                <a:solidFill>
                  <a:schemeClr val="tx1"/>
                </a:solidFill>
                <a:effectLst/>
                <a:latin typeface="-apple-system"/>
              </a:rPr>
              <a:t>. </a:t>
            </a:r>
            <a:r>
              <a:rPr lang="en-US" sz="1600" b="0" i="0" dirty="0" err="1">
                <a:solidFill>
                  <a:schemeClr val="tx1"/>
                </a:solidFill>
                <a:effectLst/>
                <a:latin typeface="-apple-system"/>
              </a:rPr>
              <a:t>Tüm</a:t>
            </a:r>
            <a:r>
              <a:rPr lang="en-US" sz="1600" b="0" i="0" dirty="0">
                <a:solidFill>
                  <a:schemeClr val="tx1"/>
                </a:solidFill>
                <a:effectLst/>
                <a:latin typeface="-apple-system"/>
              </a:rPr>
              <a:t> </a:t>
            </a:r>
            <a:r>
              <a:rPr lang="en-US" sz="1600" b="0" i="0" dirty="0" err="1">
                <a:solidFill>
                  <a:schemeClr val="tx1"/>
                </a:solidFill>
                <a:effectLst/>
                <a:latin typeface="-apple-system"/>
              </a:rPr>
              <a:t>satıcılar</a:t>
            </a:r>
            <a:r>
              <a:rPr lang="en-US" sz="1600" b="0" i="0" dirty="0">
                <a:solidFill>
                  <a:schemeClr val="tx1"/>
                </a:solidFill>
                <a:effectLst/>
                <a:latin typeface="-apple-system"/>
              </a:rPr>
              <a:t> </a:t>
            </a:r>
            <a:r>
              <a:rPr lang="en-US" sz="1600" b="0" i="0" dirty="0" err="1">
                <a:solidFill>
                  <a:schemeClr val="tx1"/>
                </a:solidFill>
                <a:effectLst/>
                <a:latin typeface="-apple-system"/>
              </a:rPr>
              <a:t>ve</a:t>
            </a:r>
            <a:r>
              <a:rPr lang="en-US" sz="1600" b="0" i="0" dirty="0">
                <a:solidFill>
                  <a:schemeClr val="tx1"/>
                </a:solidFill>
                <a:effectLst/>
                <a:latin typeface="-apple-system"/>
              </a:rPr>
              <a:t> </a:t>
            </a:r>
            <a:r>
              <a:rPr lang="en-US" sz="1600" b="0" i="0" dirty="0" err="1">
                <a:solidFill>
                  <a:schemeClr val="tx1"/>
                </a:solidFill>
                <a:effectLst/>
                <a:latin typeface="-apple-system"/>
              </a:rPr>
              <a:t>alıcılar</a:t>
            </a:r>
            <a:r>
              <a:rPr lang="en-US" sz="1600" b="0" i="0" dirty="0">
                <a:solidFill>
                  <a:schemeClr val="tx1"/>
                </a:solidFill>
                <a:effectLst/>
                <a:latin typeface="-apple-system"/>
              </a:rPr>
              <a:t> </a:t>
            </a:r>
            <a:r>
              <a:rPr lang="en-US" sz="1600" b="0" i="0" dirty="0" err="1">
                <a:solidFill>
                  <a:schemeClr val="tx1"/>
                </a:solidFill>
                <a:effectLst/>
                <a:latin typeface="-apple-system"/>
              </a:rPr>
              <a:t>aynı</a:t>
            </a:r>
            <a:r>
              <a:rPr lang="en-US" sz="1600" b="0" i="0" dirty="0">
                <a:solidFill>
                  <a:schemeClr val="tx1"/>
                </a:solidFill>
                <a:effectLst/>
                <a:latin typeface="-apple-system"/>
              </a:rPr>
              <a:t> </a:t>
            </a:r>
            <a:r>
              <a:rPr lang="en-US" sz="1600" b="0" i="0" dirty="0" err="1">
                <a:solidFill>
                  <a:schemeClr val="tx1"/>
                </a:solidFill>
                <a:effectLst/>
                <a:latin typeface="-apple-system"/>
              </a:rPr>
              <a:t>türden</a:t>
            </a:r>
            <a:r>
              <a:rPr lang="en-US" sz="1600" b="0" i="0" dirty="0">
                <a:solidFill>
                  <a:schemeClr val="tx1"/>
                </a:solidFill>
                <a:effectLst/>
                <a:latin typeface="-apple-system"/>
              </a:rPr>
              <a:t> (</a:t>
            </a:r>
            <a:r>
              <a:rPr lang="en-US" sz="1600" b="0" i="0" dirty="0" err="1">
                <a:solidFill>
                  <a:schemeClr val="tx1"/>
                </a:solidFill>
                <a:effectLst/>
                <a:latin typeface="-apple-system"/>
              </a:rPr>
              <a:t>benzer</a:t>
            </a:r>
            <a:r>
              <a:rPr lang="en-US" sz="1600" b="0" i="0" dirty="0">
                <a:solidFill>
                  <a:schemeClr val="tx1"/>
                </a:solidFill>
                <a:effectLst/>
                <a:latin typeface="-apple-system"/>
              </a:rPr>
              <a:t>) </a:t>
            </a:r>
            <a:r>
              <a:rPr lang="en-US" sz="1600" b="0" i="0" dirty="0" err="1">
                <a:solidFill>
                  <a:schemeClr val="tx1"/>
                </a:solidFill>
                <a:effectLst/>
                <a:latin typeface="-apple-system"/>
              </a:rPr>
              <a:t>mallar</a:t>
            </a:r>
            <a:r>
              <a:rPr lang="en-US" sz="1600" b="0" i="0" dirty="0">
                <a:solidFill>
                  <a:schemeClr val="tx1"/>
                </a:solidFill>
                <a:effectLst/>
                <a:latin typeface="-apple-system"/>
              </a:rPr>
              <a:t> </a:t>
            </a:r>
            <a:r>
              <a:rPr lang="en-US" sz="1600" b="0" i="0" dirty="0" err="1">
                <a:solidFill>
                  <a:schemeClr val="tx1"/>
                </a:solidFill>
                <a:effectLst/>
                <a:latin typeface="-apple-system"/>
              </a:rPr>
              <a:t>üzerinde</a:t>
            </a:r>
            <a:r>
              <a:rPr lang="en-US" sz="1600" b="0" i="0" dirty="0">
                <a:solidFill>
                  <a:schemeClr val="tx1"/>
                </a:solidFill>
                <a:effectLst/>
                <a:latin typeface="-apple-system"/>
              </a:rPr>
              <a:t> </a:t>
            </a:r>
            <a:r>
              <a:rPr lang="en-US" sz="1600" b="0" i="0" dirty="0" err="1">
                <a:solidFill>
                  <a:schemeClr val="tx1"/>
                </a:solidFill>
                <a:effectLst/>
                <a:latin typeface="-apple-system"/>
              </a:rPr>
              <a:t>işlem</a:t>
            </a:r>
            <a:r>
              <a:rPr lang="en-US" sz="1600" b="0" i="0" dirty="0">
                <a:solidFill>
                  <a:schemeClr val="tx1"/>
                </a:solidFill>
                <a:effectLst/>
                <a:latin typeface="-apple-system"/>
              </a:rPr>
              <a:t> </a:t>
            </a:r>
            <a:r>
              <a:rPr lang="en-US" sz="1600" b="0" i="0" dirty="0" err="1">
                <a:solidFill>
                  <a:schemeClr val="tx1"/>
                </a:solidFill>
                <a:effectLst/>
                <a:latin typeface="-apple-system"/>
              </a:rPr>
              <a:t>yapmaktadır</a:t>
            </a:r>
            <a:r>
              <a:rPr lang="en-US" sz="1600" b="0" i="0" dirty="0">
                <a:solidFill>
                  <a:schemeClr val="tx1"/>
                </a:solidFill>
                <a:effectLst/>
                <a:latin typeface="-apple-system"/>
              </a:rPr>
              <a:t>. Bir </a:t>
            </a:r>
            <a:r>
              <a:rPr lang="en-US" sz="1600" b="0" i="0" dirty="0" err="1">
                <a:solidFill>
                  <a:schemeClr val="tx1"/>
                </a:solidFill>
                <a:effectLst/>
                <a:latin typeface="-apple-system"/>
              </a:rPr>
              <a:t>alıcı</a:t>
            </a:r>
            <a:r>
              <a:rPr lang="en-US" sz="1600" b="0" i="0" dirty="0">
                <a:solidFill>
                  <a:schemeClr val="tx1"/>
                </a:solidFill>
                <a:effectLst/>
                <a:latin typeface="-apple-system"/>
              </a:rPr>
              <a:t> </a:t>
            </a:r>
            <a:r>
              <a:rPr lang="en-US" sz="1600" b="0" i="0" dirty="0" err="1">
                <a:solidFill>
                  <a:schemeClr val="tx1"/>
                </a:solidFill>
                <a:effectLst/>
                <a:latin typeface="-apple-system"/>
              </a:rPr>
              <a:t>aynı</a:t>
            </a:r>
            <a:r>
              <a:rPr lang="en-US" sz="1600" b="0" i="0" dirty="0">
                <a:solidFill>
                  <a:schemeClr val="tx1"/>
                </a:solidFill>
                <a:effectLst/>
                <a:latin typeface="-apple-system"/>
              </a:rPr>
              <a:t> </a:t>
            </a:r>
            <a:r>
              <a:rPr lang="en-US" sz="1600" b="0" i="0" dirty="0" err="1">
                <a:solidFill>
                  <a:schemeClr val="tx1"/>
                </a:solidFill>
                <a:effectLst/>
                <a:latin typeface="-apple-system"/>
              </a:rPr>
              <a:t>ürünü</a:t>
            </a:r>
            <a:r>
              <a:rPr lang="en-US" sz="1600" b="0" i="0" dirty="0">
                <a:solidFill>
                  <a:schemeClr val="tx1"/>
                </a:solidFill>
                <a:effectLst/>
                <a:latin typeface="-apple-system"/>
              </a:rPr>
              <a:t> </a:t>
            </a:r>
            <a:r>
              <a:rPr lang="en-US" sz="1600" b="0" i="0" dirty="0" err="1">
                <a:solidFill>
                  <a:schemeClr val="tx1"/>
                </a:solidFill>
                <a:effectLst/>
                <a:latin typeface="-apple-system"/>
              </a:rPr>
              <a:t>herhangi</a:t>
            </a:r>
            <a:r>
              <a:rPr lang="en-US" sz="1600" b="0" i="0" dirty="0">
                <a:solidFill>
                  <a:schemeClr val="tx1"/>
                </a:solidFill>
                <a:effectLst/>
                <a:latin typeface="-apple-system"/>
              </a:rPr>
              <a:t> </a:t>
            </a:r>
            <a:r>
              <a:rPr lang="en-US" sz="1600" b="0" i="0" dirty="0" err="1">
                <a:solidFill>
                  <a:schemeClr val="tx1"/>
                </a:solidFill>
                <a:effectLst/>
                <a:latin typeface="-apple-system"/>
              </a:rPr>
              <a:t>bir</a:t>
            </a:r>
            <a:r>
              <a:rPr lang="en-US" sz="1600" b="0" i="0" dirty="0">
                <a:solidFill>
                  <a:schemeClr val="tx1"/>
                </a:solidFill>
                <a:effectLst/>
                <a:latin typeface="-apple-system"/>
              </a:rPr>
              <a:t> </a:t>
            </a:r>
            <a:r>
              <a:rPr lang="en-US" sz="1600" b="0" i="0" dirty="0" err="1">
                <a:solidFill>
                  <a:schemeClr val="tx1"/>
                </a:solidFill>
                <a:effectLst/>
                <a:latin typeface="-apple-system"/>
              </a:rPr>
              <a:t>satıcıdan</a:t>
            </a:r>
            <a:r>
              <a:rPr lang="en-US" sz="1600" b="0" i="0" dirty="0">
                <a:solidFill>
                  <a:schemeClr val="tx1"/>
                </a:solidFill>
                <a:effectLst/>
                <a:latin typeface="-apple-system"/>
              </a:rPr>
              <a:t> </a:t>
            </a:r>
            <a:r>
              <a:rPr lang="en-US" sz="1600" b="0" i="0" dirty="0" err="1">
                <a:solidFill>
                  <a:schemeClr val="tx1"/>
                </a:solidFill>
                <a:effectLst/>
                <a:latin typeface="-apple-system"/>
              </a:rPr>
              <a:t>alabileceğini</a:t>
            </a:r>
            <a:r>
              <a:rPr lang="en-US" sz="1600" b="0" i="0" dirty="0">
                <a:solidFill>
                  <a:schemeClr val="tx1"/>
                </a:solidFill>
                <a:effectLst/>
                <a:latin typeface="-apple-system"/>
              </a:rPr>
              <a:t> </a:t>
            </a:r>
            <a:r>
              <a:rPr lang="en-US" sz="1600" b="0" i="0" dirty="0" err="1">
                <a:solidFill>
                  <a:schemeClr val="tx1"/>
                </a:solidFill>
                <a:effectLst/>
                <a:latin typeface="-apple-system"/>
              </a:rPr>
              <a:t>bilmektedir</a:t>
            </a:r>
            <a:r>
              <a:rPr lang="en-US" sz="1600" b="0" i="0" dirty="0">
                <a:solidFill>
                  <a:schemeClr val="tx1"/>
                </a:solidFill>
                <a:effectLst/>
                <a:latin typeface="-apple-system"/>
              </a:rPr>
              <a:t>. </a:t>
            </a:r>
            <a:r>
              <a:rPr lang="en-US" sz="1600" b="0" i="0" dirty="0" err="1">
                <a:solidFill>
                  <a:schemeClr val="tx1"/>
                </a:solidFill>
                <a:effectLst/>
                <a:latin typeface="-apple-system"/>
              </a:rPr>
              <a:t>Bütün</a:t>
            </a:r>
            <a:r>
              <a:rPr lang="en-US" sz="1600" b="0" i="0" dirty="0">
                <a:solidFill>
                  <a:schemeClr val="tx1"/>
                </a:solidFill>
                <a:effectLst/>
                <a:latin typeface="-apple-system"/>
              </a:rPr>
              <a:t> </a:t>
            </a:r>
            <a:r>
              <a:rPr lang="en-US" sz="1600" b="0" i="0" dirty="0" err="1">
                <a:solidFill>
                  <a:schemeClr val="tx1"/>
                </a:solidFill>
                <a:effectLst/>
                <a:latin typeface="-apple-system"/>
              </a:rPr>
              <a:t>işlemler</a:t>
            </a:r>
            <a:r>
              <a:rPr lang="en-US" sz="1600" b="0" i="0" dirty="0">
                <a:solidFill>
                  <a:schemeClr val="tx1"/>
                </a:solidFill>
                <a:effectLst/>
                <a:latin typeface="-apple-system"/>
              </a:rPr>
              <a:t> </a:t>
            </a:r>
            <a:r>
              <a:rPr lang="en-US" sz="1600" b="0" i="0" dirty="0" err="1">
                <a:solidFill>
                  <a:schemeClr val="tx1"/>
                </a:solidFill>
                <a:effectLst/>
                <a:latin typeface="-apple-system"/>
              </a:rPr>
              <a:t>açık</a:t>
            </a:r>
            <a:r>
              <a:rPr lang="en-US" sz="1600" b="0" i="0" dirty="0">
                <a:solidFill>
                  <a:schemeClr val="tx1"/>
                </a:solidFill>
                <a:effectLst/>
                <a:latin typeface="-apple-system"/>
              </a:rPr>
              <a:t> </a:t>
            </a:r>
            <a:r>
              <a:rPr lang="en-US" sz="1600" b="0" i="0" dirty="0" err="1">
                <a:solidFill>
                  <a:schemeClr val="tx1"/>
                </a:solidFill>
                <a:effectLst/>
                <a:latin typeface="-apple-system"/>
              </a:rPr>
              <a:t>olarak</a:t>
            </a:r>
            <a:r>
              <a:rPr lang="en-US" sz="1600" b="0" i="0" dirty="0">
                <a:solidFill>
                  <a:schemeClr val="tx1"/>
                </a:solidFill>
                <a:effectLst/>
                <a:latin typeface="-apple-system"/>
              </a:rPr>
              <a:t>  </a:t>
            </a:r>
            <a:r>
              <a:rPr lang="en-US" sz="1600" b="0" i="0" dirty="0" err="1">
                <a:solidFill>
                  <a:schemeClr val="tx1"/>
                </a:solidFill>
                <a:effectLst/>
                <a:latin typeface="-apple-system"/>
              </a:rPr>
              <a:t>yapılmaktadır</a:t>
            </a:r>
            <a:r>
              <a:rPr lang="en-US" sz="1600" b="0" i="0" dirty="0">
                <a:solidFill>
                  <a:schemeClr val="tx1"/>
                </a:solidFill>
                <a:effectLst/>
                <a:latin typeface="-apple-system"/>
              </a:rPr>
              <a:t>.</a:t>
            </a:r>
          </a:p>
          <a:p>
            <a:r>
              <a:rPr lang="en-US" sz="1600" b="1" i="0" dirty="0">
                <a:solidFill>
                  <a:schemeClr val="tx1"/>
                </a:solidFill>
                <a:effectLst/>
                <a:latin typeface="-apple-system"/>
              </a:rPr>
              <a:t>Tam </a:t>
            </a:r>
            <a:r>
              <a:rPr lang="en-US" sz="1600" b="1" i="0" dirty="0" err="1">
                <a:solidFill>
                  <a:schemeClr val="tx1"/>
                </a:solidFill>
                <a:effectLst/>
                <a:latin typeface="-apple-system"/>
              </a:rPr>
              <a:t>rekabetin</a:t>
            </a:r>
            <a:r>
              <a:rPr lang="en-US" sz="1600" b="1" i="0" dirty="0">
                <a:solidFill>
                  <a:schemeClr val="tx1"/>
                </a:solidFill>
                <a:effectLst/>
                <a:latin typeface="-apple-system"/>
              </a:rPr>
              <a:t> </a:t>
            </a:r>
            <a:r>
              <a:rPr lang="en-US" sz="1600" b="1" i="0" dirty="0" err="1">
                <a:solidFill>
                  <a:schemeClr val="tx1"/>
                </a:solidFill>
                <a:effectLst/>
                <a:latin typeface="-apple-system"/>
              </a:rPr>
              <a:t>varlığı</a:t>
            </a:r>
            <a:r>
              <a:rPr lang="en-US" sz="1600" b="1" i="0" dirty="0">
                <a:solidFill>
                  <a:schemeClr val="tx1"/>
                </a:solidFill>
                <a:effectLst/>
                <a:latin typeface="-apple-system"/>
              </a:rPr>
              <a:t> </a:t>
            </a:r>
            <a:r>
              <a:rPr lang="en-US" sz="1600" b="1" i="0" dirty="0" err="1">
                <a:solidFill>
                  <a:schemeClr val="tx1"/>
                </a:solidFill>
                <a:effectLst/>
                <a:latin typeface="-apple-system"/>
              </a:rPr>
              <a:t>şu</a:t>
            </a:r>
            <a:r>
              <a:rPr lang="en-US" sz="1600" b="1" i="0" dirty="0">
                <a:solidFill>
                  <a:schemeClr val="tx1"/>
                </a:solidFill>
                <a:effectLst/>
                <a:latin typeface="-apple-system"/>
              </a:rPr>
              <a:t> </a:t>
            </a:r>
            <a:r>
              <a:rPr lang="en-US" sz="1600" b="1" i="0" dirty="0" err="1">
                <a:solidFill>
                  <a:schemeClr val="tx1"/>
                </a:solidFill>
                <a:effectLst/>
                <a:latin typeface="-apple-system"/>
              </a:rPr>
              <a:t>koşullara</a:t>
            </a:r>
            <a:r>
              <a:rPr lang="en-US" sz="1600" b="1" i="0" dirty="0">
                <a:solidFill>
                  <a:schemeClr val="tx1"/>
                </a:solidFill>
                <a:effectLst/>
                <a:latin typeface="-apple-system"/>
              </a:rPr>
              <a:t> </a:t>
            </a:r>
            <a:r>
              <a:rPr lang="en-US" sz="1600" b="1" i="0" dirty="0" err="1">
                <a:solidFill>
                  <a:schemeClr val="tx1"/>
                </a:solidFill>
                <a:effectLst/>
                <a:latin typeface="-apple-system"/>
              </a:rPr>
              <a:t>bağlıdır</a:t>
            </a:r>
            <a:r>
              <a:rPr lang="en-US" sz="1600" b="1" i="0" dirty="0">
                <a:solidFill>
                  <a:schemeClr val="tx1"/>
                </a:solidFill>
                <a:effectLst/>
                <a:latin typeface="-apple-system"/>
              </a:rPr>
              <a:t>:</a:t>
            </a:r>
          </a:p>
          <a:p>
            <a:pPr algn="l">
              <a:buFont typeface="Arial" panose="020B0604020202020204" pitchFamily="34" charset="0"/>
              <a:buChar char="•"/>
            </a:pPr>
            <a:r>
              <a:rPr lang="en-US" sz="1600" b="0" i="0" dirty="0" err="1">
                <a:solidFill>
                  <a:schemeClr val="tx1"/>
                </a:solidFill>
                <a:effectLst/>
                <a:latin typeface="-apple-system"/>
              </a:rPr>
              <a:t>Piyasada</a:t>
            </a:r>
            <a:r>
              <a:rPr lang="en-US" sz="1600" b="0" i="0" dirty="0">
                <a:solidFill>
                  <a:schemeClr val="tx1"/>
                </a:solidFill>
                <a:effectLst/>
                <a:latin typeface="-apple-system"/>
              </a:rPr>
              <a:t> </a:t>
            </a:r>
            <a:r>
              <a:rPr lang="en-US" sz="1600" b="0" i="0" dirty="0" err="1">
                <a:solidFill>
                  <a:schemeClr val="tx1"/>
                </a:solidFill>
                <a:effectLst/>
                <a:latin typeface="-apple-system"/>
              </a:rPr>
              <a:t>çok</a:t>
            </a:r>
            <a:r>
              <a:rPr lang="en-US" sz="1600" b="0" i="0" dirty="0">
                <a:solidFill>
                  <a:schemeClr val="tx1"/>
                </a:solidFill>
                <a:effectLst/>
                <a:latin typeface="-apple-system"/>
              </a:rPr>
              <a:t> </a:t>
            </a:r>
            <a:r>
              <a:rPr lang="en-US" sz="1600" b="0" i="0" dirty="0" err="1">
                <a:solidFill>
                  <a:schemeClr val="tx1"/>
                </a:solidFill>
                <a:effectLst/>
                <a:latin typeface="-apple-system"/>
              </a:rPr>
              <a:t>sayıda</a:t>
            </a:r>
            <a:r>
              <a:rPr lang="en-US" sz="1600" b="0" i="0" dirty="0">
                <a:solidFill>
                  <a:schemeClr val="tx1"/>
                </a:solidFill>
                <a:effectLst/>
                <a:latin typeface="-apple-system"/>
              </a:rPr>
              <a:t> </a:t>
            </a:r>
            <a:r>
              <a:rPr lang="en-US" sz="1600" b="0" i="0" dirty="0" err="1">
                <a:solidFill>
                  <a:schemeClr val="tx1"/>
                </a:solidFill>
                <a:effectLst/>
                <a:latin typeface="-apple-system"/>
              </a:rPr>
              <a:t>alıcı</a:t>
            </a:r>
            <a:r>
              <a:rPr lang="en-US" sz="1600" b="0" i="0" dirty="0">
                <a:solidFill>
                  <a:schemeClr val="tx1"/>
                </a:solidFill>
                <a:effectLst/>
                <a:latin typeface="-apple-system"/>
              </a:rPr>
              <a:t> </a:t>
            </a:r>
            <a:r>
              <a:rPr lang="en-US" sz="1600" b="0" i="0" dirty="0" err="1">
                <a:solidFill>
                  <a:schemeClr val="tx1"/>
                </a:solidFill>
                <a:effectLst/>
                <a:latin typeface="-apple-system"/>
              </a:rPr>
              <a:t>ve</a:t>
            </a:r>
            <a:r>
              <a:rPr lang="en-US" sz="1600" b="0" i="0" dirty="0">
                <a:solidFill>
                  <a:schemeClr val="tx1"/>
                </a:solidFill>
                <a:effectLst/>
                <a:latin typeface="-apple-system"/>
              </a:rPr>
              <a:t> </a:t>
            </a:r>
            <a:r>
              <a:rPr lang="en-US" sz="1600" b="0" i="0" dirty="0" err="1">
                <a:solidFill>
                  <a:schemeClr val="tx1"/>
                </a:solidFill>
                <a:effectLst/>
                <a:latin typeface="-apple-system"/>
              </a:rPr>
              <a:t>satıcı</a:t>
            </a:r>
            <a:r>
              <a:rPr lang="en-US" sz="1600" b="0" i="0" dirty="0">
                <a:solidFill>
                  <a:schemeClr val="tx1"/>
                </a:solidFill>
                <a:effectLst/>
                <a:latin typeface="-apple-system"/>
              </a:rPr>
              <a:t> </a:t>
            </a:r>
            <a:r>
              <a:rPr lang="en-US" sz="1600" b="0" i="0" dirty="0" err="1">
                <a:solidFill>
                  <a:schemeClr val="tx1"/>
                </a:solidFill>
                <a:effectLst/>
                <a:latin typeface="-apple-system"/>
              </a:rPr>
              <a:t>vardır</a:t>
            </a:r>
            <a:r>
              <a:rPr lang="en-US" sz="1600" b="0" i="0" dirty="0">
                <a:solidFill>
                  <a:schemeClr val="tx1"/>
                </a:solidFill>
                <a:effectLst/>
                <a:latin typeface="-apple-system"/>
              </a:rPr>
              <a:t>. Tek </a:t>
            </a:r>
            <a:r>
              <a:rPr lang="en-US" sz="1600" b="0" i="0" dirty="0" err="1">
                <a:solidFill>
                  <a:schemeClr val="tx1"/>
                </a:solidFill>
                <a:effectLst/>
                <a:latin typeface="-apple-system"/>
              </a:rPr>
              <a:t>bir</a:t>
            </a:r>
            <a:r>
              <a:rPr lang="en-US" sz="1600" b="0" i="0" dirty="0">
                <a:solidFill>
                  <a:schemeClr val="tx1"/>
                </a:solidFill>
                <a:effectLst/>
                <a:latin typeface="-apple-system"/>
              </a:rPr>
              <a:t> </a:t>
            </a:r>
            <a:r>
              <a:rPr lang="en-US" sz="1600" b="0" i="0" dirty="0" err="1">
                <a:solidFill>
                  <a:schemeClr val="tx1"/>
                </a:solidFill>
                <a:effectLst/>
                <a:latin typeface="-apple-system"/>
              </a:rPr>
              <a:t>üreticinin</a:t>
            </a:r>
            <a:r>
              <a:rPr lang="en-US" sz="1600" b="0" i="0" dirty="0">
                <a:solidFill>
                  <a:schemeClr val="tx1"/>
                </a:solidFill>
                <a:effectLst/>
                <a:latin typeface="-apple-system"/>
              </a:rPr>
              <a:t> </a:t>
            </a:r>
            <a:r>
              <a:rPr lang="en-US" sz="1600" b="0" i="0" dirty="0" err="1">
                <a:solidFill>
                  <a:schemeClr val="tx1"/>
                </a:solidFill>
                <a:effectLst/>
                <a:latin typeface="-apple-system"/>
              </a:rPr>
              <a:t>bireysel</a:t>
            </a:r>
            <a:r>
              <a:rPr lang="en-US" sz="1600" b="0" i="0" dirty="0">
                <a:solidFill>
                  <a:schemeClr val="tx1"/>
                </a:solidFill>
                <a:effectLst/>
                <a:latin typeface="-apple-system"/>
              </a:rPr>
              <a:t> </a:t>
            </a:r>
            <a:r>
              <a:rPr lang="en-US" sz="1600" b="0" i="0" dirty="0" err="1">
                <a:solidFill>
                  <a:schemeClr val="tx1"/>
                </a:solidFill>
                <a:effectLst/>
                <a:latin typeface="-apple-system"/>
              </a:rPr>
              <a:t>davranışlarıyla</a:t>
            </a:r>
            <a:r>
              <a:rPr lang="en-US" sz="1600" b="0" i="0" dirty="0">
                <a:solidFill>
                  <a:schemeClr val="tx1"/>
                </a:solidFill>
                <a:effectLst/>
                <a:latin typeface="-apple-system"/>
              </a:rPr>
              <a:t> </a:t>
            </a:r>
            <a:r>
              <a:rPr lang="en-US" sz="1600" b="0" i="0" dirty="0" err="1">
                <a:solidFill>
                  <a:schemeClr val="tx1"/>
                </a:solidFill>
                <a:effectLst/>
                <a:latin typeface="-apple-system"/>
              </a:rPr>
              <a:t>piyasa</a:t>
            </a:r>
            <a:r>
              <a:rPr lang="en-US" sz="1600" b="0" i="0" dirty="0">
                <a:solidFill>
                  <a:schemeClr val="tx1"/>
                </a:solidFill>
                <a:effectLst/>
                <a:latin typeface="-apple-system"/>
              </a:rPr>
              <a:t> </a:t>
            </a:r>
            <a:r>
              <a:rPr lang="en-US" sz="1600" b="0" i="0" dirty="0" err="1">
                <a:solidFill>
                  <a:schemeClr val="tx1"/>
                </a:solidFill>
                <a:effectLst/>
                <a:latin typeface="-apple-system"/>
              </a:rPr>
              <a:t>fiyatını</a:t>
            </a:r>
            <a:r>
              <a:rPr lang="en-US" sz="1600" b="0" i="0" dirty="0">
                <a:solidFill>
                  <a:schemeClr val="tx1"/>
                </a:solidFill>
                <a:effectLst/>
                <a:latin typeface="-apple-system"/>
              </a:rPr>
              <a:t> </a:t>
            </a:r>
            <a:r>
              <a:rPr lang="en-US" sz="1600" b="0" i="0" dirty="0" err="1">
                <a:solidFill>
                  <a:schemeClr val="tx1"/>
                </a:solidFill>
                <a:effectLst/>
                <a:latin typeface="-apple-system"/>
              </a:rPr>
              <a:t>etkilemesi</a:t>
            </a:r>
            <a:r>
              <a:rPr lang="en-US" sz="1600" b="0" i="0" dirty="0">
                <a:solidFill>
                  <a:schemeClr val="tx1"/>
                </a:solidFill>
                <a:effectLst/>
                <a:latin typeface="-apple-system"/>
              </a:rPr>
              <a:t> </a:t>
            </a:r>
            <a:r>
              <a:rPr lang="en-US" sz="1600" b="0" i="0" dirty="0" err="1">
                <a:solidFill>
                  <a:schemeClr val="tx1"/>
                </a:solidFill>
                <a:effectLst/>
                <a:latin typeface="-apple-system"/>
              </a:rPr>
              <a:t>mümkün</a:t>
            </a:r>
            <a:r>
              <a:rPr lang="en-US" sz="1600" b="0" i="0" dirty="0">
                <a:solidFill>
                  <a:schemeClr val="tx1"/>
                </a:solidFill>
                <a:effectLst/>
                <a:latin typeface="-apple-system"/>
              </a:rPr>
              <a:t> </a:t>
            </a:r>
            <a:r>
              <a:rPr lang="en-US" sz="1600" b="0" i="0" dirty="0" err="1">
                <a:solidFill>
                  <a:schemeClr val="tx1"/>
                </a:solidFill>
                <a:effectLst/>
                <a:latin typeface="-apple-system"/>
              </a:rPr>
              <a:t>değildir</a:t>
            </a:r>
            <a:r>
              <a:rPr lang="en-US" sz="1600" b="0" i="0" dirty="0">
                <a:solidFill>
                  <a:schemeClr val="tx1"/>
                </a:solidFill>
                <a:effectLst/>
                <a:latin typeface="-apple-system"/>
              </a:rPr>
              <a:t>.</a:t>
            </a:r>
          </a:p>
          <a:p>
            <a:pPr algn="l">
              <a:buFont typeface="Arial" panose="020B0604020202020204" pitchFamily="34" charset="0"/>
              <a:buChar char="•"/>
            </a:pPr>
            <a:r>
              <a:rPr lang="en-US" sz="1600" b="0" i="0" dirty="0" err="1">
                <a:solidFill>
                  <a:schemeClr val="tx1"/>
                </a:solidFill>
                <a:effectLst/>
                <a:latin typeface="-apple-system"/>
              </a:rPr>
              <a:t>Mallar</a:t>
            </a:r>
            <a:r>
              <a:rPr lang="en-US" sz="1600" b="0" i="0" dirty="0">
                <a:solidFill>
                  <a:schemeClr val="tx1"/>
                </a:solidFill>
                <a:effectLst/>
                <a:latin typeface="-apple-system"/>
              </a:rPr>
              <a:t> </a:t>
            </a:r>
            <a:r>
              <a:rPr lang="en-US" sz="1600" b="0" i="0" dirty="0" err="1">
                <a:solidFill>
                  <a:schemeClr val="tx1"/>
                </a:solidFill>
                <a:effectLst/>
                <a:latin typeface="-apple-system"/>
              </a:rPr>
              <a:t>kalite</a:t>
            </a:r>
            <a:r>
              <a:rPr lang="en-US" sz="1600" b="0" i="0" dirty="0">
                <a:solidFill>
                  <a:schemeClr val="tx1"/>
                </a:solidFill>
                <a:effectLst/>
                <a:latin typeface="-apple-system"/>
              </a:rPr>
              <a:t> </a:t>
            </a:r>
            <a:r>
              <a:rPr lang="en-US" sz="1600" b="0" i="0" dirty="0" err="1">
                <a:solidFill>
                  <a:schemeClr val="tx1"/>
                </a:solidFill>
                <a:effectLst/>
                <a:latin typeface="-apple-system"/>
              </a:rPr>
              <a:t>bakımından</a:t>
            </a:r>
            <a:r>
              <a:rPr lang="en-US" sz="1600" b="0" i="0" dirty="0">
                <a:solidFill>
                  <a:schemeClr val="tx1"/>
                </a:solidFill>
                <a:effectLst/>
                <a:latin typeface="-apple-system"/>
              </a:rPr>
              <a:t> </a:t>
            </a:r>
            <a:r>
              <a:rPr lang="en-US" sz="1600" b="0" i="0" dirty="0" err="1">
                <a:solidFill>
                  <a:schemeClr val="tx1"/>
                </a:solidFill>
                <a:effectLst/>
                <a:latin typeface="-apple-system"/>
              </a:rPr>
              <a:t>homojendir</a:t>
            </a:r>
            <a:r>
              <a:rPr lang="en-US" sz="1600" b="0" i="0" dirty="0">
                <a:solidFill>
                  <a:schemeClr val="tx1"/>
                </a:solidFill>
                <a:effectLst/>
                <a:latin typeface="-apple-system"/>
              </a:rPr>
              <a:t>. </a:t>
            </a:r>
            <a:r>
              <a:rPr lang="en-US" sz="1600" b="0" i="0" dirty="0" err="1">
                <a:solidFill>
                  <a:schemeClr val="tx1"/>
                </a:solidFill>
                <a:effectLst/>
                <a:latin typeface="-apple-system"/>
              </a:rPr>
              <a:t>Yani</a:t>
            </a:r>
            <a:r>
              <a:rPr lang="en-US" sz="1600" b="0" i="0" dirty="0">
                <a:solidFill>
                  <a:schemeClr val="tx1"/>
                </a:solidFill>
                <a:effectLst/>
                <a:latin typeface="-apple-system"/>
              </a:rPr>
              <a:t> </a:t>
            </a:r>
            <a:r>
              <a:rPr lang="en-US" sz="1600" b="0" i="0" dirty="0" err="1">
                <a:solidFill>
                  <a:schemeClr val="tx1"/>
                </a:solidFill>
                <a:effectLst/>
                <a:latin typeface="-apple-system"/>
              </a:rPr>
              <a:t>bir</a:t>
            </a:r>
            <a:r>
              <a:rPr lang="en-US" sz="1600" b="0" i="0" dirty="0">
                <a:solidFill>
                  <a:schemeClr val="tx1"/>
                </a:solidFill>
                <a:effectLst/>
                <a:latin typeface="-apple-system"/>
              </a:rPr>
              <a:t> </a:t>
            </a:r>
            <a:r>
              <a:rPr lang="en-US" sz="1600" b="0" i="0" dirty="0" err="1">
                <a:solidFill>
                  <a:schemeClr val="tx1"/>
                </a:solidFill>
                <a:effectLst/>
                <a:latin typeface="-apple-system"/>
              </a:rPr>
              <a:t>malın</a:t>
            </a:r>
            <a:r>
              <a:rPr lang="en-US" sz="1600" b="0" i="0" dirty="0">
                <a:solidFill>
                  <a:schemeClr val="tx1"/>
                </a:solidFill>
                <a:effectLst/>
                <a:latin typeface="-apple-system"/>
              </a:rPr>
              <a:t> </a:t>
            </a:r>
            <a:r>
              <a:rPr lang="en-US" sz="1600" b="0" i="0" dirty="0" err="1">
                <a:solidFill>
                  <a:schemeClr val="tx1"/>
                </a:solidFill>
                <a:effectLst/>
                <a:latin typeface="-apple-system"/>
              </a:rPr>
              <a:t>bütün</a:t>
            </a:r>
            <a:r>
              <a:rPr lang="en-US" sz="1600" b="0" i="0" dirty="0">
                <a:solidFill>
                  <a:schemeClr val="tx1"/>
                </a:solidFill>
                <a:effectLst/>
                <a:latin typeface="-apple-system"/>
              </a:rPr>
              <a:t> </a:t>
            </a:r>
            <a:r>
              <a:rPr lang="en-US" sz="1600" b="0" i="0" dirty="0" err="1">
                <a:solidFill>
                  <a:schemeClr val="tx1"/>
                </a:solidFill>
                <a:effectLst/>
                <a:latin typeface="-apple-system"/>
              </a:rPr>
              <a:t>birimleri</a:t>
            </a:r>
            <a:r>
              <a:rPr lang="en-US" sz="1600" b="0" i="0" dirty="0">
                <a:solidFill>
                  <a:schemeClr val="tx1"/>
                </a:solidFill>
                <a:effectLst/>
                <a:latin typeface="-apple-system"/>
              </a:rPr>
              <a:t> </a:t>
            </a:r>
            <a:r>
              <a:rPr lang="en-US" sz="1600" b="0" i="0" dirty="0" err="1">
                <a:solidFill>
                  <a:schemeClr val="tx1"/>
                </a:solidFill>
                <a:effectLst/>
                <a:latin typeface="-apple-system"/>
              </a:rPr>
              <a:t>eş</a:t>
            </a:r>
            <a:r>
              <a:rPr lang="en-US" sz="1600" b="0" i="0" dirty="0">
                <a:solidFill>
                  <a:schemeClr val="tx1"/>
                </a:solidFill>
                <a:effectLst/>
                <a:latin typeface="-apple-system"/>
              </a:rPr>
              <a:t> </a:t>
            </a:r>
            <a:r>
              <a:rPr lang="en-US" sz="1600" b="0" i="0" dirty="0" err="1">
                <a:solidFill>
                  <a:schemeClr val="tx1"/>
                </a:solidFill>
                <a:effectLst/>
                <a:latin typeface="-apple-system"/>
              </a:rPr>
              <a:t>kalitededir</a:t>
            </a:r>
            <a:r>
              <a:rPr lang="en-US" sz="1600" b="0" i="0" dirty="0">
                <a:solidFill>
                  <a:schemeClr val="tx1"/>
                </a:solidFill>
                <a:effectLst/>
                <a:latin typeface="-apple-system"/>
              </a:rPr>
              <a:t>. </a:t>
            </a:r>
            <a:r>
              <a:rPr lang="en-US" sz="1600" b="0" i="0" dirty="0" err="1">
                <a:solidFill>
                  <a:schemeClr val="tx1"/>
                </a:solidFill>
                <a:effectLst/>
                <a:latin typeface="-apple-system"/>
              </a:rPr>
              <a:t>Örneğin</a:t>
            </a:r>
            <a:r>
              <a:rPr lang="en-US" sz="1600" b="0" i="0" dirty="0">
                <a:solidFill>
                  <a:schemeClr val="tx1"/>
                </a:solidFill>
                <a:effectLst/>
                <a:latin typeface="-apple-system"/>
              </a:rPr>
              <a:t>; </a:t>
            </a:r>
            <a:r>
              <a:rPr lang="en-US" sz="1600" b="0" i="0" dirty="0" err="1">
                <a:solidFill>
                  <a:schemeClr val="tx1"/>
                </a:solidFill>
                <a:effectLst/>
                <a:latin typeface="-apple-system"/>
              </a:rPr>
              <a:t>buğday</a:t>
            </a:r>
            <a:r>
              <a:rPr lang="en-US" sz="1600" b="0" i="0" dirty="0">
                <a:solidFill>
                  <a:schemeClr val="tx1"/>
                </a:solidFill>
                <a:effectLst/>
                <a:latin typeface="-apple-system"/>
              </a:rPr>
              <a:t>, </a:t>
            </a:r>
            <a:r>
              <a:rPr lang="en-US" sz="1600" b="0" i="0" dirty="0" err="1">
                <a:solidFill>
                  <a:schemeClr val="tx1"/>
                </a:solidFill>
                <a:effectLst/>
                <a:latin typeface="-apple-system"/>
              </a:rPr>
              <a:t>kömür</a:t>
            </a:r>
            <a:r>
              <a:rPr lang="en-US" sz="1600" b="0" i="0" dirty="0">
                <a:solidFill>
                  <a:schemeClr val="tx1"/>
                </a:solidFill>
                <a:effectLst/>
                <a:latin typeface="-apple-system"/>
              </a:rPr>
              <a:t>, </a:t>
            </a:r>
            <a:r>
              <a:rPr lang="en-US" sz="1600" b="0" i="0" dirty="0" err="1">
                <a:solidFill>
                  <a:schemeClr val="tx1"/>
                </a:solidFill>
                <a:effectLst/>
                <a:latin typeface="-apple-system"/>
              </a:rPr>
              <a:t>şeker</a:t>
            </a:r>
            <a:r>
              <a:rPr lang="en-US" sz="1600" b="0" i="0" dirty="0">
                <a:solidFill>
                  <a:schemeClr val="tx1"/>
                </a:solidFill>
                <a:effectLst/>
                <a:latin typeface="-apple-system"/>
              </a:rPr>
              <a:t>, petrol, </a:t>
            </a:r>
            <a:r>
              <a:rPr lang="en-US" sz="1600" b="0" i="0" dirty="0" err="1">
                <a:solidFill>
                  <a:schemeClr val="tx1"/>
                </a:solidFill>
                <a:effectLst/>
                <a:latin typeface="-apple-system"/>
              </a:rPr>
              <a:t>yumurta</a:t>
            </a:r>
            <a:r>
              <a:rPr lang="en-US" sz="1600" b="0" i="0" dirty="0">
                <a:solidFill>
                  <a:schemeClr val="tx1"/>
                </a:solidFill>
                <a:effectLst/>
                <a:latin typeface="-apple-system"/>
              </a:rPr>
              <a:t>, </a:t>
            </a:r>
            <a:r>
              <a:rPr lang="en-US" sz="1600" b="0" i="0" dirty="0" err="1">
                <a:solidFill>
                  <a:schemeClr val="tx1"/>
                </a:solidFill>
                <a:effectLst/>
                <a:latin typeface="-apple-system"/>
              </a:rPr>
              <a:t>süt</a:t>
            </a:r>
            <a:r>
              <a:rPr lang="en-US" sz="1600" b="0" i="0" dirty="0">
                <a:solidFill>
                  <a:schemeClr val="tx1"/>
                </a:solidFill>
                <a:effectLst/>
                <a:latin typeface="-apple-system"/>
              </a:rPr>
              <a:t> </a:t>
            </a:r>
            <a:r>
              <a:rPr lang="en-US" sz="1600" b="0" i="0" dirty="0" err="1">
                <a:solidFill>
                  <a:schemeClr val="tx1"/>
                </a:solidFill>
                <a:effectLst/>
                <a:latin typeface="-apple-system"/>
              </a:rPr>
              <a:t>bu</a:t>
            </a:r>
            <a:r>
              <a:rPr lang="en-US" sz="1600" b="0" i="0" dirty="0">
                <a:solidFill>
                  <a:schemeClr val="tx1"/>
                </a:solidFill>
                <a:effectLst/>
                <a:latin typeface="-apple-system"/>
              </a:rPr>
              <a:t> </a:t>
            </a:r>
            <a:r>
              <a:rPr lang="en-US" sz="1600" b="0" i="0" dirty="0" err="1">
                <a:solidFill>
                  <a:schemeClr val="tx1"/>
                </a:solidFill>
                <a:effectLst/>
                <a:latin typeface="-apple-system"/>
              </a:rPr>
              <a:t>tür</a:t>
            </a:r>
            <a:r>
              <a:rPr lang="en-US" sz="1600" b="0" i="0" dirty="0">
                <a:solidFill>
                  <a:schemeClr val="tx1"/>
                </a:solidFill>
                <a:effectLst/>
                <a:latin typeface="-apple-system"/>
              </a:rPr>
              <a:t> </a:t>
            </a:r>
            <a:r>
              <a:rPr lang="en-US" sz="1600" b="0" i="0" dirty="0" err="1">
                <a:solidFill>
                  <a:schemeClr val="tx1"/>
                </a:solidFill>
                <a:effectLst/>
                <a:latin typeface="-apple-system"/>
              </a:rPr>
              <a:t>mallardır</a:t>
            </a:r>
            <a:r>
              <a:rPr lang="en-US" sz="1600" b="0" i="0" dirty="0">
                <a:solidFill>
                  <a:schemeClr val="tx1"/>
                </a:solidFill>
                <a:effectLst/>
                <a:latin typeface="-apple-system"/>
              </a:rPr>
              <a:t>. </a:t>
            </a:r>
            <a:r>
              <a:rPr lang="en-US" sz="1600" b="0" i="0" dirty="0" err="1">
                <a:solidFill>
                  <a:schemeClr val="tx1"/>
                </a:solidFill>
                <a:effectLst/>
                <a:latin typeface="-apple-system"/>
              </a:rPr>
              <a:t>Oysa</a:t>
            </a:r>
            <a:r>
              <a:rPr lang="en-US" sz="1600" b="0" i="0" dirty="0">
                <a:solidFill>
                  <a:schemeClr val="tx1"/>
                </a:solidFill>
                <a:effectLst/>
                <a:latin typeface="-apple-system"/>
              </a:rPr>
              <a:t> </a:t>
            </a:r>
            <a:r>
              <a:rPr lang="en-US" sz="1600" b="0" i="0" dirty="0" err="1">
                <a:solidFill>
                  <a:schemeClr val="tx1"/>
                </a:solidFill>
                <a:effectLst/>
                <a:latin typeface="-apple-system"/>
              </a:rPr>
              <a:t>bisküvi</a:t>
            </a:r>
            <a:r>
              <a:rPr lang="en-US" sz="1600" b="0" i="0" dirty="0">
                <a:solidFill>
                  <a:schemeClr val="tx1"/>
                </a:solidFill>
                <a:effectLst/>
                <a:latin typeface="-apple-system"/>
              </a:rPr>
              <a:t>, </a:t>
            </a:r>
            <a:r>
              <a:rPr lang="en-US" sz="1600" b="0" i="0" dirty="0" err="1">
                <a:solidFill>
                  <a:schemeClr val="tx1"/>
                </a:solidFill>
                <a:effectLst/>
                <a:latin typeface="-apple-system"/>
              </a:rPr>
              <a:t>diş</a:t>
            </a:r>
            <a:r>
              <a:rPr lang="en-US" sz="1600" b="0" i="0" dirty="0">
                <a:solidFill>
                  <a:schemeClr val="tx1"/>
                </a:solidFill>
                <a:effectLst/>
                <a:latin typeface="-apple-system"/>
              </a:rPr>
              <a:t> </a:t>
            </a:r>
            <a:r>
              <a:rPr lang="en-US" sz="1600" b="0" i="0" dirty="0" err="1">
                <a:solidFill>
                  <a:schemeClr val="tx1"/>
                </a:solidFill>
                <a:effectLst/>
                <a:latin typeface="-apple-system"/>
              </a:rPr>
              <a:t>macunu</a:t>
            </a:r>
            <a:r>
              <a:rPr lang="en-US" sz="1600" b="0" i="0" dirty="0">
                <a:solidFill>
                  <a:schemeClr val="tx1"/>
                </a:solidFill>
                <a:effectLst/>
                <a:latin typeface="-apple-system"/>
              </a:rPr>
              <a:t>, </a:t>
            </a:r>
            <a:r>
              <a:rPr lang="en-US" sz="1600" b="0" i="0" dirty="0" err="1">
                <a:solidFill>
                  <a:schemeClr val="tx1"/>
                </a:solidFill>
                <a:effectLst/>
                <a:latin typeface="-apple-system"/>
              </a:rPr>
              <a:t>televizyon</a:t>
            </a:r>
            <a:r>
              <a:rPr lang="en-US" sz="1600" b="0" i="0" dirty="0">
                <a:solidFill>
                  <a:schemeClr val="tx1"/>
                </a:solidFill>
                <a:effectLst/>
                <a:latin typeface="-apple-system"/>
              </a:rPr>
              <a:t> </a:t>
            </a:r>
            <a:r>
              <a:rPr lang="en-US" sz="1600" b="0" i="0" dirty="0" err="1">
                <a:solidFill>
                  <a:schemeClr val="tx1"/>
                </a:solidFill>
                <a:effectLst/>
                <a:latin typeface="-apple-system"/>
              </a:rPr>
              <a:t>gibi</a:t>
            </a:r>
            <a:r>
              <a:rPr lang="en-US" sz="1600" b="0" i="0" dirty="0">
                <a:solidFill>
                  <a:schemeClr val="tx1"/>
                </a:solidFill>
                <a:effectLst/>
                <a:latin typeface="-apple-system"/>
              </a:rPr>
              <a:t> </a:t>
            </a:r>
            <a:r>
              <a:rPr lang="en-US" sz="1600" b="0" i="0" dirty="0" err="1">
                <a:solidFill>
                  <a:schemeClr val="tx1"/>
                </a:solidFill>
                <a:effectLst/>
                <a:latin typeface="-apple-system"/>
              </a:rPr>
              <a:t>mallar</a:t>
            </a:r>
            <a:r>
              <a:rPr lang="en-US" sz="1600" b="0" i="0" dirty="0">
                <a:solidFill>
                  <a:schemeClr val="tx1"/>
                </a:solidFill>
                <a:effectLst/>
                <a:latin typeface="-apple-system"/>
              </a:rPr>
              <a:t> </a:t>
            </a:r>
            <a:r>
              <a:rPr lang="en-US" sz="1600" b="0" i="0" dirty="0" err="1">
                <a:solidFill>
                  <a:schemeClr val="tx1"/>
                </a:solidFill>
                <a:effectLst/>
                <a:latin typeface="-apple-system"/>
              </a:rPr>
              <a:t>markalarına</a:t>
            </a:r>
            <a:r>
              <a:rPr lang="en-US" sz="1600" b="0" i="0" dirty="0">
                <a:solidFill>
                  <a:schemeClr val="tx1"/>
                </a:solidFill>
                <a:effectLst/>
                <a:latin typeface="-apple-system"/>
              </a:rPr>
              <a:t> </a:t>
            </a:r>
            <a:r>
              <a:rPr lang="en-US" sz="1600" b="0" i="0" dirty="0" err="1">
                <a:solidFill>
                  <a:schemeClr val="tx1"/>
                </a:solidFill>
                <a:effectLst/>
                <a:latin typeface="-apple-system"/>
              </a:rPr>
              <a:t>göre</a:t>
            </a:r>
            <a:r>
              <a:rPr lang="en-US" sz="1600" b="0" i="0" dirty="0">
                <a:solidFill>
                  <a:schemeClr val="tx1"/>
                </a:solidFill>
                <a:effectLst/>
                <a:latin typeface="-apple-system"/>
              </a:rPr>
              <a:t> </a:t>
            </a:r>
            <a:r>
              <a:rPr lang="en-US" sz="1600" b="0" i="0" dirty="0" err="1">
                <a:solidFill>
                  <a:schemeClr val="tx1"/>
                </a:solidFill>
                <a:effectLst/>
                <a:latin typeface="-apple-system"/>
              </a:rPr>
              <a:t>farklı</a:t>
            </a:r>
            <a:r>
              <a:rPr lang="en-US" sz="1600" b="0" i="0" dirty="0">
                <a:solidFill>
                  <a:schemeClr val="tx1"/>
                </a:solidFill>
                <a:effectLst/>
                <a:latin typeface="-apple-system"/>
              </a:rPr>
              <a:t> </a:t>
            </a:r>
            <a:r>
              <a:rPr lang="en-US" sz="1600" b="0" i="0" dirty="0" err="1">
                <a:solidFill>
                  <a:schemeClr val="tx1"/>
                </a:solidFill>
                <a:effectLst/>
                <a:latin typeface="-apple-system"/>
              </a:rPr>
              <a:t>niteliktedir</a:t>
            </a:r>
            <a:r>
              <a:rPr lang="en-US" sz="1600" b="0" i="0" dirty="0">
                <a:solidFill>
                  <a:schemeClr val="tx1"/>
                </a:solidFill>
                <a:effectLst/>
                <a:latin typeface="-apple-system"/>
              </a:rPr>
              <a:t> </a:t>
            </a:r>
            <a:r>
              <a:rPr lang="en-US" sz="1600" b="0" i="0" dirty="0" err="1">
                <a:solidFill>
                  <a:schemeClr val="tx1"/>
                </a:solidFill>
                <a:effectLst/>
                <a:latin typeface="-apple-system"/>
              </a:rPr>
              <a:t>ya</a:t>
            </a:r>
            <a:r>
              <a:rPr lang="en-US" sz="1600" b="0" i="0" dirty="0">
                <a:solidFill>
                  <a:schemeClr val="tx1"/>
                </a:solidFill>
                <a:effectLst/>
                <a:latin typeface="-apple-system"/>
              </a:rPr>
              <a:t> da </a:t>
            </a:r>
            <a:r>
              <a:rPr lang="en-US" sz="1600" b="0" i="0" dirty="0" err="1">
                <a:solidFill>
                  <a:schemeClr val="tx1"/>
                </a:solidFill>
                <a:effectLst/>
                <a:latin typeface="-apple-system"/>
              </a:rPr>
              <a:t>öyle</a:t>
            </a:r>
            <a:r>
              <a:rPr lang="en-US" sz="1600" b="0" i="0" dirty="0">
                <a:solidFill>
                  <a:schemeClr val="tx1"/>
                </a:solidFill>
                <a:effectLst/>
                <a:latin typeface="-apple-system"/>
              </a:rPr>
              <a:t> </a:t>
            </a:r>
            <a:r>
              <a:rPr lang="en-US" sz="1600" b="0" i="0" dirty="0" err="1">
                <a:solidFill>
                  <a:schemeClr val="tx1"/>
                </a:solidFill>
                <a:effectLst/>
                <a:latin typeface="-apple-system"/>
              </a:rPr>
              <a:t>zannedilir</a:t>
            </a:r>
            <a:r>
              <a:rPr lang="en-US" sz="1600" b="0" i="0" dirty="0">
                <a:solidFill>
                  <a:schemeClr val="tx1"/>
                </a:solidFill>
                <a:effectLst/>
                <a:latin typeface="-apple-system"/>
              </a:rPr>
              <a:t>.</a:t>
            </a:r>
          </a:p>
          <a:p>
            <a:pPr algn="l">
              <a:buFont typeface="Arial" panose="020B0604020202020204" pitchFamily="34" charset="0"/>
              <a:buChar char="•"/>
            </a:pPr>
            <a:r>
              <a:rPr lang="en-US" sz="1600" b="0" i="0" dirty="0" err="1">
                <a:solidFill>
                  <a:schemeClr val="tx1"/>
                </a:solidFill>
                <a:effectLst/>
                <a:latin typeface="-apple-system"/>
              </a:rPr>
              <a:t>Alıcıların</a:t>
            </a:r>
            <a:r>
              <a:rPr lang="en-US" sz="1600" b="0" i="0" dirty="0">
                <a:solidFill>
                  <a:schemeClr val="tx1"/>
                </a:solidFill>
                <a:effectLst/>
                <a:latin typeface="-apple-system"/>
              </a:rPr>
              <a:t> </a:t>
            </a:r>
            <a:r>
              <a:rPr lang="en-US" sz="1600" b="0" i="0" dirty="0" err="1">
                <a:solidFill>
                  <a:schemeClr val="tx1"/>
                </a:solidFill>
                <a:effectLst/>
                <a:latin typeface="-apple-system"/>
              </a:rPr>
              <a:t>ya</a:t>
            </a:r>
            <a:r>
              <a:rPr lang="en-US" sz="1600" b="0" i="0" dirty="0">
                <a:solidFill>
                  <a:schemeClr val="tx1"/>
                </a:solidFill>
                <a:effectLst/>
                <a:latin typeface="-apple-system"/>
              </a:rPr>
              <a:t> da </a:t>
            </a:r>
            <a:r>
              <a:rPr lang="en-US" sz="1600" b="0" i="0" dirty="0" err="1">
                <a:solidFill>
                  <a:schemeClr val="tx1"/>
                </a:solidFill>
                <a:effectLst/>
                <a:latin typeface="-apple-system"/>
              </a:rPr>
              <a:t>satıcıların</a:t>
            </a:r>
            <a:r>
              <a:rPr lang="en-US" sz="1600" b="0" i="0" dirty="0">
                <a:solidFill>
                  <a:schemeClr val="tx1"/>
                </a:solidFill>
                <a:effectLst/>
                <a:latin typeface="-apple-system"/>
              </a:rPr>
              <a:t> </a:t>
            </a:r>
            <a:r>
              <a:rPr lang="en-US" sz="1600" b="0" i="0" dirty="0" err="1">
                <a:solidFill>
                  <a:schemeClr val="tx1"/>
                </a:solidFill>
                <a:effectLst/>
                <a:latin typeface="-apple-system"/>
              </a:rPr>
              <a:t>piyasaya</a:t>
            </a:r>
            <a:r>
              <a:rPr lang="en-US" sz="1600" b="0" i="0" dirty="0">
                <a:solidFill>
                  <a:schemeClr val="tx1"/>
                </a:solidFill>
                <a:effectLst/>
                <a:latin typeface="-apple-system"/>
              </a:rPr>
              <a:t> </a:t>
            </a:r>
            <a:r>
              <a:rPr lang="en-US" sz="1600" b="0" i="0" dirty="0" err="1">
                <a:solidFill>
                  <a:schemeClr val="tx1"/>
                </a:solidFill>
                <a:effectLst/>
                <a:latin typeface="-apple-system"/>
              </a:rPr>
              <a:t>giriş</a:t>
            </a:r>
            <a:r>
              <a:rPr lang="en-US" sz="1600" b="0" i="0" dirty="0">
                <a:solidFill>
                  <a:schemeClr val="tx1"/>
                </a:solidFill>
                <a:effectLst/>
                <a:latin typeface="-apple-system"/>
              </a:rPr>
              <a:t> </a:t>
            </a:r>
            <a:r>
              <a:rPr lang="en-US" sz="1600" b="0" i="0" dirty="0" err="1">
                <a:solidFill>
                  <a:schemeClr val="tx1"/>
                </a:solidFill>
                <a:effectLst/>
                <a:latin typeface="-apple-system"/>
              </a:rPr>
              <a:t>çıkışları</a:t>
            </a:r>
            <a:r>
              <a:rPr lang="en-US" sz="1600" b="0" i="0" dirty="0">
                <a:solidFill>
                  <a:schemeClr val="tx1"/>
                </a:solidFill>
                <a:effectLst/>
                <a:latin typeface="-apple-system"/>
              </a:rPr>
              <a:t> </a:t>
            </a:r>
            <a:r>
              <a:rPr lang="en-US" sz="1600" b="0" i="0" dirty="0" err="1">
                <a:solidFill>
                  <a:schemeClr val="tx1"/>
                </a:solidFill>
                <a:effectLst/>
                <a:latin typeface="-apple-system"/>
              </a:rPr>
              <a:t>serbesttir</a:t>
            </a:r>
            <a:r>
              <a:rPr lang="en-US" sz="1600" b="0" i="0" dirty="0">
                <a:solidFill>
                  <a:schemeClr val="tx1"/>
                </a:solidFill>
                <a:effectLst/>
                <a:latin typeface="-apple-system"/>
              </a:rPr>
              <a:t>. </a:t>
            </a:r>
            <a:r>
              <a:rPr lang="en-US" sz="1600" b="0" i="0" dirty="0" err="1">
                <a:solidFill>
                  <a:schemeClr val="tx1"/>
                </a:solidFill>
                <a:effectLst/>
                <a:latin typeface="-apple-system"/>
              </a:rPr>
              <a:t>Örneğin</a:t>
            </a:r>
            <a:r>
              <a:rPr lang="en-US" sz="1600" b="0" i="0" dirty="0">
                <a:solidFill>
                  <a:schemeClr val="tx1"/>
                </a:solidFill>
                <a:effectLst/>
                <a:latin typeface="-apple-system"/>
              </a:rPr>
              <a:t>; </a:t>
            </a:r>
            <a:r>
              <a:rPr lang="en-US" sz="1600" b="0" i="0" dirty="0" err="1">
                <a:solidFill>
                  <a:schemeClr val="tx1"/>
                </a:solidFill>
                <a:effectLst/>
                <a:latin typeface="-apple-system"/>
              </a:rPr>
              <a:t>buğday</a:t>
            </a:r>
            <a:r>
              <a:rPr lang="en-US" sz="1600" b="0" i="0" dirty="0">
                <a:solidFill>
                  <a:schemeClr val="tx1"/>
                </a:solidFill>
                <a:effectLst/>
                <a:latin typeface="-apple-system"/>
              </a:rPr>
              <a:t>, </a:t>
            </a:r>
            <a:r>
              <a:rPr lang="en-US" sz="1600" b="0" i="0" dirty="0" err="1">
                <a:solidFill>
                  <a:schemeClr val="tx1"/>
                </a:solidFill>
                <a:effectLst/>
                <a:latin typeface="-apple-system"/>
              </a:rPr>
              <a:t>kömür</a:t>
            </a:r>
            <a:r>
              <a:rPr lang="en-US" sz="1600" b="0" i="0" dirty="0">
                <a:solidFill>
                  <a:schemeClr val="tx1"/>
                </a:solidFill>
                <a:effectLst/>
                <a:latin typeface="-apple-system"/>
              </a:rPr>
              <a:t>, </a:t>
            </a:r>
            <a:r>
              <a:rPr lang="en-US" sz="1600" b="0" i="0" dirty="0" err="1">
                <a:solidFill>
                  <a:schemeClr val="tx1"/>
                </a:solidFill>
                <a:effectLst/>
                <a:latin typeface="-apple-system"/>
              </a:rPr>
              <a:t>yumurta</a:t>
            </a:r>
            <a:r>
              <a:rPr lang="en-US" sz="1600" b="0" i="0" dirty="0">
                <a:solidFill>
                  <a:schemeClr val="tx1"/>
                </a:solidFill>
                <a:effectLst/>
                <a:latin typeface="-apple-system"/>
              </a:rPr>
              <a:t> </a:t>
            </a:r>
            <a:r>
              <a:rPr lang="en-US" sz="1600" b="0" i="0" dirty="0" err="1">
                <a:solidFill>
                  <a:schemeClr val="tx1"/>
                </a:solidFill>
                <a:effectLst/>
                <a:latin typeface="-apple-system"/>
              </a:rPr>
              <a:t>ve</a:t>
            </a:r>
            <a:r>
              <a:rPr lang="en-US" sz="1600" b="0" i="0" dirty="0">
                <a:solidFill>
                  <a:schemeClr val="tx1"/>
                </a:solidFill>
                <a:effectLst/>
                <a:latin typeface="-apple-system"/>
              </a:rPr>
              <a:t> </a:t>
            </a:r>
            <a:r>
              <a:rPr lang="en-US" sz="1600" b="0" i="0" dirty="0" err="1">
                <a:solidFill>
                  <a:schemeClr val="tx1"/>
                </a:solidFill>
                <a:effectLst/>
                <a:latin typeface="-apple-system"/>
              </a:rPr>
              <a:t>kitap</a:t>
            </a:r>
            <a:r>
              <a:rPr lang="en-US" sz="1600" b="0" i="0" dirty="0">
                <a:solidFill>
                  <a:schemeClr val="tx1"/>
                </a:solidFill>
                <a:effectLst/>
                <a:latin typeface="-apple-system"/>
              </a:rPr>
              <a:t> </a:t>
            </a:r>
            <a:r>
              <a:rPr lang="en-US" sz="1600" b="0" i="0" dirty="0" err="1">
                <a:solidFill>
                  <a:schemeClr val="tx1"/>
                </a:solidFill>
                <a:effectLst/>
                <a:latin typeface="-apple-system"/>
              </a:rPr>
              <a:t>gibi</a:t>
            </a:r>
            <a:r>
              <a:rPr lang="en-US" sz="1600" b="0" i="0" dirty="0">
                <a:solidFill>
                  <a:schemeClr val="tx1"/>
                </a:solidFill>
                <a:effectLst/>
                <a:latin typeface="-apple-system"/>
              </a:rPr>
              <a:t> </a:t>
            </a:r>
            <a:r>
              <a:rPr lang="en-US" sz="1600" b="0" i="0" dirty="0" err="1">
                <a:solidFill>
                  <a:schemeClr val="tx1"/>
                </a:solidFill>
                <a:effectLst/>
                <a:latin typeface="-apple-system"/>
              </a:rPr>
              <a:t>malların</a:t>
            </a:r>
            <a:r>
              <a:rPr lang="en-US" sz="1600" b="0" i="0" dirty="0">
                <a:solidFill>
                  <a:schemeClr val="tx1"/>
                </a:solidFill>
                <a:effectLst/>
                <a:latin typeface="-apple-system"/>
              </a:rPr>
              <a:t> </a:t>
            </a:r>
            <a:r>
              <a:rPr lang="en-US" sz="1600" b="0" i="0" dirty="0" err="1">
                <a:solidFill>
                  <a:schemeClr val="tx1"/>
                </a:solidFill>
                <a:effectLst/>
                <a:latin typeface="-apple-system"/>
              </a:rPr>
              <a:t>satıldığı</a:t>
            </a:r>
            <a:r>
              <a:rPr lang="en-US" sz="1600" b="0" i="0" dirty="0">
                <a:solidFill>
                  <a:schemeClr val="tx1"/>
                </a:solidFill>
                <a:effectLst/>
                <a:latin typeface="-apple-system"/>
              </a:rPr>
              <a:t> </a:t>
            </a:r>
            <a:r>
              <a:rPr lang="en-US" sz="1600" b="0" i="0" dirty="0" err="1">
                <a:solidFill>
                  <a:schemeClr val="tx1"/>
                </a:solidFill>
                <a:effectLst/>
                <a:latin typeface="-apple-system"/>
              </a:rPr>
              <a:t>piyasalardır</a:t>
            </a:r>
            <a:r>
              <a:rPr lang="en-US" sz="1600" b="0" i="0" dirty="0">
                <a:solidFill>
                  <a:schemeClr val="tx1"/>
                </a:solidFill>
                <a:effectLst/>
                <a:latin typeface="-apple-system"/>
              </a:rPr>
              <a:t>. </a:t>
            </a:r>
            <a:r>
              <a:rPr lang="en-US" sz="1600" b="0" i="0" dirty="0" err="1">
                <a:solidFill>
                  <a:schemeClr val="tx1"/>
                </a:solidFill>
                <a:effectLst/>
                <a:latin typeface="-apple-system"/>
              </a:rPr>
              <a:t>Üretim</a:t>
            </a:r>
            <a:r>
              <a:rPr lang="en-US" sz="1600" b="0" i="0" dirty="0">
                <a:solidFill>
                  <a:schemeClr val="tx1"/>
                </a:solidFill>
                <a:effectLst/>
                <a:latin typeface="-apple-system"/>
              </a:rPr>
              <a:t> </a:t>
            </a:r>
            <a:r>
              <a:rPr lang="en-US" sz="1600" b="0" i="0" dirty="0" err="1">
                <a:solidFill>
                  <a:schemeClr val="tx1"/>
                </a:solidFill>
                <a:effectLst/>
                <a:latin typeface="-apple-system"/>
              </a:rPr>
              <a:t>faktörleri</a:t>
            </a:r>
            <a:r>
              <a:rPr lang="en-US" sz="1600" b="0" i="0" dirty="0">
                <a:solidFill>
                  <a:schemeClr val="tx1"/>
                </a:solidFill>
                <a:effectLst/>
                <a:latin typeface="-apple-system"/>
              </a:rPr>
              <a:t> </a:t>
            </a:r>
            <a:r>
              <a:rPr lang="en-US" sz="1600" b="0" i="0" dirty="0" err="1">
                <a:solidFill>
                  <a:schemeClr val="tx1"/>
                </a:solidFill>
                <a:effectLst/>
                <a:latin typeface="-apple-system"/>
              </a:rPr>
              <a:t>çeşitli</a:t>
            </a:r>
            <a:r>
              <a:rPr lang="en-US" sz="1600" b="0" i="0" dirty="0">
                <a:solidFill>
                  <a:schemeClr val="tx1"/>
                </a:solidFill>
                <a:effectLst/>
                <a:latin typeface="-apple-system"/>
              </a:rPr>
              <a:t> </a:t>
            </a:r>
            <a:r>
              <a:rPr lang="en-US" sz="1600" b="0" i="0" dirty="0" err="1">
                <a:solidFill>
                  <a:schemeClr val="tx1"/>
                </a:solidFill>
                <a:effectLst/>
                <a:latin typeface="-apple-system"/>
              </a:rPr>
              <a:t>firma</a:t>
            </a:r>
            <a:r>
              <a:rPr lang="en-US" sz="1600" b="0" i="0" dirty="0">
                <a:solidFill>
                  <a:schemeClr val="tx1"/>
                </a:solidFill>
                <a:effectLst/>
                <a:latin typeface="-apple-system"/>
              </a:rPr>
              <a:t> </a:t>
            </a:r>
            <a:r>
              <a:rPr lang="en-US" sz="1600" b="0" i="0" dirty="0" err="1">
                <a:solidFill>
                  <a:schemeClr val="tx1"/>
                </a:solidFill>
                <a:effectLst/>
                <a:latin typeface="-apple-system"/>
              </a:rPr>
              <a:t>ve</a:t>
            </a:r>
            <a:r>
              <a:rPr lang="en-US" sz="1600" b="0" i="0" dirty="0">
                <a:solidFill>
                  <a:schemeClr val="tx1"/>
                </a:solidFill>
                <a:effectLst/>
                <a:latin typeface="-apple-system"/>
              </a:rPr>
              <a:t> </a:t>
            </a:r>
            <a:r>
              <a:rPr lang="en-US" sz="1600" b="0" i="0" dirty="0" err="1">
                <a:solidFill>
                  <a:schemeClr val="tx1"/>
                </a:solidFill>
                <a:effectLst/>
                <a:latin typeface="-apple-system"/>
              </a:rPr>
              <a:t>endüstriler</a:t>
            </a:r>
            <a:r>
              <a:rPr lang="en-US" sz="1600" b="0" i="0" dirty="0">
                <a:solidFill>
                  <a:schemeClr val="tx1"/>
                </a:solidFill>
                <a:effectLst/>
                <a:latin typeface="-apple-system"/>
              </a:rPr>
              <a:t> </a:t>
            </a:r>
            <a:r>
              <a:rPr lang="en-US" sz="1600" b="0" i="0" dirty="0" err="1">
                <a:solidFill>
                  <a:schemeClr val="tx1"/>
                </a:solidFill>
                <a:effectLst/>
                <a:latin typeface="-apple-system"/>
              </a:rPr>
              <a:t>arasında</a:t>
            </a:r>
            <a:r>
              <a:rPr lang="en-US" sz="1600" b="0" i="0" dirty="0">
                <a:solidFill>
                  <a:schemeClr val="tx1"/>
                </a:solidFill>
                <a:effectLst/>
                <a:latin typeface="-apple-system"/>
              </a:rPr>
              <a:t> </a:t>
            </a:r>
            <a:r>
              <a:rPr lang="en-US" sz="1600" b="0" i="0" dirty="0" err="1">
                <a:solidFill>
                  <a:schemeClr val="tx1"/>
                </a:solidFill>
                <a:effectLst/>
                <a:latin typeface="-apple-system"/>
              </a:rPr>
              <a:t>serbestçe</a:t>
            </a:r>
            <a:r>
              <a:rPr lang="en-US" sz="1600" b="0" i="0" dirty="0">
                <a:solidFill>
                  <a:schemeClr val="tx1"/>
                </a:solidFill>
                <a:effectLst/>
                <a:latin typeface="-apple-system"/>
              </a:rPr>
              <a:t> </a:t>
            </a:r>
            <a:r>
              <a:rPr lang="en-US" sz="1600" b="0" i="0" dirty="0" err="1">
                <a:solidFill>
                  <a:schemeClr val="tx1"/>
                </a:solidFill>
                <a:effectLst/>
                <a:latin typeface="-apple-system"/>
              </a:rPr>
              <a:t>hareket</a:t>
            </a:r>
            <a:r>
              <a:rPr lang="en-US" sz="1600" b="0" i="0" dirty="0">
                <a:solidFill>
                  <a:schemeClr val="tx1"/>
                </a:solidFill>
                <a:effectLst/>
                <a:latin typeface="-apple-system"/>
              </a:rPr>
              <a:t> </a:t>
            </a:r>
            <a:r>
              <a:rPr lang="en-US" sz="1600" b="0" i="0" dirty="0" err="1">
                <a:solidFill>
                  <a:schemeClr val="tx1"/>
                </a:solidFill>
                <a:effectLst/>
                <a:latin typeface="-apple-system"/>
              </a:rPr>
              <a:t>edebilmektedir</a:t>
            </a:r>
            <a:r>
              <a:rPr lang="en-US" sz="1600" b="0" i="0" dirty="0">
                <a:solidFill>
                  <a:schemeClr val="tx1"/>
                </a:solidFill>
                <a:effectLst/>
                <a:latin typeface="-apple-system"/>
              </a:rPr>
              <a:t>. </a:t>
            </a:r>
            <a:r>
              <a:rPr lang="en-US" sz="1600" b="0" i="0" dirty="0" err="1">
                <a:solidFill>
                  <a:schemeClr val="tx1"/>
                </a:solidFill>
                <a:effectLst/>
                <a:latin typeface="-apple-system"/>
              </a:rPr>
              <a:t>Hiçbir</a:t>
            </a:r>
            <a:r>
              <a:rPr lang="en-US" sz="1600" b="0" i="0" dirty="0">
                <a:solidFill>
                  <a:schemeClr val="tx1"/>
                </a:solidFill>
                <a:effectLst/>
                <a:latin typeface="-apple-system"/>
              </a:rPr>
              <a:t> </a:t>
            </a:r>
            <a:r>
              <a:rPr lang="en-US" sz="1600" b="0" i="0" dirty="0" err="1">
                <a:solidFill>
                  <a:schemeClr val="tx1"/>
                </a:solidFill>
                <a:effectLst/>
                <a:latin typeface="-apple-system"/>
              </a:rPr>
              <a:t>sendikal</a:t>
            </a:r>
            <a:r>
              <a:rPr lang="en-US" sz="1600" b="0" i="0" dirty="0">
                <a:solidFill>
                  <a:schemeClr val="tx1"/>
                </a:solidFill>
                <a:effectLst/>
                <a:latin typeface="-apple-system"/>
              </a:rPr>
              <a:t> </a:t>
            </a:r>
            <a:r>
              <a:rPr lang="en-US" sz="1600" b="0" i="0" dirty="0" err="1">
                <a:solidFill>
                  <a:schemeClr val="tx1"/>
                </a:solidFill>
                <a:effectLst/>
                <a:latin typeface="-apple-system"/>
              </a:rPr>
              <a:t>ya</a:t>
            </a:r>
            <a:r>
              <a:rPr lang="en-US" sz="1600" b="0" i="0" dirty="0">
                <a:solidFill>
                  <a:schemeClr val="tx1"/>
                </a:solidFill>
                <a:effectLst/>
                <a:latin typeface="-apple-system"/>
              </a:rPr>
              <a:t> da </a:t>
            </a:r>
            <a:r>
              <a:rPr lang="en-US" sz="1600" b="0" i="0" dirty="0" err="1">
                <a:solidFill>
                  <a:schemeClr val="tx1"/>
                </a:solidFill>
                <a:effectLst/>
                <a:latin typeface="-apple-system"/>
              </a:rPr>
              <a:t>mesleki</a:t>
            </a:r>
            <a:r>
              <a:rPr lang="en-US" sz="1600" b="0" i="0" dirty="0">
                <a:solidFill>
                  <a:schemeClr val="tx1"/>
                </a:solidFill>
                <a:effectLst/>
                <a:latin typeface="-apple-system"/>
              </a:rPr>
              <a:t> </a:t>
            </a:r>
            <a:r>
              <a:rPr lang="en-US" sz="1600" b="0" i="0" dirty="0" err="1">
                <a:solidFill>
                  <a:schemeClr val="tx1"/>
                </a:solidFill>
                <a:effectLst/>
                <a:latin typeface="-apple-system"/>
              </a:rPr>
              <a:t>örgüt</a:t>
            </a:r>
            <a:r>
              <a:rPr lang="en-US" sz="1600" b="0" i="0" dirty="0">
                <a:solidFill>
                  <a:schemeClr val="tx1"/>
                </a:solidFill>
                <a:effectLst/>
                <a:latin typeface="-apple-system"/>
              </a:rPr>
              <a:t> </a:t>
            </a:r>
            <a:r>
              <a:rPr lang="en-US" sz="1600" b="0" i="0" dirty="0" err="1">
                <a:solidFill>
                  <a:schemeClr val="tx1"/>
                </a:solidFill>
                <a:effectLst/>
                <a:latin typeface="-apple-system"/>
              </a:rPr>
              <a:t>bunu</a:t>
            </a:r>
            <a:r>
              <a:rPr lang="en-US" sz="1600" b="0" i="0" dirty="0">
                <a:solidFill>
                  <a:schemeClr val="tx1"/>
                </a:solidFill>
                <a:effectLst/>
                <a:latin typeface="-apple-system"/>
              </a:rPr>
              <a:t> </a:t>
            </a:r>
            <a:r>
              <a:rPr lang="en-US" sz="1600" b="0" i="0" dirty="0" err="1">
                <a:solidFill>
                  <a:schemeClr val="tx1"/>
                </a:solidFill>
                <a:effectLst/>
                <a:latin typeface="-apple-system"/>
              </a:rPr>
              <a:t>engelleyemez</a:t>
            </a:r>
            <a:r>
              <a:rPr lang="en-US" sz="1600" b="0" i="0" dirty="0">
                <a:solidFill>
                  <a:schemeClr val="tx1"/>
                </a:solidFill>
                <a:effectLst/>
                <a:latin typeface="-apple-system"/>
              </a:rPr>
              <a:t>.</a:t>
            </a:r>
          </a:p>
          <a:p>
            <a:pPr algn="l">
              <a:buFont typeface="Arial" panose="020B0604020202020204" pitchFamily="34" charset="0"/>
              <a:buChar char="•"/>
            </a:pPr>
            <a:r>
              <a:rPr lang="en-US" sz="1600" b="0" i="0" dirty="0" err="1">
                <a:solidFill>
                  <a:schemeClr val="tx1"/>
                </a:solidFill>
                <a:effectLst/>
                <a:latin typeface="-apple-system"/>
              </a:rPr>
              <a:t>Tüketiciler</a:t>
            </a:r>
            <a:r>
              <a:rPr lang="en-US" sz="1600" b="0" i="0" dirty="0">
                <a:solidFill>
                  <a:schemeClr val="tx1"/>
                </a:solidFill>
                <a:effectLst/>
                <a:latin typeface="-apple-system"/>
              </a:rPr>
              <a:t> </a:t>
            </a:r>
            <a:r>
              <a:rPr lang="en-US" sz="1600" b="0" i="0" dirty="0" err="1">
                <a:solidFill>
                  <a:schemeClr val="tx1"/>
                </a:solidFill>
                <a:effectLst/>
                <a:latin typeface="-apple-system"/>
              </a:rPr>
              <a:t>malların</a:t>
            </a:r>
            <a:r>
              <a:rPr lang="en-US" sz="1600" b="0" i="0" dirty="0">
                <a:solidFill>
                  <a:schemeClr val="tx1"/>
                </a:solidFill>
                <a:effectLst/>
                <a:latin typeface="-apple-system"/>
              </a:rPr>
              <a:t> </a:t>
            </a:r>
            <a:r>
              <a:rPr lang="en-US" sz="1600" b="0" i="0" dirty="0" err="1">
                <a:solidFill>
                  <a:schemeClr val="tx1"/>
                </a:solidFill>
                <a:effectLst/>
                <a:latin typeface="-apple-system"/>
              </a:rPr>
              <a:t>kalite</a:t>
            </a:r>
            <a:r>
              <a:rPr lang="en-US" sz="1600" b="0" i="0" dirty="0">
                <a:solidFill>
                  <a:schemeClr val="tx1"/>
                </a:solidFill>
                <a:effectLst/>
                <a:latin typeface="-apple-system"/>
              </a:rPr>
              <a:t> </a:t>
            </a:r>
            <a:r>
              <a:rPr lang="en-US" sz="1600" b="0" i="0" dirty="0" err="1">
                <a:solidFill>
                  <a:schemeClr val="tx1"/>
                </a:solidFill>
                <a:effectLst/>
                <a:latin typeface="-apple-system"/>
              </a:rPr>
              <a:t>ve</a:t>
            </a:r>
            <a:r>
              <a:rPr lang="en-US" sz="1600" b="0" i="0" dirty="0">
                <a:solidFill>
                  <a:schemeClr val="tx1"/>
                </a:solidFill>
                <a:effectLst/>
                <a:latin typeface="-apple-system"/>
              </a:rPr>
              <a:t> </a:t>
            </a:r>
            <a:r>
              <a:rPr lang="en-US" sz="1600" b="0" i="0" dirty="0" err="1">
                <a:solidFill>
                  <a:schemeClr val="tx1"/>
                </a:solidFill>
                <a:effectLst/>
                <a:latin typeface="-apple-system"/>
              </a:rPr>
              <a:t>fiyatı</a:t>
            </a:r>
            <a:r>
              <a:rPr lang="en-US" sz="1600" b="0" i="0" dirty="0">
                <a:solidFill>
                  <a:schemeClr val="tx1"/>
                </a:solidFill>
                <a:effectLst/>
                <a:latin typeface="-apple-system"/>
              </a:rPr>
              <a:t> </a:t>
            </a:r>
            <a:r>
              <a:rPr lang="en-US" sz="1600" b="0" i="0" dirty="0" err="1">
                <a:solidFill>
                  <a:schemeClr val="tx1"/>
                </a:solidFill>
                <a:effectLst/>
                <a:latin typeface="-apple-system"/>
              </a:rPr>
              <a:t>konusunda</a:t>
            </a:r>
            <a:r>
              <a:rPr lang="en-US" sz="1600" b="0" i="0" dirty="0">
                <a:solidFill>
                  <a:schemeClr val="tx1"/>
                </a:solidFill>
                <a:effectLst/>
                <a:latin typeface="-apple-system"/>
              </a:rPr>
              <a:t> tam </a:t>
            </a:r>
            <a:r>
              <a:rPr lang="en-US" sz="1600" b="0" i="0" dirty="0" err="1">
                <a:solidFill>
                  <a:schemeClr val="tx1"/>
                </a:solidFill>
                <a:effectLst/>
                <a:latin typeface="-apple-system"/>
              </a:rPr>
              <a:t>bir</a:t>
            </a:r>
            <a:r>
              <a:rPr lang="en-US" sz="1600" b="0" i="0" dirty="0">
                <a:solidFill>
                  <a:schemeClr val="tx1"/>
                </a:solidFill>
                <a:effectLst/>
                <a:latin typeface="-apple-system"/>
              </a:rPr>
              <a:t> </a:t>
            </a:r>
            <a:r>
              <a:rPr lang="en-US" sz="1600" b="0" i="0" dirty="0" err="1">
                <a:solidFill>
                  <a:schemeClr val="tx1"/>
                </a:solidFill>
                <a:effectLst/>
                <a:latin typeface="-apple-system"/>
              </a:rPr>
              <a:t>bilgi</a:t>
            </a:r>
            <a:r>
              <a:rPr lang="en-US" sz="1600" b="0" i="0" dirty="0">
                <a:solidFill>
                  <a:schemeClr val="tx1"/>
                </a:solidFill>
                <a:effectLst/>
                <a:latin typeface="-apple-system"/>
              </a:rPr>
              <a:t> </a:t>
            </a:r>
            <a:r>
              <a:rPr lang="en-US" sz="1600" b="0" i="0" dirty="0" err="1">
                <a:solidFill>
                  <a:schemeClr val="tx1"/>
                </a:solidFill>
                <a:effectLst/>
                <a:latin typeface="-apple-system"/>
              </a:rPr>
              <a:t>sahibidirler</a:t>
            </a:r>
            <a:r>
              <a:rPr lang="en-US" sz="1600" b="0" i="0" dirty="0">
                <a:solidFill>
                  <a:schemeClr val="tx1"/>
                </a:solidFill>
                <a:effectLst/>
                <a:latin typeface="-apple-system"/>
              </a:rPr>
              <a:t>. </a:t>
            </a:r>
            <a:r>
              <a:rPr lang="en-US" sz="1600" b="0" i="0" dirty="0" err="1">
                <a:solidFill>
                  <a:schemeClr val="tx1"/>
                </a:solidFill>
                <a:effectLst/>
                <a:latin typeface="-apple-system"/>
              </a:rPr>
              <a:t>Böylece</a:t>
            </a:r>
            <a:r>
              <a:rPr lang="en-US" sz="1600" b="0" i="0" dirty="0">
                <a:solidFill>
                  <a:schemeClr val="tx1"/>
                </a:solidFill>
                <a:effectLst/>
                <a:latin typeface="-apple-system"/>
              </a:rPr>
              <a:t> </a:t>
            </a:r>
            <a:r>
              <a:rPr lang="en-US" sz="1600" b="0" i="0" dirty="0" err="1">
                <a:solidFill>
                  <a:schemeClr val="tx1"/>
                </a:solidFill>
                <a:effectLst/>
                <a:latin typeface="-apple-system"/>
              </a:rPr>
              <a:t>aynı</a:t>
            </a:r>
            <a:r>
              <a:rPr lang="en-US" sz="1600" b="0" i="0" dirty="0">
                <a:solidFill>
                  <a:schemeClr val="tx1"/>
                </a:solidFill>
                <a:effectLst/>
                <a:latin typeface="-apple-system"/>
              </a:rPr>
              <a:t> </a:t>
            </a:r>
            <a:r>
              <a:rPr lang="en-US" sz="1600" b="0" i="0" dirty="0" err="1">
                <a:solidFill>
                  <a:schemeClr val="tx1"/>
                </a:solidFill>
                <a:effectLst/>
                <a:latin typeface="-apple-system"/>
              </a:rPr>
              <a:t>malın</a:t>
            </a:r>
            <a:r>
              <a:rPr lang="en-US" sz="1600" b="0" i="0" dirty="0">
                <a:solidFill>
                  <a:schemeClr val="tx1"/>
                </a:solidFill>
                <a:effectLst/>
                <a:latin typeface="-apple-system"/>
              </a:rPr>
              <a:t> </a:t>
            </a:r>
            <a:r>
              <a:rPr lang="en-US" sz="1600" b="0" i="0" dirty="0" err="1">
                <a:solidFill>
                  <a:schemeClr val="tx1"/>
                </a:solidFill>
                <a:effectLst/>
                <a:latin typeface="-apple-system"/>
              </a:rPr>
              <a:t>sırf</a:t>
            </a:r>
            <a:r>
              <a:rPr lang="en-US" sz="1600" b="0" i="0" dirty="0">
                <a:solidFill>
                  <a:schemeClr val="tx1"/>
                </a:solidFill>
                <a:effectLst/>
                <a:latin typeface="-apple-system"/>
              </a:rPr>
              <a:t> </a:t>
            </a:r>
            <a:r>
              <a:rPr lang="en-US" sz="1600" b="0" i="0" dirty="0" err="1">
                <a:solidFill>
                  <a:schemeClr val="tx1"/>
                </a:solidFill>
                <a:effectLst/>
                <a:latin typeface="-apple-system"/>
              </a:rPr>
              <a:t>bilgisizlikten</a:t>
            </a:r>
            <a:r>
              <a:rPr lang="en-US" sz="1600" b="0" i="0" dirty="0">
                <a:solidFill>
                  <a:schemeClr val="tx1"/>
                </a:solidFill>
                <a:effectLst/>
                <a:latin typeface="-apple-system"/>
              </a:rPr>
              <a:t> </a:t>
            </a:r>
            <a:r>
              <a:rPr lang="en-US" sz="1600" b="0" i="0" dirty="0" err="1">
                <a:solidFill>
                  <a:schemeClr val="tx1"/>
                </a:solidFill>
                <a:effectLst/>
                <a:latin typeface="-apple-system"/>
              </a:rPr>
              <a:t>ötürü</a:t>
            </a:r>
            <a:r>
              <a:rPr lang="en-US" sz="1600" b="0" i="0" dirty="0">
                <a:solidFill>
                  <a:schemeClr val="tx1"/>
                </a:solidFill>
                <a:effectLst/>
                <a:latin typeface="-apple-system"/>
              </a:rPr>
              <a:t> </a:t>
            </a:r>
            <a:r>
              <a:rPr lang="en-US" sz="1600" b="0" i="0" dirty="0" err="1">
                <a:solidFill>
                  <a:schemeClr val="tx1"/>
                </a:solidFill>
                <a:effectLst/>
                <a:latin typeface="-apple-system"/>
              </a:rPr>
              <a:t>farklı</a:t>
            </a:r>
            <a:r>
              <a:rPr lang="en-US" sz="1600" b="0" i="0" dirty="0">
                <a:solidFill>
                  <a:schemeClr val="tx1"/>
                </a:solidFill>
                <a:effectLst/>
                <a:latin typeface="-apple-system"/>
              </a:rPr>
              <a:t> </a:t>
            </a:r>
            <a:r>
              <a:rPr lang="en-US" sz="1600" b="0" i="0" dirty="0" err="1">
                <a:solidFill>
                  <a:schemeClr val="tx1"/>
                </a:solidFill>
                <a:effectLst/>
                <a:latin typeface="-apple-system"/>
              </a:rPr>
              <a:t>fiyatlarla</a:t>
            </a:r>
            <a:r>
              <a:rPr lang="en-US" sz="1600" b="0" i="0" dirty="0">
                <a:solidFill>
                  <a:schemeClr val="tx1"/>
                </a:solidFill>
                <a:effectLst/>
                <a:latin typeface="-apple-system"/>
              </a:rPr>
              <a:t> </a:t>
            </a:r>
            <a:r>
              <a:rPr lang="en-US" sz="1600" b="0" i="0" dirty="0" err="1">
                <a:solidFill>
                  <a:schemeClr val="tx1"/>
                </a:solidFill>
                <a:effectLst/>
                <a:latin typeface="-apple-system"/>
              </a:rPr>
              <a:t>satılması</a:t>
            </a:r>
            <a:r>
              <a:rPr lang="en-US" sz="1600" b="0" i="0" dirty="0">
                <a:solidFill>
                  <a:schemeClr val="tx1"/>
                </a:solidFill>
                <a:effectLst/>
                <a:latin typeface="-apple-system"/>
              </a:rPr>
              <a:t> </a:t>
            </a:r>
            <a:r>
              <a:rPr lang="en-US" sz="1600" b="0" i="0" dirty="0" err="1">
                <a:solidFill>
                  <a:schemeClr val="tx1"/>
                </a:solidFill>
                <a:effectLst/>
                <a:latin typeface="-apple-system"/>
              </a:rPr>
              <a:t>imkânsızdır</a:t>
            </a:r>
            <a:r>
              <a:rPr lang="en-US" sz="1600" b="0" i="0" dirty="0">
                <a:solidFill>
                  <a:schemeClr val="tx1"/>
                </a:solidFill>
                <a:effectLst/>
                <a:latin typeface="-apple-system"/>
              </a:rPr>
              <a:t>. Bu </a:t>
            </a:r>
            <a:r>
              <a:rPr lang="en-US" sz="1600" b="0" i="0" dirty="0" err="1">
                <a:solidFill>
                  <a:schemeClr val="tx1"/>
                </a:solidFill>
                <a:effectLst/>
                <a:latin typeface="-apple-system"/>
              </a:rPr>
              <a:t>koşula</a:t>
            </a:r>
            <a:r>
              <a:rPr lang="en-US" sz="1600" b="0" i="0" dirty="0">
                <a:solidFill>
                  <a:schemeClr val="tx1"/>
                </a:solidFill>
                <a:effectLst/>
                <a:latin typeface="-apple-system"/>
              </a:rPr>
              <a:t> </a:t>
            </a:r>
            <a:r>
              <a:rPr lang="en-US" sz="1600" b="1" i="0" dirty="0" err="1">
                <a:solidFill>
                  <a:schemeClr val="tx1"/>
                </a:solidFill>
                <a:effectLst/>
                <a:latin typeface="-apple-system"/>
              </a:rPr>
              <a:t>piyasanın</a:t>
            </a:r>
            <a:r>
              <a:rPr lang="en-US" sz="1600" b="1" i="0" dirty="0">
                <a:solidFill>
                  <a:schemeClr val="tx1"/>
                </a:solidFill>
                <a:effectLst/>
                <a:latin typeface="-apple-system"/>
              </a:rPr>
              <a:t> </a:t>
            </a:r>
            <a:r>
              <a:rPr lang="en-US" sz="1600" b="1" i="0" dirty="0" err="1">
                <a:solidFill>
                  <a:schemeClr val="tx1"/>
                </a:solidFill>
                <a:effectLst/>
                <a:latin typeface="-apple-system"/>
              </a:rPr>
              <a:t>şeffaflığı</a:t>
            </a:r>
            <a:r>
              <a:rPr lang="en-US" sz="1600" b="0" i="0" dirty="0">
                <a:solidFill>
                  <a:schemeClr val="tx1"/>
                </a:solidFill>
                <a:effectLst/>
                <a:latin typeface="-apple-system"/>
              </a:rPr>
              <a:t> </a:t>
            </a:r>
            <a:r>
              <a:rPr lang="en-US" sz="1600" b="0" i="0" dirty="0" err="1">
                <a:solidFill>
                  <a:schemeClr val="tx1"/>
                </a:solidFill>
                <a:effectLst/>
                <a:latin typeface="-apple-system"/>
              </a:rPr>
              <a:t>denir</a:t>
            </a:r>
            <a:r>
              <a:rPr lang="en-US" sz="1600" b="0" i="0" dirty="0">
                <a:solidFill>
                  <a:schemeClr val="tx1"/>
                </a:solidFill>
                <a:effectLst/>
                <a:latin typeface="-apple-system"/>
              </a:rPr>
              <a:t>.</a:t>
            </a:r>
          </a:p>
          <a:p>
            <a:pPr algn="l">
              <a:buFont typeface="Arial" panose="020B0604020202020204" pitchFamily="34" charset="0"/>
              <a:buChar char="•"/>
            </a:pPr>
            <a:r>
              <a:rPr lang="en-US" sz="1600" b="0" i="0" dirty="0" err="1">
                <a:solidFill>
                  <a:schemeClr val="tx1"/>
                </a:solidFill>
                <a:effectLst/>
                <a:latin typeface="-apple-system"/>
              </a:rPr>
              <a:t>Alıcılar</a:t>
            </a:r>
            <a:r>
              <a:rPr lang="en-US" sz="1600" b="0" i="0" dirty="0">
                <a:solidFill>
                  <a:schemeClr val="tx1"/>
                </a:solidFill>
                <a:effectLst/>
                <a:latin typeface="-apple-system"/>
              </a:rPr>
              <a:t> belli </a:t>
            </a:r>
            <a:r>
              <a:rPr lang="en-US" sz="1600" b="0" i="0" dirty="0" err="1">
                <a:solidFill>
                  <a:schemeClr val="tx1"/>
                </a:solidFill>
                <a:effectLst/>
                <a:latin typeface="-apple-system"/>
              </a:rPr>
              <a:t>bir</a:t>
            </a:r>
            <a:r>
              <a:rPr lang="en-US" sz="1600" b="0" i="0" dirty="0">
                <a:solidFill>
                  <a:schemeClr val="tx1"/>
                </a:solidFill>
                <a:effectLst/>
                <a:latin typeface="-apple-system"/>
              </a:rPr>
              <a:t> </a:t>
            </a:r>
            <a:r>
              <a:rPr lang="en-US" sz="1600" b="0" i="0" dirty="0" err="1">
                <a:solidFill>
                  <a:schemeClr val="tx1"/>
                </a:solidFill>
                <a:effectLst/>
                <a:latin typeface="-apple-system"/>
              </a:rPr>
              <a:t>satıcıyı</a:t>
            </a:r>
            <a:r>
              <a:rPr lang="en-US" sz="1600" b="0" i="0" dirty="0">
                <a:solidFill>
                  <a:schemeClr val="tx1"/>
                </a:solidFill>
                <a:effectLst/>
                <a:latin typeface="-apple-system"/>
              </a:rPr>
              <a:t>, </a:t>
            </a:r>
            <a:r>
              <a:rPr lang="en-US" sz="1600" b="0" i="0" dirty="0" err="1">
                <a:solidFill>
                  <a:schemeClr val="tx1"/>
                </a:solidFill>
                <a:effectLst/>
                <a:latin typeface="-apple-system"/>
              </a:rPr>
              <a:t>satıcılar</a:t>
            </a:r>
            <a:r>
              <a:rPr lang="en-US" sz="1600" b="0" i="0" dirty="0">
                <a:solidFill>
                  <a:schemeClr val="tx1"/>
                </a:solidFill>
                <a:effectLst/>
                <a:latin typeface="-apple-system"/>
              </a:rPr>
              <a:t> belli </a:t>
            </a:r>
            <a:r>
              <a:rPr lang="en-US" sz="1600" b="0" i="0" dirty="0" err="1">
                <a:solidFill>
                  <a:schemeClr val="tx1"/>
                </a:solidFill>
                <a:effectLst/>
                <a:latin typeface="-apple-system"/>
              </a:rPr>
              <a:t>bir</a:t>
            </a:r>
            <a:r>
              <a:rPr lang="en-US" sz="1600" b="0" i="0" dirty="0">
                <a:solidFill>
                  <a:schemeClr val="tx1"/>
                </a:solidFill>
                <a:effectLst/>
                <a:latin typeface="-apple-system"/>
              </a:rPr>
              <a:t> </a:t>
            </a:r>
            <a:r>
              <a:rPr lang="en-US" sz="1600" b="0" i="0" dirty="0" err="1">
                <a:solidFill>
                  <a:schemeClr val="tx1"/>
                </a:solidFill>
                <a:effectLst/>
                <a:latin typeface="-apple-system"/>
              </a:rPr>
              <a:t>alıcıyı</a:t>
            </a:r>
            <a:r>
              <a:rPr lang="en-US" sz="1600" b="0" i="0" dirty="0">
                <a:solidFill>
                  <a:schemeClr val="tx1"/>
                </a:solidFill>
                <a:effectLst/>
                <a:latin typeface="-apple-system"/>
              </a:rPr>
              <a:t> </a:t>
            </a:r>
            <a:r>
              <a:rPr lang="en-US" sz="1600" b="0" i="0" dirty="0" err="1">
                <a:solidFill>
                  <a:schemeClr val="tx1"/>
                </a:solidFill>
                <a:effectLst/>
                <a:latin typeface="-apple-system"/>
              </a:rPr>
              <a:t>tercih</a:t>
            </a:r>
            <a:r>
              <a:rPr lang="en-US" sz="1600" b="0" i="0" dirty="0">
                <a:solidFill>
                  <a:schemeClr val="tx1"/>
                </a:solidFill>
                <a:effectLst/>
                <a:latin typeface="-apple-system"/>
              </a:rPr>
              <a:t> </a:t>
            </a:r>
            <a:r>
              <a:rPr lang="en-US" sz="1600" b="0" i="0" dirty="0" err="1">
                <a:solidFill>
                  <a:schemeClr val="tx1"/>
                </a:solidFill>
                <a:effectLst/>
                <a:latin typeface="-apple-system"/>
              </a:rPr>
              <a:t>etmezler</a:t>
            </a:r>
            <a:r>
              <a:rPr lang="en-US" sz="1600" b="0" i="0" dirty="0">
                <a:solidFill>
                  <a:schemeClr val="tx1"/>
                </a:solidFill>
                <a:effectLst/>
                <a:latin typeface="-apple-system"/>
              </a:rPr>
              <a:t>. </a:t>
            </a:r>
            <a:r>
              <a:rPr lang="en-US" sz="1600" b="0" i="0" dirty="0" err="1">
                <a:solidFill>
                  <a:schemeClr val="tx1"/>
                </a:solidFill>
                <a:effectLst/>
                <a:latin typeface="-apple-system"/>
              </a:rPr>
              <a:t>Böylece</a:t>
            </a:r>
            <a:r>
              <a:rPr lang="en-US" sz="1600" b="0" i="0" dirty="0">
                <a:solidFill>
                  <a:schemeClr val="tx1"/>
                </a:solidFill>
                <a:effectLst/>
                <a:latin typeface="-apple-system"/>
              </a:rPr>
              <a:t> </a:t>
            </a:r>
            <a:r>
              <a:rPr lang="en-US" sz="1600" b="0" i="0" dirty="0" err="1">
                <a:solidFill>
                  <a:schemeClr val="tx1"/>
                </a:solidFill>
                <a:effectLst/>
                <a:latin typeface="-apple-system"/>
              </a:rPr>
              <a:t>piyasada</a:t>
            </a:r>
            <a:r>
              <a:rPr lang="en-US" sz="1600" b="0" i="0" dirty="0">
                <a:solidFill>
                  <a:schemeClr val="tx1"/>
                </a:solidFill>
                <a:effectLst/>
                <a:latin typeface="-apple-system"/>
              </a:rPr>
              <a:t> </a:t>
            </a:r>
            <a:r>
              <a:rPr lang="en-US" sz="1600" b="0" i="0" dirty="0" err="1">
                <a:solidFill>
                  <a:schemeClr val="tx1"/>
                </a:solidFill>
                <a:effectLst/>
                <a:latin typeface="-apple-system"/>
              </a:rPr>
              <a:t>hiç</a:t>
            </a:r>
            <a:r>
              <a:rPr lang="en-US" sz="1600" b="0" i="0" dirty="0">
                <a:solidFill>
                  <a:schemeClr val="tx1"/>
                </a:solidFill>
                <a:effectLst/>
                <a:latin typeface="-apple-system"/>
              </a:rPr>
              <a:t> </a:t>
            </a:r>
            <a:r>
              <a:rPr lang="en-US" sz="1600" b="0" i="0" dirty="0" err="1">
                <a:solidFill>
                  <a:schemeClr val="tx1"/>
                </a:solidFill>
                <a:effectLst/>
                <a:latin typeface="-apple-system"/>
              </a:rPr>
              <a:t>kimsenin</a:t>
            </a:r>
            <a:r>
              <a:rPr lang="en-US" sz="1600" b="0" i="0" dirty="0">
                <a:solidFill>
                  <a:schemeClr val="tx1"/>
                </a:solidFill>
                <a:effectLst/>
                <a:latin typeface="-apple-system"/>
              </a:rPr>
              <a:t> </a:t>
            </a:r>
            <a:r>
              <a:rPr lang="en-US" sz="1600" b="0" i="0" dirty="0" err="1">
                <a:solidFill>
                  <a:schemeClr val="tx1"/>
                </a:solidFill>
                <a:effectLst/>
                <a:latin typeface="-apple-system"/>
              </a:rPr>
              <a:t>özel</a:t>
            </a:r>
            <a:r>
              <a:rPr lang="en-US" sz="1600" b="0" i="0" dirty="0">
                <a:solidFill>
                  <a:schemeClr val="tx1"/>
                </a:solidFill>
                <a:effectLst/>
                <a:latin typeface="-apple-system"/>
              </a:rPr>
              <a:t> </a:t>
            </a:r>
            <a:r>
              <a:rPr lang="en-US" sz="1600" b="0" i="0" dirty="0" err="1">
                <a:solidFill>
                  <a:schemeClr val="tx1"/>
                </a:solidFill>
                <a:effectLst/>
                <a:latin typeface="-apple-system"/>
              </a:rPr>
              <a:t>bir</a:t>
            </a:r>
            <a:r>
              <a:rPr lang="en-US" sz="1600" b="0" i="0" dirty="0">
                <a:solidFill>
                  <a:schemeClr val="tx1"/>
                </a:solidFill>
                <a:effectLst/>
                <a:latin typeface="-apple-system"/>
              </a:rPr>
              <a:t> </a:t>
            </a:r>
            <a:r>
              <a:rPr lang="en-US" sz="1600" b="0" i="0" dirty="0" err="1">
                <a:solidFill>
                  <a:schemeClr val="tx1"/>
                </a:solidFill>
                <a:effectLst/>
                <a:latin typeface="-apple-system"/>
              </a:rPr>
              <a:t>durumu</a:t>
            </a:r>
            <a:r>
              <a:rPr lang="en-US" sz="1600" b="0" i="0" dirty="0">
                <a:solidFill>
                  <a:schemeClr val="tx1"/>
                </a:solidFill>
                <a:effectLst/>
                <a:latin typeface="-apple-system"/>
              </a:rPr>
              <a:t> </a:t>
            </a:r>
            <a:r>
              <a:rPr lang="en-US" sz="1600" b="0" i="0" dirty="0" err="1">
                <a:solidFill>
                  <a:schemeClr val="tx1"/>
                </a:solidFill>
                <a:effectLst/>
                <a:latin typeface="-apple-system"/>
              </a:rPr>
              <a:t>olmaz</a:t>
            </a:r>
            <a:r>
              <a:rPr lang="en-US" sz="1600" b="0" i="0" dirty="0">
                <a:solidFill>
                  <a:schemeClr val="tx1"/>
                </a:solidFill>
                <a:effectLst/>
                <a:latin typeface="-apple-system"/>
              </a:rPr>
              <a:t>, </a:t>
            </a:r>
            <a:r>
              <a:rPr lang="en-US" sz="1600" b="0" i="0" dirty="0" err="1">
                <a:solidFill>
                  <a:schemeClr val="tx1"/>
                </a:solidFill>
                <a:effectLst/>
                <a:latin typeface="-apple-system"/>
              </a:rPr>
              <a:t>herkes</a:t>
            </a:r>
            <a:r>
              <a:rPr lang="en-US" sz="1600" b="0" i="0" dirty="0">
                <a:solidFill>
                  <a:schemeClr val="tx1"/>
                </a:solidFill>
                <a:effectLst/>
                <a:latin typeface="-apple-system"/>
              </a:rPr>
              <a:t> </a:t>
            </a:r>
            <a:r>
              <a:rPr lang="en-US" sz="1600" b="0" i="0" dirty="0" err="1">
                <a:solidFill>
                  <a:schemeClr val="tx1"/>
                </a:solidFill>
                <a:effectLst/>
                <a:latin typeface="-apple-system"/>
              </a:rPr>
              <a:t>bağımsız</a:t>
            </a:r>
            <a:r>
              <a:rPr lang="en-US" sz="1600" b="0" i="0" dirty="0">
                <a:solidFill>
                  <a:schemeClr val="tx1"/>
                </a:solidFill>
                <a:effectLst/>
                <a:latin typeface="-apple-system"/>
              </a:rPr>
              <a:t> </a:t>
            </a:r>
            <a:r>
              <a:rPr lang="en-US" sz="1600" b="0" i="0" dirty="0" err="1">
                <a:solidFill>
                  <a:schemeClr val="tx1"/>
                </a:solidFill>
                <a:effectLst/>
                <a:latin typeface="-apple-system"/>
              </a:rPr>
              <a:t>bir</a:t>
            </a:r>
            <a:r>
              <a:rPr lang="en-US" sz="1600" b="0" i="0" dirty="0">
                <a:solidFill>
                  <a:schemeClr val="tx1"/>
                </a:solidFill>
                <a:effectLst/>
                <a:latin typeface="-apple-system"/>
              </a:rPr>
              <a:t> </a:t>
            </a:r>
            <a:r>
              <a:rPr lang="en-US" sz="1600" b="0" i="0" dirty="0" err="1">
                <a:solidFill>
                  <a:schemeClr val="tx1"/>
                </a:solidFill>
                <a:effectLst/>
                <a:latin typeface="-apple-system"/>
              </a:rPr>
              <a:t>biçimde</a:t>
            </a:r>
            <a:r>
              <a:rPr lang="en-US" sz="1600" b="0" i="0" dirty="0">
                <a:solidFill>
                  <a:schemeClr val="tx1"/>
                </a:solidFill>
                <a:effectLst/>
                <a:latin typeface="-apple-system"/>
              </a:rPr>
              <a:t> </a:t>
            </a:r>
            <a:r>
              <a:rPr lang="en-US" sz="1600" b="0" i="0" dirty="0" err="1">
                <a:solidFill>
                  <a:schemeClr val="tx1"/>
                </a:solidFill>
                <a:effectLst/>
                <a:latin typeface="-apple-system"/>
              </a:rPr>
              <a:t>alışveriş</a:t>
            </a:r>
            <a:r>
              <a:rPr lang="en-US" sz="1600" b="0" i="0" dirty="0">
                <a:solidFill>
                  <a:schemeClr val="tx1"/>
                </a:solidFill>
                <a:effectLst/>
                <a:latin typeface="-apple-system"/>
              </a:rPr>
              <a:t> </a:t>
            </a:r>
            <a:r>
              <a:rPr lang="en-US" sz="1600" b="0" i="0" dirty="0" err="1">
                <a:solidFill>
                  <a:schemeClr val="tx1"/>
                </a:solidFill>
                <a:effectLst/>
                <a:latin typeface="-apple-system"/>
              </a:rPr>
              <a:t>yapabilir</a:t>
            </a:r>
            <a:r>
              <a:rPr lang="en-US" sz="1600" b="0" i="0" dirty="0">
                <a:solidFill>
                  <a:schemeClr val="tx1"/>
                </a:solidFill>
                <a:effectLst/>
                <a:latin typeface="-apple-system"/>
              </a:rPr>
              <a:t>.</a:t>
            </a:r>
          </a:p>
          <a:p>
            <a:endParaRPr lang="en-US" sz="1600" b="0" i="0" dirty="0">
              <a:solidFill>
                <a:schemeClr val="tx1"/>
              </a:solidFill>
              <a:effectLst/>
              <a:latin typeface="-apple-system"/>
            </a:endParaRPr>
          </a:p>
        </p:txBody>
      </p:sp>
    </p:spTree>
    <p:extLst>
      <p:ext uri="{BB962C8B-B14F-4D97-AF65-F5344CB8AC3E}">
        <p14:creationId xmlns:p14="http://schemas.microsoft.com/office/powerpoint/2010/main" val="913092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9A0FE4-090D-4CEB-BDC7-3EDFBD79A179}"/>
              </a:ext>
            </a:extLst>
          </p:cNvPr>
          <p:cNvSpPr>
            <a:spLocks noGrp="1"/>
          </p:cNvSpPr>
          <p:nvPr>
            <p:ph type="title"/>
          </p:nvPr>
        </p:nvSpPr>
        <p:spPr/>
        <p:txBody>
          <a:bodyPr>
            <a:normAutofit/>
          </a:bodyPr>
          <a:lstStyle/>
          <a:p>
            <a:endParaRPr lang="en-US" dirty="0"/>
          </a:p>
        </p:txBody>
      </p:sp>
      <p:sp>
        <p:nvSpPr>
          <p:cNvPr id="3" name="Content Placeholder 2">
            <a:extLst>
              <a:ext uri="{FF2B5EF4-FFF2-40B4-BE49-F238E27FC236}">
                <a16:creationId xmlns:a16="http://schemas.microsoft.com/office/drawing/2014/main" id="{4071ED96-4C5C-46DA-ACA7-842A66B2642B}"/>
              </a:ext>
            </a:extLst>
          </p:cNvPr>
          <p:cNvSpPr>
            <a:spLocks noGrp="1"/>
          </p:cNvSpPr>
          <p:nvPr>
            <p:ph idx="1"/>
          </p:nvPr>
        </p:nvSpPr>
        <p:spPr/>
        <p:txBody>
          <a:bodyPr/>
          <a:lstStyle/>
          <a:p>
            <a:r>
              <a:rPr lang="en-US" b="1" i="0" dirty="0">
                <a:solidFill>
                  <a:schemeClr val="tx1"/>
                </a:solidFill>
                <a:effectLst/>
                <a:latin typeface="-apple-system"/>
              </a:rPr>
              <a:t>2-Eksik </a:t>
            </a:r>
            <a:r>
              <a:rPr lang="en-US" b="1" i="0" dirty="0" err="1">
                <a:solidFill>
                  <a:schemeClr val="tx1"/>
                </a:solidFill>
                <a:effectLst/>
                <a:latin typeface="-apple-system"/>
              </a:rPr>
              <a:t>Rekabet</a:t>
            </a:r>
            <a:r>
              <a:rPr lang="en-US" b="1" i="0" dirty="0">
                <a:solidFill>
                  <a:schemeClr val="tx1"/>
                </a:solidFill>
                <a:effectLst/>
                <a:latin typeface="-apple-system"/>
              </a:rPr>
              <a:t>:</a:t>
            </a:r>
            <a:r>
              <a:rPr lang="en-US" b="0" i="0" dirty="0">
                <a:solidFill>
                  <a:schemeClr val="tx1"/>
                </a:solidFill>
                <a:effectLst/>
                <a:latin typeface="-apple-system"/>
              </a:rPr>
              <a:t> Tam </a:t>
            </a:r>
            <a:r>
              <a:rPr lang="en-US" b="0" i="0" dirty="0" err="1">
                <a:solidFill>
                  <a:schemeClr val="tx1"/>
                </a:solidFill>
                <a:effectLst/>
                <a:latin typeface="-apple-system"/>
              </a:rPr>
              <a:t>rekabetin</a:t>
            </a:r>
            <a:r>
              <a:rPr lang="en-US" b="0" i="0" dirty="0">
                <a:solidFill>
                  <a:schemeClr val="tx1"/>
                </a:solidFill>
                <a:effectLst/>
                <a:latin typeface="-apple-system"/>
              </a:rPr>
              <a:t> var </a:t>
            </a:r>
            <a:r>
              <a:rPr lang="en-US" b="0" i="0" dirty="0" err="1">
                <a:solidFill>
                  <a:schemeClr val="tx1"/>
                </a:solidFill>
                <a:effectLst/>
                <a:latin typeface="-apple-system"/>
              </a:rPr>
              <a:t>olabilmesi</a:t>
            </a:r>
            <a:r>
              <a:rPr lang="en-US" b="0" i="0" dirty="0">
                <a:solidFill>
                  <a:schemeClr val="tx1"/>
                </a:solidFill>
                <a:effectLst/>
                <a:latin typeface="-apple-system"/>
              </a:rPr>
              <a:t> </a:t>
            </a:r>
            <a:r>
              <a:rPr lang="en-US" b="0" i="0" dirty="0" err="1">
                <a:solidFill>
                  <a:schemeClr val="tx1"/>
                </a:solidFill>
                <a:effectLst/>
                <a:latin typeface="-apple-system"/>
              </a:rPr>
              <a:t>için</a:t>
            </a:r>
            <a:r>
              <a:rPr lang="en-US" b="0" i="0" dirty="0">
                <a:solidFill>
                  <a:schemeClr val="tx1"/>
                </a:solidFill>
                <a:effectLst/>
                <a:latin typeface="-apple-system"/>
              </a:rPr>
              <a:t> </a:t>
            </a:r>
            <a:r>
              <a:rPr lang="en-US" b="0" i="0" dirty="0" err="1">
                <a:solidFill>
                  <a:schemeClr val="tx1"/>
                </a:solidFill>
                <a:effectLst/>
                <a:latin typeface="-apple-system"/>
              </a:rPr>
              <a:t>mutlaka</a:t>
            </a:r>
            <a:r>
              <a:rPr lang="en-US" b="0" i="0" dirty="0">
                <a:solidFill>
                  <a:schemeClr val="tx1"/>
                </a:solidFill>
                <a:effectLst/>
                <a:latin typeface="-apple-system"/>
              </a:rPr>
              <a:t> </a:t>
            </a:r>
            <a:r>
              <a:rPr lang="en-US" b="0" i="0" dirty="0" err="1">
                <a:solidFill>
                  <a:schemeClr val="tx1"/>
                </a:solidFill>
                <a:effectLst/>
                <a:latin typeface="-apple-system"/>
              </a:rPr>
              <a:t>bulunması</a:t>
            </a:r>
            <a:r>
              <a:rPr lang="en-US" b="0" i="0" dirty="0">
                <a:solidFill>
                  <a:schemeClr val="tx1"/>
                </a:solidFill>
                <a:effectLst/>
                <a:latin typeface="-apple-system"/>
              </a:rPr>
              <a:t> </a:t>
            </a:r>
            <a:r>
              <a:rPr lang="en-US" b="0" i="0" dirty="0" err="1">
                <a:solidFill>
                  <a:schemeClr val="tx1"/>
                </a:solidFill>
                <a:effectLst/>
                <a:latin typeface="-apple-system"/>
              </a:rPr>
              <a:t>gereken</a:t>
            </a:r>
            <a:r>
              <a:rPr lang="en-US" b="0" i="0" dirty="0">
                <a:solidFill>
                  <a:schemeClr val="tx1"/>
                </a:solidFill>
                <a:effectLst/>
                <a:latin typeface="-apple-system"/>
              </a:rPr>
              <a:t> </a:t>
            </a:r>
            <a:r>
              <a:rPr lang="en-US" b="0" i="0" dirty="0" err="1">
                <a:solidFill>
                  <a:schemeClr val="tx1"/>
                </a:solidFill>
                <a:effectLst/>
                <a:latin typeface="-apple-system"/>
              </a:rPr>
              <a:t>koşullardan</a:t>
            </a:r>
            <a:r>
              <a:rPr lang="en-US" b="0" i="0" dirty="0">
                <a:solidFill>
                  <a:schemeClr val="tx1"/>
                </a:solidFill>
                <a:effectLst/>
                <a:latin typeface="-apple-system"/>
              </a:rPr>
              <a:t> </a:t>
            </a:r>
            <a:r>
              <a:rPr lang="en-US" b="0" i="0" dirty="0" err="1">
                <a:solidFill>
                  <a:schemeClr val="tx1"/>
                </a:solidFill>
                <a:effectLst/>
                <a:latin typeface="-apple-system"/>
              </a:rPr>
              <a:t>birinin</a:t>
            </a:r>
            <a:r>
              <a:rPr lang="en-US" b="0" i="0" dirty="0">
                <a:solidFill>
                  <a:schemeClr val="tx1"/>
                </a:solidFill>
                <a:effectLst/>
                <a:latin typeface="-apple-system"/>
              </a:rPr>
              <a:t>, </a:t>
            </a:r>
            <a:r>
              <a:rPr lang="en-US" b="0" i="0" dirty="0" err="1">
                <a:solidFill>
                  <a:schemeClr val="tx1"/>
                </a:solidFill>
                <a:effectLst/>
                <a:latin typeface="-apple-system"/>
              </a:rPr>
              <a:t>birkaçının</a:t>
            </a:r>
            <a:r>
              <a:rPr lang="en-US" b="0" i="0" dirty="0">
                <a:solidFill>
                  <a:schemeClr val="tx1"/>
                </a:solidFill>
                <a:effectLst/>
                <a:latin typeface="-apple-system"/>
              </a:rPr>
              <a:t> </a:t>
            </a:r>
            <a:r>
              <a:rPr lang="en-US" b="0" i="0" dirty="0" err="1">
                <a:solidFill>
                  <a:schemeClr val="tx1"/>
                </a:solidFill>
                <a:effectLst/>
                <a:latin typeface="-apple-system"/>
              </a:rPr>
              <a:t>ya</a:t>
            </a:r>
            <a:r>
              <a:rPr lang="en-US" b="0" i="0" dirty="0">
                <a:solidFill>
                  <a:schemeClr val="tx1"/>
                </a:solidFill>
                <a:effectLst/>
                <a:latin typeface="-apple-system"/>
              </a:rPr>
              <a:t> da </a:t>
            </a:r>
            <a:r>
              <a:rPr lang="en-US" b="0" i="0" dirty="0" err="1">
                <a:solidFill>
                  <a:schemeClr val="tx1"/>
                </a:solidFill>
                <a:effectLst/>
                <a:latin typeface="-apple-system"/>
              </a:rPr>
              <a:t>tümünün</a:t>
            </a:r>
            <a:r>
              <a:rPr lang="en-US" b="0" i="0" dirty="0">
                <a:solidFill>
                  <a:schemeClr val="tx1"/>
                </a:solidFill>
                <a:effectLst/>
                <a:latin typeface="-apple-system"/>
              </a:rPr>
              <a:t> </a:t>
            </a:r>
            <a:r>
              <a:rPr lang="en-US" b="0" i="0" dirty="0" err="1">
                <a:solidFill>
                  <a:schemeClr val="tx1"/>
                </a:solidFill>
                <a:effectLst/>
                <a:latin typeface="-apple-system"/>
              </a:rPr>
              <a:t>aksaması</a:t>
            </a:r>
            <a:r>
              <a:rPr lang="en-US" b="0" i="0" dirty="0">
                <a:solidFill>
                  <a:schemeClr val="tx1"/>
                </a:solidFill>
                <a:effectLst/>
                <a:latin typeface="-apple-system"/>
              </a:rPr>
              <a:t> </a:t>
            </a:r>
            <a:r>
              <a:rPr lang="en-US" b="0" i="0" dirty="0" err="1">
                <a:solidFill>
                  <a:schemeClr val="tx1"/>
                </a:solidFill>
                <a:effectLst/>
                <a:latin typeface="-apple-system"/>
              </a:rPr>
              <a:t>durumunda</a:t>
            </a:r>
            <a:r>
              <a:rPr lang="en-US" b="0" i="0" dirty="0">
                <a:solidFill>
                  <a:schemeClr val="tx1"/>
                </a:solidFill>
                <a:effectLst/>
                <a:latin typeface="-apple-system"/>
              </a:rPr>
              <a:t> </a:t>
            </a:r>
            <a:r>
              <a:rPr lang="en-US" b="0" i="0" dirty="0" err="1">
                <a:solidFill>
                  <a:schemeClr val="tx1"/>
                </a:solidFill>
                <a:effectLst/>
                <a:latin typeface="-apple-system"/>
              </a:rPr>
              <a:t>olu-şan</a:t>
            </a:r>
            <a:r>
              <a:rPr lang="en-US" b="0" i="0" dirty="0">
                <a:solidFill>
                  <a:schemeClr val="tx1"/>
                </a:solidFill>
                <a:effectLst/>
                <a:latin typeface="-apple-system"/>
              </a:rPr>
              <a:t> </a:t>
            </a:r>
            <a:r>
              <a:rPr lang="en-US" b="0" i="0" dirty="0" err="1">
                <a:solidFill>
                  <a:schemeClr val="tx1"/>
                </a:solidFill>
                <a:effectLst/>
                <a:latin typeface="-apple-system"/>
              </a:rPr>
              <a:t>piyasadır</a:t>
            </a:r>
            <a:r>
              <a:rPr lang="en-US" b="0" i="0" dirty="0">
                <a:solidFill>
                  <a:schemeClr val="tx1"/>
                </a:solidFill>
                <a:effectLst/>
                <a:latin typeface="-apple-system"/>
              </a:rPr>
              <a:t>. </a:t>
            </a:r>
            <a:r>
              <a:rPr lang="en-US" b="0" i="0" dirty="0" err="1">
                <a:solidFill>
                  <a:schemeClr val="tx1"/>
                </a:solidFill>
                <a:effectLst/>
                <a:latin typeface="-apple-system"/>
              </a:rPr>
              <a:t>Gerçek</a:t>
            </a:r>
            <a:r>
              <a:rPr lang="en-US" b="0" i="0" dirty="0">
                <a:solidFill>
                  <a:schemeClr val="tx1"/>
                </a:solidFill>
                <a:effectLst/>
                <a:latin typeface="-apple-system"/>
              </a:rPr>
              <a:t> </a:t>
            </a:r>
            <a:r>
              <a:rPr lang="en-US" b="0" i="0" dirty="0" err="1">
                <a:solidFill>
                  <a:schemeClr val="tx1"/>
                </a:solidFill>
                <a:effectLst/>
                <a:latin typeface="-apple-system"/>
              </a:rPr>
              <a:t>hayatta</a:t>
            </a:r>
            <a:r>
              <a:rPr lang="en-US" b="0" i="0" dirty="0">
                <a:solidFill>
                  <a:schemeClr val="tx1"/>
                </a:solidFill>
                <a:effectLst/>
                <a:latin typeface="-apple-system"/>
              </a:rPr>
              <a:t>, </a:t>
            </a:r>
            <a:r>
              <a:rPr lang="en-US" b="0" i="0" dirty="0" err="1">
                <a:solidFill>
                  <a:schemeClr val="tx1"/>
                </a:solidFill>
                <a:effectLst/>
                <a:latin typeface="-apple-system"/>
              </a:rPr>
              <a:t>esas</a:t>
            </a:r>
            <a:r>
              <a:rPr lang="en-US" b="0" i="0" dirty="0">
                <a:solidFill>
                  <a:schemeClr val="tx1"/>
                </a:solidFill>
                <a:effectLst/>
                <a:latin typeface="-apple-system"/>
              </a:rPr>
              <a:t> </a:t>
            </a:r>
            <a:r>
              <a:rPr lang="en-US" b="0" i="0" dirty="0" err="1">
                <a:solidFill>
                  <a:schemeClr val="tx1"/>
                </a:solidFill>
                <a:effectLst/>
                <a:latin typeface="-apple-system"/>
              </a:rPr>
              <a:t>itibariyle</a:t>
            </a:r>
            <a:r>
              <a:rPr lang="en-US" b="0" i="0" dirty="0">
                <a:solidFill>
                  <a:schemeClr val="tx1"/>
                </a:solidFill>
                <a:effectLst/>
                <a:latin typeface="-apple-system"/>
              </a:rPr>
              <a:t> </a:t>
            </a:r>
            <a:r>
              <a:rPr lang="en-US" b="0" i="0" dirty="0" err="1">
                <a:solidFill>
                  <a:schemeClr val="tx1"/>
                </a:solidFill>
                <a:effectLst/>
                <a:latin typeface="-apple-system"/>
              </a:rPr>
              <a:t>eksik</a:t>
            </a:r>
            <a:r>
              <a:rPr lang="en-US" b="0" i="0" dirty="0">
                <a:solidFill>
                  <a:schemeClr val="tx1"/>
                </a:solidFill>
                <a:effectLst/>
                <a:latin typeface="-apple-system"/>
              </a:rPr>
              <a:t> </a:t>
            </a:r>
            <a:r>
              <a:rPr lang="en-US" b="0" i="0" dirty="0" err="1">
                <a:solidFill>
                  <a:schemeClr val="tx1"/>
                </a:solidFill>
                <a:effectLst/>
                <a:latin typeface="-apple-system"/>
              </a:rPr>
              <a:t>rekabet</a:t>
            </a:r>
            <a:r>
              <a:rPr lang="en-US" b="0" i="0" dirty="0">
                <a:solidFill>
                  <a:schemeClr val="tx1"/>
                </a:solidFill>
                <a:effectLst/>
                <a:latin typeface="-apple-system"/>
              </a:rPr>
              <a:t> </a:t>
            </a:r>
            <a:r>
              <a:rPr lang="en-US" b="0" i="0" dirty="0" err="1">
                <a:solidFill>
                  <a:schemeClr val="tx1"/>
                </a:solidFill>
                <a:effectLst/>
                <a:latin typeface="-apple-system"/>
              </a:rPr>
              <a:t>piyasaları</a:t>
            </a:r>
            <a:r>
              <a:rPr lang="en-US" b="0" i="0" dirty="0">
                <a:solidFill>
                  <a:schemeClr val="tx1"/>
                </a:solidFill>
                <a:effectLst/>
                <a:latin typeface="-apple-system"/>
              </a:rPr>
              <a:t> </a:t>
            </a:r>
            <a:r>
              <a:rPr lang="en-US" b="0" i="0" dirty="0" err="1">
                <a:solidFill>
                  <a:schemeClr val="tx1"/>
                </a:solidFill>
                <a:effectLst/>
                <a:latin typeface="-apple-system"/>
              </a:rPr>
              <a:t>bulunur</a:t>
            </a:r>
            <a:r>
              <a:rPr lang="en-US" b="0" i="0" dirty="0">
                <a:solidFill>
                  <a:schemeClr val="tx1"/>
                </a:solidFill>
                <a:effectLst/>
                <a:latin typeface="-apple-system"/>
              </a:rPr>
              <a:t>. </a:t>
            </a:r>
            <a:r>
              <a:rPr lang="en-US" b="0" i="0" dirty="0" err="1">
                <a:solidFill>
                  <a:schemeClr val="tx1"/>
                </a:solidFill>
                <a:effectLst/>
                <a:latin typeface="-apple-system"/>
              </a:rPr>
              <a:t>Çünkü</a:t>
            </a:r>
            <a:r>
              <a:rPr lang="en-US" b="0" i="0" dirty="0">
                <a:solidFill>
                  <a:schemeClr val="tx1"/>
                </a:solidFill>
                <a:effectLst/>
                <a:latin typeface="-apple-system"/>
              </a:rPr>
              <a:t> </a:t>
            </a:r>
            <a:r>
              <a:rPr lang="en-US" b="0" i="0" dirty="0" err="1">
                <a:solidFill>
                  <a:schemeClr val="tx1"/>
                </a:solidFill>
                <a:effectLst/>
                <a:latin typeface="-apple-system"/>
              </a:rPr>
              <a:t>şu</a:t>
            </a:r>
            <a:r>
              <a:rPr lang="en-US" b="0" i="0" dirty="0">
                <a:solidFill>
                  <a:schemeClr val="tx1"/>
                </a:solidFill>
                <a:effectLst/>
                <a:latin typeface="-apple-system"/>
              </a:rPr>
              <a:t> </a:t>
            </a:r>
            <a:r>
              <a:rPr lang="en-US" b="0" i="0" dirty="0" err="1">
                <a:solidFill>
                  <a:schemeClr val="tx1"/>
                </a:solidFill>
                <a:effectLst/>
                <a:latin typeface="-apple-system"/>
              </a:rPr>
              <a:t>ya</a:t>
            </a:r>
            <a:r>
              <a:rPr lang="en-US" b="0" i="0" dirty="0">
                <a:solidFill>
                  <a:schemeClr val="tx1"/>
                </a:solidFill>
                <a:effectLst/>
                <a:latin typeface="-apple-system"/>
              </a:rPr>
              <a:t> da </a:t>
            </a:r>
            <a:r>
              <a:rPr lang="en-US" b="0" i="0" dirty="0" err="1">
                <a:solidFill>
                  <a:schemeClr val="tx1"/>
                </a:solidFill>
                <a:effectLst/>
                <a:latin typeface="-apple-system"/>
              </a:rPr>
              <a:t>bu</a:t>
            </a:r>
            <a:r>
              <a:rPr lang="en-US" b="0" i="0" dirty="0">
                <a:solidFill>
                  <a:schemeClr val="tx1"/>
                </a:solidFill>
                <a:effectLst/>
                <a:latin typeface="-apple-system"/>
              </a:rPr>
              <a:t> </a:t>
            </a:r>
            <a:r>
              <a:rPr lang="en-US" b="0" i="0" dirty="0" err="1">
                <a:solidFill>
                  <a:schemeClr val="tx1"/>
                </a:solidFill>
                <a:effectLst/>
                <a:latin typeface="-apple-system"/>
              </a:rPr>
              <a:t>nedenle</a:t>
            </a:r>
            <a:r>
              <a:rPr lang="en-US" b="0" i="0" dirty="0">
                <a:solidFill>
                  <a:schemeClr val="tx1"/>
                </a:solidFill>
                <a:effectLst/>
                <a:latin typeface="-apple-system"/>
              </a:rPr>
              <a:t> tam </a:t>
            </a:r>
            <a:r>
              <a:rPr lang="en-US" b="0" i="0" dirty="0" err="1">
                <a:solidFill>
                  <a:schemeClr val="tx1"/>
                </a:solidFill>
                <a:effectLst/>
                <a:latin typeface="-apple-system"/>
              </a:rPr>
              <a:t>rekabet</a:t>
            </a:r>
            <a:r>
              <a:rPr lang="en-US" b="0" i="0" dirty="0">
                <a:solidFill>
                  <a:schemeClr val="tx1"/>
                </a:solidFill>
                <a:effectLst/>
                <a:latin typeface="-apple-system"/>
              </a:rPr>
              <a:t> </a:t>
            </a:r>
            <a:r>
              <a:rPr lang="en-US" b="0" i="0" dirty="0" err="1">
                <a:solidFill>
                  <a:schemeClr val="tx1"/>
                </a:solidFill>
                <a:effectLst/>
                <a:latin typeface="-apple-system"/>
              </a:rPr>
              <a:t>piyasası</a:t>
            </a:r>
            <a:r>
              <a:rPr lang="en-US" b="0" i="0" dirty="0">
                <a:solidFill>
                  <a:schemeClr val="tx1"/>
                </a:solidFill>
                <a:effectLst/>
                <a:latin typeface="-apple-system"/>
              </a:rPr>
              <a:t> </a:t>
            </a:r>
            <a:r>
              <a:rPr lang="en-US" b="0" i="0" dirty="0" err="1">
                <a:solidFill>
                  <a:schemeClr val="tx1"/>
                </a:solidFill>
                <a:effectLst/>
                <a:latin typeface="-apple-system"/>
              </a:rPr>
              <a:t>koşulları</a:t>
            </a:r>
            <a:r>
              <a:rPr lang="en-US" b="0" i="0" dirty="0">
                <a:solidFill>
                  <a:schemeClr val="tx1"/>
                </a:solidFill>
                <a:effectLst/>
                <a:latin typeface="-apple-system"/>
              </a:rPr>
              <a:t> </a:t>
            </a:r>
            <a:r>
              <a:rPr lang="en-US" b="0" i="0" dirty="0" err="1">
                <a:solidFill>
                  <a:schemeClr val="tx1"/>
                </a:solidFill>
                <a:effectLst/>
                <a:latin typeface="-apple-system"/>
              </a:rPr>
              <a:t>gerçekleşmez</a:t>
            </a:r>
            <a:r>
              <a:rPr lang="en-US" b="0" i="0" dirty="0">
                <a:solidFill>
                  <a:schemeClr val="tx1"/>
                </a:solidFill>
                <a:effectLst/>
                <a:latin typeface="-apple-system"/>
              </a:rPr>
              <a:t>, </a:t>
            </a:r>
            <a:r>
              <a:rPr lang="en-US" b="0" i="0" dirty="0" err="1">
                <a:solidFill>
                  <a:schemeClr val="tx1"/>
                </a:solidFill>
                <a:effectLst/>
                <a:latin typeface="-apple-system"/>
              </a:rPr>
              <a:t>yani</a:t>
            </a:r>
            <a:r>
              <a:rPr lang="en-US" b="0" i="0" dirty="0">
                <a:solidFill>
                  <a:schemeClr val="tx1"/>
                </a:solidFill>
                <a:effectLst/>
                <a:latin typeface="-apple-system"/>
              </a:rPr>
              <a:t> </a:t>
            </a:r>
            <a:r>
              <a:rPr lang="en-US" b="0" i="0" dirty="0" err="1">
                <a:solidFill>
                  <a:schemeClr val="tx1"/>
                </a:solidFill>
                <a:effectLst/>
                <a:latin typeface="-apple-system"/>
              </a:rPr>
              <a:t>aksar</a:t>
            </a:r>
            <a:r>
              <a:rPr lang="en-US" b="0" i="0" dirty="0">
                <a:solidFill>
                  <a:schemeClr val="tx1"/>
                </a:solidFill>
                <a:effectLst/>
                <a:latin typeface="-apple-system"/>
              </a:rPr>
              <a:t>.</a:t>
            </a:r>
            <a:endParaRPr lang="en-US" dirty="0">
              <a:solidFill>
                <a:schemeClr val="tx1"/>
              </a:solidFill>
            </a:endParaRPr>
          </a:p>
        </p:txBody>
      </p:sp>
    </p:spTree>
    <p:extLst>
      <p:ext uri="{BB962C8B-B14F-4D97-AF65-F5344CB8AC3E}">
        <p14:creationId xmlns:p14="http://schemas.microsoft.com/office/powerpoint/2010/main" val="39806574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F72D77-9F62-46EF-A8DD-5BAEBDD10524}"/>
              </a:ext>
            </a:extLst>
          </p:cNvPr>
          <p:cNvSpPr>
            <a:spLocks noGrp="1"/>
          </p:cNvSpPr>
          <p:nvPr>
            <p:ph type="title"/>
          </p:nvPr>
        </p:nvSpPr>
        <p:spPr/>
        <p:txBody>
          <a:bodyPr/>
          <a:lstStyle/>
          <a:p>
            <a:r>
              <a:rPr lang="en-US" b="1" i="1" dirty="0">
                <a:solidFill>
                  <a:schemeClr val="tx1"/>
                </a:solidFill>
                <a:effectLst/>
                <a:latin typeface="-apple-system"/>
              </a:rPr>
              <a:t> EKSİK REKABET PİYASASI TÜRLERİ</a:t>
            </a:r>
            <a:endParaRPr lang="en-US" dirty="0">
              <a:solidFill>
                <a:schemeClr val="tx1"/>
              </a:solidFill>
            </a:endParaRPr>
          </a:p>
        </p:txBody>
      </p:sp>
      <p:sp>
        <p:nvSpPr>
          <p:cNvPr id="5" name="Rectangle 1">
            <a:extLst>
              <a:ext uri="{FF2B5EF4-FFF2-40B4-BE49-F238E27FC236}">
                <a16:creationId xmlns:a16="http://schemas.microsoft.com/office/drawing/2014/main" id="{D59A85A6-4384-4C34-A1EC-398115DC6AC4}"/>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graphicFrame>
        <p:nvGraphicFramePr>
          <p:cNvPr id="11" name="Table 11">
            <a:extLst>
              <a:ext uri="{FF2B5EF4-FFF2-40B4-BE49-F238E27FC236}">
                <a16:creationId xmlns:a16="http://schemas.microsoft.com/office/drawing/2014/main" id="{25DE47BC-CF30-485E-8477-E314B3473104}"/>
              </a:ext>
            </a:extLst>
          </p:cNvPr>
          <p:cNvGraphicFramePr>
            <a:graphicFrameLocks noGrp="1"/>
          </p:cNvGraphicFramePr>
          <p:nvPr>
            <p:ph idx="1"/>
            <p:extLst>
              <p:ext uri="{D42A27DB-BD31-4B8C-83A1-F6EECF244321}">
                <p14:modId xmlns:p14="http://schemas.microsoft.com/office/powerpoint/2010/main" val="3739410039"/>
              </p:ext>
            </p:extLst>
          </p:nvPr>
        </p:nvGraphicFramePr>
        <p:xfrm>
          <a:off x="878889" y="2076449"/>
          <a:ext cx="10389185" cy="3514467"/>
        </p:xfrm>
        <a:graphic>
          <a:graphicData uri="http://schemas.openxmlformats.org/drawingml/2006/table">
            <a:tbl>
              <a:tblPr firstRow="1" bandRow="1">
                <a:tableStyleId>{5C22544A-7EE6-4342-B048-85BDC9FD1C3A}</a:tableStyleId>
              </a:tblPr>
              <a:tblGrid>
                <a:gridCol w="5299969">
                  <a:extLst>
                    <a:ext uri="{9D8B030D-6E8A-4147-A177-3AD203B41FA5}">
                      <a16:colId xmlns:a16="http://schemas.microsoft.com/office/drawing/2014/main" val="885261624"/>
                    </a:ext>
                  </a:extLst>
                </a:gridCol>
                <a:gridCol w="5089216">
                  <a:extLst>
                    <a:ext uri="{9D8B030D-6E8A-4147-A177-3AD203B41FA5}">
                      <a16:colId xmlns:a16="http://schemas.microsoft.com/office/drawing/2014/main" val="2328905227"/>
                    </a:ext>
                  </a:extLst>
                </a:gridCol>
              </a:tblGrid>
              <a:tr h="683809">
                <a:tc>
                  <a:txBody>
                    <a:bodyPr/>
                    <a:lstStyle/>
                    <a:p>
                      <a:pPr marL="0" indent="0" algn="ctr">
                        <a:lnSpc>
                          <a:spcPct val="150000"/>
                        </a:lnSpc>
                        <a:buFont typeface="+mj-lt"/>
                        <a:buNone/>
                      </a:pPr>
                      <a:r>
                        <a:rPr lang="en-US" sz="1800" b="1" i="0" kern="1200" dirty="0" err="1">
                          <a:solidFill>
                            <a:schemeClr val="lt1"/>
                          </a:solidFill>
                          <a:effectLst/>
                          <a:latin typeface="+mn-lt"/>
                          <a:ea typeface="+mn-ea"/>
                          <a:cs typeface="+mn-cs"/>
                        </a:rPr>
                        <a:t>Satıcılar</a:t>
                      </a:r>
                      <a:r>
                        <a:rPr lang="en-US" sz="1800" b="1" i="0" kern="1200" dirty="0">
                          <a:solidFill>
                            <a:schemeClr val="lt1"/>
                          </a:solidFill>
                          <a:effectLst/>
                          <a:latin typeface="+mn-lt"/>
                          <a:ea typeface="+mn-ea"/>
                          <a:cs typeface="+mn-cs"/>
                        </a:rPr>
                        <a:t> </a:t>
                      </a:r>
                      <a:r>
                        <a:rPr lang="en-US" sz="1800" b="1" i="0" kern="1200" dirty="0" err="1">
                          <a:solidFill>
                            <a:schemeClr val="lt1"/>
                          </a:solidFill>
                          <a:effectLst/>
                          <a:latin typeface="+mn-lt"/>
                          <a:ea typeface="+mn-ea"/>
                          <a:cs typeface="+mn-cs"/>
                        </a:rPr>
                        <a:t>Yönünden</a:t>
                      </a:r>
                      <a:endParaRPr lang="en-US" dirty="0"/>
                    </a:p>
                  </a:txBody>
                  <a:tcPr anchor="ctr"/>
                </a:tc>
                <a:tc>
                  <a:txBody>
                    <a:bodyPr/>
                    <a:lstStyle/>
                    <a:p>
                      <a:pPr algn="ctr"/>
                      <a:r>
                        <a:rPr lang="en-US" sz="1800" b="1" i="0" kern="1200" dirty="0" err="1">
                          <a:solidFill>
                            <a:schemeClr val="lt1"/>
                          </a:solidFill>
                          <a:effectLst/>
                          <a:latin typeface="+mn-lt"/>
                          <a:ea typeface="+mn-ea"/>
                          <a:cs typeface="+mn-cs"/>
                        </a:rPr>
                        <a:t>Alıcılar</a:t>
                      </a:r>
                      <a:r>
                        <a:rPr lang="en-US" sz="1800" b="1" i="0" kern="1200" dirty="0">
                          <a:solidFill>
                            <a:schemeClr val="lt1"/>
                          </a:solidFill>
                          <a:effectLst/>
                          <a:latin typeface="+mn-lt"/>
                          <a:ea typeface="+mn-ea"/>
                          <a:cs typeface="+mn-cs"/>
                        </a:rPr>
                        <a:t> </a:t>
                      </a:r>
                      <a:r>
                        <a:rPr lang="en-US" sz="1800" b="1" i="0" kern="1200" dirty="0" err="1">
                          <a:solidFill>
                            <a:schemeClr val="lt1"/>
                          </a:solidFill>
                          <a:effectLst/>
                          <a:latin typeface="+mn-lt"/>
                          <a:ea typeface="+mn-ea"/>
                          <a:cs typeface="+mn-cs"/>
                        </a:rPr>
                        <a:t>Yönünden</a:t>
                      </a:r>
                      <a:endParaRPr lang="en-US" dirty="0"/>
                    </a:p>
                  </a:txBody>
                  <a:tcPr anchor="ctr"/>
                </a:tc>
                <a:extLst>
                  <a:ext uri="{0D108BD9-81ED-4DB2-BD59-A6C34878D82A}">
                    <a16:rowId xmlns:a16="http://schemas.microsoft.com/office/drawing/2014/main" val="112266580"/>
                  </a:ext>
                </a:extLst>
              </a:tr>
              <a:tr h="683809">
                <a:tc>
                  <a:txBody>
                    <a:bodyPr/>
                    <a:lstStyle/>
                    <a:p>
                      <a:pPr algn="ctr"/>
                      <a:r>
                        <a:rPr lang="en-US" sz="1800" b="1" i="0" kern="1200" dirty="0">
                          <a:solidFill>
                            <a:schemeClr val="dk1"/>
                          </a:solidFill>
                          <a:effectLst/>
                          <a:latin typeface="+mn-lt"/>
                          <a:ea typeface="+mn-ea"/>
                          <a:cs typeface="+mn-cs"/>
                        </a:rPr>
                        <a:t>1)</a:t>
                      </a:r>
                      <a:r>
                        <a:rPr lang="en-US" sz="1800" b="0" i="0" kern="1200" dirty="0">
                          <a:solidFill>
                            <a:schemeClr val="dk1"/>
                          </a:solidFill>
                          <a:effectLst/>
                          <a:latin typeface="+mn-lt"/>
                          <a:ea typeface="+mn-ea"/>
                          <a:cs typeface="+mn-cs"/>
                        </a:rPr>
                        <a:t> </a:t>
                      </a:r>
                      <a:r>
                        <a:rPr lang="en-US" sz="1800" b="0" i="0" kern="1200" dirty="0" err="1">
                          <a:solidFill>
                            <a:schemeClr val="dk1"/>
                          </a:solidFill>
                          <a:effectLst/>
                          <a:latin typeface="+mn-lt"/>
                          <a:ea typeface="+mn-ea"/>
                          <a:cs typeface="+mn-cs"/>
                        </a:rPr>
                        <a:t>Monopol</a:t>
                      </a:r>
                      <a:r>
                        <a:rPr lang="en-US" sz="1800" b="0" i="0" kern="1200" dirty="0">
                          <a:solidFill>
                            <a:schemeClr val="dk1"/>
                          </a:solidFill>
                          <a:effectLst/>
                          <a:latin typeface="+mn-lt"/>
                          <a:ea typeface="+mn-ea"/>
                          <a:cs typeface="+mn-cs"/>
                        </a:rPr>
                        <a:t> </a:t>
                      </a:r>
                      <a:r>
                        <a:rPr lang="en-US" sz="1800" b="0" i="0" kern="1200" dirty="0" err="1">
                          <a:solidFill>
                            <a:schemeClr val="dk1"/>
                          </a:solidFill>
                          <a:effectLst/>
                          <a:latin typeface="+mn-lt"/>
                          <a:ea typeface="+mn-ea"/>
                          <a:cs typeface="+mn-cs"/>
                        </a:rPr>
                        <a:t>Piyasası</a:t>
                      </a:r>
                      <a:br>
                        <a:rPr lang="en-US" dirty="0"/>
                      </a:br>
                      <a:r>
                        <a:rPr lang="en-US" sz="1800" b="0" i="0" kern="1200" dirty="0">
                          <a:solidFill>
                            <a:schemeClr val="dk1"/>
                          </a:solidFill>
                          <a:effectLst/>
                          <a:latin typeface="+mn-lt"/>
                          <a:ea typeface="+mn-ea"/>
                          <a:cs typeface="+mn-cs"/>
                        </a:rPr>
                        <a:t>(Tek </a:t>
                      </a:r>
                      <a:r>
                        <a:rPr lang="en-US" sz="1800" b="0" i="0" kern="1200" dirty="0" err="1">
                          <a:solidFill>
                            <a:schemeClr val="dk1"/>
                          </a:solidFill>
                          <a:effectLst/>
                          <a:latin typeface="+mn-lt"/>
                          <a:ea typeface="+mn-ea"/>
                          <a:cs typeface="+mn-cs"/>
                        </a:rPr>
                        <a:t>satıcı</a:t>
                      </a:r>
                      <a:r>
                        <a:rPr lang="en-US" sz="1800" b="0" i="0" kern="1200" dirty="0">
                          <a:solidFill>
                            <a:schemeClr val="dk1"/>
                          </a:solidFill>
                          <a:effectLst/>
                          <a:latin typeface="+mn-lt"/>
                          <a:ea typeface="+mn-ea"/>
                          <a:cs typeface="+mn-cs"/>
                        </a:rPr>
                        <a:t>, </a:t>
                      </a:r>
                      <a:r>
                        <a:rPr lang="en-US" sz="1800" b="0" i="0" kern="1200" dirty="0" err="1">
                          <a:solidFill>
                            <a:schemeClr val="dk1"/>
                          </a:solidFill>
                          <a:effectLst/>
                          <a:latin typeface="+mn-lt"/>
                          <a:ea typeface="+mn-ea"/>
                          <a:cs typeface="+mn-cs"/>
                        </a:rPr>
                        <a:t>çok</a:t>
                      </a:r>
                      <a:r>
                        <a:rPr lang="en-US" sz="1800" b="0" i="0" kern="1200" dirty="0">
                          <a:solidFill>
                            <a:schemeClr val="dk1"/>
                          </a:solidFill>
                          <a:effectLst/>
                          <a:latin typeface="+mn-lt"/>
                          <a:ea typeface="+mn-ea"/>
                          <a:cs typeface="+mn-cs"/>
                        </a:rPr>
                        <a:t> </a:t>
                      </a:r>
                      <a:r>
                        <a:rPr lang="en-US" sz="1800" b="0" i="0" kern="1200" dirty="0" err="1">
                          <a:solidFill>
                            <a:schemeClr val="dk1"/>
                          </a:solidFill>
                          <a:effectLst/>
                          <a:latin typeface="+mn-lt"/>
                          <a:ea typeface="+mn-ea"/>
                          <a:cs typeface="+mn-cs"/>
                        </a:rPr>
                        <a:t>sayıda</a:t>
                      </a:r>
                      <a:r>
                        <a:rPr lang="en-US" sz="1800" b="0" i="0" kern="1200" dirty="0">
                          <a:solidFill>
                            <a:schemeClr val="dk1"/>
                          </a:solidFill>
                          <a:effectLst/>
                          <a:latin typeface="+mn-lt"/>
                          <a:ea typeface="+mn-ea"/>
                          <a:cs typeface="+mn-cs"/>
                        </a:rPr>
                        <a:t> </a:t>
                      </a:r>
                      <a:r>
                        <a:rPr lang="en-US" sz="1800" b="0" i="0" kern="1200" dirty="0" err="1">
                          <a:solidFill>
                            <a:schemeClr val="dk1"/>
                          </a:solidFill>
                          <a:effectLst/>
                          <a:latin typeface="+mn-lt"/>
                          <a:ea typeface="+mn-ea"/>
                          <a:cs typeface="+mn-cs"/>
                        </a:rPr>
                        <a:t>alıcı</a:t>
                      </a:r>
                      <a:r>
                        <a:rPr lang="en-US" sz="1800" b="0" i="0" kern="1200" dirty="0">
                          <a:solidFill>
                            <a:schemeClr val="dk1"/>
                          </a:solidFill>
                          <a:effectLst/>
                          <a:latin typeface="+mn-lt"/>
                          <a:ea typeface="+mn-ea"/>
                          <a:cs typeface="+mn-cs"/>
                        </a:rPr>
                        <a:t>)</a:t>
                      </a:r>
                      <a:endParaRPr lang="en-US" dirty="0"/>
                    </a:p>
                  </a:txBody>
                  <a:tcPr anchor="ctr"/>
                </a:tc>
                <a:tc>
                  <a:txBody>
                    <a:bodyPr/>
                    <a:lstStyle/>
                    <a:p>
                      <a:pPr algn="ctr"/>
                      <a:r>
                        <a:rPr lang="en-US" sz="1800" b="1" i="0" kern="1200" dirty="0">
                          <a:solidFill>
                            <a:schemeClr val="dk1"/>
                          </a:solidFill>
                          <a:effectLst/>
                          <a:latin typeface="+mn-lt"/>
                          <a:ea typeface="+mn-ea"/>
                          <a:cs typeface="+mn-cs"/>
                        </a:rPr>
                        <a:t>1)</a:t>
                      </a:r>
                      <a:r>
                        <a:rPr lang="en-US" sz="1800" b="0" i="0" kern="1200" dirty="0">
                          <a:solidFill>
                            <a:schemeClr val="dk1"/>
                          </a:solidFill>
                          <a:effectLst/>
                          <a:latin typeface="+mn-lt"/>
                          <a:ea typeface="+mn-ea"/>
                          <a:cs typeface="+mn-cs"/>
                        </a:rPr>
                        <a:t> </a:t>
                      </a:r>
                      <a:r>
                        <a:rPr lang="en-US" sz="1800" b="0" i="0" kern="1200" dirty="0" err="1">
                          <a:solidFill>
                            <a:schemeClr val="dk1"/>
                          </a:solidFill>
                          <a:effectLst/>
                          <a:latin typeface="+mn-lt"/>
                          <a:ea typeface="+mn-ea"/>
                          <a:cs typeface="+mn-cs"/>
                        </a:rPr>
                        <a:t>Monopson</a:t>
                      </a:r>
                      <a:r>
                        <a:rPr lang="en-US" sz="1800" b="0" i="0" kern="1200" dirty="0">
                          <a:solidFill>
                            <a:schemeClr val="dk1"/>
                          </a:solidFill>
                          <a:effectLst/>
                          <a:latin typeface="+mn-lt"/>
                          <a:ea typeface="+mn-ea"/>
                          <a:cs typeface="+mn-cs"/>
                        </a:rPr>
                        <a:t> </a:t>
                      </a:r>
                      <a:r>
                        <a:rPr lang="en-US" sz="1800" b="0" i="0" kern="1200" dirty="0" err="1">
                          <a:solidFill>
                            <a:schemeClr val="dk1"/>
                          </a:solidFill>
                          <a:effectLst/>
                          <a:latin typeface="+mn-lt"/>
                          <a:ea typeface="+mn-ea"/>
                          <a:cs typeface="+mn-cs"/>
                        </a:rPr>
                        <a:t>Piyasası</a:t>
                      </a:r>
                      <a:br>
                        <a:rPr lang="en-US" dirty="0"/>
                      </a:br>
                      <a:r>
                        <a:rPr lang="en-US" sz="1800" b="0" i="0" kern="1200" dirty="0">
                          <a:solidFill>
                            <a:schemeClr val="dk1"/>
                          </a:solidFill>
                          <a:effectLst/>
                          <a:latin typeface="+mn-lt"/>
                          <a:ea typeface="+mn-ea"/>
                          <a:cs typeface="+mn-cs"/>
                        </a:rPr>
                        <a:t>(Tek </a:t>
                      </a:r>
                      <a:r>
                        <a:rPr lang="en-US" sz="1800" b="0" i="0" kern="1200" dirty="0" err="1">
                          <a:solidFill>
                            <a:schemeClr val="dk1"/>
                          </a:solidFill>
                          <a:effectLst/>
                          <a:latin typeface="+mn-lt"/>
                          <a:ea typeface="+mn-ea"/>
                          <a:cs typeface="+mn-cs"/>
                        </a:rPr>
                        <a:t>alıcı</a:t>
                      </a:r>
                      <a:r>
                        <a:rPr lang="en-US" sz="1800" b="0" i="0" kern="1200" dirty="0">
                          <a:solidFill>
                            <a:schemeClr val="dk1"/>
                          </a:solidFill>
                          <a:effectLst/>
                          <a:latin typeface="+mn-lt"/>
                          <a:ea typeface="+mn-ea"/>
                          <a:cs typeface="+mn-cs"/>
                        </a:rPr>
                        <a:t>, </a:t>
                      </a:r>
                      <a:r>
                        <a:rPr lang="en-US" sz="1800" b="0" i="0" kern="1200" dirty="0" err="1">
                          <a:solidFill>
                            <a:schemeClr val="dk1"/>
                          </a:solidFill>
                          <a:effectLst/>
                          <a:latin typeface="+mn-lt"/>
                          <a:ea typeface="+mn-ea"/>
                          <a:cs typeface="+mn-cs"/>
                        </a:rPr>
                        <a:t>çok</a:t>
                      </a:r>
                      <a:r>
                        <a:rPr lang="en-US" sz="1800" b="0" i="0" kern="1200" dirty="0">
                          <a:solidFill>
                            <a:schemeClr val="dk1"/>
                          </a:solidFill>
                          <a:effectLst/>
                          <a:latin typeface="+mn-lt"/>
                          <a:ea typeface="+mn-ea"/>
                          <a:cs typeface="+mn-cs"/>
                        </a:rPr>
                        <a:t> </a:t>
                      </a:r>
                      <a:r>
                        <a:rPr lang="en-US" sz="1800" b="0" i="0" kern="1200" dirty="0" err="1">
                          <a:solidFill>
                            <a:schemeClr val="dk1"/>
                          </a:solidFill>
                          <a:effectLst/>
                          <a:latin typeface="+mn-lt"/>
                          <a:ea typeface="+mn-ea"/>
                          <a:cs typeface="+mn-cs"/>
                        </a:rPr>
                        <a:t>sayıda</a:t>
                      </a:r>
                      <a:r>
                        <a:rPr lang="en-US" sz="1800" b="0" i="0" kern="1200" dirty="0">
                          <a:solidFill>
                            <a:schemeClr val="dk1"/>
                          </a:solidFill>
                          <a:effectLst/>
                          <a:latin typeface="+mn-lt"/>
                          <a:ea typeface="+mn-ea"/>
                          <a:cs typeface="+mn-cs"/>
                        </a:rPr>
                        <a:t> </a:t>
                      </a:r>
                      <a:r>
                        <a:rPr lang="en-US" sz="1800" b="0" i="0" kern="1200" dirty="0" err="1">
                          <a:solidFill>
                            <a:schemeClr val="dk1"/>
                          </a:solidFill>
                          <a:effectLst/>
                          <a:latin typeface="+mn-lt"/>
                          <a:ea typeface="+mn-ea"/>
                          <a:cs typeface="+mn-cs"/>
                        </a:rPr>
                        <a:t>satıcı</a:t>
                      </a:r>
                      <a:r>
                        <a:rPr lang="en-US" sz="1800" b="0" i="0" kern="1200" dirty="0">
                          <a:solidFill>
                            <a:schemeClr val="dk1"/>
                          </a:solidFill>
                          <a:effectLst/>
                          <a:latin typeface="+mn-lt"/>
                          <a:ea typeface="+mn-ea"/>
                          <a:cs typeface="+mn-cs"/>
                        </a:rPr>
                        <a:t>)</a:t>
                      </a:r>
                      <a:endParaRPr lang="en-US" dirty="0"/>
                    </a:p>
                  </a:txBody>
                  <a:tcPr anchor="ctr"/>
                </a:tc>
                <a:extLst>
                  <a:ext uri="{0D108BD9-81ED-4DB2-BD59-A6C34878D82A}">
                    <a16:rowId xmlns:a16="http://schemas.microsoft.com/office/drawing/2014/main" val="495908677"/>
                  </a:ext>
                </a:extLst>
              </a:tr>
              <a:tr h="994768">
                <a:tc>
                  <a:txBody>
                    <a:bodyPr/>
                    <a:lstStyle/>
                    <a:p>
                      <a:pPr marL="0" indent="0" algn="ctr">
                        <a:buFont typeface="Arial" panose="020B0604020202020204" pitchFamily="34" charset="0"/>
                        <a:buNone/>
                      </a:pPr>
                      <a:r>
                        <a:rPr lang="en-US" sz="1800" b="1" i="0" kern="1200" dirty="0">
                          <a:solidFill>
                            <a:schemeClr val="dk1"/>
                          </a:solidFill>
                          <a:effectLst/>
                          <a:latin typeface="+mn-lt"/>
                          <a:ea typeface="+mn-ea"/>
                          <a:cs typeface="+mn-cs"/>
                        </a:rPr>
                        <a:t>2)</a:t>
                      </a:r>
                      <a:r>
                        <a:rPr lang="en-US" sz="1800" b="0" i="0" kern="1200" dirty="0">
                          <a:solidFill>
                            <a:schemeClr val="dk1"/>
                          </a:solidFill>
                          <a:effectLst/>
                          <a:latin typeface="+mn-lt"/>
                          <a:ea typeface="+mn-ea"/>
                          <a:cs typeface="+mn-cs"/>
                        </a:rPr>
                        <a:t> </a:t>
                      </a:r>
                      <a:r>
                        <a:rPr lang="en-US" sz="1800" b="0" i="0" kern="1200" dirty="0" err="1">
                          <a:solidFill>
                            <a:schemeClr val="dk1"/>
                          </a:solidFill>
                          <a:effectLst/>
                          <a:latin typeface="+mn-lt"/>
                          <a:ea typeface="+mn-ea"/>
                          <a:cs typeface="+mn-cs"/>
                        </a:rPr>
                        <a:t>Oligopol</a:t>
                      </a:r>
                      <a:r>
                        <a:rPr lang="en-US" sz="1800" b="0" i="0" kern="1200" dirty="0">
                          <a:solidFill>
                            <a:schemeClr val="dk1"/>
                          </a:solidFill>
                          <a:effectLst/>
                          <a:latin typeface="+mn-lt"/>
                          <a:ea typeface="+mn-ea"/>
                          <a:cs typeface="+mn-cs"/>
                        </a:rPr>
                        <a:t> </a:t>
                      </a:r>
                      <a:r>
                        <a:rPr lang="en-US" sz="1800" b="0" i="0" kern="1200" dirty="0" err="1">
                          <a:solidFill>
                            <a:schemeClr val="dk1"/>
                          </a:solidFill>
                          <a:effectLst/>
                          <a:latin typeface="+mn-lt"/>
                          <a:ea typeface="+mn-ea"/>
                          <a:cs typeface="+mn-cs"/>
                        </a:rPr>
                        <a:t>piyasası</a:t>
                      </a:r>
                      <a:br>
                        <a:rPr lang="en-US" dirty="0"/>
                      </a:br>
                      <a:r>
                        <a:rPr lang="en-US" sz="1800" b="0" i="0" kern="1200" dirty="0">
                          <a:solidFill>
                            <a:schemeClr val="dk1"/>
                          </a:solidFill>
                          <a:effectLst/>
                          <a:latin typeface="+mn-lt"/>
                          <a:ea typeface="+mn-ea"/>
                          <a:cs typeface="+mn-cs"/>
                        </a:rPr>
                        <a:t>(Az </a:t>
                      </a:r>
                      <a:r>
                        <a:rPr lang="en-US" sz="1800" b="0" i="0" kern="1200" dirty="0" err="1">
                          <a:solidFill>
                            <a:schemeClr val="dk1"/>
                          </a:solidFill>
                          <a:effectLst/>
                          <a:latin typeface="+mn-lt"/>
                          <a:ea typeface="+mn-ea"/>
                          <a:cs typeface="+mn-cs"/>
                        </a:rPr>
                        <a:t>sayıda</a:t>
                      </a:r>
                      <a:r>
                        <a:rPr lang="en-US" sz="1800" b="0" i="0" kern="1200" dirty="0">
                          <a:solidFill>
                            <a:schemeClr val="dk1"/>
                          </a:solidFill>
                          <a:effectLst/>
                          <a:latin typeface="+mn-lt"/>
                          <a:ea typeface="+mn-ea"/>
                          <a:cs typeface="+mn-cs"/>
                        </a:rPr>
                        <a:t> </a:t>
                      </a:r>
                      <a:r>
                        <a:rPr lang="en-US" sz="1800" b="0" i="0" kern="1200" dirty="0" err="1">
                          <a:solidFill>
                            <a:schemeClr val="dk1"/>
                          </a:solidFill>
                          <a:effectLst/>
                          <a:latin typeface="+mn-lt"/>
                          <a:ea typeface="+mn-ea"/>
                          <a:cs typeface="+mn-cs"/>
                        </a:rPr>
                        <a:t>satıcı</a:t>
                      </a:r>
                      <a:r>
                        <a:rPr lang="en-US" sz="1800" b="0" i="0" kern="1200" dirty="0">
                          <a:solidFill>
                            <a:schemeClr val="dk1"/>
                          </a:solidFill>
                          <a:effectLst/>
                          <a:latin typeface="+mn-lt"/>
                          <a:ea typeface="+mn-ea"/>
                          <a:cs typeface="+mn-cs"/>
                        </a:rPr>
                        <a:t>, </a:t>
                      </a:r>
                      <a:r>
                        <a:rPr lang="en-US" sz="1800" b="0" i="0" kern="1200" dirty="0" err="1">
                          <a:solidFill>
                            <a:schemeClr val="dk1"/>
                          </a:solidFill>
                          <a:effectLst/>
                          <a:latin typeface="+mn-lt"/>
                          <a:ea typeface="+mn-ea"/>
                          <a:cs typeface="+mn-cs"/>
                        </a:rPr>
                        <a:t>çok</a:t>
                      </a:r>
                      <a:r>
                        <a:rPr lang="en-US" sz="1800" b="0" i="0" kern="1200" dirty="0">
                          <a:solidFill>
                            <a:schemeClr val="dk1"/>
                          </a:solidFill>
                          <a:effectLst/>
                          <a:latin typeface="+mn-lt"/>
                          <a:ea typeface="+mn-ea"/>
                          <a:cs typeface="+mn-cs"/>
                        </a:rPr>
                        <a:t> </a:t>
                      </a:r>
                      <a:r>
                        <a:rPr lang="en-US" sz="1800" b="0" i="0" kern="1200" dirty="0" err="1">
                          <a:solidFill>
                            <a:schemeClr val="dk1"/>
                          </a:solidFill>
                          <a:effectLst/>
                          <a:latin typeface="+mn-lt"/>
                          <a:ea typeface="+mn-ea"/>
                          <a:cs typeface="+mn-cs"/>
                        </a:rPr>
                        <a:t>sayıda</a:t>
                      </a:r>
                      <a:r>
                        <a:rPr lang="en-US" sz="1800" b="0" i="0" kern="1200" dirty="0">
                          <a:solidFill>
                            <a:schemeClr val="dk1"/>
                          </a:solidFill>
                          <a:effectLst/>
                          <a:latin typeface="+mn-lt"/>
                          <a:ea typeface="+mn-ea"/>
                          <a:cs typeface="+mn-cs"/>
                        </a:rPr>
                        <a:t> </a:t>
                      </a:r>
                      <a:r>
                        <a:rPr lang="en-US" sz="1800" b="0" i="0" kern="1200" dirty="0" err="1">
                          <a:solidFill>
                            <a:schemeClr val="dk1"/>
                          </a:solidFill>
                          <a:effectLst/>
                          <a:latin typeface="+mn-lt"/>
                          <a:ea typeface="+mn-ea"/>
                          <a:cs typeface="+mn-cs"/>
                        </a:rPr>
                        <a:t>alıcı</a:t>
                      </a:r>
                      <a:r>
                        <a:rPr lang="en-US" sz="1800" b="0" i="0" kern="1200" dirty="0">
                          <a:solidFill>
                            <a:schemeClr val="dk1"/>
                          </a:solidFill>
                          <a:effectLst/>
                          <a:latin typeface="+mn-lt"/>
                          <a:ea typeface="+mn-ea"/>
                          <a:cs typeface="+mn-cs"/>
                        </a:rPr>
                        <a:t>)</a:t>
                      </a:r>
                    </a:p>
                    <a:p>
                      <a:pPr marL="285750" indent="-285750" algn="ctr">
                        <a:buFont typeface="Arial" panose="020B0604020202020204" pitchFamily="34" charset="0"/>
                        <a:buChar char="•"/>
                      </a:pPr>
                      <a:r>
                        <a:rPr lang="en-US" sz="1800" b="0" i="0" kern="1200" dirty="0" err="1">
                          <a:solidFill>
                            <a:schemeClr val="dk1"/>
                          </a:solidFill>
                          <a:effectLst/>
                          <a:latin typeface="+mn-lt"/>
                          <a:ea typeface="+mn-ea"/>
                          <a:cs typeface="+mn-cs"/>
                        </a:rPr>
                        <a:t>Düopol</a:t>
                      </a:r>
                      <a:r>
                        <a:rPr lang="en-US" sz="1800" b="0" i="0" kern="1200" dirty="0">
                          <a:solidFill>
                            <a:schemeClr val="dk1"/>
                          </a:solidFill>
                          <a:effectLst/>
                          <a:latin typeface="+mn-lt"/>
                          <a:ea typeface="+mn-ea"/>
                          <a:cs typeface="+mn-cs"/>
                        </a:rPr>
                        <a:t> </a:t>
                      </a:r>
                      <a:r>
                        <a:rPr lang="en-US" sz="1800" b="0" i="0" kern="1200" dirty="0" err="1">
                          <a:solidFill>
                            <a:schemeClr val="dk1"/>
                          </a:solidFill>
                          <a:effectLst/>
                          <a:latin typeface="+mn-lt"/>
                          <a:ea typeface="+mn-ea"/>
                          <a:cs typeface="+mn-cs"/>
                        </a:rPr>
                        <a:t>piyasası</a:t>
                      </a:r>
                      <a:r>
                        <a:rPr lang="en-US" sz="1800" b="0" i="0" kern="1200" dirty="0">
                          <a:solidFill>
                            <a:schemeClr val="dk1"/>
                          </a:solidFill>
                          <a:effectLst/>
                          <a:latin typeface="+mn-lt"/>
                          <a:ea typeface="+mn-ea"/>
                          <a:cs typeface="+mn-cs"/>
                        </a:rPr>
                        <a:t> (</a:t>
                      </a:r>
                      <a:r>
                        <a:rPr lang="en-US" sz="1800" b="0" i="0" kern="1200" dirty="0" err="1">
                          <a:solidFill>
                            <a:schemeClr val="dk1"/>
                          </a:solidFill>
                          <a:effectLst/>
                          <a:latin typeface="+mn-lt"/>
                          <a:ea typeface="+mn-ea"/>
                          <a:cs typeface="+mn-cs"/>
                        </a:rPr>
                        <a:t>İki</a:t>
                      </a:r>
                      <a:r>
                        <a:rPr lang="en-US" sz="1800" b="0" i="0" kern="1200" dirty="0">
                          <a:solidFill>
                            <a:schemeClr val="dk1"/>
                          </a:solidFill>
                          <a:effectLst/>
                          <a:latin typeface="+mn-lt"/>
                          <a:ea typeface="+mn-ea"/>
                          <a:cs typeface="+mn-cs"/>
                        </a:rPr>
                        <a:t> </a:t>
                      </a:r>
                      <a:r>
                        <a:rPr lang="en-US" sz="1800" b="0" i="0" kern="1200" dirty="0" err="1">
                          <a:solidFill>
                            <a:schemeClr val="dk1"/>
                          </a:solidFill>
                          <a:effectLst/>
                          <a:latin typeface="+mn-lt"/>
                          <a:ea typeface="+mn-ea"/>
                          <a:cs typeface="+mn-cs"/>
                        </a:rPr>
                        <a:t>satıcı</a:t>
                      </a:r>
                      <a:r>
                        <a:rPr lang="en-US" sz="1800" b="0" i="0" kern="1200" dirty="0">
                          <a:solidFill>
                            <a:schemeClr val="dk1"/>
                          </a:solidFill>
                          <a:effectLst/>
                          <a:latin typeface="+mn-lt"/>
                          <a:ea typeface="+mn-ea"/>
                          <a:cs typeface="+mn-cs"/>
                        </a:rPr>
                        <a:t>, </a:t>
                      </a:r>
                      <a:r>
                        <a:rPr lang="en-US" sz="1800" b="0" i="0" kern="1200" dirty="0" err="1">
                          <a:solidFill>
                            <a:schemeClr val="dk1"/>
                          </a:solidFill>
                          <a:effectLst/>
                          <a:latin typeface="+mn-lt"/>
                          <a:ea typeface="+mn-ea"/>
                          <a:cs typeface="+mn-cs"/>
                        </a:rPr>
                        <a:t>çok</a:t>
                      </a:r>
                      <a:r>
                        <a:rPr lang="en-US" sz="1800" b="0" i="0" kern="1200" dirty="0">
                          <a:solidFill>
                            <a:schemeClr val="dk1"/>
                          </a:solidFill>
                          <a:effectLst/>
                          <a:latin typeface="+mn-lt"/>
                          <a:ea typeface="+mn-ea"/>
                          <a:cs typeface="+mn-cs"/>
                        </a:rPr>
                        <a:t> </a:t>
                      </a:r>
                      <a:r>
                        <a:rPr lang="en-US" sz="1800" b="0" i="0" kern="1200" dirty="0" err="1">
                          <a:solidFill>
                            <a:schemeClr val="dk1"/>
                          </a:solidFill>
                          <a:effectLst/>
                          <a:latin typeface="+mn-lt"/>
                          <a:ea typeface="+mn-ea"/>
                          <a:cs typeface="+mn-cs"/>
                        </a:rPr>
                        <a:t>sayıda</a:t>
                      </a:r>
                      <a:r>
                        <a:rPr lang="en-US" sz="1800" b="0" i="0" kern="1200" dirty="0">
                          <a:solidFill>
                            <a:schemeClr val="dk1"/>
                          </a:solidFill>
                          <a:effectLst/>
                          <a:latin typeface="+mn-lt"/>
                          <a:ea typeface="+mn-ea"/>
                          <a:cs typeface="+mn-cs"/>
                        </a:rPr>
                        <a:t> </a:t>
                      </a:r>
                      <a:r>
                        <a:rPr lang="en-US" sz="1800" b="0" i="0" kern="1200" dirty="0" err="1">
                          <a:solidFill>
                            <a:schemeClr val="dk1"/>
                          </a:solidFill>
                          <a:effectLst/>
                          <a:latin typeface="+mn-lt"/>
                          <a:ea typeface="+mn-ea"/>
                          <a:cs typeface="+mn-cs"/>
                        </a:rPr>
                        <a:t>alıcı</a:t>
                      </a:r>
                      <a:r>
                        <a:rPr lang="en-US" sz="1800" b="0" i="0" kern="1200" dirty="0">
                          <a:solidFill>
                            <a:schemeClr val="dk1"/>
                          </a:solidFill>
                          <a:effectLst/>
                          <a:latin typeface="+mn-lt"/>
                          <a:ea typeface="+mn-ea"/>
                          <a:cs typeface="+mn-cs"/>
                        </a:rPr>
                        <a:t>)</a:t>
                      </a:r>
                    </a:p>
                    <a:p>
                      <a:pPr marL="285750" indent="-285750" algn="ctr">
                        <a:buFont typeface="Arial" panose="020B0604020202020204" pitchFamily="34" charset="0"/>
                        <a:buChar char="•"/>
                      </a:pPr>
                      <a:r>
                        <a:rPr lang="en-US" sz="1800" b="0" i="0" kern="1200" dirty="0" err="1">
                          <a:solidFill>
                            <a:schemeClr val="dk1"/>
                          </a:solidFill>
                          <a:effectLst/>
                          <a:latin typeface="+mn-lt"/>
                          <a:ea typeface="+mn-ea"/>
                          <a:cs typeface="+mn-cs"/>
                        </a:rPr>
                        <a:t>Tripol</a:t>
                      </a:r>
                      <a:r>
                        <a:rPr lang="en-US" sz="1800" b="0" i="0" kern="1200" dirty="0">
                          <a:solidFill>
                            <a:schemeClr val="dk1"/>
                          </a:solidFill>
                          <a:effectLst/>
                          <a:latin typeface="+mn-lt"/>
                          <a:ea typeface="+mn-ea"/>
                          <a:cs typeface="+mn-cs"/>
                        </a:rPr>
                        <a:t> </a:t>
                      </a:r>
                      <a:r>
                        <a:rPr lang="en-US" sz="1800" b="0" i="0" kern="1200" dirty="0" err="1">
                          <a:solidFill>
                            <a:schemeClr val="dk1"/>
                          </a:solidFill>
                          <a:effectLst/>
                          <a:latin typeface="+mn-lt"/>
                          <a:ea typeface="+mn-ea"/>
                          <a:cs typeface="+mn-cs"/>
                        </a:rPr>
                        <a:t>piyasası</a:t>
                      </a:r>
                      <a:r>
                        <a:rPr lang="en-US" sz="1800" b="0" i="0" kern="1200" dirty="0">
                          <a:solidFill>
                            <a:schemeClr val="dk1"/>
                          </a:solidFill>
                          <a:effectLst/>
                          <a:latin typeface="+mn-lt"/>
                          <a:ea typeface="+mn-ea"/>
                          <a:cs typeface="+mn-cs"/>
                        </a:rPr>
                        <a:t> (</a:t>
                      </a:r>
                      <a:r>
                        <a:rPr lang="en-US" sz="1800" b="0" i="0" kern="1200" dirty="0" err="1">
                          <a:solidFill>
                            <a:schemeClr val="dk1"/>
                          </a:solidFill>
                          <a:effectLst/>
                          <a:latin typeface="+mn-lt"/>
                          <a:ea typeface="+mn-ea"/>
                          <a:cs typeface="+mn-cs"/>
                        </a:rPr>
                        <a:t>Üç</a:t>
                      </a:r>
                      <a:r>
                        <a:rPr lang="en-US" sz="1800" b="0" i="0" kern="1200" dirty="0">
                          <a:solidFill>
                            <a:schemeClr val="dk1"/>
                          </a:solidFill>
                          <a:effectLst/>
                          <a:latin typeface="+mn-lt"/>
                          <a:ea typeface="+mn-ea"/>
                          <a:cs typeface="+mn-cs"/>
                        </a:rPr>
                        <a:t> </a:t>
                      </a:r>
                      <a:r>
                        <a:rPr lang="en-US" sz="1800" b="0" i="0" kern="1200" dirty="0" err="1">
                          <a:solidFill>
                            <a:schemeClr val="dk1"/>
                          </a:solidFill>
                          <a:effectLst/>
                          <a:latin typeface="+mn-lt"/>
                          <a:ea typeface="+mn-ea"/>
                          <a:cs typeface="+mn-cs"/>
                        </a:rPr>
                        <a:t>satıcı</a:t>
                      </a:r>
                      <a:r>
                        <a:rPr lang="en-US" sz="1800" b="0" i="0" kern="1200" dirty="0">
                          <a:solidFill>
                            <a:schemeClr val="dk1"/>
                          </a:solidFill>
                          <a:effectLst/>
                          <a:latin typeface="+mn-lt"/>
                          <a:ea typeface="+mn-ea"/>
                          <a:cs typeface="+mn-cs"/>
                        </a:rPr>
                        <a:t>, </a:t>
                      </a:r>
                      <a:r>
                        <a:rPr lang="en-US" sz="1800" b="0" i="0" kern="1200" dirty="0" err="1">
                          <a:solidFill>
                            <a:schemeClr val="dk1"/>
                          </a:solidFill>
                          <a:effectLst/>
                          <a:latin typeface="+mn-lt"/>
                          <a:ea typeface="+mn-ea"/>
                          <a:cs typeface="+mn-cs"/>
                        </a:rPr>
                        <a:t>çok</a:t>
                      </a:r>
                      <a:r>
                        <a:rPr lang="en-US" sz="1800" b="0" i="0" kern="1200" dirty="0">
                          <a:solidFill>
                            <a:schemeClr val="dk1"/>
                          </a:solidFill>
                          <a:effectLst/>
                          <a:latin typeface="+mn-lt"/>
                          <a:ea typeface="+mn-ea"/>
                          <a:cs typeface="+mn-cs"/>
                        </a:rPr>
                        <a:t> </a:t>
                      </a:r>
                      <a:r>
                        <a:rPr lang="en-US" sz="1800" b="0" i="0" kern="1200" dirty="0" err="1">
                          <a:solidFill>
                            <a:schemeClr val="dk1"/>
                          </a:solidFill>
                          <a:effectLst/>
                          <a:latin typeface="+mn-lt"/>
                          <a:ea typeface="+mn-ea"/>
                          <a:cs typeface="+mn-cs"/>
                        </a:rPr>
                        <a:t>sayıda</a:t>
                      </a:r>
                      <a:r>
                        <a:rPr lang="en-US" sz="1800" b="0" i="0" kern="1200" dirty="0">
                          <a:solidFill>
                            <a:schemeClr val="dk1"/>
                          </a:solidFill>
                          <a:effectLst/>
                          <a:latin typeface="+mn-lt"/>
                          <a:ea typeface="+mn-ea"/>
                          <a:cs typeface="+mn-cs"/>
                        </a:rPr>
                        <a:t> </a:t>
                      </a:r>
                      <a:r>
                        <a:rPr lang="en-US" sz="1800" b="0" i="0" kern="1200" dirty="0" err="1">
                          <a:solidFill>
                            <a:schemeClr val="dk1"/>
                          </a:solidFill>
                          <a:effectLst/>
                          <a:latin typeface="+mn-lt"/>
                          <a:ea typeface="+mn-ea"/>
                          <a:cs typeface="+mn-cs"/>
                        </a:rPr>
                        <a:t>alıcı</a:t>
                      </a:r>
                      <a:r>
                        <a:rPr lang="en-US" sz="1800" b="0" i="0" kern="1200" dirty="0">
                          <a:solidFill>
                            <a:schemeClr val="dk1"/>
                          </a:solidFill>
                          <a:effectLst/>
                          <a:latin typeface="+mn-lt"/>
                          <a:ea typeface="+mn-ea"/>
                          <a:cs typeface="+mn-cs"/>
                        </a:rPr>
                        <a:t>)</a:t>
                      </a:r>
                    </a:p>
                    <a:p>
                      <a:pPr marL="285750" indent="-285750" algn="ctr">
                        <a:buFont typeface="Arial" panose="020B0604020202020204" pitchFamily="34" charset="0"/>
                        <a:buChar char="•"/>
                      </a:pPr>
                      <a:endParaRPr lang="en-US" dirty="0"/>
                    </a:p>
                  </a:txBody>
                  <a:tcPr anchor="ctr"/>
                </a:tc>
                <a:tc>
                  <a:txBody>
                    <a:bodyPr/>
                    <a:lstStyle/>
                    <a:p>
                      <a:pPr algn="ctr"/>
                      <a:r>
                        <a:rPr lang="en-US" sz="1800" b="1" i="0" kern="1200" dirty="0">
                          <a:solidFill>
                            <a:schemeClr val="dk1"/>
                          </a:solidFill>
                          <a:effectLst/>
                          <a:latin typeface="+mn-lt"/>
                          <a:ea typeface="+mn-ea"/>
                          <a:cs typeface="+mn-cs"/>
                        </a:rPr>
                        <a:t>2)</a:t>
                      </a:r>
                      <a:r>
                        <a:rPr lang="en-US" sz="1800" b="0" i="0" kern="1200" dirty="0">
                          <a:solidFill>
                            <a:schemeClr val="dk1"/>
                          </a:solidFill>
                          <a:effectLst/>
                          <a:latin typeface="+mn-lt"/>
                          <a:ea typeface="+mn-ea"/>
                          <a:cs typeface="+mn-cs"/>
                        </a:rPr>
                        <a:t> </a:t>
                      </a:r>
                      <a:r>
                        <a:rPr lang="en-US" sz="1800" b="0" i="0" kern="1200" dirty="0" err="1">
                          <a:solidFill>
                            <a:schemeClr val="dk1"/>
                          </a:solidFill>
                          <a:effectLst/>
                          <a:latin typeface="+mn-lt"/>
                          <a:ea typeface="+mn-ea"/>
                          <a:cs typeface="+mn-cs"/>
                        </a:rPr>
                        <a:t>Oligopson</a:t>
                      </a:r>
                      <a:r>
                        <a:rPr lang="en-US" sz="1800" b="0" i="0" kern="1200" dirty="0">
                          <a:solidFill>
                            <a:schemeClr val="dk1"/>
                          </a:solidFill>
                          <a:effectLst/>
                          <a:latin typeface="+mn-lt"/>
                          <a:ea typeface="+mn-ea"/>
                          <a:cs typeface="+mn-cs"/>
                        </a:rPr>
                        <a:t> </a:t>
                      </a:r>
                      <a:r>
                        <a:rPr lang="en-US" sz="1800" b="0" i="0" kern="1200" dirty="0" err="1">
                          <a:solidFill>
                            <a:schemeClr val="dk1"/>
                          </a:solidFill>
                          <a:effectLst/>
                          <a:latin typeface="+mn-lt"/>
                          <a:ea typeface="+mn-ea"/>
                          <a:cs typeface="+mn-cs"/>
                        </a:rPr>
                        <a:t>Piyasası</a:t>
                      </a:r>
                      <a:endParaRPr lang="en-US" sz="1800" b="0" i="0" kern="1200" dirty="0">
                        <a:solidFill>
                          <a:schemeClr val="dk1"/>
                        </a:solidFill>
                        <a:effectLst/>
                        <a:latin typeface="+mn-lt"/>
                        <a:ea typeface="+mn-ea"/>
                        <a:cs typeface="+mn-cs"/>
                      </a:endParaRPr>
                    </a:p>
                    <a:p>
                      <a:pPr marL="285750" indent="-285750" algn="ctr">
                        <a:buFont typeface="Arial" panose="020B0604020202020204" pitchFamily="34" charset="0"/>
                        <a:buChar char="•"/>
                      </a:pPr>
                      <a:r>
                        <a:rPr lang="en-US" sz="1800" b="0" i="0" kern="1200" dirty="0" err="1">
                          <a:solidFill>
                            <a:schemeClr val="dk1"/>
                          </a:solidFill>
                          <a:effectLst/>
                          <a:latin typeface="+mn-lt"/>
                          <a:ea typeface="+mn-ea"/>
                          <a:cs typeface="+mn-cs"/>
                        </a:rPr>
                        <a:t>Düopson</a:t>
                      </a:r>
                      <a:r>
                        <a:rPr lang="en-US" sz="1800" b="0" i="0" kern="1200" dirty="0">
                          <a:solidFill>
                            <a:schemeClr val="dk1"/>
                          </a:solidFill>
                          <a:effectLst/>
                          <a:latin typeface="+mn-lt"/>
                          <a:ea typeface="+mn-ea"/>
                          <a:cs typeface="+mn-cs"/>
                        </a:rPr>
                        <a:t> </a:t>
                      </a:r>
                      <a:r>
                        <a:rPr lang="en-US" sz="1800" b="0" i="0" kern="1200" dirty="0" err="1">
                          <a:solidFill>
                            <a:schemeClr val="dk1"/>
                          </a:solidFill>
                          <a:effectLst/>
                          <a:latin typeface="+mn-lt"/>
                          <a:ea typeface="+mn-ea"/>
                          <a:cs typeface="+mn-cs"/>
                        </a:rPr>
                        <a:t>Piyasası</a:t>
                      </a:r>
                      <a:r>
                        <a:rPr lang="en-US" sz="1800" b="0" i="0" kern="1200" dirty="0">
                          <a:solidFill>
                            <a:schemeClr val="dk1"/>
                          </a:solidFill>
                          <a:effectLst/>
                          <a:latin typeface="+mn-lt"/>
                          <a:ea typeface="+mn-ea"/>
                          <a:cs typeface="+mn-cs"/>
                        </a:rPr>
                        <a:t> (</a:t>
                      </a:r>
                      <a:r>
                        <a:rPr lang="en-US" sz="1800" b="0" i="0" kern="1200" dirty="0" err="1">
                          <a:solidFill>
                            <a:schemeClr val="dk1"/>
                          </a:solidFill>
                          <a:effectLst/>
                          <a:latin typeface="+mn-lt"/>
                          <a:ea typeface="+mn-ea"/>
                          <a:cs typeface="+mn-cs"/>
                        </a:rPr>
                        <a:t>İki</a:t>
                      </a:r>
                      <a:r>
                        <a:rPr lang="en-US" sz="1800" b="0" i="0" kern="1200" dirty="0">
                          <a:solidFill>
                            <a:schemeClr val="dk1"/>
                          </a:solidFill>
                          <a:effectLst/>
                          <a:latin typeface="+mn-lt"/>
                          <a:ea typeface="+mn-ea"/>
                          <a:cs typeface="+mn-cs"/>
                        </a:rPr>
                        <a:t> </a:t>
                      </a:r>
                      <a:r>
                        <a:rPr lang="en-US" sz="1800" b="0" i="0" kern="1200" dirty="0" err="1">
                          <a:solidFill>
                            <a:schemeClr val="dk1"/>
                          </a:solidFill>
                          <a:effectLst/>
                          <a:latin typeface="+mn-lt"/>
                          <a:ea typeface="+mn-ea"/>
                          <a:cs typeface="+mn-cs"/>
                        </a:rPr>
                        <a:t>alıcı</a:t>
                      </a:r>
                      <a:r>
                        <a:rPr lang="en-US" sz="1800" b="0" i="0" kern="1200" dirty="0">
                          <a:solidFill>
                            <a:schemeClr val="dk1"/>
                          </a:solidFill>
                          <a:effectLst/>
                          <a:latin typeface="+mn-lt"/>
                          <a:ea typeface="+mn-ea"/>
                          <a:cs typeface="+mn-cs"/>
                        </a:rPr>
                        <a:t>, </a:t>
                      </a:r>
                      <a:r>
                        <a:rPr lang="en-US" sz="1800" b="0" i="0" kern="1200" dirty="0" err="1">
                          <a:solidFill>
                            <a:schemeClr val="dk1"/>
                          </a:solidFill>
                          <a:effectLst/>
                          <a:latin typeface="+mn-lt"/>
                          <a:ea typeface="+mn-ea"/>
                          <a:cs typeface="+mn-cs"/>
                        </a:rPr>
                        <a:t>çok</a:t>
                      </a:r>
                      <a:r>
                        <a:rPr lang="en-US" sz="1800" b="0" i="0" kern="1200" dirty="0">
                          <a:solidFill>
                            <a:schemeClr val="dk1"/>
                          </a:solidFill>
                          <a:effectLst/>
                          <a:latin typeface="+mn-lt"/>
                          <a:ea typeface="+mn-ea"/>
                          <a:cs typeface="+mn-cs"/>
                        </a:rPr>
                        <a:t> </a:t>
                      </a:r>
                      <a:r>
                        <a:rPr lang="en-US" sz="1800" b="0" i="0" kern="1200" dirty="0" err="1">
                          <a:solidFill>
                            <a:schemeClr val="dk1"/>
                          </a:solidFill>
                          <a:effectLst/>
                          <a:latin typeface="+mn-lt"/>
                          <a:ea typeface="+mn-ea"/>
                          <a:cs typeface="+mn-cs"/>
                        </a:rPr>
                        <a:t>sayıda</a:t>
                      </a:r>
                      <a:r>
                        <a:rPr lang="en-US" sz="1800" b="0" i="0" kern="1200" dirty="0">
                          <a:solidFill>
                            <a:schemeClr val="dk1"/>
                          </a:solidFill>
                          <a:effectLst/>
                          <a:latin typeface="+mn-lt"/>
                          <a:ea typeface="+mn-ea"/>
                          <a:cs typeface="+mn-cs"/>
                        </a:rPr>
                        <a:t> </a:t>
                      </a:r>
                      <a:r>
                        <a:rPr lang="en-US" sz="1800" b="0" i="0" kern="1200" dirty="0" err="1">
                          <a:solidFill>
                            <a:schemeClr val="dk1"/>
                          </a:solidFill>
                          <a:effectLst/>
                          <a:latin typeface="+mn-lt"/>
                          <a:ea typeface="+mn-ea"/>
                          <a:cs typeface="+mn-cs"/>
                        </a:rPr>
                        <a:t>satıcı</a:t>
                      </a:r>
                      <a:r>
                        <a:rPr lang="en-US" sz="1800" b="0" i="0" kern="1200" dirty="0">
                          <a:solidFill>
                            <a:schemeClr val="dk1"/>
                          </a:solidFill>
                          <a:effectLst/>
                          <a:latin typeface="+mn-lt"/>
                          <a:ea typeface="+mn-ea"/>
                          <a:cs typeface="+mn-cs"/>
                        </a:rPr>
                        <a:t>)</a:t>
                      </a:r>
                    </a:p>
                    <a:p>
                      <a:pPr marL="285750" indent="-285750" algn="ctr">
                        <a:buFont typeface="Arial" panose="020B0604020202020204" pitchFamily="34" charset="0"/>
                        <a:buChar char="•"/>
                      </a:pPr>
                      <a:r>
                        <a:rPr lang="en-US" sz="1800" b="0" i="0" kern="1200" dirty="0" err="1">
                          <a:solidFill>
                            <a:schemeClr val="dk1"/>
                          </a:solidFill>
                          <a:effectLst/>
                          <a:latin typeface="+mn-lt"/>
                          <a:ea typeface="+mn-ea"/>
                          <a:cs typeface="+mn-cs"/>
                        </a:rPr>
                        <a:t>Triopson</a:t>
                      </a:r>
                      <a:r>
                        <a:rPr lang="en-US" sz="1800" b="0" i="0" kern="1200" dirty="0">
                          <a:solidFill>
                            <a:schemeClr val="dk1"/>
                          </a:solidFill>
                          <a:effectLst/>
                          <a:latin typeface="+mn-lt"/>
                          <a:ea typeface="+mn-ea"/>
                          <a:cs typeface="+mn-cs"/>
                        </a:rPr>
                        <a:t> </a:t>
                      </a:r>
                      <a:r>
                        <a:rPr lang="en-US" sz="1800" b="0" i="0" kern="1200" dirty="0" err="1">
                          <a:solidFill>
                            <a:schemeClr val="dk1"/>
                          </a:solidFill>
                          <a:effectLst/>
                          <a:latin typeface="+mn-lt"/>
                          <a:ea typeface="+mn-ea"/>
                          <a:cs typeface="+mn-cs"/>
                        </a:rPr>
                        <a:t>Piyasası</a:t>
                      </a:r>
                      <a:r>
                        <a:rPr lang="en-US" sz="1800" b="0" i="0" kern="1200" dirty="0">
                          <a:solidFill>
                            <a:schemeClr val="dk1"/>
                          </a:solidFill>
                          <a:effectLst/>
                          <a:latin typeface="+mn-lt"/>
                          <a:ea typeface="+mn-ea"/>
                          <a:cs typeface="+mn-cs"/>
                        </a:rPr>
                        <a:t> (</a:t>
                      </a:r>
                      <a:r>
                        <a:rPr lang="en-US" sz="1800" b="0" i="0" kern="1200" dirty="0" err="1">
                          <a:solidFill>
                            <a:schemeClr val="dk1"/>
                          </a:solidFill>
                          <a:effectLst/>
                          <a:latin typeface="+mn-lt"/>
                          <a:ea typeface="+mn-ea"/>
                          <a:cs typeface="+mn-cs"/>
                        </a:rPr>
                        <a:t>Üç</a:t>
                      </a:r>
                      <a:r>
                        <a:rPr lang="en-US" sz="1800" b="0" i="0" kern="1200" dirty="0">
                          <a:solidFill>
                            <a:schemeClr val="dk1"/>
                          </a:solidFill>
                          <a:effectLst/>
                          <a:latin typeface="+mn-lt"/>
                          <a:ea typeface="+mn-ea"/>
                          <a:cs typeface="+mn-cs"/>
                        </a:rPr>
                        <a:t> </a:t>
                      </a:r>
                      <a:r>
                        <a:rPr lang="en-US" sz="1800" b="0" i="0" kern="1200" dirty="0" err="1">
                          <a:solidFill>
                            <a:schemeClr val="dk1"/>
                          </a:solidFill>
                          <a:effectLst/>
                          <a:latin typeface="+mn-lt"/>
                          <a:ea typeface="+mn-ea"/>
                          <a:cs typeface="+mn-cs"/>
                        </a:rPr>
                        <a:t>alıcı</a:t>
                      </a:r>
                      <a:r>
                        <a:rPr lang="en-US" sz="1800" b="0" i="0" kern="1200" dirty="0">
                          <a:solidFill>
                            <a:schemeClr val="dk1"/>
                          </a:solidFill>
                          <a:effectLst/>
                          <a:latin typeface="+mn-lt"/>
                          <a:ea typeface="+mn-ea"/>
                          <a:cs typeface="+mn-cs"/>
                        </a:rPr>
                        <a:t>, </a:t>
                      </a:r>
                      <a:r>
                        <a:rPr lang="en-US" sz="1800" b="0" i="0" kern="1200" dirty="0" err="1">
                          <a:solidFill>
                            <a:schemeClr val="dk1"/>
                          </a:solidFill>
                          <a:effectLst/>
                          <a:latin typeface="+mn-lt"/>
                          <a:ea typeface="+mn-ea"/>
                          <a:cs typeface="+mn-cs"/>
                        </a:rPr>
                        <a:t>çok</a:t>
                      </a:r>
                      <a:r>
                        <a:rPr lang="en-US" sz="1800" b="0" i="0" kern="1200" dirty="0">
                          <a:solidFill>
                            <a:schemeClr val="dk1"/>
                          </a:solidFill>
                          <a:effectLst/>
                          <a:latin typeface="+mn-lt"/>
                          <a:ea typeface="+mn-ea"/>
                          <a:cs typeface="+mn-cs"/>
                        </a:rPr>
                        <a:t> </a:t>
                      </a:r>
                      <a:r>
                        <a:rPr lang="en-US" sz="1800" b="0" i="0" kern="1200" dirty="0" err="1">
                          <a:solidFill>
                            <a:schemeClr val="dk1"/>
                          </a:solidFill>
                          <a:effectLst/>
                          <a:latin typeface="+mn-lt"/>
                          <a:ea typeface="+mn-ea"/>
                          <a:cs typeface="+mn-cs"/>
                        </a:rPr>
                        <a:t>sayıda</a:t>
                      </a:r>
                      <a:r>
                        <a:rPr lang="en-US" sz="1800" b="0" i="0" kern="1200" dirty="0">
                          <a:solidFill>
                            <a:schemeClr val="dk1"/>
                          </a:solidFill>
                          <a:effectLst/>
                          <a:latin typeface="+mn-lt"/>
                          <a:ea typeface="+mn-ea"/>
                          <a:cs typeface="+mn-cs"/>
                        </a:rPr>
                        <a:t> </a:t>
                      </a:r>
                      <a:r>
                        <a:rPr lang="en-US" sz="1800" b="0" i="0" kern="1200" dirty="0" err="1">
                          <a:solidFill>
                            <a:schemeClr val="dk1"/>
                          </a:solidFill>
                          <a:effectLst/>
                          <a:latin typeface="+mn-lt"/>
                          <a:ea typeface="+mn-ea"/>
                          <a:cs typeface="+mn-cs"/>
                        </a:rPr>
                        <a:t>satıcı</a:t>
                      </a:r>
                      <a:r>
                        <a:rPr lang="en-US" sz="1800" b="0" i="0" kern="1200" dirty="0">
                          <a:solidFill>
                            <a:schemeClr val="dk1"/>
                          </a:solidFill>
                          <a:effectLst/>
                          <a:latin typeface="+mn-lt"/>
                          <a:ea typeface="+mn-ea"/>
                          <a:cs typeface="+mn-cs"/>
                        </a:rPr>
                        <a:t>)</a:t>
                      </a:r>
                    </a:p>
                    <a:p>
                      <a:pPr algn="ctr"/>
                      <a:endParaRPr lang="en-US" dirty="0"/>
                    </a:p>
                  </a:txBody>
                  <a:tcPr anchor="ctr"/>
                </a:tc>
                <a:extLst>
                  <a:ext uri="{0D108BD9-81ED-4DB2-BD59-A6C34878D82A}">
                    <a16:rowId xmlns:a16="http://schemas.microsoft.com/office/drawing/2014/main" val="1902931308"/>
                  </a:ext>
                </a:extLst>
              </a:tr>
              <a:tr h="683809">
                <a:tc>
                  <a:txBody>
                    <a:bodyPr/>
                    <a:lstStyle/>
                    <a:p>
                      <a:pPr algn="ctr"/>
                      <a:r>
                        <a:rPr lang="en-US" sz="1800" b="1" i="0" kern="1200" dirty="0">
                          <a:solidFill>
                            <a:schemeClr val="dk1"/>
                          </a:solidFill>
                          <a:effectLst/>
                          <a:latin typeface="+mn-lt"/>
                          <a:ea typeface="+mn-ea"/>
                          <a:cs typeface="+mn-cs"/>
                        </a:rPr>
                        <a:t>3)</a:t>
                      </a:r>
                      <a:r>
                        <a:rPr lang="en-US" sz="1800" b="0" i="0" kern="1200" dirty="0">
                          <a:solidFill>
                            <a:schemeClr val="dk1"/>
                          </a:solidFill>
                          <a:effectLst/>
                          <a:latin typeface="+mn-lt"/>
                          <a:ea typeface="+mn-ea"/>
                          <a:cs typeface="+mn-cs"/>
                        </a:rPr>
                        <a:t> </a:t>
                      </a:r>
                      <a:r>
                        <a:rPr lang="en-US" sz="1800" b="0" i="0" kern="1200" dirty="0" err="1">
                          <a:solidFill>
                            <a:schemeClr val="dk1"/>
                          </a:solidFill>
                          <a:effectLst/>
                          <a:latin typeface="+mn-lt"/>
                          <a:ea typeface="+mn-ea"/>
                          <a:cs typeface="+mn-cs"/>
                        </a:rPr>
                        <a:t>Monopolcü</a:t>
                      </a:r>
                      <a:r>
                        <a:rPr lang="en-US" sz="1800" b="0" i="0" kern="1200" dirty="0">
                          <a:solidFill>
                            <a:schemeClr val="dk1"/>
                          </a:solidFill>
                          <a:effectLst/>
                          <a:latin typeface="+mn-lt"/>
                          <a:ea typeface="+mn-ea"/>
                          <a:cs typeface="+mn-cs"/>
                        </a:rPr>
                        <a:t> </a:t>
                      </a:r>
                      <a:r>
                        <a:rPr lang="en-US" sz="1800" b="0" i="0" kern="1200" dirty="0" err="1">
                          <a:solidFill>
                            <a:schemeClr val="dk1"/>
                          </a:solidFill>
                          <a:effectLst/>
                          <a:latin typeface="+mn-lt"/>
                          <a:ea typeface="+mn-ea"/>
                          <a:cs typeface="+mn-cs"/>
                        </a:rPr>
                        <a:t>Rekabet</a:t>
                      </a:r>
                      <a:r>
                        <a:rPr lang="en-US" sz="1800" b="0" i="0" kern="1200" dirty="0">
                          <a:solidFill>
                            <a:schemeClr val="dk1"/>
                          </a:solidFill>
                          <a:effectLst/>
                          <a:latin typeface="+mn-lt"/>
                          <a:ea typeface="+mn-ea"/>
                          <a:cs typeface="+mn-cs"/>
                        </a:rPr>
                        <a:t> </a:t>
                      </a:r>
                      <a:r>
                        <a:rPr lang="en-US" sz="1800" b="0" i="0" kern="1200" dirty="0" err="1">
                          <a:solidFill>
                            <a:schemeClr val="dk1"/>
                          </a:solidFill>
                          <a:effectLst/>
                          <a:latin typeface="+mn-lt"/>
                          <a:ea typeface="+mn-ea"/>
                          <a:cs typeface="+mn-cs"/>
                        </a:rPr>
                        <a:t>Piyasası</a:t>
                      </a:r>
                      <a:br>
                        <a:rPr lang="en-US" dirty="0"/>
                      </a:br>
                      <a:r>
                        <a:rPr lang="en-US" sz="1800" b="0" i="0" kern="1200" dirty="0">
                          <a:solidFill>
                            <a:schemeClr val="dk1"/>
                          </a:solidFill>
                          <a:effectLst/>
                          <a:latin typeface="+mn-lt"/>
                          <a:ea typeface="+mn-ea"/>
                          <a:cs typeface="+mn-cs"/>
                        </a:rPr>
                        <a:t>(</a:t>
                      </a:r>
                      <a:r>
                        <a:rPr lang="en-US" sz="1800" b="0" i="0" kern="1200" dirty="0" err="1">
                          <a:solidFill>
                            <a:schemeClr val="dk1"/>
                          </a:solidFill>
                          <a:effectLst/>
                          <a:latin typeface="+mn-lt"/>
                          <a:ea typeface="+mn-ea"/>
                          <a:cs typeface="+mn-cs"/>
                        </a:rPr>
                        <a:t>Çok</a:t>
                      </a:r>
                      <a:r>
                        <a:rPr lang="en-US" sz="1800" b="0" i="0" kern="1200" dirty="0">
                          <a:solidFill>
                            <a:schemeClr val="dk1"/>
                          </a:solidFill>
                          <a:effectLst/>
                          <a:latin typeface="+mn-lt"/>
                          <a:ea typeface="+mn-ea"/>
                          <a:cs typeface="+mn-cs"/>
                        </a:rPr>
                        <a:t> </a:t>
                      </a:r>
                      <a:r>
                        <a:rPr lang="en-US" sz="1800" b="0" i="0" kern="1200" dirty="0" err="1">
                          <a:solidFill>
                            <a:schemeClr val="dk1"/>
                          </a:solidFill>
                          <a:effectLst/>
                          <a:latin typeface="+mn-lt"/>
                          <a:ea typeface="+mn-ea"/>
                          <a:cs typeface="+mn-cs"/>
                        </a:rPr>
                        <a:t>satıcı</a:t>
                      </a:r>
                      <a:r>
                        <a:rPr lang="en-US" sz="1800" b="0" i="0" kern="1200" dirty="0">
                          <a:solidFill>
                            <a:schemeClr val="dk1"/>
                          </a:solidFill>
                          <a:effectLst/>
                          <a:latin typeface="+mn-lt"/>
                          <a:ea typeface="+mn-ea"/>
                          <a:cs typeface="+mn-cs"/>
                        </a:rPr>
                        <a:t>, </a:t>
                      </a:r>
                      <a:r>
                        <a:rPr lang="en-US" sz="1800" b="0" i="0" kern="1200" dirty="0" err="1">
                          <a:solidFill>
                            <a:schemeClr val="dk1"/>
                          </a:solidFill>
                          <a:effectLst/>
                          <a:latin typeface="+mn-lt"/>
                          <a:ea typeface="+mn-ea"/>
                          <a:cs typeface="+mn-cs"/>
                        </a:rPr>
                        <a:t>çok</a:t>
                      </a:r>
                      <a:r>
                        <a:rPr lang="en-US" sz="1800" b="0" i="0" kern="1200" dirty="0">
                          <a:solidFill>
                            <a:schemeClr val="dk1"/>
                          </a:solidFill>
                          <a:effectLst/>
                          <a:latin typeface="+mn-lt"/>
                          <a:ea typeface="+mn-ea"/>
                          <a:cs typeface="+mn-cs"/>
                        </a:rPr>
                        <a:t> </a:t>
                      </a:r>
                      <a:r>
                        <a:rPr lang="en-US" sz="1800" b="0" i="0" kern="1200" dirty="0" err="1">
                          <a:solidFill>
                            <a:schemeClr val="dk1"/>
                          </a:solidFill>
                          <a:effectLst/>
                          <a:latin typeface="+mn-lt"/>
                          <a:ea typeface="+mn-ea"/>
                          <a:cs typeface="+mn-cs"/>
                        </a:rPr>
                        <a:t>alıcı</a:t>
                      </a:r>
                      <a:r>
                        <a:rPr lang="en-US" sz="1800" b="0" i="0" kern="1200" dirty="0">
                          <a:solidFill>
                            <a:schemeClr val="dk1"/>
                          </a:solidFill>
                          <a:effectLst/>
                          <a:latin typeface="+mn-lt"/>
                          <a:ea typeface="+mn-ea"/>
                          <a:cs typeface="+mn-cs"/>
                        </a:rPr>
                        <a:t>)</a:t>
                      </a:r>
                      <a:endParaRPr lang="en-US" dirty="0"/>
                    </a:p>
                  </a:txBody>
                  <a:tcPr anchor="ctr"/>
                </a:tc>
                <a:tc>
                  <a:txBody>
                    <a:bodyPr/>
                    <a:lstStyle/>
                    <a:p>
                      <a:pPr algn="ctr"/>
                      <a:r>
                        <a:rPr lang="en-US" dirty="0"/>
                        <a:t>-</a:t>
                      </a:r>
                    </a:p>
                  </a:txBody>
                  <a:tcPr anchor="ctr"/>
                </a:tc>
                <a:extLst>
                  <a:ext uri="{0D108BD9-81ED-4DB2-BD59-A6C34878D82A}">
                    <a16:rowId xmlns:a16="http://schemas.microsoft.com/office/drawing/2014/main" val="1341115506"/>
                  </a:ext>
                </a:extLst>
              </a:tr>
            </a:tbl>
          </a:graphicData>
        </a:graphic>
      </p:graphicFrame>
    </p:spTree>
    <p:extLst>
      <p:ext uri="{BB962C8B-B14F-4D97-AF65-F5344CB8AC3E}">
        <p14:creationId xmlns:p14="http://schemas.microsoft.com/office/powerpoint/2010/main" val="41378776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BA205F-6500-4357-B3D6-214B7B743ACD}"/>
              </a:ext>
            </a:extLst>
          </p:cNvPr>
          <p:cNvSpPr>
            <a:spLocks noGrp="1"/>
          </p:cNvSpPr>
          <p:nvPr>
            <p:ph type="title"/>
          </p:nvPr>
        </p:nvSpPr>
        <p:spPr>
          <a:xfrm>
            <a:off x="913795" y="152400"/>
            <a:ext cx="10353762" cy="1257300"/>
          </a:xfrm>
        </p:spPr>
        <p:txBody>
          <a:bodyPr>
            <a:normAutofit fontScale="90000"/>
          </a:bodyPr>
          <a:lstStyle/>
          <a:p>
            <a:r>
              <a:rPr lang="en-US" b="1" i="0" dirty="0" err="1">
                <a:solidFill>
                  <a:schemeClr val="tx1"/>
                </a:solidFill>
                <a:effectLst/>
                <a:latin typeface="-apple-system"/>
              </a:rPr>
              <a:t>Satıcılar</a:t>
            </a:r>
            <a:r>
              <a:rPr lang="en-US" b="1" i="0" dirty="0">
                <a:solidFill>
                  <a:schemeClr val="tx1"/>
                </a:solidFill>
                <a:effectLst/>
                <a:latin typeface="-apple-system"/>
              </a:rPr>
              <a:t> </a:t>
            </a:r>
            <a:r>
              <a:rPr lang="en-US" b="1" i="0" dirty="0" err="1">
                <a:solidFill>
                  <a:schemeClr val="tx1"/>
                </a:solidFill>
                <a:effectLst/>
                <a:latin typeface="-apple-system"/>
              </a:rPr>
              <a:t>Yönünden</a:t>
            </a:r>
            <a:r>
              <a:rPr lang="en-US" b="1" i="0" dirty="0">
                <a:solidFill>
                  <a:schemeClr val="tx1"/>
                </a:solidFill>
                <a:effectLst/>
                <a:latin typeface="-apple-system"/>
              </a:rPr>
              <a:t> </a:t>
            </a:r>
            <a:r>
              <a:rPr lang="en-US" b="1" i="0" dirty="0" err="1">
                <a:solidFill>
                  <a:schemeClr val="tx1"/>
                </a:solidFill>
                <a:effectLst/>
                <a:latin typeface="-apple-system"/>
              </a:rPr>
              <a:t>Eksik</a:t>
            </a:r>
            <a:r>
              <a:rPr lang="en-US" b="1" i="0" dirty="0">
                <a:solidFill>
                  <a:schemeClr val="tx1"/>
                </a:solidFill>
                <a:effectLst/>
                <a:latin typeface="-apple-system"/>
              </a:rPr>
              <a:t> </a:t>
            </a:r>
            <a:r>
              <a:rPr lang="en-US" b="1" i="0" dirty="0" err="1">
                <a:solidFill>
                  <a:schemeClr val="tx1"/>
                </a:solidFill>
                <a:effectLst/>
                <a:latin typeface="-apple-system"/>
              </a:rPr>
              <a:t>Rekabet</a:t>
            </a:r>
            <a:r>
              <a:rPr lang="en-US" b="1" i="0" dirty="0">
                <a:solidFill>
                  <a:schemeClr val="tx1"/>
                </a:solidFill>
                <a:effectLst/>
                <a:latin typeface="-apple-system"/>
              </a:rPr>
              <a:t> </a:t>
            </a:r>
            <a:r>
              <a:rPr lang="en-US" b="1" i="0" dirty="0" err="1">
                <a:solidFill>
                  <a:schemeClr val="tx1"/>
                </a:solidFill>
                <a:effectLst/>
                <a:latin typeface="-apple-system"/>
              </a:rPr>
              <a:t>Piyasaları</a:t>
            </a:r>
            <a:endParaRPr lang="en-US" dirty="0">
              <a:solidFill>
                <a:schemeClr val="tx1"/>
              </a:solidFill>
            </a:endParaRPr>
          </a:p>
        </p:txBody>
      </p:sp>
      <p:sp>
        <p:nvSpPr>
          <p:cNvPr id="5" name="Content Placeholder 4">
            <a:extLst>
              <a:ext uri="{FF2B5EF4-FFF2-40B4-BE49-F238E27FC236}">
                <a16:creationId xmlns:a16="http://schemas.microsoft.com/office/drawing/2014/main" id="{DBBD74A5-9E6D-43EE-994D-A1E1A874A0F0}"/>
              </a:ext>
            </a:extLst>
          </p:cNvPr>
          <p:cNvSpPr>
            <a:spLocks noGrp="1"/>
          </p:cNvSpPr>
          <p:nvPr>
            <p:ph idx="1"/>
          </p:nvPr>
        </p:nvSpPr>
        <p:spPr>
          <a:xfrm>
            <a:off x="913795" y="1571625"/>
            <a:ext cx="10353762" cy="3714749"/>
          </a:xfrm>
        </p:spPr>
        <p:txBody>
          <a:bodyPr>
            <a:noAutofit/>
          </a:bodyPr>
          <a:lstStyle/>
          <a:p>
            <a:r>
              <a:rPr lang="en-US" sz="1400" b="1" i="0" dirty="0" err="1">
                <a:solidFill>
                  <a:schemeClr val="tx1"/>
                </a:solidFill>
                <a:effectLst/>
                <a:latin typeface="-apple-system"/>
              </a:rPr>
              <a:t>Monopol</a:t>
            </a:r>
            <a:r>
              <a:rPr lang="en-US" sz="1400" b="1" i="0" dirty="0">
                <a:solidFill>
                  <a:schemeClr val="tx1"/>
                </a:solidFill>
                <a:effectLst/>
                <a:latin typeface="-apple-system"/>
              </a:rPr>
              <a:t> (</a:t>
            </a:r>
            <a:r>
              <a:rPr lang="en-US" sz="1400" b="1" i="0" dirty="0" err="1">
                <a:solidFill>
                  <a:schemeClr val="tx1"/>
                </a:solidFill>
                <a:effectLst/>
                <a:latin typeface="-apple-system"/>
              </a:rPr>
              <a:t>Tekel</a:t>
            </a:r>
            <a:r>
              <a:rPr lang="en-US" sz="1400" b="1" i="0" dirty="0">
                <a:solidFill>
                  <a:schemeClr val="tx1"/>
                </a:solidFill>
                <a:effectLst/>
                <a:latin typeface="-apple-system"/>
              </a:rPr>
              <a:t>) </a:t>
            </a:r>
            <a:r>
              <a:rPr lang="en-US" sz="1400" b="1" i="0" dirty="0" err="1">
                <a:solidFill>
                  <a:schemeClr val="tx1"/>
                </a:solidFill>
                <a:effectLst/>
                <a:latin typeface="-apple-system"/>
              </a:rPr>
              <a:t>piyasası</a:t>
            </a:r>
            <a:r>
              <a:rPr lang="en-US" sz="1400" b="1" i="0" dirty="0">
                <a:solidFill>
                  <a:schemeClr val="tx1"/>
                </a:solidFill>
                <a:effectLst/>
                <a:latin typeface="-apple-system"/>
              </a:rPr>
              <a:t>: </a:t>
            </a:r>
            <a:r>
              <a:rPr lang="en-US" sz="1400" b="0" i="0" dirty="0">
                <a:solidFill>
                  <a:schemeClr val="tx1"/>
                </a:solidFill>
                <a:effectLst/>
                <a:latin typeface="-apple-system"/>
              </a:rPr>
              <a:t>Tek </a:t>
            </a:r>
            <a:r>
              <a:rPr lang="en-US" sz="1400" b="0" i="0" dirty="0" err="1">
                <a:solidFill>
                  <a:schemeClr val="tx1"/>
                </a:solidFill>
                <a:effectLst/>
                <a:latin typeface="-apple-system"/>
              </a:rPr>
              <a:t>satıcı</a:t>
            </a:r>
            <a:r>
              <a:rPr lang="en-US" sz="1400" b="0" i="0" dirty="0">
                <a:solidFill>
                  <a:schemeClr val="tx1"/>
                </a:solidFill>
                <a:effectLst/>
                <a:latin typeface="-apple-system"/>
              </a:rPr>
              <a:t> </a:t>
            </a:r>
            <a:r>
              <a:rPr lang="en-US" sz="1400" b="0" i="0" dirty="0" err="1">
                <a:solidFill>
                  <a:schemeClr val="tx1"/>
                </a:solidFill>
                <a:effectLst/>
                <a:latin typeface="-apple-system"/>
              </a:rPr>
              <a:t>ve</a:t>
            </a:r>
            <a:r>
              <a:rPr lang="en-US" sz="1400" b="0" i="0" dirty="0">
                <a:solidFill>
                  <a:schemeClr val="tx1"/>
                </a:solidFill>
                <a:effectLst/>
                <a:latin typeface="-apple-system"/>
              </a:rPr>
              <a:t> </a:t>
            </a:r>
            <a:r>
              <a:rPr lang="en-US" sz="1400" b="0" i="0" dirty="0" err="1">
                <a:solidFill>
                  <a:schemeClr val="tx1"/>
                </a:solidFill>
                <a:effectLst/>
                <a:latin typeface="-apple-system"/>
              </a:rPr>
              <a:t>çok</a:t>
            </a:r>
            <a:r>
              <a:rPr lang="en-US" sz="1400" b="0" i="0" dirty="0">
                <a:solidFill>
                  <a:schemeClr val="tx1"/>
                </a:solidFill>
                <a:effectLst/>
                <a:latin typeface="-apple-system"/>
              </a:rPr>
              <a:t> </a:t>
            </a:r>
            <a:r>
              <a:rPr lang="en-US" sz="1400" b="0" i="0" dirty="0" err="1">
                <a:solidFill>
                  <a:schemeClr val="tx1"/>
                </a:solidFill>
                <a:effectLst/>
                <a:latin typeface="-apple-system"/>
              </a:rPr>
              <a:t>alıcının</a:t>
            </a:r>
            <a:r>
              <a:rPr lang="en-US" sz="1400" b="0" i="0" dirty="0">
                <a:solidFill>
                  <a:schemeClr val="tx1"/>
                </a:solidFill>
                <a:effectLst/>
                <a:latin typeface="-apple-system"/>
              </a:rPr>
              <a:t> </a:t>
            </a:r>
            <a:r>
              <a:rPr lang="en-US" sz="1400" b="0" i="0" dirty="0" err="1">
                <a:solidFill>
                  <a:schemeClr val="tx1"/>
                </a:solidFill>
                <a:effectLst/>
                <a:latin typeface="-apple-system"/>
              </a:rPr>
              <a:t>bulunduğu</a:t>
            </a:r>
            <a:r>
              <a:rPr lang="en-US" sz="1400" b="0" i="0" dirty="0">
                <a:solidFill>
                  <a:schemeClr val="tx1"/>
                </a:solidFill>
                <a:effectLst/>
                <a:latin typeface="-apple-system"/>
              </a:rPr>
              <a:t> </a:t>
            </a:r>
            <a:r>
              <a:rPr lang="en-US" sz="1400" b="0" i="0" dirty="0" err="1">
                <a:solidFill>
                  <a:schemeClr val="tx1"/>
                </a:solidFill>
                <a:effectLst/>
                <a:latin typeface="-apple-system"/>
              </a:rPr>
              <a:t>piyasadır</a:t>
            </a:r>
            <a:r>
              <a:rPr lang="en-US" sz="1400" b="0" i="0" dirty="0">
                <a:solidFill>
                  <a:schemeClr val="tx1"/>
                </a:solidFill>
                <a:effectLst/>
                <a:latin typeface="-apple-system"/>
              </a:rPr>
              <a:t>. Buna </a:t>
            </a:r>
            <a:r>
              <a:rPr lang="en-US" sz="1400" b="0" i="0" dirty="0" err="1">
                <a:solidFill>
                  <a:schemeClr val="tx1"/>
                </a:solidFill>
                <a:effectLst/>
                <a:latin typeface="-apple-system"/>
              </a:rPr>
              <a:t>göre</a:t>
            </a:r>
            <a:r>
              <a:rPr lang="en-US" sz="1400" b="0" i="0" dirty="0">
                <a:solidFill>
                  <a:schemeClr val="tx1"/>
                </a:solidFill>
                <a:effectLst/>
                <a:latin typeface="-apple-system"/>
              </a:rPr>
              <a:t> </a:t>
            </a:r>
            <a:r>
              <a:rPr lang="en-US" sz="1400" b="0" i="0" dirty="0" err="1">
                <a:solidFill>
                  <a:schemeClr val="tx1"/>
                </a:solidFill>
                <a:effectLst/>
                <a:latin typeface="-apple-system"/>
              </a:rPr>
              <a:t>tek</a:t>
            </a:r>
            <a:r>
              <a:rPr lang="en-US" sz="1400" b="0" i="0" dirty="0">
                <a:solidFill>
                  <a:schemeClr val="tx1"/>
                </a:solidFill>
                <a:effectLst/>
                <a:latin typeface="-apple-system"/>
              </a:rPr>
              <a:t> </a:t>
            </a:r>
            <a:r>
              <a:rPr lang="en-US" sz="1400" b="0" i="0" dirty="0" err="1">
                <a:solidFill>
                  <a:schemeClr val="tx1"/>
                </a:solidFill>
                <a:effectLst/>
                <a:latin typeface="-apple-system"/>
              </a:rPr>
              <a:t>satıcı</a:t>
            </a:r>
            <a:r>
              <a:rPr lang="en-US" sz="1400" b="0" i="0" dirty="0">
                <a:solidFill>
                  <a:schemeClr val="tx1"/>
                </a:solidFill>
                <a:effectLst/>
                <a:latin typeface="-apple-system"/>
              </a:rPr>
              <a:t> </a:t>
            </a:r>
            <a:r>
              <a:rPr lang="en-US" sz="1400" b="0" i="0" dirty="0" err="1">
                <a:solidFill>
                  <a:schemeClr val="tx1"/>
                </a:solidFill>
                <a:effectLst/>
                <a:latin typeface="-apple-system"/>
              </a:rPr>
              <a:t>firma</a:t>
            </a:r>
            <a:r>
              <a:rPr lang="en-US" sz="1400" b="0" i="0" dirty="0">
                <a:solidFill>
                  <a:schemeClr val="tx1"/>
                </a:solidFill>
                <a:effectLst/>
                <a:latin typeface="-apple-system"/>
              </a:rPr>
              <a:t> </a:t>
            </a:r>
            <a:r>
              <a:rPr lang="en-US" sz="1400" b="0" i="0" dirty="0" err="1">
                <a:solidFill>
                  <a:schemeClr val="tx1"/>
                </a:solidFill>
                <a:effectLst/>
                <a:latin typeface="-apple-system"/>
              </a:rPr>
              <a:t>fiyatı</a:t>
            </a:r>
            <a:r>
              <a:rPr lang="en-US" sz="1400" b="0" i="0" dirty="0">
                <a:solidFill>
                  <a:schemeClr val="tx1"/>
                </a:solidFill>
                <a:effectLst/>
                <a:latin typeface="-apple-system"/>
              </a:rPr>
              <a:t> </a:t>
            </a:r>
            <a:r>
              <a:rPr lang="en-US" sz="1400" b="0" i="0" dirty="0" err="1">
                <a:solidFill>
                  <a:schemeClr val="tx1"/>
                </a:solidFill>
                <a:effectLst/>
                <a:latin typeface="-apple-system"/>
              </a:rPr>
              <a:t>belirleyecek</a:t>
            </a:r>
            <a:r>
              <a:rPr lang="en-US" sz="1400" b="0" i="0" dirty="0">
                <a:solidFill>
                  <a:schemeClr val="tx1"/>
                </a:solidFill>
                <a:effectLst/>
                <a:latin typeface="-apple-system"/>
              </a:rPr>
              <a:t>, </a:t>
            </a:r>
            <a:r>
              <a:rPr lang="en-US" sz="1400" b="0" i="0" dirty="0" err="1">
                <a:solidFill>
                  <a:schemeClr val="tx1"/>
                </a:solidFill>
                <a:effectLst/>
                <a:latin typeface="-apple-system"/>
              </a:rPr>
              <a:t>alıcılar</a:t>
            </a:r>
            <a:r>
              <a:rPr lang="en-US" sz="1400" b="0" i="0" dirty="0">
                <a:solidFill>
                  <a:schemeClr val="tx1"/>
                </a:solidFill>
                <a:effectLst/>
                <a:latin typeface="-apple-system"/>
              </a:rPr>
              <a:t> </a:t>
            </a:r>
            <a:r>
              <a:rPr lang="en-US" sz="1400" b="0" i="0" dirty="0" err="1">
                <a:solidFill>
                  <a:schemeClr val="tx1"/>
                </a:solidFill>
                <a:effectLst/>
                <a:latin typeface="-apple-system"/>
              </a:rPr>
              <a:t>ise</a:t>
            </a:r>
            <a:r>
              <a:rPr lang="en-US" sz="1400" b="0" i="0" dirty="0">
                <a:solidFill>
                  <a:schemeClr val="tx1"/>
                </a:solidFill>
                <a:effectLst/>
                <a:latin typeface="-apple-system"/>
              </a:rPr>
              <a:t> </a:t>
            </a:r>
            <a:r>
              <a:rPr lang="en-US" sz="1400" b="0" i="0" dirty="0" err="1">
                <a:solidFill>
                  <a:schemeClr val="tx1"/>
                </a:solidFill>
                <a:effectLst/>
                <a:latin typeface="-apple-system"/>
              </a:rPr>
              <a:t>bu</a:t>
            </a:r>
            <a:r>
              <a:rPr lang="en-US" sz="1400" b="0" i="0" dirty="0">
                <a:solidFill>
                  <a:schemeClr val="tx1"/>
                </a:solidFill>
                <a:effectLst/>
                <a:latin typeface="-apple-system"/>
              </a:rPr>
              <a:t> </a:t>
            </a:r>
            <a:r>
              <a:rPr lang="en-US" sz="1400" b="0" i="0" dirty="0" err="1">
                <a:solidFill>
                  <a:schemeClr val="tx1"/>
                </a:solidFill>
                <a:effectLst/>
                <a:latin typeface="-apple-system"/>
              </a:rPr>
              <a:t>fiyatı</a:t>
            </a:r>
            <a:r>
              <a:rPr lang="en-US" sz="1400" b="0" i="0" dirty="0">
                <a:solidFill>
                  <a:schemeClr val="tx1"/>
                </a:solidFill>
                <a:effectLst/>
                <a:latin typeface="-apple-system"/>
              </a:rPr>
              <a:t> </a:t>
            </a:r>
            <a:r>
              <a:rPr lang="en-US" sz="1400" b="0" i="0" dirty="0" err="1">
                <a:solidFill>
                  <a:schemeClr val="tx1"/>
                </a:solidFill>
                <a:effectLst/>
                <a:latin typeface="-apple-system"/>
              </a:rPr>
              <a:t>kabul</a:t>
            </a:r>
            <a:r>
              <a:rPr lang="en-US" sz="1400" b="0" i="0" dirty="0">
                <a:solidFill>
                  <a:schemeClr val="tx1"/>
                </a:solidFill>
                <a:effectLst/>
                <a:latin typeface="-apple-system"/>
              </a:rPr>
              <a:t> </a:t>
            </a:r>
            <a:r>
              <a:rPr lang="en-US" sz="1400" b="0" i="0" dirty="0" err="1">
                <a:solidFill>
                  <a:schemeClr val="tx1"/>
                </a:solidFill>
                <a:effectLst/>
                <a:latin typeface="-apple-system"/>
              </a:rPr>
              <a:t>edeceklerdir</a:t>
            </a:r>
            <a:r>
              <a:rPr lang="en-US" sz="1400" b="0" i="0" dirty="0">
                <a:solidFill>
                  <a:schemeClr val="tx1"/>
                </a:solidFill>
                <a:effectLst/>
                <a:latin typeface="-apple-system"/>
              </a:rPr>
              <a:t>. </a:t>
            </a:r>
            <a:r>
              <a:rPr lang="en-US" sz="1400" b="0" i="0" dirty="0" err="1">
                <a:solidFill>
                  <a:schemeClr val="tx1"/>
                </a:solidFill>
                <a:effectLst/>
                <a:latin typeface="-apple-system"/>
              </a:rPr>
              <a:t>Piyasaya</a:t>
            </a:r>
            <a:r>
              <a:rPr lang="en-US" sz="1400" b="0" i="0" dirty="0">
                <a:solidFill>
                  <a:schemeClr val="tx1"/>
                </a:solidFill>
                <a:effectLst/>
                <a:latin typeface="-apple-system"/>
              </a:rPr>
              <a:t> yeni </a:t>
            </a:r>
            <a:r>
              <a:rPr lang="en-US" sz="1400" b="0" i="0" dirty="0" err="1">
                <a:solidFill>
                  <a:schemeClr val="tx1"/>
                </a:solidFill>
                <a:effectLst/>
                <a:latin typeface="-apple-system"/>
              </a:rPr>
              <a:t>firmaların</a:t>
            </a:r>
            <a:r>
              <a:rPr lang="en-US" sz="1400" b="0" i="0" dirty="0">
                <a:solidFill>
                  <a:schemeClr val="tx1"/>
                </a:solidFill>
                <a:effectLst/>
                <a:latin typeface="-apple-system"/>
              </a:rPr>
              <a:t> </a:t>
            </a:r>
            <a:r>
              <a:rPr lang="en-US" sz="1400" b="0" i="0" dirty="0" err="1">
                <a:solidFill>
                  <a:schemeClr val="tx1"/>
                </a:solidFill>
                <a:effectLst/>
                <a:latin typeface="-apple-system"/>
              </a:rPr>
              <a:t>girmesi</a:t>
            </a:r>
            <a:r>
              <a:rPr lang="en-US" sz="1400" b="0" i="0" dirty="0">
                <a:solidFill>
                  <a:schemeClr val="tx1"/>
                </a:solidFill>
                <a:effectLst/>
                <a:latin typeface="-apple-system"/>
              </a:rPr>
              <a:t>, </a:t>
            </a:r>
            <a:r>
              <a:rPr lang="en-US" sz="1400" b="0" i="0" dirty="0" err="1">
                <a:solidFill>
                  <a:schemeClr val="tx1"/>
                </a:solidFill>
                <a:effectLst/>
                <a:latin typeface="-apple-system"/>
              </a:rPr>
              <a:t>oldukça</a:t>
            </a:r>
            <a:r>
              <a:rPr lang="en-US" sz="1400" b="0" i="0" dirty="0">
                <a:solidFill>
                  <a:schemeClr val="tx1"/>
                </a:solidFill>
                <a:effectLst/>
                <a:latin typeface="-apple-system"/>
              </a:rPr>
              <a:t> </a:t>
            </a:r>
            <a:r>
              <a:rPr lang="en-US" sz="1400" b="0" i="0" dirty="0" err="1">
                <a:solidFill>
                  <a:schemeClr val="tx1"/>
                </a:solidFill>
                <a:effectLst/>
                <a:latin typeface="-apple-system"/>
              </a:rPr>
              <a:t>etkili</a:t>
            </a:r>
            <a:r>
              <a:rPr lang="en-US" sz="1400" b="0" i="0" dirty="0">
                <a:solidFill>
                  <a:schemeClr val="tx1"/>
                </a:solidFill>
                <a:effectLst/>
                <a:latin typeface="-apple-system"/>
              </a:rPr>
              <a:t> </a:t>
            </a:r>
            <a:r>
              <a:rPr lang="en-US" sz="1400" b="0" i="0" dirty="0" err="1">
                <a:solidFill>
                  <a:schemeClr val="tx1"/>
                </a:solidFill>
                <a:effectLst/>
                <a:latin typeface="-apple-system"/>
              </a:rPr>
              <a:t>engellerle</a:t>
            </a:r>
            <a:r>
              <a:rPr lang="en-US" sz="1400" b="0" i="0" dirty="0">
                <a:solidFill>
                  <a:schemeClr val="tx1"/>
                </a:solidFill>
                <a:effectLst/>
                <a:latin typeface="-apple-system"/>
              </a:rPr>
              <a:t> </a:t>
            </a:r>
            <a:r>
              <a:rPr lang="en-US" sz="1400" b="0" i="0" dirty="0" err="1">
                <a:solidFill>
                  <a:schemeClr val="tx1"/>
                </a:solidFill>
                <a:effectLst/>
                <a:latin typeface="-apple-system"/>
              </a:rPr>
              <a:t>kısıtlanır</a:t>
            </a:r>
            <a:r>
              <a:rPr lang="en-US" sz="1400" b="0" i="0" dirty="0">
                <a:solidFill>
                  <a:schemeClr val="tx1"/>
                </a:solidFill>
                <a:effectLst/>
                <a:latin typeface="-apple-system"/>
              </a:rPr>
              <a:t>. Bu </a:t>
            </a:r>
            <a:r>
              <a:rPr lang="en-US" sz="1400" b="0" i="0" dirty="0" err="1">
                <a:solidFill>
                  <a:schemeClr val="tx1"/>
                </a:solidFill>
                <a:effectLst/>
                <a:latin typeface="-apple-system"/>
              </a:rPr>
              <a:t>engeller</a:t>
            </a:r>
            <a:r>
              <a:rPr lang="en-US" sz="1400" b="0" i="0" dirty="0">
                <a:solidFill>
                  <a:schemeClr val="tx1"/>
                </a:solidFill>
                <a:effectLst/>
                <a:latin typeface="-apple-system"/>
              </a:rPr>
              <a:t>; </a:t>
            </a:r>
            <a:r>
              <a:rPr lang="en-US" sz="1400" b="0" i="0" dirty="0" err="1">
                <a:solidFill>
                  <a:schemeClr val="tx1"/>
                </a:solidFill>
                <a:effectLst/>
                <a:latin typeface="-apple-system"/>
              </a:rPr>
              <a:t>yasal</a:t>
            </a:r>
            <a:r>
              <a:rPr lang="en-US" sz="1400" b="0" i="0" dirty="0">
                <a:solidFill>
                  <a:schemeClr val="tx1"/>
                </a:solidFill>
                <a:effectLst/>
                <a:latin typeface="-apple-system"/>
              </a:rPr>
              <a:t>, </a:t>
            </a:r>
            <a:r>
              <a:rPr lang="en-US" sz="1400" b="0" i="0" dirty="0" err="1">
                <a:solidFill>
                  <a:schemeClr val="tx1"/>
                </a:solidFill>
                <a:effectLst/>
                <a:latin typeface="-apple-system"/>
              </a:rPr>
              <a:t>teknolojik</a:t>
            </a:r>
            <a:r>
              <a:rPr lang="en-US" sz="1400" b="0" i="0" dirty="0">
                <a:solidFill>
                  <a:schemeClr val="tx1"/>
                </a:solidFill>
                <a:effectLst/>
                <a:latin typeface="-apple-system"/>
              </a:rPr>
              <a:t> </a:t>
            </a:r>
            <a:r>
              <a:rPr lang="en-US" sz="1400" b="0" i="0" dirty="0" err="1">
                <a:solidFill>
                  <a:schemeClr val="tx1"/>
                </a:solidFill>
                <a:effectLst/>
                <a:latin typeface="-apple-system"/>
              </a:rPr>
              <a:t>ve</a:t>
            </a:r>
            <a:r>
              <a:rPr lang="en-US" sz="1400" b="0" i="0" dirty="0">
                <a:solidFill>
                  <a:schemeClr val="tx1"/>
                </a:solidFill>
                <a:effectLst/>
                <a:latin typeface="-apple-system"/>
              </a:rPr>
              <a:t> </a:t>
            </a:r>
            <a:r>
              <a:rPr lang="en-US" sz="1400" b="0" i="0" dirty="0" err="1">
                <a:solidFill>
                  <a:schemeClr val="tx1"/>
                </a:solidFill>
                <a:effectLst/>
                <a:latin typeface="-apple-system"/>
              </a:rPr>
              <a:t>ekonomik</a:t>
            </a:r>
            <a:r>
              <a:rPr lang="en-US" sz="1400" b="0" i="0" dirty="0">
                <a:solidFill>
                  <a:schemeClr val="tx1"/>
                </a:solidFill>
                <a:effectLst/>
                <a:latin typeface="-apple-system"/>
              </a:rPr>
              <a:t> </a:t>
            </a:r>
            <a:r>
              <a:rPr lang="en-US" sz="1400" b="0" i="0" dirty="0" err="1">
                <a:solidFill>
                  <a:schemeClr val="tx1"/>
                </a:solidFill>
                <a:effectLst/>
                <a:latin typeface="-apple-system"/>
              </a:rPr>
              <a:t>olabilir</a:t>
            </a:r>
            <a:r>
              <a:rPr lang="en-US" sz="1400" b="0" i="0" dirty="0">
                <a:solidFill>
                  <a:schemeClr val="tx1"/>
                </a:solidFill>
                <a:effectLst/>
                <a:latin typeface="-apple-system"/>
              </a:rPr>
              <a:t>. </a:t>
            </a:r>
            <a:r>
              <a:rPr lang="en-US" sz="1400" b="0" i="0" dirty="0" err="1">
                <a:solidFill>
                  <a:schemeClr val="tx1"/>
                </a:solidFill>
                <a:effectLst/>
                <a:latin typeface="-apple-system"/>
              </a:rPr>
              <a:t>Örneğin</a:t>
            </a:r>
            <a:r>
              <a:rPr lang="en-US" sz="1400" b="0" i="0" dirty="0">
                <a:solidFill>
                  <a:schemeClr val="tx1"/>
                </a:solidFill>
                <a:effectLst/>
                <a:latin typeface="-apple-system"/>
              </a:rPr>
              <a:t>, </a:t>
            </a:r>
            <a:r>
              <a:rPr lang="en-US" sz="1400" b="0" i="0" dirty="0" err="1">
                <a:solidFill>
                  <a:schemeClr val="tx1"/>
                </a:solidFill>
                <a:effectLst/>
                <a:latin typeface="-apple-system"/>
              </a:rPr>
              <a:t>ülkemizde</a:t>
            </a:r>
            <a:r>
              <a:rPr lang="en-US" sz="1400" b="0" i="0" dirty="0">
                <a:solidFill>
                  <a:schemeClr val="tx1"/>
                </a:solidFill>
                <a:effectLst/>
                <a:latin typeface="-apple-system"/>
              </a:rPr>
              <a:t> </a:t>
            </a:r>
            <a:r>
              <a:rPr lang="en-US" sz="1400" b="0" i="0" dirty="0" err="1">
                <a:solidFill>
                  <a:schemeClr val="tx1"/>
                </a:solidFill>
                <a:effectLst/>
                <a:latin typeface="-apple-system"/>
              </a:rPr>
              <a:t>demir</a:t>
            </a:r>
            <a:r>
              <a:rPr lang="en-US" sz="1400" b="0" i="0" dirty="0">
                <a:solidFill>
                  <a:schemeClr val="tx1"/>
                </a:solidFill>
                <a:effectLst/>
                <a:latin typeface="-apple-system"/>
              </a:rPr>
              <a:t> </a:t>
            </a:r>
            <a:r>
              <a:rPr lang="en-US" sz="1400" b="0" i="0" dirty="0" err="1">
                <a:solidFill>
                  <a:schemeClr val="tx1"/>
                </a:solidFill>
                <a:effectLst/>
                <a:latin typeface="-apple-system"/>
              </a:rPr>
              <a:t>yolu</a:t>
            </a:r>
            <a:r>
              <a:rPr lang="en-US" sz="1400" b="0" i="0" dirty="0">
                <a:solidFill>
                  <a:schemeClr val="tx1"/>
                </a:solidFill>
                <a:effectLst/>
                <a:latin typeface="-apple-system"/>
              </a:rPr>
              <a:t> </a:t>
            </a:r>
            <a:r>
              <a:rPr lang="en-US" sz="1400" b="0" i="0" dirty="0" err="1">
                <a:solidFill>
                  <a:schemeClr val="tx1"/>
                </a:solidFill>
                <a:effectLst/>
                <a:latin typeface="-apple-system"/>
              </a:rPr>
              <a:t>taşımacılığı</a:t>
            </a:r>
            <a:r>
              <a:rPr lang="en-US" sz="1400" b="0" i="0" dirty="0">
                <a:solidFill>
                  <a:schemeClr val="tx1"/>
                </a:solidFill>
                <a:effectLst/>
                <a:latin typeface="-apple-system"/>
              </a:rPr>
              <a:t> </a:t>
            </a:r>
            <a:r>
              <a:rPr lang="en-US" sz="1400" b="0" i="0" dirty="0" err="1">
                <a:solidFill>
                  <a:schemeClr val="tx1"/>
                </a:solidFill>
                <a:effectLst/>
                <a:latin typeface="-apple-system"/>
              </a:rPr>
              <a:t>sadece</a:t>
            </a:r>
            <a:r>
              <a:rPr lang="en-US" sz="1400" b="0" i="0" dirty="0">
                <a:solidFill>
                  <a:schemeClr val="tx1"/>
                </a:solidFill>
                <a:effectLst/>
                <a:latin typeface="-apple-system"/>
              </a:rPr>
              <a:t> </a:t>
            </a:r>
            <a:r>
              <a:rPr lang="en-US" sz="1400" b="0" i="0" dirty="0" err="1">
                <a:solidFill>
                  <a:schemeClr val="tx1"/>
                </a:solidFill>
                <a:effectLst/>
                <a:latin typeface="-apple-system"/>
              </a:rPr>
              <a:t>devlet</a:t>
            </a:r>
            <a:r>
              <a:rPr lang="en-US" sz="1400" b="0" i="0" dirty="0">
                <a:solidFill>
                  <a:schemeClr val="tx1"/>
                </a:solidFill>
                <a:effectLst/>
                <a:latin typeface="-apple-system"/>
              </a:rPr>
              <a:t> </a:t>
            </a:r>
            <a:r>
              <a:rPr lang="en-US" sz="1400" b="0" i="0" dirty="0" err="1">
                <a:solidFill>
                  <a:schemeClr val="tx1"/>
                </a:solidFill>
                <a:effectLst/>
                <a:latin typeface="-apple-system"/>
              </a:rPr>
              <a:t>tarafından</a:t>
            </a:r>
            <a:r>
              <a:rPr lang="en-US" sz="1400" b="0" i="0" dirty="0">
                <a:solidFill>
                  <a:schemeClr val="tx1"/>
                </a:solidFill>
                <a:effectLst/>
                <a:latin typeface="-apple-system"/>
              </a:rPr>
              <a:t> </a:t>
            </a:r>
            <a:r>
              <a:rPr lang="en-US" sz="1400" b="0" i="0" dirty="0" err="1">
                <a:solidFill>
                  <a:schemeClr val="tx1"/>
                </a:solidFill>
                <a:effectLst/>
                <a:latin typeface="-apple-system"/>
              </a:rPr>
              <a:t>yapılmaktadır</a:t>
            </a:r>
            <a:r>
              <a:rPr lang="en-US" sz="1400" b="0" i="0" dirty="0">
                <a:solidFill>
                  <a:schemeClr val="tx1"/>
                </a:solidFill>
                <a:effectLst/>
                <a:latin typeface="-apple-system"/>
              </a:rPr>
              <a:t>.</a:t>
            </a:r>
          </a:p>
          <a:p>
            <a:r>
              <a:rPr lang="en-US" sz="1400" b="1" i="0" dirty="0" err="1">
                <a:solidFill>
                  <a:schemeClr val="tx1"/>
                </a:solidFill>
                <a:effectLst/>
                <a:latin typeface="-apple-system"/>
              </a:rPr>
              <a:t>Oligopol</a:t>
            </a:r>
            <a:r>
              <a:rPr lang="en-US" sz="1400" b="1" i="0" dirty="0">
                <a:solidFill>
                  <a:schemeClr val="tx1"/>
                </a:solidFill>
                <a:effectLst/>
                <a:latin typeface="-apple-system"/>
              </a:rPr>
              <a:t> </a:t>
            </a:r>
            <a:r>
              <a:rPr lang="en-US" sz="1400" b="1" i="0" dirty="0" err="1">
                <a:solidFill>
                  <a:schemeClr val="tx1"/>
                </a:solidFill>
                <a:effectLst/>
                <a:latin typeface="-apple-system"/>
              </a:rPr>
              <a:t>piyasası</a:t>
            </a:r>
            <a:r>
              <a:rPr lang="en-US" sz="1400" b="1" i="0" dirty="0">
                <a:solidFill>
                  <a:schemeClr val="tx1"/>
                </a:solidFill>
                <a:effectLst/>
                <a:latin typeface="-apple-system"/>
              </a:rPr>
              <a:t>: </a:t>
            </a:r>
            <a:r>
              <a:rPr lang="en-US" sz="1400" b="0" i="0" dirty="0">
                <a:solidFill>
                  <a:schemeClr val="tx1"/>
                </a:solidFill>
                <a:effectLst/>
                <a:latin typeface="-apple-system"/>
              </a:rPr>
              <a:t>Bir mal </a:t>
            </a:r>
            <a:r>
              <a:rPr lang="en-US" sz="1400" b="0" i="0" dirty="0" err="1">
                <a:solidFill>
                  <a:schemeClr val="tx1"/>
                </a:solidFill>
                <a:effectLst/>
                <a:latin typeface="-apple-system"/>
              </a:rPr>
              <a:t>veya</a:t>
            </a:r>
            <a:r>
              <a:rPr lang="en-US" sz="1400" b="0" i="0" dirty="0">
                <a:solidFill>
                  <a:schemeClr val="tx1"/>
                </a:solidFill>
                <a:effectLst/>
                <a:latin typeface="-apple-system"/>
              </a:rPr>
              <a:t> </a:t>
            </a:r>
            <a:r>
              <a:rPr lang="en-US" sz="1400" b="0" i="0" dirty="0" err="1">
                <a:solidFill>
                  <a:schemeClr val="tx1"/>
                </a:solidFill>
                <a:effectLst/>
                <a:latin typeface="-apple-system"/>
              </a:rPr>
              <a:t>hizmet</a:t>
            </a:r>
            <a:r>
              <a:rPr lang="en-US" sz="1400" b="0" i="0" dirty="0">
                <a:solidFill>
                  <a:schemeClr val="tx1"/>
                </a:solidFill>
                <a:effectLst/>
                <a:latin typeface="-apple-system"/>
              </a:rPr>
              <a:t> </a:t>
            </a:r>
            <a:r>
              <a:rPr lang="en-US" sz="1400" b="0" i="0" dirty="0" err="1">
                <a:solidFill>
                  <a:schemeClr val="tx1"/>
                </a:solidFill>
                <a:effectLst/>
                <a:latin typeface="-apple-system"/>
              </a:rPr>
              <a:t>piyasasında</a:t>
            </a:r>
            <a:r>
              <a:rPr lang="en-US" sz="1400" b="0" i="0" dirty="0">
                <a:solidFill>
                  <a:schemeClr val="tx1"/>
                </a:solidFill>
                <a:effectLst/>
                <a:latin typeface="-apple-system"/>
              </a:rPr>
              <a:t> </a:t>
            </a:r>
            <a:r>
              <a:rPr lang="en-US" sz="1400" b="0" i="0" dirty="0" err="1">
                <a:solidFill>
                  <a:schemeClr val="tx1"/>
                </a:solidFill>
                <a:effectLst/>
                <a:latin typeface="-apple-system"/>
              </a:rPr>
              <a:t>satıcılar</a:t>
            </a:r>
            <a:r>
              <a:rPr lang="en-US" sz="1400" b="0" i="0" dirty="0">
                <a:solidFill>
                  <a:schemeClr val="tx1"/>
                </a:solidFill>
                <a:effectLst/>
                <a:latin typeface="-apple-system"/>
              </a:rPr>
              <a:t> </a:t>
            </a:r>
            <a:r>
              <a:rPr lang="en-US" sz="1400" b="0" i="0" dirty="0" err="1">
                <a:solidFill>
                  <a:schemeClr val="tx1"/>
                </a:solidFill>
                <a:effectLst/>
                <a:latin typeface="-apple-system"/>
              </a:rPr>
              <a:t>az</a:t>
            </a:r>
            <a:r>
              <a:rPr lang="en-US" sz="1400" b="0" i="0" dirty="0">
                <a:solidFill>
                  <a:schemeClr val="tx1"/>
                </a:solidFill>
                <a:effectLst/>
                <a:latin typeface="-apple-system"/>
              </a:rPr>
              <a:t> </a:t>
            </a:r>
            <a:r>
              <a:rPr lang="en-US" sz="1400" b="0" i="0" dirty="0" err="1">
                <a:solidFill>
                  <a:schemeClr val="tx1"/>
                </a:solidFill>
                <a:effectLst/>
                <a:latin typeface="-apple-system"/>
              </a:rPr>
              <a:t>bunun</a:t>
            </a:r>
            <a:r>
              <a:rPr lang="en-US" sz="1400" b="0" i="0" dirty="0">
                <a:solidFill>
                  <a:schemeClr val="tx1"/>
                </a:solidFill>
                <a:effectLst/>
                <a:latin typeface="-apple-system"/>
              </a:rPr>
              <a:t> </a:t>
            </a:r>
            <a:r>
              <a:rPr lang="en-US" sz="1400" b="0" i="0" dirty="0" err="1">
                <a:solidFill>
                  <a:schemeClr val="tx1"/>
                </a:solidFill>
                <a:effectLst/>
                <a:latin typeface="-apple-system"/>
              </a:rPr>
              <a:t>yanında</a:t>
            </a:r>
            <a:r>
              <a:rPr lang="en-US" sz="1400" b="0" i="0" dirty="0">
                <a:solidFill>
                  <a:schemeClr val="tx1"/>
                </a:solidFill>
                <a:effectLst/>
                <a:latin typeface="-apple-system"/>
              </a:rPr>
              <a:t> </a:t>
            </a:r>
            <a:r>
              <a:rPr lang="en-US" sz="1400" b="0" i="0" dirty="0" err="1">
                <a:solidFill>
                  <a:schemeClr val="tx1"/>
                </a:solidFill>
                <a:effectLst/>
                <a:latin typeface="-apple-system"/>
              </a:rPr>
              <a:t>alıcılar</a:t>
            </a:r>
            <a:r>
              <a:rPr lang="en-US" sz="1400" b="0" i="0" dirty="0">
                <a:solidFill>
                  <a:schemeClr val="tx1"/>
                </a:solidFill>
                <a:effectLst/>
                <a:latin typeface="-apple-system"/>
              </a:rPr>
              <a:t> </a:t>
            </a:r>
            <a:r>
              <a:rPr lang="en-US" sz="1400" b="0" i="0" dirty="0" err="1">
                <a:solidFill>
                  <a:schemeClr val="tx1"/>
                </a:solidFill>
                <a:effectLst/>
                <a:latin typeface="-apple-system"/>
              </a:rPr>
              <a:t>çok</a:t>
            </a:r>
            <a:r>
              <a:rPr lang="en-US" sz="1400" b="0" i="0" dirty="0">
                <a:solidFill>
                  <a:schemeClr val="tx1"/>
                </a:solidFill>
                <a:effectLst/>
                <a:latin typeface="-apple-system"/>
              </a:rPr>
              <a:t> </a:t>
            </a:r>
            <a:r>
              <a:rPr lang="en-US" sz="1400" b="0" i="0" dirty="0" err="1">
                <a:solidFill>
                  <a:schemeClr val="tx1"/>
                </a:solidFill>
                <a:effectLst/>
                <a:latin typeface="-apple-system"/>
              </a:rPr>
              <a:t>sayıda</a:t>
            </a:r>
            <a:r>
              <a:rPr lang="en-US" sz="1400" b="0" i="0" dirty="0">
                <a:solidFill>
                  <a:schemeClr val="tx1"/>
                </a:solidFill>
                <a:effectLst/>
                <a:latin typeface="-apple-system"/>
              </a:rPr>
              <a:t> </a:t>
            </a:r>
            <a:r>
              <a:rPr lang="en-US" sz="1400" b="0" i="0" dirty="0" err="1">
                <a:solidFill>
                  <a:schemeClr val="tx1"/>
                </a:solidFill>
                <a:effectLst/>
                <a:latin typeface="-apple-system"/>
              </a:rPr>
              <a:t>ise</a:t>
            </a:r>
            <a:r>
              <a:rPr lang="en-US" sz="1400" b="0" i="0" dirty="0">
                <a:solidFill>
                  <a:schemeClr val="tx1"/>
                </a:solidFill>
                <a:effectLst/>
                <a:latin typeface="-apple-system"/>
              </a:rPr>
              <a:t>, </a:t>
            </a:r>
            <a:r>
              <a:rPr lang="en-US" sz="1400" b="0" i="0" dirty="0" err="1">
                <a:solidFill>
                  <a:schemeClr val="tx1"/>
                </a:solidFill>
                <a:effectLst/>
                <a:latin typeface="-apple-system"/>
              </a:rPr>
              <a:t>bu</a:t>
            </a:r>
            <a:r>
              <a:rPr lang="en-US" sz="1400" b="0" i="0" dirty="0">
                <a:solidFill>
                  <a:schemeClr val="tx1"/>
                </a:solidFill>
                <a:effectLst/>
                <a:latin typeface="-apple-system"/>
              </a:rPr>
              <a:t> </a:t>
            </a:r>
            <a:r>
              <a:rPr lang="en-US" sz="1400" b="0" i="0" dirty="0" err="1">
                <a:solidFill>
                  <a:schemeClr val="tx1"/>
                </a:solidFill>
                <a:effectLst/>
                <a:latin typeface="-apple-system"/>
              </a:rPr>
              <a:t>tür</a:t>
            </a:r>
            <a:r>
              <a:rPr lang="en-US" sz="1400" b="0" i="0" dirty="0">
                <a:solidFill>
                  <a:schemeClr val="tx1"/>
                </a:solidFill>
                <a:effectLst/>
                <a:latin typeface="-apple-system"/>
              </a:rPr>
              <a:t> </a:t>
            </a:r>
            <a:r>
              <a:rPr lang="en-US" sz="1400" b="0" i="0" dirty="0" err="1">
                <a:solidFill>
                  <a:schemeClr val="tx1"/>
                </a:solidFill>
                <a:effectLst/>
                <a:latin typeface="-apple-system"/>
              </a:rPr>
              <a:t>piyasalara</a:t>
            </a:r>
            <a:r>
              <a:rPr lang="en-US" sz="1400" b="0" i="0" dirty="0">
                <a:solidFill>
                  <a:schemeClr val="tx1"/>
                </a:solidFill>
                <a:effectLst/>
                <a:latin typeface="-apple-system"/>
              </a:rPr>
              <a:t> </a:t>
            </a:r>
            <a:r>
              <a:rPr lang="en-US" sz="1400" b="1" i="0" dirty="0" err="1">
                <a:solidFill>
                  <a:schemeClr val="tx1"/>
                </a:solidFill>
                <a:effectLst/>
                <a:latin typeface="-apple-system"/>
              </a:rPr>
              <a:t>oligopol</a:t>
            </a:r>
            <a:r>
              <a:rPr lang="en-US" sz="1400" b="1" i="0" dirty="0">
                <a:solidFill>
                  <a:schemeClr val="tx1"/>
                </a:solidFill>
                <a:effectLst/>
                <a:latin typeface="-apple-system"/>
              </a:rPr>
              <a:t> </a:t>
            </a:r>
            <a:r>
              <a:rPr lang="en-US" sz="1400" b="1" i="0" dirty="0" err="1">
                <a:solidFill>
                  <a:schemeClr val="tx1"/>
                </a:solidFill>
                <a:effectLst/>
                <a:latin typeface="-apple-system"/>
              </a:rPr>
              <a:t>piyasası</a:t>
            </a:r>
            <a:r>
              <a:rPr lang="en-US" sz="1400" b="0" i="0" dirty="0">
                <a:solidFill>
                  <a:schemeClr val="tx1"/>
                </a:solidFill>
                <a:effectLst/>
                <a:latin typeface="-apple-system"/>
              </a:rPr>
              <a:t> </a:t>
            </a:r>
            <a:r>
              <a:rPr lang="en-US" sz="1400" b="0" i="0" dirty="0" err="1">
                <a:solidFill>
                  <a:schemeClr val="tx1"/>
                </a:solidFill>
                <a:effectLst/>
                <a:latin typeface="-apple-system"/>
              </a:rPr>
              <a:t>denir</a:t>
            </a:r>
            <a:r>
              <a:rPr lang="en-US" sz="1400" b="0" i="0" dirty="0">
                <a:solidFill>
                  <a:schemeClr val="tx1"/>
                </a:solidFill>
                <a:effectLst/>
                <a:latin typeface="-apple-system"/>
              </a:rPr>
              <a:t>. Bu </a:t>
            </a:r>
            <a:r>
              <a:rPr lang="en-US" sz="1400" b="0" i="0" dirty="0" err="1">
                <a:solidFill>
                  <a:schemeClr val="tx1"/>
                </a:solidFill>
                <a:effectLst/>
                <a:latin typeface="-apple-system"/>
              </a:rPr>
              <a:t>tür</a:t>
            </a:r>
            <a:r>
              <a:rPr lang="en-US" sz="1400" b="0" i="0" dirty="0">
                <a:solidFill>
                  <a:schemeClr val="tx1"/>
                </a:solidFill>
                <a:effectLst/>
                <a:latin typeface="-apple-system"/>
              </a:rPr>
              <a:t> </a:t>
            </a:r>
            <a:r>
              <a:rPr lang="en-US" sz="1400" b="0" i="0" dirty="0" err="1">
                <a:solidFill>
                  <a:schemeClr val="tx1"/>
                </a:solidFill>
                <a:effectLst/>
                <a:latin typeface="-apple-system"/>
              </a:rPr>
              <a:t>piyasalarda</a:t>
            </a:r>
            <a:r>
              <a:rPr lang="en-US" sz="1400" b="0" i="0" dirty="0">
                <a:solidFill>
                  <a:schemeClr val="tx1"/>
                </a:solidFill>
                <a:effectLst/>
                <a:latin typeface="-apple-system"/>
              </a:rPr>
              <a:t> </a:t>
            </a:r>
            <a:r>
              <a:rPr lang="en-US" sz="1400" b="0" i="0" dirty="0" err="1">
                <a:solidFill>
                  <a:schemeClr val="tx1"/>
                </a:solidFill>
                <a:effectLst/>
                <a:latin typeface="-apple-system"/>
              </a:rPr>
              <a:t>firmalar</a:t>
            </a:r>
            <a:r>
              <a:rPr lang="en-US" sz="1400" b="0" i="0" dirty="0">
                <a:solidFill>
                  <a:schemeClr val="tx1"/>
                </a:solidFill>
                <a:effectLst/>
                <a:latin typeface="-apple-system"/>
              </a:rPr>
              <a:t> </a:t>
            </a:r>
            <a:r>
              <a:rPr lang="en-US" sz="1400" b="0" i="0" dirty="0" err="1">
                <a:solidFill>
                  <a:schemeClr val="tx1"/>
                </a:solidFill>
                <a:effectLst/>
                <a:latin typeface="-apple-system"/>
              </a:rPr>
              <a:t>homojen</a:t>
            </a:r>
            <a:r>
              <a:rPr lang="en-US" sz="1400" b="0" i="0" dirty="0">
                <a:solidFill>
                  <a:schemeClr val="tx1"/>
                </a:solidFill>
                <a:effectLst/>
                <a:latin typeface="-apple-system"/>
              </a:rPr>
              <a:t> </a:t>
            </a:r>
            <a:r>
              <a:rPr lang="en-US" sz="1400" b="0" i="0" dirty="0" err="1">
                <a:solidFill>
                  <a:schemeClr val="tx1"/>
                </a:solidFill>
                <a:effectLst/>
                <a:latin typeface="-apple-system"/>
              </a:rPr>
              <a:t>veya</a:t>
            </a:r>
            <a:r>
              <a:rPr lang="en-US" sz="1400" b="0" i="0" dirty="0">
                <a:solidFill>
                  <a:schemeClr val="tx1"/>
                </a:solidFill>
                <a:effectLst/>
                <a:latin typeface="-apple-system"/>
              </a:rPr>
              <a:t> </a:t>
            </a:r>
            <a:r>
              <a:rPr lang="en-US" sz="1400" b="0" i="0" dirty="0" err="1">
                <a:solidFill>
                  <a:schemeClr val="tx1"/>
                </a:solidFill>
                <a:effectLst/>
                <a:latin typeface="-apple-system"/>
              </a:rPr>
              <a:t>farklılaştırılmış</a:t>
            </a:r>
            <a:r>
              <a:rPr lang="en-US" sz="1400" b="0" i="0" dirty="0">
                <a:solidFill>
                  <a:schemeClr val="tx1"/>
                </a:solidFill>
                <a:effectLst/>
                <a:latin typeface="-apple-system"/>
              </a:rPr>
              <a:t> </a:t>
            </a:r>
            <a:r>
              <a:rPr lang="en-US" sz="1400" b="0" i="0" dirty="0" err="1">
                <a:solidFill>
                  <a:schemeClr val="tx1"/>
                </a:solidFill>
                <a:effectLst/>
                <a:latin typeface="-apple-system"/>
              </a:rPr>
              <a:t>ürünler</a:t>
            </a:r>
            <a:r>
              <a:rPr lang="en-US" sz="1400" b="0" i="0" dirty="0">
                <a:solidFill>
                  <a:schemeClr val="tx1"/>
                </a:solidFill>
                <a:effectLst/>
                <a:latin typeface="-apple-system"/>
              </a:rPr>
              <a:t> </a:t>
            </a:r>
            <a:r>
              <a:rPr lang="en-US" sz="1400" b="0" i="0" dirty="0" err="1">
                <a:solidFill>
                  <a:schemeClr val="tx1"/>
                </a:solidFill>
                <a:effectLst/>
                <a:latin typeface="-apple-system"/>
              </a:rPr>
              <a:t>satarlar</a:t>
            </a:r>
            <a:r>
              <a:rPr lang="en-US" sz="1400" b="0" i="0" dirty="0">
                <a:solidFill>
                  <a:schemeClr val="tx1"/>
                </a:solidFill>
                <a:effectLst/>
                <a:latin typeface="-apple-system"/>
              </a:rPr>
              <a:t> </a:t>
            </a:r>
            <a:r>
              <a:rPr lang="en-US" sz="1400" b="0" i="0" dirty="0" err="1">
                <a:solidFill>
                  <a:schemeClr val="tx1"/>
                </a:solidFill>
                <a:effectLst/>
                <a:latin typeface="-apple-system"/>
              </a:rPr>
              <a:t>ve</a:t>
            </a:r>
            <a:r>
              <a:rPr lang="en-US" sz="1400" b="0" i="0" dirty="0">
                <a:solidFill>
                  <a:schemeClr val="tx1"/>
                </a:solidFill>
                <a:effectLst/>
                <a:latin typeface="-apple-system"/>
              </a:rPr>
              <a:t> </a:t>
            </a:r>
            <a:r>
              <a:rPr lang="en-US" sz="1400" b="0" i="0" dirty="0" err="1">
                <a:solidFill>
                  <a:schemeClr val="tx1"/>
                </a:solidFill>
                <a:effectLst/>
                <a:latin typeface="-apple-system"/>
              </a:rPr>
              <a:t>piyasaya</a:t>
            </a:r>
            <a:r>
              <a:rPr lang="en-US" sz="1400" b="0" i="0" dirty="0">
                <a:solidFill>
                  <a:schemeClr val="tx1"/>
                </a:solidFill>
                <a:effectLst/>
                <a:latin typeface="-apple-system"/>
              </a:rPr>
              <a:t> </a:t>
            </a:r>
            <a:r>
              <a:rPr lang="en-US" sz="1400" b="0" i="0" dirty="0" err="1">
                <a:solidFill>
                  <a:schemeClr val="tx1"/>
                </a:solidFill>
                <a:effectLst/>
                <a:latin typeface="-apple-system"/>
              </a:rPr>
              <a:t>girişi</a:t>
            </a:r>
            <a:r>
              <a:rPr lang="en-US" sz="1400" b="0" i="0" dirty="0">
                <a:solidFill>
                  <a:schemeClr val="tx1"/>
                </a:solidFill>
                <a:effectLst/>
                <a:latin typeface="-apple-system"/>
              </a:rPr>
              <a:t> </a:t>
            </a:r>
            <a:r>
              <a:rPr lang="en-US" sz="1400" b="0" i="0" dirty="0" err="1">
                <a:solidFill>
                  <a:schemeClr val="tx1"/>
                </a:solidFill>
                <a:effectLst/>
                <a:latin typeface="-apple-system"/>
              </a:rPr>
              <a:t>kısıtlayan</a:t>
            </a:r>
            <a:r>
              <a:rPr lang="en-US" sz="1400" b="0" i="0" dirty="0">
                <a:solidFill>
                  <a:schemeClr val="tx1"/>
                </a:solidFill>
                <a:effectLst/>
                <a:latin typeface="-apple-system"/>
              </a:rPr>
              <a:t> </a:t>
            </a:r>
            <a:r>
              <a:rPr lang="en-US" sz="1400" b="0" i="0" dirty="0" err="1">
                <a:solidFill>
                  <a:schemeClr val="tx1"/>
                </a:solidFill>
                <a:effectLst/>
                <a:latin typeface="-apple-system"/>
              </a:rPr>
              <a:t>önemli</a:t>
            </a:r>
            <a:r>
              <a:rPr lang="en-US" sz="1400" b="0" i="0" dirty="0">
                <a:solidFill>
                  <a:schemeClr val="tx1"/>
                </a:solidFill>
                <a:effectLst/>
                <a:latin typeface="-apple-system"/>
              </a:rPr>
              <a:t> </a:t>
            </a:r>
            <a:r>
              <a:rPr lang="en-US" sz="1400" b="0" i="0" dirty="0" err="1">
                <a:solidFill>
                  <a:schemeClr val="tx1"/>
                </a:solidFill>
                <a:effectLst/>
                <a:latin typeface="-apple-system"/>
              </a:rPr>
              <a:t>engeller</a:t>
            </a:r>
            <a:r>
              <a:rPr lang="en-US" sz="1400" b="0" i="0" dirty="0">
                <a:solidFill>
                  <a:schemeClr val="tx1"/>
                </a:solidFill>
                <a:effectLst/>
                <a:latin typeface="-apple-system"/>
              </a:rPr>
              <a:t> </a:t>
            </a:r>
            <a:r>
              <a:rPr lang="en-US" sz="1400" b="0" i="0" dirty="0" err="1">
                <a:solidFill>
                  <a:schemeClr val="tx1"/>
                </a:solidFill>
                <a:effectLst/>
                <a:latin typeface="-apple-system"/>
              </a:rPr>
              <a:t>vardır</a:t>
            </a:r>
            <a:r>
              <a:rPr lang="en-US" sz="1400" b="0" i="0" dirty="0">
                <a:solidFill>
                  <a:schemeClr val="tx1"/>
                </a:solidFill>
                <a:effectLst/>
                <a:latin typeface="-apple-system"/>
              </a:rPr>
              <a:t>. </a:t>
            </a:r>
            <a:r>
              <a:rPr lang="en-US" sz="1400" b="0" i="0" dirty="0" err="1">
                <a:solidFill>
                  <a:schemeClr val="tx1"/>
                </a:solidFill>
                <a:effectLst/>
                <a:latin typeface="-apple-system"/>
              </a:rPr>
              <a:t>Oligopol</a:t>
            </a:r>
            <a:r>
              <a:rPr lang="en-US" sz="1400" b="0" i="0" dirty="0">
                <a:solidFill>
                  <a:schemeClr val="tx1"/>
                </a:solidFill>
                <a:effectLst/>
                <a:latin typeface="-apple-system"/>
              </a:rPr>
              <a:t> </a:t>
            </a:r>
            <a:r>
              <a:rPr lang="en-US" sz="1400" b="0" i="0" dirty="0" err="1">
                <a:solidFill>
                  <a:schemeClr val="tx1"/>
                </a:solidFill>
                <a:effectLst/>
                <a:latin typeface="-apple-system"/>
              </a:rPr>
              <a:t>piyasasında</a:t>
            </a:r>
            <a:r>
              <a:rPr lang="en-US" sz="1400" b="0" i="0" dirty="0">
                <a:solidFill>
                  <a:schemeClr val="tx1"/>
                </a:solidFill>
                <a:effectLst/>
                <a:latin typeface="-apple-system"/>
              </a:rPr>
              <a:t> </a:t>
            </a:r>
            <a:r>
              <a:rPr lang="en-US" sz="1400" b="0" i="0" dirty="0" err="1">
                <a:solidFill>
                  <a:schemeClr val="tx1"/>
                </a:solidFill>
                <a:effectLst/>
                <a:latin typeface="-apple-system"/>
              </a:rPr>
              <a:t>faaliyette</a:t>
            </a:r>
            <a:r>
              <a:rPr lang="en-US" sz="1400" b="0" i="0" dirty="0">
                <a:solidFill>
                  <a:schemeClr val="tx1"/>
                </a:solidFill>
                <a:effectLst/>
                <a:latin typeface="-apple-system"/>
              </a:rPr>
              <a:t> </a:t>
            </a:r>
            <a:r>
              <a:rPr lang="en-US" sz="1400" b="0" i="0" dirty="0" err="1">
                <a:solidFill>
                  <a:schemeClr val="tx1"/>
                </a:solidFill>
                <a:effectLst/>
                <a:latin typeface="-apple-system"/>
              </a:rPr>
              <a:t>bulunan</a:t>
            </a:r>
            <a:r>
              <a:rPr lang="en-US" sz="1400" b="0" i="0" dirty="0">
                <a:solidFill>
                  <a:schemeClr val="tx1"/>
                </a:solidFill>
                <a:effectLst/>
                <a:latin typeface="-apple-system"/>
              </a:rPr>
              <a:t> </a:t>
            </a:r>
            <a:r>
              <a:rPr lang="en-US" sz="1400" b="0" i="0" dirty="0" err="1">
                <a:solidFill>
                  <a:schemeClr val="tx1"/>
                </a:solidFill>
                <a:effectLst/>
                <a:latin typeface="-apple-system"/>
              </a:rPr>
              <a:t>az</a:t>
            </a:r>
            <a:r>
              <a:rPr lang="en-US" sz="1400" b="0" i="0" dirty="0">
                <a:solidFill>
                  <a:schemeClr val="tx1"/>
                </a:solidFill>
                <a:effectLst/>
                <a:latin typeface="-apple-system"/>
              </a:rPr>
              <a:t> </a:t>
            </a:r>
            <a:r>
              <a:rPr lang="en-US" sz="1400" b="0" i="0" dirty="0" err="1">
                <a:solidFill>
                  <a:schemeClr val="tx1"/>
                </a:solidFill>
                <a:effectLst/>
                <a:latin typeface="-apple-system"/>
              </a:rPr>
              <a:t>sayıda</a:t>
            </a:r>
            <a:r>
              <a:rPr lang="en-US" sz="1400" b="0" i="0" dirty="0">
                <a:solidFill>
                  <a:schemeClr val="tx1"/>
                </a:solidFill>
                <a:effectLst/>
                <a:latin typeface="-apple-system"/>
              </a:rPr>
              <a:t> </a:t>
            </a:r>
            <a:r>
              <a:rPr lang="en-US" sz="1400" b="0" i="0" dirty="0" err="1">
                <a:solidFill>
                  <a:schemeClr val="tx1"/>
                </a:solidFill>
                <a:effectLst/>
                <a:latin typeface="-apple-system"/>
              </a:rPr>
              <a:t>büyük</a:t>
            </a:r>
            <a:r>
              <a:rPr lang="en-US" sz="1400" b="0" i="0" dirty="0">
                <a:solidFill>
                  <a:schemeClr val="tx1"/>
                </a:solidFill>
                <a:effectLst/>
                <a:latin typeface="-apple-system"/>
              </a:rPr>
              <a:t> </a:t>
            </a:r>
            <a:r>
              <a:rPr lang="en-US" sz="1400" b="0" i="0" dirty="0" err="1">
                <a:solidFill>
                  <a:schemeClr val="tx1"/>
                </a:solidFill>
                <a:effectLst/>
                <a:latin typeface="-apple-system"/>
              </a:rPr>
              <a:t>firmanın</a:t>
            </a:r>
            <a:r>
              <a:rPr lang="en-US" sz="1400" b="0" i="0" dirty="0">
                <a:solidFill>
                  <a:schemeClr val="tx1"/>
                </a:solidFill>
                <a:effectLst/>
                <a:latin typeface="-apple-system"/>
              </a:rPr>
              <a:t>, </a:t>
            </a:r>
            <a:r>
              <a:rPr lang="en-US" sz="1400" b="0" i="0" dirty="0" err="1">
                <a:solidFill>
                  <a:schemeClr val="tx1"/>
                </a:solidFill>
                <a:effectLst/>
                <a:latin typeface="-apple-system"/>
              </a:rPr>
              <a:t>karşılıklı</a:t>
            </a:r>
            <a:r>
              <a:rPr lang="en-US" sz="1400" b="0" i="0" dirty="0">
                <a:solidFill>
                  <a:schemeClr val="tx1"/>
                </a:solidFill>
                <a:effectLst/>
                <a:latin typeface="-apple-system"/>
              </a:rPr>
              <a:t> </a:t>
            </a:r>
            <a:r>
              <a:rPr lang="en-US" sz="1400" b="0" i="0" dirty="0" err="1">
                <a:solidFill>
                  <a:schemeClr val="tx1"/>
                </a:solidFill>
                <a:effectLst/>
                <a:latin typeface="-apple-system"/>
              </a:rPr>
              <a:t>olarak</a:t>
            </a:r>
            <a:r>
              <a:rPr lang="en-US" sz="1400" b="0" i="0" dirty="0">
                <a:solidFill>
                  <a:schemeClr val="tx1"/>
                </a:solidFill>
                <a:effectLst/>
                <a:latin typeface="-apple-system"/>
              </a:rPr>
              <a:t> </a:t>
            </a:r>
            <a:r>
              <a:rPr lang="en-US" sz="1400" b="0" i="0" dirty="0" err="1">
                <a:solidFill>
                  <a:schemeClr val="tx1"/>
                </a:solidFill>
                <a:effectLst/>
                <a:latin typeface="-apple-system"/>
              </a:rPr>
              <a:t>birbirleriyle</a:t>
            </a:r>
            <a:r>
              <a:rPr lang="en-US" sz="1400" b="0" i="0" dirty="0">
                <a:solidFill>
                  <a:schemeClr val="tx1"/>
                </a:solidFill>
                <a:effectLst/>
                <a:latin typeface="-apple-system"/>
              </a:rPr>
              <a:t> </a:t>
            </a:r>
            <a:r>
              <a:rPr lang="en-US" sz="1400" b="0" i="0" dirty="0" err="1">
                <a:solidFill>
                  <a:schemeClr val="tx1"/>
                </a:solidFill>
                <a:effectLst/>
                <a:latin typeface="-apple-system"/>
              </a:rPr>
              <a:t>bağımlılık</a:t>
            </a:r>
            <a:r>
              <a:rPr lang="en-US" sz="1400" b="0" i="0" dirty="0">
                <a:solidFill>
                  <a:schemeClr val="tx1"/>
                </a:solidFill>
                <a:effectLst/>
                <a:latin typeface="-apple-system"/>
              </a:rPr>
              <a:t> </a:t>
            </a:r>
            <a:r>
              <a:rPr lang="en-US" sz="1400" b="0" i="0" dirty="0" err="1">
                <a:solidFill>
                  <a:schemeClr val="tx1"/>
                </a:solidFill>
                <a:effectLst/>
                <a:latin typeface="-apple-system"/>
              </a:rPr>
              <a:t>içerisinde</a:t>
            </a:r>
            <a:r>
              <a:rPr lang="en-US" sz="1400" b="0" i="0" dirty="0">
                <a:solidFill>
                  <a:schemeClr val="tx1"/>
                </a:solidFill>
                <a:effectLst/>
                <a:latin typeface="-apple-system"/>
              </a:rPr>
              <a:t> </a:t>
            </a:r>
            <a:r>
              <a:rPr lang="en-US" sz="1400" b="0" i="0" dirty="0" err="1">
                <a:solidFill>
                  <a:schemeClr val="tx1"/>
                </a:solidFill>
                <a:effectLst/>
                <a:latin typeface="-apple-system"/>
              </a:rPr>
              <a:t>oldukları</a:t>
            </a:r>
            <a:r>
              <a:rPr lang="en-US" sz="1400" b="0" i="0" dirty="0">
                <a:solidFill>
                  <a:schemeClr val="tx1"/>
                </a:solidFill>
                <a:effectLst/>
                <a:latin typeface="-apple-system"/>
              </a:rPr>
              <a:t> </a:t>
            </a:r>
            <a:r>
              <a:rPr lang="en-US" sz="1400" b="0" i="0" dirty="0" err="1">
                <a:solidFill>
                  <a:schemeClr val="tx1"/>
                </a:solidFill>
                <a:effectLst/>
                <a:latin typeface="-apple-system"/>
              </a:rPr>
              <a:t>varsayılır</a:t>
            </a:r>
            <a:r>
              <a:rPr lang="en-US" sz="1400" b="0" i="0" dirty="0">
                <a:solidFill>
                  <a:schemeClr val="tx1"/>
                </a:solidFill>
                <a:effectLst/>
                <a:latin typeface="-apple-system"/>
              </a:rPr>
              <a:t>. </a:t>
            </a:r>
            <a:r>
              <a:rPr lang="en-US" sz="1400" b="0" i="0" dirty="0" err="1">
                <a:solidFill>
                  <a:schemeClr val="tx1"/>
                </a:solidFill>
                <a:effectLst/>
                <a:latin typeface="-apple-system"/>
              </a:rPr>
              <a:t>Firmalardan</a:t>
            </a:r>
            <a:r>
              <a:rPr lang="en-US" sz="1400" b="0" i="0" dirty="0">
                <a:solidFill>
                  <a:schemeClr val="tx1"/>
                </a:solidFill>
                <a:effectLst/>
                <a:latin typeface="-apple-system"/>
              </a:rPr>
              <a:t> </a:t>
            </a:r>
            <a:r>
              <a:rPr lang="en-US" sz="1400" b="0" i="0" dirty="0" err="1">
                <a:solidFill>
                  <a:schemeClr val="tx1"/>
                </a:solidFill>
                <a:effectLst/>
                <a:latin typeface="-apple-system"/>
              </a:rPr>
              <a:t>birisinin</a:t>
            </a:r>
            <a:r>
              <a:rPr lang="en-US" sz="1400" b="0" i="0" dirty="0">
                <a:solidFill>
                  <a:schemeClr val="tx1"/>
                </a:solidFill>
                <a:effectLst/>
                <a:latin typeface="-apple-system"/>
              </a:rPr>
              <a:t> </a:t>
            </a:r>
            <a:r>
              <a:rPr lang="en-US" sz="1400" b="0" i="0" dirty="0" err="1">
                <a:solidFill>
                  <a:schemeClr val="tx1"/>
                </a:solidFill>
                <a:effectLst/>
                <a:latin typeface="-apple-system"/>
              </a:rPr>
              <a:t>üretim</a:t>
            </a:r>
            <a:r>
              <a:rPr lang="en-US" sz="1400" b="0" i="0" dirty="0">
                <a:solidFill>
                  <a:schemeClr val="tx1"/>
                </a:solidFill>
                <a:effectLst/>
                <a:latin typeface="-apple-system"/>
              </a:rPr>
              <a:t> </a:t>
            </a:r>
            <a:r>
              <a:rPr lang="en-US" sz="1400" b="0" i="0" dirty="0" err="1">
                <a:solidFill>
                  <a:schemeClr val="tx1"/>
                </a:solidFill>
                <a:effectLst/>
                <a:latin typeface="-apple-system"/>
              </a:rPr>
              <a:t>ve</a:t>
            </a:r>
            <a:r>
              <a:rPr lang="en-US" sz="1400" b="0" i="0" dirty="0">
                <a:solidFill>
                  <a:schemeClr val="tx1"/>
                </a:solidFill>
                <a:effectLst/>
                <a:latin typeface="-apple-system"/>
              </a:rPr>
              <a:t> </a:t>
            </a:r>
            <a:r>
              <a:rPr lang="en-US" sz="1400" b="0" i="0" dirty="0" err="1">
                <a:solidFill>
                  <a:schemeClr val="tx1"/>
                </a:solidFill>
                <a:effectLst/>
                <a:latin typeface="-apple-system"/>
              </a:rPr>
              <a:t>satış</a:t>
            </a:r>
            <a:r>
              <a:rPr lang="en-US" sz="1400" b="0" i="0" dirty="0">
                <a:solidFill>
                  <a:schemeClr val="tx1"/>
                </a:solidFill>
                <a:effectLst/>
                <a:latin typeface="-apple-system"/>
              </a:rPr>
              <a:t> </a:t>
            </a:r>
            <a:r>
              <a:rPr lang="en-US" sz="1400" b="0" i="0" dirty="0" err="1">
                <a:solidFill>
                  <a:schemeClr val="tx1"/>
                </a:solidFill>
                <a:effectLst/>
                <a:latin typeface="-apple-system"/>
              </a:rPr>
              <a:t>konusunda</a:t>
            </a:r>
            <a:r>
              <a:rPr lang="en-US" sz="1400" b="0" i="0" dirty="0">
                <a:solidFill>
                  <a:schemeClr val="tx1"/>
                </a:solidFill>
                <a:effectLst/>
                <a:latin typeface="-apple-system"/>
              </a:rPr>
              <a:t> </a:t>
            </a:r>
            <a:r>
              <a:rPr lang="en-US" sz="1400" b="0" i="0" dirty="0" err="1">
                <a:solidFill>
                  <a:schemeClr val="tx1"/>
                </a:solidFill>
                <a:effectLst/>
                <a:latin typeface="-apple-system"/>
              </a:rPr>
              <a:t>alacağı</a:t>
            </a:r>
            <a:r>
              <a:rPr lang="en-US" sz="1400" b="0" i="0" dirty="0">
                <a:solidFill>
                  <a:schemeClr val="tx1"/>
                </a:solidFill>
                <a:effectLst/>
                <a:latin typeface="-apple-system"/>
              </a:rPr>
              <a:t> </a:t>
            </a:r>
            <a:r>
              <a:rPr lang="en-US" sz="1400" b="0" i="0" dirty="0" err="1">
                <a:solidFill>
                  <a:schemeClr val="tx1"/>
                </a:solidFill>
                <a:effectLst/>
                <a:latin typeface="-apple-system"/>
              </a:rPr>
              <a:t>karar</a:t>
            </a:r>
            <a:r>
              <a:rPr lang="en-US" sz="1400" b="0" i="0" dirty="0">
                <a:solidFill>
                  <a:schemeClr val="tx1"/>
                </a:solidFill>
                <a:effectLst/>
                <a:latin typeface="-apple-system"/>
              </a:rPr>
              <a:t> </a:t>
            </a:r>
            <a:r>
              <a:rPr lang="en-US" sz="1400" b="0" i="0" dirty="0" err="1">
                <a:solidFill>
                  <a:schemeClr val="tx1"/>
                </a:solidFill>
                <a:effectLst/>
                <a:latin typeface="-apple-system"/>
              </a:rPr>
              <a:t>diğer</a:t>
            </a:r>
            <a:r>
              <a:rPr lang="en-US" sz="1400" b="0" i="0" dirty="0">
                <a:solidFill>
                  <a:schemeClr val="tx1"/>
                </a:solidFill>
                <a:effectLst/>
                <a:latin typeface="-apple-system"/>
              </a:rPr>
              <a:t> </a:t>
            </a:r>
            <a:r>
              <a:rPr lang="en-US" sz="1400" b="0" i="0" dirty="0" err="1">
                <a:solidFill>
                  <a:schemeClr val="tx1"/>
                </a:solidFill>
                <a:effectLst/>
                <a:latin typeface="-apple-system"/>
              </a:rPr>
              <a:t>firmaların</a:t>
            </a:r>
            <a:r>
              <a:rPr lang="en-US" sz="1400" b="0" i="0" dirty="0">
                <a:solidFill>
                  <a:schemeClr val="tx1"/>
                </a:solidFill>
                <a:effectLst/>
                <a:latin typeface="-apple-system"/>
              </a:rPr>
              <a:t> da </a:t>
            </a:r>
            <a:r>
              <a:rPr lang="en-US" sz="1400" b="0" i="0" dirty="0" err="1">
                <a:solidFill>
                  <a:schemeClr val="tx1"/>
                </a:solidFill>
                <a:effectLst/>
                <a:latin typeface="-apple-system"/>
              </a:rPr>
              <a:t>kararlarını</a:t>
            </a:r>
            <a:r>
              <a:rPr lang="en-US" sz="1400" b="0" i="0" dirty="0">
                <a:solidFill>
                  <a:schemeClr val="tx1"/>
                </a:solidFill>
                <a:effectLst/>
                <a:latin typeface="-apple-system"/>
              </a:rPr>
              <a:t> </a:t>
            </a:r>
            <a:r>
              <a:rPr lang="en-US" sz="1400" b="0" i="0" dirty="0" err="1">
                <a:solidFill>
                  <a:schemeClr val="tx1"/>
                </a:solidFill>
                <a:effectLst/>
                <a:latin typeface="-apple-system"/>
              </a:rPr>
              <a:t>etkilemektedir</a:t>
            </a:r>
            <a:r>
              <a:rPr lang="en-US" sz="1400" b="0" i="0" dirty="0">
                <a:solidFill>
                  <a:schemeClr val="tx1"/>
                </a:solidFill>
                <a:effectLst/>
                <a:latin typeface="-apple-system"/>
              </a:rPr>
              <a:t>. </a:t>
            </a:r>
            <a:r>
              <a:rPr lang="en-US" sz="1400" b="0" i="0" dirty="0" err="1">
                <a:solidFill>
                  <a:schemeClr val="tx1"/>
                </a:solidFill>
                <a:effectLst/>
                <a:latin typeface="-apple-system"/>
              </a:rPr>
              <a:t>Örneğin</a:t>
            </a:r>
            <a:r>
              <a:rPr lang="en-US" sz="1400" b="0" i="0" dirty="0">
                <a:solidFill>
                  <a:schemeClr val="tx1"/>
                </a:solidFill>
                <a:effectLst/>
                <a:latin typeface="-apple-system"/>
              </a:rPr>
              <a:t>; </a:t>
            </a:r>
            <a:r>
              <a:rPr lang="en-US" sz="1400" b="0" i="0" dirty="0" err="1">
                <a:solidFill>
                  <a:schemeClr val="tx1"/>
                </a:solidFill>
                <a:effectLst/>
                <a:latin typeface="-apple-system"/>
              </a:rPr>
              <a:t>şeker</a:t>
            </a:r>
            <a:r>
              <a:rPr lang="en-US" sz="1400" b="0" i="0" dirty="0">
                <a:solidFill>
                  <a:schemeClr val="tx1"/>
                </a:solidFill>
                <a:effectLst/>
                <a:latin typeface="-apple-system"/>
              </a:rPr>
              <a:t>, </a:t>
            </a:r>
            <a:r>
              <a:rPr lang="en-US" sz="1400" b="0" i="0" dirty="0" err="1">
                <a:solidFill>
                  <a:schemeClr val="tx1"/>
                </a:solidFill>
                <a:effectLst/>
                <a:latin typeface="-apple-system"/>
              </a:rPr>
              <a:t>çimento</a:t>
            </a:r>
            <a:r>
              <a:rPr lang="en-US" sz="1400" b="0" i="0" dirty="0">
                <a:solidFill>
                  <a:schemeClr val="tx1"/>
                </a:solidFill>
                <a:effectLst/>
                <a:latin typeface="-apple-system"/>
              </a:rPr>
              <a:t>, </a:t>
            </a:r>
            <a:r>
              <a:rPr lang="en-US" sz="1400" b="0" i="0" dirty="0" err="1">
                <a:solidFill>
                  <a:schemeClr val="tx1"/>
                </a:solidFill>
                <a:effectLst/>
                <a:latin typeface="-apple-system"/>
              </a:rPr>
              <a:t>deterjan</a:t>
            </a:r>
            <a:r>
              <a:rPr lang="en-US" sz="1400" b="0" i="0" dirty="0">
                <a:solidFill>
                  <a:schemeClr val="tx1"/>
                </a:solidFill>
                <a:effectLst/>
                <a:latin typeface="-apple-system"/>
              </a:rPr>
              <a:t>, </a:t>
            </a:r>
            <a:r>
              <a:rPr lang="en-US" sz="1400" b="0" i="0" dirty="0" err="1">
                <a:solidFill>
                  <a:schemeClr val="tx1"/>
                </a:solidFill>
                <a:effectLst/>
                <a:latin typeface="-apple-system"/>
              </a:rPr>
              <a:t>otomobil</a:t>
            </a:r>
            <a:r>
              <a:rPr lang="en-US" sz="1400" b="0" i="0" dirty="0">
                <a:solidFill>
                  <a:schemeClr val="tx1"/>
                </a:solidFill>
                <a:effectLst/>
                <a:latin typeface="-apple-system"/>
              </a:rPr>
              <a:t> </a:t>
            </a:r>
            <a:r>
              <a:rPr lang="en-US" sz="1400" b="0" i="0" dirty="0" err="1">
                <a:solidFill>
                  <a:schemeClr val="tx1"/>
                </a:solidFill>
                <a:effectLst/>
                <a:latin typeface="-apple-system"/>
              </a:rPr>
              <a:t>ve</a:t>
            </a:r>
            <a:r>
              <a:rPr lang="en-US" sz="1400" b="0" i="0" dirty="0">
                <a:solidFill>
                  <a:schemeClr val="tx1"/>
                </a:solidFill>
                <a:effectLst/>
                <a:latin typeface="-apple-system"/>
              </a:rPr>
              <a:t> </a:t>
            </a:r>
            <a:r>
              <a:rPr lang="en-US" sz="1400" b="0" i="0" dirty="0" err="1">
                <a:solidFill>
                  <a:schemeClr val="tx1"/>
                </a:solidFill>
                <a:effectLst/>
                <a:latin typeface="-apple-system"/>
              </a:rPr>
              <a:t>çelik</a:t>
            </a:r>
            <a:r>
              <a:rPr lang="en-US" sz="1400" b="0" i="0" dirty="0">
                <a:solidFill>
                  <a:schemeClr val="tx1"/>
                </a:solidFill>
                <a:effectLst/>
                <a:latin typeface="-apple-system"/>
              </a:rPr>
              <a:t> </a:t>
            </a:r>
            <a:r>
              <a:rPr lang="en-US" sz="1400" b="0" i="0" dirty="0" err="1">
                <a:solidFill>
                  <a:schemeClr val="tx1"/>
                </a:solidFill>
                <a:effectLst/>
                <a:latin typeface="-apple-system"/>
              </a:rPr>
              <a:t>piyasaları</a:t>
            </a:r>
            <a:r>
              <a:rPr lang="en-US" sz="1400" b="0" i="0" dirty="0">
                <a:solidFill>
                  <a:schemeClr val="tx1"/>
                </a:solidFill>
                <a:effectLst/>
                <a:latin typeface="-apple-system"/>
              </a:rPr>
              <a:t>.</a:t>
            </a:r>
          </a:p>
          <a:p>
            <a:r>
              <a:rPr lang="en-US" sz="1400" b="0" i="0" dirty="0" err="1">
                <a:solidFill>
                  <a:schemeClr val="tx1"/>
                </a:solidFill>
                <a:effectLst/>
                <a:latin typeface="-apple-system"/>
              </a:rPr>
              <a:t>Oligopol</a:t>
            </a:r>
            <a:r>
              <a:rPr lang="en-US" sz="1400" b="0" i="0" dirty="0">
                <a:solidFill>
                  <a:schemeClr val="tx1"/>
                </a:solidFill>
                <a:effectLst/>
                <a:latin typeface="-apple-system"/>
              </a:rPr>
              <a:t> </a:t>
            </a:r>
            <a:r>
              <a:rPr lang="en-US" sz="1400" b="0" i="0" dirty="0" err="1">
                <a:solidFill>
                  <a:schemeClr val="tx1"/>
                </a:solidFill>
                <a:effectLst/>
                <a:latin typeface="-apple-system"/>
              </a:rPr>
              <a:t>piyasasının</a:t>
            </a:r>
            <a:r>
              <a:rPr lang="en-US" sz="1400" b="0" i="0" dirty="0">
                <a:solidFill>
                  <a:schemeClr val="tx1"/>
                </a:solidFill>
                <a:effectLst/>
                <a:latin typeface="-apple-system"/>
              </a:rPr>
              <a:t> </a:t>
            </a:r>
            <a:r>
              <a:rPr lang="en-US" sz="1400" b="0" i="0" dirty="0" err="1">
                <a:solidFill>
                  <a:schemeClr val="tx1"/>
                </a:solidFill>
                <a:effectLst/>
                <a:latin typeface="-apple-system"/>
              </a:rPr>
              <a:t>düopol</a:t>
            </a:r>
            <a:r>
              <a:rPr lang="en-US" sz="1400" b="0" i="0" dirty="0">
                <a:solidFill>
                  <a:schemeClr val="tx1"/>
                </a:solidFill>
                <a:effectLst/>
                <a:latin typeface="-apple-system"/>
              </a:rPr>
              <a:t> </a:t>
            </a:r>
            <a:r>
              <a:rPr lang="en-US" sz="1400" b="0" i="0" dirty="0" err="1">
                <a:solidFill>
                  <a:schemeClr val="tx1"/>
                </a:solidFill>
                <a:effectLst/>
                <a:latin typeface="-apple-system"/>
              </a:rPr>
              <a:t>ve</a:t>
            </a:r>
            <a:r>
              <a:rPr lang="en-US" sz="1400" b="0" i="0" dirty="0">
                <a:solidFill>
                  <a:schemeClr val="tx1"/>
                </a:solidFill>
                <a:effectLst/>
                <a:latin typeface="-apple-system"/>
              </a:rPr>
              <a:t> </a:t>
            </a:r>
            <a:r>
              <a:rPr lang="en-US" sz="1400" b="0" i="0" dirty="0" err="1">
                <a:solidFill>
                  <a:schemeClr val="tx1"/>
                </a:solidFill>
                <a:effectLst/>
                <a:latin typeface="-apple-system"/>
              </a:rPr>
              <a:t>tripol</a:t>
            </a:r>
            <a:r>
              <a:rPr lang="en-US" sz="1400" b="0" i="0" dirty="0">
                <a:solidFill>
                  <a:schemeClr val="tx1"/>
                </a:solidFill>
                <a:effectLst/>
                <a:latin typeface="-apple-system"/>
              </a:rPr>
              <a:t> </a:t>
            </a:r>
            <a:r>
              <a:rPr lang="en-US" sz="1400" b="0" i="0" dirty="0" err="1">
                <a:solidFill>
                  <a:schemeClr val="tx1"/>
                </a:solidFill>
                <a:effectLst/>
                <a:latin typeface="-apple-system"/>
              </a:rPr>
              <a:t>olarak</a:t>
            </a:r>
            <a:r>
              <a:rPr lang="en-US" sz="1400" b="0" i="0" dirty="0">
                <a:solidFill>
                  <a:schemeClr val="tx1"/>
                </a:solidFill>
                <a:effectLst/>
                <a:latin typeface="-apple-system"/>
              </a:rPr>
              <a:t> </a:t>
            </a:r>
            <a:r>
              <a:rPr lang="en-US" sz="1400" b="0" i="0" dirty="0" err="1">
                <a:solidFill>
                  <a:schemeClr val="tx1"/>
                </a:solidFill>
                <a:effectLst/>
                <a:latin typeface="-apple-system"/>
              </a:rPr>
              <a:t>adlandırılan</a:t>
            </a:r>
            <a:r>
              <a:rPr lang="en-US" sz="1400" b="0" i="0" dirty="0">
                <a:solidFill>
                  <a:schemeClr val="tx1"/>
                </a:solidFill>
                <a:effectLst/>
                <a:latin typeface="-apple-system"/>
              </a:rPr>
              <a:t> </a:t>
            </a:r>
            <a:r>
              <a:rPr lang="en-US" sz="1400" b="0" i="0" dirty="0" err="1">
                <a:solidFill>
                  <a:schemeClr val="tx1"/>
                </a:solidFill>
                <a:effectLst/>
                <a:latin typeface="-apple-system"/>
              </a:rPr>
              <a:t>iki</a:t>
            </a:r>
            <a:r>
              <a:rPr lang="en-US" sz="1400" b="0" i="0" dirty="0">
                <a:solidFill>
                  <a:schemeClr val="tx1"/>
                </a:solidFill>
                <a:effectLst/>
                <a:latin typeface="-apple-system"/>
              </a:rPr>
              <a:t> </a:t>
            </a:r>
            <a:r>
              <a:rPr lang="en-US" sz="1400" b="0" i="0" dirty="0" err="1">
                <a:solidFill>
                  <a:schemeClr val="tx1"/>
                </a:solidFill>
                <a:effectLst/>
                <a:latin typeface="-apple-system"/>
              </a:rPr>
              <a:t>özel</a:t>
            </a:r>
            <a:r>
              <a:rPr lang="en-US" sz="1400" b="0" i="0" dirty="0">
                <a:solidFill>
                  <a:schemeClr val="tx1"/>
                </a:solidFill>
                <a:effectLst/>
                <a:latin typeface="-apple-system"/>
              </a:rPr>
              <a:t> </a:t>
            </a:r>
            <a:r>
              <a:rPr lang="en-US" sz="1400" b="0" i="0" dirty="0" err="1">
                <a:solidFill>
                  <a:schemeClr val="tx1"/>
                </a:solidFill>
                <a:effectLst/>
                <a:latin typeface="-apple-system"/>
              </a:rPr>
              <a:t>şekli</a:t>
            </a:r>
            <a:r>
              <a:rPr lang="en-US" sz="1400" b="0" i="0" dirty="0">
                <a:solidFill>
                  <a:schemeClr val="tx1"/>
                </a:solidFill>
                <a:effectLst/>
                <a:latin typeface="-apple-system"/>
              </a:rPr>
              <a:t> </a:t>
            </a:r>
            <a:r>
              <a:rPr lang="en-US" sz="1400" b="0" i="0" dirty="0" err="1">
                <a:solidFill>
                  <a:schemeClr val="tx1"/>
                </a:solidFill>
                <a:effectLst/>
                <a:latin typeface="-apple-system"/>
              </a:rPr>
              <a:t>bulunmaktadır</a:t>
            </a:r>
            <a:r>
              <a:rPr lang="en-US" sz="1400" b="0" i="0" dirty="0">
                <a:solidFill>
                  <a:schemeClr val="tx1"/>
                </a:solidFill>
                <a:effectLst/>
                <a:latin typeface="-apple-system"/>
              </a:rPr>
              <a:t>:</a:t>
            </a:r>
          </a:p>
          <a:p>
            <a:pPr algn="l">
              <a:buFont typeface="Arial" panose="020B0604020202020204" pitchFamily="34" charset="0"/>
              <a:buChar char="•"/>
            </a:pPr>
            <a:r>
              <a:rPr lang="en-US" sz="1400" b="1" i="0" dirty="0" err="1">
                <a:solidFill>
                  <a:schemeClr val="tx1"/>
                </a:solidFill>
                <a:effectLst/>
                <a:latin typeface="-apple-system"/>
              </a:rPr>
              <a:t>Düopol</a:t>
            </a:r>
            <a:r>
              <a:rPr lang="en-US" sz="1400" b="1" i="0" dirty="0">
                <a:solidFill>
                  <a:schemeClr val="tx1"/>
                </a:solidFill>
                <a:effectLst/>
                <a:latin typeface="-apple-system"/>
              </a:rPr>
              <a:t> </a:t>
            </a:r>
            <a:r>
              <a:rPr lang="en-US" sz="1400" b="1" i="0" dirty="0" err="1">
                <a:solidFill>
                  <a:schemeClr val="tx1"/>
                </a:solidFill>
                <a:effectLst/>
                <a:latin typeface="-apple-system"/>
              </a:rPr>
              <a:t>piyasası</a:t>
            </a:r>
            <a:r>
              <a:rPr lang="en-US" sz="1400" b="0" i="0" dirty="0">
                <a:solidFill>
                  <a:schemeClr val="tx1"/>
                </a:solidFill>
                <a:effectLst/>
                <a:latin typeface="-apple-system"/>
              </a:rPr>
              <a:t>: </a:t>
            </a:r>
            <a:r>
              <a:rPr lang="en-US" sz="1400" b="0" i="0" dirty="0" err="1">
                <a:solidFill>
                  <a:schemeClr val="tx1"/>
                </a:solidFill>
                <a:effectLst/>
                <a:latin typeface="-apple-system"/>
              </a:rPr>
              <a:t>Düopol</a:t>
            </a:r>
            <a:r>
              <a:rPr lang="en-US" sz="1400" b="0" i="0" dirty="0">
                <a:solidFill>
                  <a:schemeClr val="tx1"/>
                </a:solidFill>
                <a:effectLst/>
                <a:latin typeface="-apple-system"/>
              </a:rPr>
              <a:t> </a:t>
            </a:r>
            <a:r>
              <a:rPr lang="en-US" sz="1400" b="0" i="0" dirty="0" err="1">
                <a:solidFill>
                  <a:schemeClr val="tx1"/>
                </a:solidFill>
                <a:effectLst/>
                <a:latin typeface="-apple-system"/>
              </a:rPr>
              <a:t>piyasasında</a:t>
            </a:r>
            <a:r>
              <a:rPr lang="en-US" sz="1400" b="0" i="0" dirty="0">
                <a:solidFill>
                  <a:schemeClr val="tx1"/>
                </a:solidFill>
                <a:effectLst/>
                <a:latin typeface="-apple-system"/>
              </a:rPr>
              <a:t> </a:t>
            </a:r>
            <a:r>
              <a:rPr lang="en-US" sz="1400" b="0" i="0" dirty="0" err="1">
                <a:solidFill>
                  <a:schemeClr val="tx1"/>
                </a:solidFill>
                <a:effectLst/>
                <a:latin typeface="-apple-system"/>
              </a:rPr>
              <a:t>sadece</a:t>
            </a:r>
            <a:r>
              <a:rPr lang="en-US" sz="1400" b="0" i="0" dirty="0">
                <a:solidFill>
                  <a:schemeClr val="tx1"/>
                </a:solidFill>
                <a:effectLst/>
                <a:latin typeface="-apple-system"/>
              </a:rPr>
              <a:t> </a:t>
            </a:r>
            <a:r>
              <a:rPr lang="en-US" sz="1400" b="0" i="0" dirty="0" err="1">
                <a:solidFill>
                  <a:schemeClr val="tx1"/>
                </a:solidFill>
                <a:effectLst/>
                <a:latin typeface="-apple-system"/>
              </a:rPr>
              <a:t>iki</a:t>
            </a:r>
            <a:r>
              <a:rPr lang="en-US" sz="1400" b="0" i="0" dirty="0">
                <a:solidFill>
                  <a:schemeClr val="tx1"/>
                </a:solidFill>
                <a:effectLst/>
                <a:latin typeface="-apple-system"/>
              </a:rPr>
              <a:t> </a:t>
            </a:r>
            <a:r>
              <a:rPr lang="en-US" sz="1400" b="0" i="0" dirty="0" err="1">
                <a:solidFill>
                  <a:schemeClr val="tx1"/>
                </a:solidFill>
                <a:effectLst/>
                <a:latin typeface="-apple-system"/>
              </a:rPr>
              <a:t>satıcı</a:t>
            </a:r>
            <a:r>
              <a:rPr lang="en-US" sz="1400" b="0" i="0" dirty="0">
                <a:solidFill>
                  <a:schemeClr val="tx1"/>
                </a:solidFill>
                <a:effectLst/>
                <a:latin typeface="-apple-system"/>
              </a:rPr>
              <a:t> </a:t>
            </a:r>
            <a:r>
              <a:rPr lang="en-US" sz="1400" b="0" i="0" dirty="0" err="1">
                <a:solidFill>
                  <a:schemeClr val="tx1"/>
                </a:solidFill>
                <a:effectLst/>
                <a:latin typeface="-apple-system"/>
              </a:rPr>
              <a:t>bulunmaktadır</a:t>
            </a:r>
            <a:r>
              <a:rPr lang="en-US" sz="1400" b="0" i="0" dirty="0">
                <a:solidFill>
                  <a:schemeClr val="tx1"/>
                </a:solidFill>
                <a:effectLst/>
                <a:latin typeface="-apple-system"/>
              </a:rPr>
              <a:t>. </a:t>
            </a:r>
            <a:r>
              <a:rPr lang="en-US" sz="1400" b="0" i="0" dirty="0" err="1">
                <a:solidFill>
                  <a:schemeClr val="tx1"/>
                </a:solidFill>
                <a:effectLst/>
                <a:latin typeface="-apple-system"/>
              </a:rPr>
              <a:t>Örneğin</a:t>
            </a:r>
            <a:r>
              <a:rPr lang="en-US" sz="1400" b="0" i="0" dirty="0">
                <a:solidFill>
                  <a:schemeClr val="tx1"/>
                </a:solidFill>
                <a:effectLst/>
                <a:latin typeface="-apple-system"/>
              </a:rPr>
              <a:t>, </a:t>
            </a:r>
            <a:r>
              <a:rPr lang="en-US" sz="1400" b="0" i="0" dirty="0" err="1">
                <a:solidFill>
                  <a:schemeClr val="tx1"/>
                </a:solidFill>
                <a:effectLst/>
                <a:latin typeface="-apple-system"/>
              </a:rPr>
              <a:t>bir</a:t>
            </a:r>
            <a:r>
              <a:rPr lang="en-US" sz="1400" b="0" i="0" dirty="0">
                <a:solidFill>
                  <a:schemeClr val="tx1"/>
                </a:solidFill>
                <a:effectLst/>
                <a:latin typeface="-apple-system"/>
              </a:rPr>
              <a:t> </a:t>
            </a:r>
            <a:r>
              <a:rPr lang="en-US" sz="1400" b="0" i="0" dirty="0" err="1">
                <a:solidFill>
                  <a:schemeClr val="tx1"/>
                </a:solidFill>
                <a:effectLst/>
                <a:latin typeface="-apple-system"/>
              </a:rPr>
              <a:t>ilde</a:t>
            </a:r>
            <a:r>
              <a:rPr lang="en-US" sz="1400" b="0" i="0" dirty="0">
                <a:solidFill>
                  <a:schemeClr val="tx1"/>
                </a:solidFill>
                <a:effectLst/>
                <a:latin typeface="-apple-system"/>
              </a:rPr>
              <a:t> </a:t>
            </a:r>
            <a:r>
              <a:rPr lang="en-US" sz="1400" b="0" i="0" dirty="0" err="1">
                <a:solidFill>
                  <a:schemeClr val="tx1"/>
                </a:solidFill>
                <a:effectLst/>
                <a:latin typeface="-apple-system"/>
              </a:rPr>
              <a:t>şehirler</a:t>
            </a:r>
            <a:r>
              <a:rPr lang="en-US" sz="1400" b="0" i="0" dirty="0">
                <a:solidFill>
                  <a:schemeClr val="tx1"/>
                </a:solidFill>
                <a:effectLst/>
                <a:latin typeface="-apple-system"/>
              </a:rPr>
              <a:t> </a:t>
            </a:r>
            <a:r>
              <a:rPr lang="en-US" sz="1400" b="0" i="0" dirty="0" err="1">
                <a:solidFill>
                  <a:schemeClr val="tx1"/>
                </a:solidFill>
                <a:effectLst/>
                <a:latin typeface="-apple-system"/>
              </a:rPr>
              <a:t>arası</a:t>
            </a:r>
            <a:r>
              <a:rPr lang="en-US" sz="1400" b="0" i="0" dirty="0">
                <a:solidFill>
                  <a:schemeClr val="tx1"/>
                </a:solidFill>
                <a:effectLst/>
                <a:latin typeface="-apple-system"/>
              </a:rPr>
              <a:t> </a:t>
            </a:r>
            <a:r>
              <a:rPr lang="en-US" sz="1400" b="0" i="0" dirty="0" err="1">
                <a:solidFill>
                  <a:schemeClr val="tx1"/>
                </a:solidFill>
                <a:effectLst/>
                <a:latin typeface="-apple-system"/>
              </a:rPr>
              <a:t>ulaşımı</a:t>
            </a:r>
            <a:r>
              <a:rPr lang="en-US" sz="1400" b="0" i="0" dirty="0">
                <a:solidFill>
                  <a:schemeClr val="tx1"/>
                </a:solidFill>
                <a:effectLst/>
                <a:latin typeface="-apple-system"/>
              </a:rPr>
              <a:t> </a:t>
            </a:r>
            <a:r>
              <a:rPr lang="en-US" sz="1400" b="0" i="0" dirty="0" err="1">
                <a:solidFill>
                  <a:schemeClr val="tx1"/>
                </a:solidFill>
                <a:effectLst/>
                <a:latin typeface="-apple-system"/>
              </a:rPr>
              <a:t>sağlayan</a:t>
            </a:r>
            <a:r>
              <a:rPr lang="en-US" sz="1400" b="0" i="0" dirty="0">
                <a:solidFill>
                  <a:schemeClr val="tx1"/>
                </a:solidFill>
                <a:effectLst/>
                <a:latin typeface="-apple-system"/>
              </a:rPr>
              <a:t> </a:t>
            </a:r>
            <a:r>
              <a:rPr lang="en-US" sz="1400" b="0" i="0" dirty="0" err="1">
                <a:solidFill>
                  <a:schemeClr val="tx1"/>
                </a:solidFill>
                <a:effectLst/>
                <a:latin typeface="-apple-system"/>
              </a:rPr>
              <a:t>sadece</a:t>
            </a:r>
            <a:r>
              <a:rPr lang="en-US" sz="1400" b="0" i="0" dirty="0">
                <a:solidFill>
                  <a:schemeClr val="tx1"/>
                </a:solidFill>
                <a:effectLst/>
                <a:latin typeface="-apple-system"/>
              </a:rPr>
              <a:t> </a:t>
            </a:r>
            <a:r>
              <a:rPr lang="en-US" sz="1400" b="0" i="0" dirty="0" err="1">
                <a:solidFill>
                  <a:schemeClr val="tx1"/>
                </a:solidFill>
                <a:effectLst/>
                <a:latin typeface="-apple-system"/>
              </a:rPr>
              <a:t>iki</a:t>
            </a:r>
            <a:r>
              <a:rPr lang="en-US" sz="1400" b="0" i="0" dirty="0">
                <a:solidFill>
                  <a:schemeClr val="tx1"/>
                </a:solidFill>
                <a:effectLst/>
                <a:latin typeface="-apple-system"/>
              </a:rPr>
              <a:t> </a:t>
            </a:r>
            <a:r>
              <a:rPr lang="en-US" sz="1400" b="0" i="0" dirty="0" err="1">
                <a:solidFill>
                  <a:schemeClr val="tx1"/>
                </a:solidFill>
                <a:effectLst/>
                <a:latin typeface="-apple-system"/>
              </a:rPr>
              <a:t>firma</a:t>
            </a:r>
            <a:r>
              <a:rPr lang="en-US" sz="1400" b="0" i="0" dirty="0">
                <a:solidFill>
                  <a:schemeClr val="tx1"/>
                </a:solidFill>
                <a:effectLst/>
                <a:latin typeface="-apple-system"/>
              </a:rPr>
              <a:t> </a:t>
            </a:r>
            <a:r>
              <a:rPr lang="en-US" sz="1400" b="0" i="0" dirty="0" err="1">
                <a:solidFill>
                  <a:schemeClr val="tx1"/>
                </a:solidFill>
                <a:effectLst/>
                <a:latin typeface="-apple-system"/>
              </a:rPr>
              <a:t>bulunabilir</a:t>
            </a:r>
            <a:r>
              <a:rPr lang="en-US" sz="1400" b="0" i="0" dirty="0">
                <a:solidFill>
                  <a:schemeClr val="tx1"/>
                </a:solidFill>
                <a:effectLst/>
                <a:latin typeface="-apple-system"/>
              </a:rPr>
              <a:t>. </a:t>
            </a:r>
            <a:r>
              <a:rPr lang="en-US" sz="1400" b="0" i="0" dirty="0" err="1">
                <a:solidFill>
                  <a:schemeClr val="tx1"/>
                </a:solidFill>
                <a:effectLst/>
                <a:latin typeface="-apple-system"/>
              </a:rPr>
              <a:t>Söz</a:t>
            </a:r>
            <a:r>
              <a:rPr lang="en-US" sz="1400" b="0" i="0" dirty="0">
                <a:solidFill>
                  <a:schemeClr val="tx1"/>
                </a:solidFill>
                <a:effectLst/>
                <a:latin typeface="-apple-system"/>
              </a:rPr>
              <a:t> </a:t>
            </a:r>
            <a:r>
              <a:rPr lang="en-US" sz="1400" b="0" i="0" dirty="0" err="1">
                <a:solidFill>
                  <a:schemeClr val="tx1"/>
                </a:solidFill>
                <a:effectLst/>
                <a:latin typeface="-apple-system"/>
              </a:rPr>
              <a:t>konusu</a:t>
            </a:r>
            <a:r>
              <a:rPr lang="en-US" sz="1400" b="0" i="0" dirty="0">
                <a:solidFill>
                  <a:schemeClr val="tx1"/>
                </a:solidFill>
                <a:effectLst/>
                <a:latin typeface="-apple-system"/>
              </a:rPr>
              <a:t> </a:t>
            </a:r>
            <a:r>
              <a:rPr lang="en-US" sz="1400" b="0" i="0" dirty="0" err="1">
                <a:solidFill>
                  <a:schemeClr val="tx1"/>
                </a:solidFill>
                <a:effectLst/>
                <a:latin typeface="-apple-system"/>
              </a:rPr>
              <a:t>ildeki</a:t>
            </a:r>
            <a:r>
              <a:rPr lang="en-US" sz="1400" b="0" i="0" dirty="0">
                <a:solidFill>
                  <a:schemeClr val="tx1"/>
                </a:solidFill>
                <a:effectLst/>
                <a:latin typeface="-apple-system"/>
              </a:rPr>
              <a:t> </a:t>
            </a:r>
            <a:r>
              <a:rPr lang="en-US" sz="1400" b="0" i="0" dirty="0" err="1">
                <a:solidFill>
                  <a:schemeClr val="tx1"/>
                </a:solidFill>
                <a:effectLst/>
                <a:latin typeface="-apple-system"/>
              </a:rPr>
              <a:t>tüm</a:t>
            </a:r>
            <a:r>
              <a:rPr lang="en-US" sz="1400" b="0" i="0" dirty="0">
                <a:solidFill>
                  <a:schemeClr val="tx1"/>
                </a:solidFill>
                <a:effectLst/>
                <a:latin typeface="-apple-system"/>
              </a:rPr>
              <a:t> </a:t>
            </a:r>
            <a:r>
              <a:rPr lang="en-US" sz="1400" b="0" i="0" dirty="0" err="1">
                <a:solidFill>
                  <a:schemeClr val="tx1"/>
                </a:solidFill>
                <a:effectLst/>
                <a:latin typeface="-apple-system"/>
              </a:rPr>
              <a:t>müşteriler</a:t>
            </a:r>
            <a:r>
              <a:rPr lang="en-US" sz="1400" b="0" i="0" dirty="0">
                <a:solidFill>
                  <a:schemeClr val="tx1"/>
                </a:solidFill>
                <a:effectLst/>
                <a:latin typeface="-apple-system"/>
              </a:rPr>
              <a:t>, </a:t>
            </a:r>
            <a:r>
              <a:rPr lang="en-US" sz="1400" b="0" i="0" dirty="0" err="1">
                <a:solidFill>
                  <a:schemeClr val="tx1"/>
                </a:solidFill>
                <a:effectLst/>
                <a:latin typeface="-apple-system"/>
              </a:rPr>
              <a:t>bu</a:t>
            </a:r>
            <a:r>
              <a:rPr lang="en-US" sz="1400" b="0" i="0" dirty="0">
                <a:solidFill>
                  <a:schemeClr val="tx1"/>
                </a:solidFill>
                <a:effectLst/>
                <a:latin typeface="-apple-system"/>
              </a:rPr>
              <a:t> </a:t>
            </a:r>
            <a:r>
              <a:rPr lang="en-US" sz="1400" b="0" i="0" dirty="0" err="1">
                <a:solidFill>
                  <a:schemeClr val="tx1"/>
                </a:solidFill>
                <a:effectLst/>
                <a:latin typeface="-apple-system"/>
              </a:rPr>
              <a:t>iki</a:t>
            </a:r>
            <a:r>
              <a:rPr lang="en-US" sz="1400" b="0" i="0" dirty="0">
                <a:solidFill>
                  <a:schemeClr val="tx1"/>
                </a:solidFill>
                <a:effectLst/>
                <a:latin typeface="-apple-system"/>
              </a:rPr>
              <a:t> </a:t>
            </a:r>
            <a:r>
              <a:rPr lang="en-US" sz="1400" b="0" i="0" dirty="0" err="1">
                <a:solidFill>
                  <a:schemeClr val="tx1"/>
                </a:solidFill>
                <a:effectLst/>
                <a:latin typeface="-apple-system"/>
              </a:rPr>
              <a:t>firmadan</a:t>
            </a:r>
            <a:r>
              <a:rPr lang="en-US" sz="1400" b="0" i="0" dirty="0">
                <a:solidFill>
                  <a:schemeClr val="tx1"/>
                </a:solidFill>
                <a:effectLst/>
                <a:latin typeface="-apple-system"/>
              </a:rPr>
              <a:t> </a:t>
            </a:r>
            <a:r>
              <a:rPr lang="en-US" sz="1400" b="0" i="0" dirty="0" err="1">
                <a:solidFill>
                  <a:schemeClr val="tx1"/>
                </a:solidFill>
                <a:effectLst/>
                <a:latin typeface="-apple-system"/>
              </a:rPr>
              <a:t>birini</a:t>
            </a:r>
            <a:r>
              <a:rPr lang="en-US" sz="1400" b="0" i="0" dirty="0">
                <a:solidFill>
                  <a:schemeClr val="tx1"/>
                </a:solidFill>
                <a:effectLst/>
                <a:latin typeface="-apple-system"/>
              </a:rPr>
              <a:t> </a:t>
            </a:r>
            <a:r>
              <a:rPr lang="en-US" sz="1400" b="0" i="0" dirty="0" err="1">
                <a:solidFill>
                  <a:schemeClr val="tx1"/>
                </a:solidFill>
                <a:effectLst/>
                <a:latin typeface="-apple-system"/>
              </a:rPr>
              <a:t>tercih</a:t>
            </a:r>
            <a:r>
              <a:rPr lang="en-US" sz="1400" b="0" i="0" dirty="0">
                <a:solidFill>
                  <a:schemeClr val="tx1"/>
                </a:solidFill>
                <a:effectLst/>
                <a:latin typeface="-apple-system"/>
              </a:rPr>
              <a:t> </a:t>
            </a:r>
            <a:r>
              <a:rPr lang="en-US" sz="1400" b="0" i="0" dirty="0" err="1">
                <a:solidFill>
                  <a:schemeClr val="tx1"/>
                </a:solidFill>
                <a:effectLst/>
                <a:latin typeface="-apple-system"/>
              </a:rPr>
              <a:t>etmek</a:t>
            </a:r>
            <a:r>
              <a:rPr lang="en-US" sz="1400" b="0" i="0" dirty="0">
                <a:solidFill>
                  <a:schemeClr val="tx1"/>
                </a:solidFill>
                <a:effectLst/>
                <a:latin typeface="-apple-system"/>
              </a:rPr>
              <a:t> </a:t>
            </a:r>
            <a:r>
              <a:rPr lang="en-US" sz="1400" b="0" i="0" dirty="0" err="1">
                <a:solidFill>
                  <a:schemeClr val="tx1"/>
                </a:solidFill>
                <a:effectLst/>
                <a:latin typeface="-apple-system"/>
              </a:rPr>
              <a:t>durumundadırlar</a:t>
            </a:r>
            <a:r>
              <a:rPr lang="en-US" sz="1400" b="0" i="0" dirty="0">
                <a:solidFill>
                  <a:schemeClr val="tx1"/>
                </a:solidFill>
                <a:effectLst/>
                <a:latin typeface="-apple-system"/>
              </a:rPr>
              <a:t>.</a:t>
            </a:r>
          </a:p>
          <a:p>
            <a:pPr algn="l">
              <a:buFont typeface="Arial" panose="020B0604020202020204" pitchFamily="34" charset="0"/>
              <a:buChar char="•"/>
            </a:pPr>
            <a:r>
              <a:rPr lang="en-US" sz="1400" b="1" i="0" dirty="0" err="1">
                <a:solidFill>
                  <a:schemeClr val="tx1"/>
                </a:solidFill>
                <a:effectLst/>
                <a:latin typeface="-apple-system"/>
              </a:rPr>
              <a:t>Tripol</a:t>
            </a:r>
            <a:r>
              <a:rPr lang="en-US" sz="1400" b="1" i="0" dirty="0">
                <a:solidFill>
                  <a:schemeClr val="tx1"/>
                </a:solidFill>
                <a:effectLst/>
                <a:latin typeface="-apple-system"/>
              </a:rPr>
              <a:t> </a:t>
            </a:r>
            <a:r>
              <a:rPr lang="en-US" sz="1400" b="1" i="0" dirty="0" err="1">
                <a:solidFill>
                  <a:schemeClr val="tx1"/>
                </a:solidFill>
                <a:effectLst/>
                <a:latin typeface="-apple-system"/>
              </a:rPr>
              <a:t>piyasası</a:t>
            </a:r>
            <a:r>
              <a:rPr lang="en-US" sz="1400" b="0" i="0" dirty="0">
                <a:solidFill>
                  <a:schemeClr val="tx1"/>
                </a:solidFill>
                <a:effectLst/>
                <a:latin typeface="-apple-system"/>
              </a:rPr>
              <a:t>: </a:t>
            </a:r>
            <a:r>
              <a:rPr lang="en-US" sz="1400" b="0" i="0" dirty="0" err="1">
                <a:solidFill>
                  <a:schemeClr val="tx1"/>
                </a:solidFill>
                <a:effectLst/>
                <a:latin typeface="-apple-system"/>
              </a:rPr>
              <a:t>Tripol</a:t>
            </a:r>
            <a:r>
              <a:rPr lang="en-US" sz="1400" b="0" i="0" dirty="0">
                <a:solidFill>
                  <a:schemeClr val="tx1"/>
                </a:solidFill>
                <a:effectLst/>
                <a:latin typeface="-apple-system"/>
              </a:rPr>
              <a:t> </a:t>
            </a:r>
            <a:r>
              <a:rPr lang="en-US" sz="1400" b="0" i="0" dirty="0" err="1">
                <a:solidFill>
                  <a:schemeClr val="tx1"/>
                </a:solidFill>
                <a:effectLst/>
                <a:latin typeface="-apple-system"/>
              </a:rPr>
              <a:t>piyasasında</a:t>
            </a:r>
            <a:r>
              <a:rPr lang="en-US" sz="1400" b="0" i="0" dirty="0">
                <a:solidFill>
                  <a:schemeClr val="tx1"/>
                </a:solidFill>
                <a:effectLst/>
                <a:latin typeface="-apple-system"/>
              </a:rPr>
              <a:t> </a:t>
            </a:r>
            <a:r>
              <a:rPr lang="en-US" sz="1400" b="0" i="0" dirty="0" err="1">
                <a:solidFill>
                  <a:schemeClr val="tx1"/>
                </a:solidFill>
                <a:effectLst/>
                <a:latin typeface="-apple-system"/>
              </a:rPr>
              <a:t>sadece</a:t>
            </a:r>
            <a:r>
              <a:rPr lang="en-US" sz="1400" b="0" i="0" dirty="0">
                <a:solidFill>
                  <a:schemeClr val="tx1"/>
                </a:solidFill>
                <a:effectLst/>
                <a:latin typeface="-apple-system"/>
              </a:rPr>
              <a:t> </a:t>
            </a:r>
            <a:r>
              <a:rPr lang="en-US" sz="1400" b="0" i="0" dirty="0" err="1">
                <a:solidFill>
                  <a:schemeClr val="tx1"/>
                </a:solidFill>
                <a:effectLst/>
                <a:latin typeface="-apple-system"/>
              </a:rPr>
              <a:t>üç</a:t>
            </a:r>
            <a:r>
              <a:rPr lang="en-US" sz="1400" b="0" i="0" dirty="0">
                <a:solidFill>
                  <a:schemeClr val="tx1"/>
                </a:solidFill>
                <a:effectLst/>
                <a:latin typeface="-apple-system"/>
              </a:rPr>
              <a:t> </a:t>
            </a:r>
            <a:r>
              <a:rPr lang="en-US" sz="1400" b="0" i="0" dirty="0" err="1">
                <a:solidFill>
                  <a:schemeClr val="tx1"/>
                </a:solidFill>
                <a:effectLst/>
                <a:latin typeface="-apple-system"/>
              </a:rPr>
              <a:t>satıcı</a:t>
            </a:r>
            <a:r>
              <a:rPr lang="en-US" sz="1400" b="0" i="0" dirty="0">
                <a:solidFill>
                  <a:schemeClr val="tx1"/>
                </a:solidFill>
                <a:effectLst/>
                <a:latin typeface="-apple-system"/>
              </a:rPr>
              <a:t> </a:t>
            </a:r>
            <a:r>
              <a:rPr lang="en-US" sz="1400" b="0" i="0" dirty="0" err="1">
                <a:solidFill>
                  <a:schemeClr val="tx1"/>
                </a:solidFill>
                <a:effectLst/>
                <a:latin typeface="-apple-system"/>
              </a:rPr>
              <a:t>bulunmaktadır</a:t>
            </a:r>
            <a:r>
              <a:rPr lang="en-US" sz="1400" b="0" i="0" dirty="0">
                <a:solidFill>
                  <a:schemeClr val="tx1"/>
                </a:solidFill>
                <a:effectLst/>
                <a:latin typeface="-apple-system"/>
              </a:rPr>
              <a:t>. </a:t>
            </a:r>
            <a:r>
              <a:rPr lang="en-US" sz="1400" b="0" i="0" dirty="0" err="1">
                <a:solidFill>
                  <a:schemeClr val="tx1"/>
                </a:solidFill>
                <a:effectLst/>
                <a:latin typeface="-apple-system"/>
              </a:rPr>
              <a:t>Eğer</a:t>
            </a:r>
            <a:r>
              <a:rPr lang="en-US" sz="1400" b="0" i="0" dirty="0">
                <a:solidFill>
                  <a:schemeClr val="tx1"/>
                </a:solidFill>
                <a:effectLst/>
                <a:latin typeface="-apple-system"/>
              </a:rPr>
              <a:t> </a:t>
            </a:r>
            <a:r>
              <a:rPr lang="en-US" sz="1400" b="0" i="0" dirty="0" err="1">
                <a:solidFill>
                  <a:schemeClr val="tx1"/>
                </a:solidFill>
                <a:effectLst/>
                <a:latin typeface="-apple-system"/>
              </a:rPr>
              <a:t>düopol</a:t>
            </a:r>
            <a:r>
              <a:rPr lang="en-US" sz="1400" b="0" i="0" dirty="0">
                <a:solidFill>
                  <a:schemeClr val="tx1"/>
                </a:solidFill>
                <a:effectLst/>
                <a:latin typeface="-apple-system"/>
              </a:rPr>
              <a:t> </a:t>
            </a:r>
            <a:r>
              <a:rPr lang="en-US" sz="1400" b="0" i="0" dirty="0" err="1">
                <a:solidFill>
                  <a:schemeClr val="tx1"/>
                </a:solidFill>
                <a:effectLst/>
                <a:latin typeface="-apple-system"/>
              </a:rPr>
              <a:t>piyasasındaki</a:t>
            </a:r>
            <a:r>
              <a:rPr lang="en-US" sz="1400" b="0" i="0" dirty="0">
                <a:solidFill>
                  <a:schemeClr val="tx1"/>
                </a:solidFill>
                <a:effectLst/>
                <a:latin typeface="-apple-system"/>
              </a:rPr>
              <a:t> </a:t>
            </a:r>
            <a:r>
              <a:rPr lang="en-US" sz="1400" b="0" i="0" dirty="0" err="1">
                <a:solidFill>
                  <a:schemeClr val="tx1"/>
                </a:solidFill>
                <a:effectLst/>
                <a:latin typeface="-apple-system"/>
              </a:rPr>
              <a:t>firma</a:t>
            </a:r>
            <a:r>
              <a:rPr lang="en-US" sz="1400" b="0" i="0" dirty="0">
                <a:solidFill>
                  <a:schemeClr val="tx1"/>
                </a:solidFill>
                <a:effectLst/>
                <a:latin typeface="-apple-system"/>
              </a:rPr>
              <a:t> </a:t>
            </a:r>
            <a:r>
              <a:rPr lang="en-US" sz="1400" b="0" i="0" dirty="0" err="1">
                <a:solidFill>
                  <a:schemeClr val="tx1"/>
                </a:solidFill>
                <a:effectLst/>
                <a:latin typeface="-apple-system"/>
              </a:rPr>
              <a:t>sayısı</a:t>
            </a:r>
            <a:r>
              <a:rPr lang="en-US" sz="1400" b="0" i="0" dirty="0">
                <a:solidFill>
                  <a:schemeClr val="tx1"/>
                </a:solidFill>
                <a:effectLst/>
                <a:latin typeface="-apple-system"/>
              </a:rPr>
              <a:t> </a:t>
            </a:r>
            <a:r>
              <a:rPr lang="en-US" sz="1400" b="0" i="0" dirty="0" err="1">
                <a:solidFill>
                  <a:schemeClr val="tx1"/>
                </a:solidFill>
                <a:effectLst/>
                <a:latin typeface="-apple-system"/>
              </a:rPr>
              <a:t>üçe</a:t>
            </a:r>
            <a:r>
              <a:rPr lang="en-US" sz="1400" b="0" i="0" dirty="0">
                <a:solidFill>
                  <a:schemeClr val="tx1"/>
                </a:solidFill>
                <a:effectLst/>
                <a:latin typeface="-apple-system"/>
              </a:rPr>
              <a:t> </a:t>
            </a:r>
            <a:r>
              <a:rPr lang="en-US" sz="1400" b="0" i="0" dirty="0" err="1">
                <a:solidFill>
                  <a:schemeClr val="tx1"/>
                </a:solidFill>
                <a:effectLst/>
                <a:latin typeface="-apple-system"/>
              </a:rPr>
              <a:t>yükselirse</a:t>
            </a:r>
            <a:r>
              <a:rPr lang="en-US" sz="1400" b="0" i="0" dirty="0">
                <a:solidFill>
                  <a:schemeClr val="tx1"/>
                </a:solidFill>
                <a:effectLst/>
                <a:latin typeface="-apple-system"/>
              </a:rPr>
              <a:t> </a:t>
            </a:r>
            <a:r>
              <a:rPr lang="en-US" sz="1400" b="0" i="0" dirty="0" err="1">
                <a:solidFill>
                  <a:schemeClr val="tx1"/>
                </a:solidFill>
                <a:effectLst/>
                <a:latin typeface="-apple-system"/>
              </a:rPr>
              <a:t>tripol</a:t>
            </a:r>
            <a:r>
              <a:rPr lang="en-US" sz="1400" b="0" i="0" dirty="0">
                <a:solidFill>
                  <a:schemeClr val="tx1"/>
                </a:solidFill>
                <a:effectLst/>
                <a:latin typeface="-apple-system"/>
              </a:rPr>
              <a:t> </a:t>
            </a:r>
            <a:r>
              <a:rPr lang="en-US" sz="1400" b="0" i="0" dirty="0" err="1">
                <a:solidFill>
                  <a:schemeClr val="tx1"/>
                </a:solidFill>
                <a:effectLst/>
                <a:latin typeface="-apple-system"/>
              </a:rPr>
              <a:t>piyasası</a:t>
            </a:r>
            <a:r>
              <a:rPr lang="en-US" sz="1400" b="0" i="0" dirty="0">
                <a:solidFill>
                  <a:schemeClr val="tx1"/>
                </a:solidFill>
                <a:effectLst/>
                <a:latin typeface="-apple-system"/>
              </a:rPr>
              <a:t> </a:t>
            </a:r>
            <a:r>
              <a:rPr lang="en-US" sz="1400" b="0" i="0" dirty="0" err="1">
                <a:solidFill>
                  <a:schemeClr val="tx1"/>
                </a:solidFill>
                <a:effectLst/>
                <a:latin typeface="-apple-system"/>
              </a:rPr>
              <a:t>ortaya</a:t>
            </a:r>
            <a:r>
              <a:rPr lang="en-US" sz="1400" b="0" i="0" dirty="0">
                <a:solidFill>
                  <a:schemeClr val="tx1"/>
                </a:solidFill>
                <a:effectLst/>
                <a:latin typeface="-apple-system"/>
              </a:rPr>
              <a:t> </a:t>
            </a:r>
            <a:r>
              <a:rPr lang="en-US" sz="1400" b="0" i="0" dirty="0" err="1">
                <a:solidFill>
                  <a:schemeClr val="tx1"/>
                </a:solidFill>
                <a:effectLst/>
                <a:latin typeface="-apple-system"/>
              </a:rPr>
              <a:t>çıkar</a:t>
            </a:r>
            <a:r>
              <a:rPr lang="en-US" sz="1400" b="0" i="0" dirty="0">
                <a:solidFill>
                  <a:schemeClr val="tx1"/>
                </a:solidFill>
                <a:effectLst/>
                <a:latin typeface="-apple-system"/>
              </a:rPr>
              <a:t>.</a:t>
            </a:r>
          </a:p>
          <a:p>
            <a:r>
              <a:rPr lang="en-US" sz="1400" b="1" i="0" dirty="0" err="1">
                <a:solidFill>
                  <a:schemeClr val="tx1"/>
                </a:solidFill>
                <a:effectLst/>
                <a:latin typeface="-apple-system"/>
              </a:rPr>
              <a:t>Monopolcü</a:t>
            </a:r>
            <a:r>
              <a:rPr lang="en-US" sz="1400" b="1" i="0" dirty="0">
                <a:solidFill>
                  <a:schemeClr val="tx1"/>
                </a:solidFill>
                <a:effectLst/>
                <a:latin typeface="-apple-system"/>
              </a:rPr>
              <a:t> (</a:t>
            </a:r>
            <a:r>
              <a:rPr lang="en-US" sz="1400" b="1" i="0" dirty="0" err="1">
                <a:solidFill>
                  <a:schemeClr val="tx1"/>
                </a:solidFill>
                <a:effectLst/>
                <a:latin typeface="-apple-system"/>
              </a:rPr>
              <a:t>tekelci</a:t>
            </a:r>
            <a:r>
              <a:rPr lang="en-US" sz="1400" b="1" i="0" dirty="0">
                <a:solidFill>
                  <a:schemeClr val="tx1"/>
                </a:solidFill>
                <a:effectLst/>
                <a:latin typeface="-apple-system"/>
              </a:rPr>
              <a:t>) </a:t>
            </a:r>
            <a:r>
              <a:rPr lang="en-US" sz="1400" b="1" i="0" dirty="0" err="1">
                <a:solidFill>
                  <a:schemeClr val="tx1"/>
                </a:solidFill>
                <a:effectLst/>
                <a:latin typeface="-apple-system"/>
              </a:rPr>
              <a:t>rekabet</a:t>
            </a:r>
            <a:r>
              <a:rPr lang="en-US" sz="1400" b="1" i="0" dirty="0">
                <a:solidFill>
                  <a:schemeClr val="tx1"/>
                </a:solidFill>
                <a:effectLst/>
                <a:latin typeface="-apple-system"/>
              </a:rPr>
              <a:t> </a:t>
            </a:r>
            <a:r>
              <a:rPr lang="en-US" sz="1400" b="1" i="0" dirty="0" err="1">
                <a:solidFill>
                  <a:schemeClr val="tx1"/>
                </a:solidFill>
                <a:effectLst/>
                <a:latin typeface="-apple-system"/>
              </a:rPr>
              <a:t>piyasası</a:t>
            </a:r>
            <a:r>
              <a:rPr lang="en-US" sz="1400" b="1" i="0" dirty="0">
                <a:solidFill>
                  <a:schemeClr val="tx1"/>
                </a:solidFill>
                <a:effectLst/>
                <a:latin typeface="-apple-system"/>
              </a:rPr>
              <a:t>: </a:t>
            </a:r>
            <a:r>
              <a:rPr lang="en-US" sz="1400" b="0" i="0" dirty="0" err="1">
                <a:solidFill>
                  <a:schemeClr val="tx1"/>
                </a:solidFill>
                <a:effectLst/>
                <a:latin typeface="-apple-system"/>
              </a:rPr>
              <a:t>Farklılaşmış</a:t>
            </a:r>
            <a:r>
              <a:rPr lang="en-US" sz="1400" b="0" i="0" dirty="0">
                <a:solidFill>
                  <a:schemeClr val="tx1"/>
                </a:solidFill>
                <a:effectLst/>
                <a:latin typeface="-apple-system"/>
              </a:rPr>
              <a:t> </a:t>
            </a:r>
            <a:r>
              <a:rPr lang="en-US" sz="1400" b="0" i="0" dirty="0" err="1">
                <a:solidFill>
                  <a:schemeClr val="tx1"/>
                </a:solidFill>
                <a:effectLst/>
                <a:latin typeface="-apple-system"/>
              </a:rPr>
              <a:t>bir</a:t>
            </a:r>
            <a:r>
              <a:rPr lang="en-US" sz="1400" b="0" i="0" dirty="0">
                <a:solidFill>
                  <a:schemeClr val="tx1"/>
                </a:solidFill>
                <a:effectLst/>
                <a:latin typeface="-apple-system"/>
              </a:rPr>
              <a:t> </a:t>
            </a:r>
            <a:r>
              <a:rPr lang="en-US" sz="1400" b="0" i="0" dirty="0" err="1">
                <a:solidFill>
                  <a:schemeClr val="tx1"/>
                </a:solidFill>
                <a:effectLst/>
                <a:latin typeface="-apple-system"/>
              </a:rPr>
              <a:t>malı</a:t>
            </a:r>
            <a:r>
              <a:rPr lang="en-US" sz="1400" b="0" i="0" dirty="0">
                <a:solidFill>
                  <a:schemeClr val="tx1"/>
                </a:solidFill>
                <a:effectLst/>
                <a:latin typeface="-apple-system"/>
              </a:rPr>
              <a:t> </a:t>
            </a:r>
            <a:r>
              <a:rPr lang="en-US" sz="1400" b="0" i="0" dirty="0" err="1">
                <a:solidFill>
                  <a:schemeClr val="tx1"/>
                </a:solidFill>
                <a:effectLst/>
                <a:latin typeface="-apple-system"/>
              </a:rPr>
              <a:t>satan</a:t>
            </a:r>
            <a:r>
              <a:rPr lang="en-US" sz="1400" b="0" i="0" dirty="0">
                <a:solidFill>
                  <a:schemeClr val="tx1"/>
                </a:solidFill>
                <a:effectLst/>
                <a:latin typeface="-apple-system"/>
              </a:rPr>
              <a:t> </a:t>
            </a:r>
            <a:r>
              <a:rPr lang="en-US" sz="1400" b="0" i="0" dirty="0" err="1">
                <a:solidFill>
                  <a:schemeClr val="tx1"/>
                </a:solidFill>
                <a:effectLst/>
                <a:latin typeface="-apple-system"/>
              </a:rPr>
              <a:t>çok</a:t>
            </a:r>
            <a:r>
              <a:rPr lang="en-US" sz="1400" b="0" i="0" dirty="0">
                <a:solidFill>
                  <a:schemeClr val="tx1"/>
                </a:solidFill>
                <a:effectLst/>
                <a:latin typeface="-apple-system"/>
              </a:rPr>
              <a:t> </a:t>
            </a:r>
            <a:r>
              <a:rPr lang="en-US" sz="1400" b="0" i="0" dirty="0" err="1">
                <a:solidFill>
                  <a:schemeClr val="tx1"/>
                </a:solidFill>
                <a:effectLst/>
                <a:latin typeface="-apple-system"/>
              </a:rPr>
              <a:t>sayıda</a:t>
            </a:r>
            <a:r>
              <a:rPr lang="en-US" sz="1400" b="0" i="0" dirty="0">
                <a:solidFill>
                  <a:schemeClr val="tx1"/>
                </a:solidFill>
                <a:effectLst/>
                <a:latin typeface="-apple-system"/>
              </a:rPr>
              <a:t> </a:t>
            </a:r>
            <a:r>
              <a:rPr lang="en-US" sz="1400" b="0" i="0" dirty="0" err="1">
                <a:solidFill>
                  <a:schemeClr val="tx1"/>
                </a:solidFill>
                <a:effectLst/>
                <a:latin typeface="-apple-system"/>
              </a:rPr>
              <a:t>firmanın</a:t>
            </a:r>
            <a:r>
              <a:rPr lang="en-US" sz="1400" b="0" i="0" dirty="0">
                <a:solidFill>
                  <a:schemeClr val="tx1"/>
                </a:solidFill>
                <a:effectLst/>
                <a:latin typeface="-apple-system"/>
              </a:rPr>
              <a:t> </a:t>
            </a:r>
            <a:r>
              <a:rPr lang="en-US" sz="1400" b="0" i="0" dirty="0" err="1">
                <a:solidFill>
                  <a:schemeClr val="tx1"/>
                </a:solidFill>
                <a:effectLst/>
                <a:latin typeface="-apple-system"/>
              </a:rPr>
              <a:t>bulunduğu</a:t>
            </a:r>
            <a:r>
              <a:rPr lang="en-US" sz="1400" b="0" i="0" dirty="0">
                <a:solidFill>
                  <a:schemeClr val="tx1"/>
                </a:solidFill>
                <a:effectLst/>
                <a:latin typeface="-apple-system"/>
              </a:rPr>
              <a:t> </a:t>
            </a:r>
            <a:r>
              <a:rPr lang="en-US" sz="1400" b="0" i="0" dirty="0" err="1">
                <a:solidFill>
                  <a:schemeClr val="tx1"/>
                </a:solidFill>
                <a:effectLst/>
                <a:latin typeface="-apple-system"/>
              </a:rPr>
              <a:t>piyasadır</a:t>
            </a:r>
            <a:r>
              <a:rPr lang="en-US" sz="1400" b="0" i="0" dirty="0">
                <a:solidFill>
                  <a:schemeClr val="tx1"/>
                </a:solidFill>
                <a:effectLst/>
                <a:latin typeface="-apple-system"/>
              </a:rPr>
              <a:t>. </a:t>
            </a:r>
            <a:r>
              <a:rPr lang="en-US" sz="1400" b="0" i="0" dirty="0" err="1">
                <a:solidFill>
                  <a:schemeClr val="tx1"/>
                </a:solidFill>
                <a:effectLst/>
                <a:latin typeface="-apple-system"/>
              </a:rPr>
              <a:t>Piyasada</a:t>
            </a:r>
            <a:r>
              <a:rPr lang="en-US" sz="1400" b="0" i="0" dirty="0">
                <a:solidFill>
                  <a:schemeClr val="tx1"/>
                </a:solidFill>
                <a:effectLst/>
                <a:latin typeface="-apple-system"/>
              </a:rPr>
              <a:t> </a:t>
            </a:r>
            <a:r>
              <a:rPr lang="en-US" sz="1400" b="0" i="0" dirty="0" err="1">
                <a:solidFill>
                  <a:schemeClr val="tx1"/>
                </a:solidFill>
                <a:effectLst/>
                <a:latin typeface="-apple-system"/>
              </a:rPr>
              <a:t>firmaların</a:t>
            </a:r>
            <a:r>
              <a:rPr lang="en-US" sz="1400" b="0" i="0" dirty="0">
                <a:solidFill>
                  <a:schemeClr val="tx1"/>
                </a:solidFill>
                <a:effectLst/>
                <a:latin typeface="-apple-system"/>
              </a:rPr>
              <a:t> </a:t>
            </a:r>
            <a:r>
              <a:rPr lang="en-US" sz="1400" b="0" i="0" dirty="0" err="1">
                <a:solidFill>
                  <a:schemeClr val="tx1"/>
                </a:solidFill>
                <a:effectLst/>
                <a:latin typeface="-apple-system"/>
              </a:rPr>
              <a:t>çok</a:t>
            </a:r>
            <a:r>
              <a:rPr lang="en-US" sz="1400" b="0" i="0" dirty="0">
                <a:solidFill>
                  <a:schemeClr val="tx1"/>
                </a:solidFill>
                <a:effectLst/>
                <a:latin typeface="-apple-system"/>
              </a:rPr>
              <a:t> </a:t>
            </a:r>
            <a:r>
              <a:rPr lang="en-US" sz="1400" b="0" i="0" dirty="0" err="1">
                <a:solidFill>
                  <a:schemeClr val="tx1"/>
                </a:solidFill>
                <a:effectLst/>
                <a:latin typeface="-apple-system"/>
              </a:rPr>
              <a:t>sayıda</a:t>
            </a:r>
            <a:r>
              <a:rPr lang="en-US" sz="1400" b="0" i="0" dirty="0">
                <a:solidFill>
                  <a:schemeClr val="tx1"/>
                </a:solidFill>
                <a:effectLst/>
                <a:latin typeface="-apple-system"/>
              </a:rPr>
              <a:t> </a:t>
            </a:r>
            <a:r>
              <a:rPr lang="en-US" sz="1400" b="0" i="0" dirty="0" err="1">
                <a:solidFill>
                  <a:schemeClr val="tx1"/>
                </a:solidFill>
                <a:effectLst/>
                <a:latin typeface="-apple-system"/>
              </a:rPr>
              <a:t>olması</a:t>
            </a:r>
            <a:r>
              <a:rPr lang="en-US" sz="1400" b="0" i="0" dirty="0">
                <a:solidFill>
                  <a:schemeClr val="tx1"/>
                </a:solidFill>
                <a:effectLst/>
                <a:latin typeface="-apple-system"/>
              </a:rPr>
              <a:t> </a:t>
            </a:r>
            <a:r>
              <a:rPr lang="en-US" sz="1400" b="0" i="0" dirty="0" err="1">
                <a:solidFill>
                  <a:schemeClr val="tx1"/>
                </a:solidFill>
                <a:effectLst/>
                <a:latin typeface="-apple-system"/>
              </a:rPr>
              <a:t>piyasanın</a:t>
            </a:r>
            <a:r>
              <a:rPr lang="en-US" sz="1400" b="0" i="0" dirty="0">
                <a:solidFill>
                  <a:schemeClr val="tx1"/>
                </a:solidFill>
                <a:effectLst/>
                <a:latin typeface="-apple-system"/>
              </a:rPr>
              <a:t> </a:t>
            </a:r>
            <a:r>
              <a:rPr lang="en-US" sz="1400" b="0" i="0" dirty="0" err="1">
                <a:solidFill>
                  <a:schemeClr val="tx1"/>
                </a:solidFill>
                <a:effectLst/>
                <a:latin typeface="-apple-system"/>
              </a:rPr>
              <a:t>rekabetçi</a:t>
            </a:r>
            <a:r>
              <a:rPr lang="en-US" sz="1400" b="0" i="0" dirty="0">
                <a:solidFill>
                  <a:schemeClr val="tx1"/>
                </a:solidFill>
                <a:effectLst/>
                <a:latin typeface="-apple-system"/>
              </a:rPr>
              <a:t>, </a:t>
            </a:r>
            <a:r>
              <a:rPr lang="en-US" sz="1400" b="0" i="0" dirty="0" err="1">
                <a:solidFill>
                  <a:schemeClr val="tx1"/>
                </a:solidFill>
                <a:effectLst/>
                <a:latin typeface="-apple-system"/>
              </a:rPr>
              <a:t>ürettiği</a:t>
            </a:r>
            <a:r>
              <a:rPr lang="en-US" sz="1400" b="0" i="0" dirty="0">
                <a:solidFill>
                  <a:schemeClr val="tx1"/>
                </a:solidFill>
                <a:effectLst/>
                <a:latin typeface="-apple-system"/>
              </a:rPr>
              <a:t> </a:t>
            </a:r>
            <a:r>
              <a:rPr lang="en-US" sz="1400" b="0" i="0" dirty="0" err="1">
                <a:solidFill>
                  <a:schemeClr val="tx1"/>
                </a:solidFill>
                <a:effectLst/>
                <a:latin typeface="-apple-system"/>
              </a:rPr>
              <a:t>malın</a:t>
            </a:r>
            <a:r>
              <a:rPr lang="en-US" sz="1400" b="0" i="0" dirty="0">
                <a:solidFill>
                  <a:schemeClr val="tx1"/>
                </a:solidFill>
                <a:effectLst/>
                <a:latin typeface="-apple-system"/>
              </a:rPr>
              <a:t> </a:t>
            </a:r>
            <a:r>
              <a:rPr lang="en-US" sz="1400" b="0" i="0" dirty="0" err="1">
                <a:solidFill>
                  <a:schemeClr val="tx1"/>
                </a:solidFill>
                <a:effectLst/>
                <a:latin typeface="-apple-system"/>
              </a:rPr>
              <a:t>homojen</a:t>
            </a:r>
            <a:r>
              <a:rPr lang="en-US" sz="1400" b="0" i="0" dirty="0">
                <a:solidFill>
                  <a:schemeClr val="tx1"/>
                </a:solidFill>
                <a:effectLst/>
                <a:latin typeface="-apple-system"/>
              </a:rPr>
              <a:t> </a:t>
            </a:r>
            <a:r>
              <a:rPr lang="en-US" sz="1400" b="0" i="0" dirty="0" err="1">
                <a:solidFill>
                  <a:schemeClr val="tx1"/>
                </a:solidFill>
                <a:effectLst/>
                <a:latin typeface="-apple-system"/>
              </a:rPr>
              <a:t>bir</a:t>
            </a:r>
            <a:r>
              <a:rPr lang="en-US" sz="1400" b="0" i="0" dirty="0">
                <a:solidFill>
                  <a:schemeClr val="tx1"/>
                </a:solidFill>
                <a:effectLst/>
                <a:latin typeface="-apple-system"/>
              </a:rPr>
              <a:t> mal </a:t>
            </a:r>
            <a:r>
              <a:rPr lang="en-US" sz="1400" b="0" i="0" dirty="0" err="1">
                <a:solidFill>
                  <a:schemeClr val="tx1"/>
                </a:solidFill>
                <a:effectLst/>
                <a:latin typeface="-apple-system"/>
              </a:rPr>
              <a:t>yerine</a:t>
            </a:r>
            <a:r>
              <a:rPr lang="en-US" sz="1400" b="0" i="0" dirty="0">
                <a:solidFill>
                  <a:schemeClr val="tx1"/>
                </a:solidFill>
                <a:effectLst/>
                <a:latin typeface="-apple-system"/>
              </a:rPr>
              <a:t> </a:t>
            </a:r>
            <a:r>
              <a:rPr lang="en-US" sz="1400" b="0" i="0" dirty="0" err="1">
                <a:solidFill>
                  <a:schemeClr val="tx1"/>
                </a:solidFill>
                <a:effectLst/>
                <a:latin typeface="-apple-system"/>
              </a:rPr>
              <a:t>farklılaştırılmış</a:t>
            </a:r>
            <a:r>
              <a:rPr lang="en-US" sz="1400" b="0" i="0" dirty="0">
                <a:solidFill>
                  <a:schemeClr val="tx1"/>
                </a:solidFill>
                <a:effectLst/>
                <a:latin typeface="-apple-system"/>
              </a:rPr>
              <a:t> </a:t>
            </a:r>
            <a:r>
              <a:rPr lang="en-US" sz="1400" b="0" i="0" dirty="0" err="1">
                <a:solidFill>
                  <a:schemeClr val="tx1"/>
                </a:solidFill>
                <a:effectLst/>
                <a:latin typeface="-apple-system"/>
              </a:rPr>
              <a:t>bir</a:t>
            </a:r>
            <a:r>
              <a:rPr lang="en-US" sz="1400" b="0" i="0" dirty="0">
                <a:solidFill>
                  <a:schemeClr val="tx1"/>
                </a:solidFill>
                <a:effectLst/>
                <a:latin typeface="-apple-system"/>
              </a:rPr>
              <a:t> mal </a:t>
            </a:r>
            <a:r>
              <a:rPr lang="en-US" sz="1400" b="0" i="0" dirty="0" err="1">
                <a:solidFill>
                  <a:schemeClr val="tx1"/>
                </a:solidFill>
                <a:effectLst/>
                <a:latin typeface="-apple-system"/>
              </a:rPr>
              <a:t>olması</a:t>
            </a:r>
            <a:r>
              <a:rPr lang="en-US" sz="1400" b="0" i="0" dirty="0">
                <a:solidFill>
                  <a:schemeClr val="tx1"/>
                </a:solidFill>
                <a:effectLst/>
                <a:latin typeface="-apple-system"/>
              </a:rPr>
              <a:t> da </a:t>
            </a:r>
            <a:r>
              <a:rPr lang="en-US" sz="1400" b="0" i="0" dirty="0" err="1">
                <a:solidFill>
                  <a:schemeClr val="tx1"/>
                </a:solidFill>
                <a:effectLst/>
                <a:latin typeface="-apple-system"/>
              </a:rPr>
              <a:t>monopolcü</a:t>
            </a:r>
            <a:r>
              <a:rPr lang="en-US" sz="1400" b="0" i="0" dirty="0">
                <a:solidFill>
                  <a:schemeClr val="tx1"/>
                </a:solidFill>
                <a:effectLst/>
                <a:latin typeface="-apple-system"/>
              </a:rPr>
              <a:t> </a:t>
            </a:r>
            <a:r>
              <a:rPr lang="en-US" sz="1400" b="0" i="0" dirty="0" err="1">
                <a:solidFill>
                  <a:schemeClr val="tx1"/>
                </a:solidFill>
                <a:effectLst/>
                <a:latin typeface="-apple-system"/>
              </a:rPr>
              <a:t>özelliğini</a:t>
            </a:r>
            <a:r>
              <a:rPr lang="en-US" sz="1400" b="0" i="0" dirty="0">
                <a:solidFill>
                  <a:schemeClr val="tx1"/>
                </a:solidFill>
                <a:effectLst/>
                <a:latin typeface="-apple-system"/>
              </a:rPr>
              <a:t> </a:t>
            </a:r>
            <a:r>
              <a:rPr lang="en-US" sz="1400" b="0" i="0" dirty="0" err="1">
                <a:solidFill>
                  <a:schemeClr val="tx1"/>
                </a:solidFill>
                <a:effectLst/>
                <a:latin typeface="-apple-system"/>
              </a:rPr>
              <a:t>gösterir</a:t>
            </a:r>
            <a:r>
              <a:rPr lang="en-US" sz="1400" b="0" i="0" dirty="0">
                <a:solidFill>
                  <a:schemeClr val="tx1"/>
                </a:solidFill>
                <a:effectLst/>
                <a:latin typeface="-apple-system"/>
              </a:rPr>
              <a:t>. Bu </a:t>
            </a:r>
            <a:r>
              <a:rPr lang="en-US" sz="1400" b="0" i="0" dirty="0" err="1">
                <a:solidFill>
                  <a:schemeClr val="tx1"/>
                </a:solidFill>
                <a:effectLst/>
                <a:latin typeface="-apple-system"/>
              </a:rPr>
              <a:t>piyasada</a:t>
            </a:r>
            <a:r>
              <a:rPr lang="en-US" sz="1400" b="0" i="0" dirty="0">
                <a:solidFill>
                  <a:schemeClr val="tx1"/>
                </a:solidFill>
                <a:effectLst/>
                <a:latin typeface="-apple-system"/>
              </a:rPr>
              <a:t> </a:t>
            </a:r>
            <a:r>
              <a:rPr lang="en-US" sz="1400" b="0" i="0" dirty="0" err="1">
                <a:solidFill>
                  <a:schemeClr val="tx1"/>
                </a:solidFill>
                <a:effectLst/>
                <a:latin typeface="-apple-system"/>
              </a:rPr>
              <a:t>bulunan</a:t>
            </a:r>
            <a:r>
              <a:rPr lang="en-US" sz="1400" b="0" i="0" dirty="0">
                <a:solidFill>
                  <a:schemeClr val="tx1"/>
                </a:solidFill>
                <a:effectLst/>
                <a:latin typeface="-apple-system"/>
              </a:rPr>
              <a:t> </a:t>
            </a:r>
            <a:r>
              <a:rPr lang="en-US" sz="1400" b="0" i="0" dirty="0" err="1">
                <a:solidFill>
                  <a:schemeClr val="tx1"/>
                </a:solidFill>
                <a:effectLst/>
                <a:latin typeface="-apple-system"/>
              </a:rPr>
              <a:t>firmalar</a:t>
            </a:r>
            <a:r>
              <a:rPr lang="en-US" sz="1400" b="0" i="0" dirty="0">
                <a:solidFill>
                  <a:schemeClr val="tx1"/>
                </a:solidFill>
                <a:effectLst/>
                <a:latin typeface="-apple-system"/>
              </a:rPr>
              <a:t> </a:t>
            </a:r>
            <a:r>
              <a:rPr lang="en-US" sz="1400" b="0" i="0" dirty="0" err="1">
                <a:solidFill>
                  <a:schemeClr val="tx1"/>
                </a:solidFill>
                <a:effectLst/>
                <a:latin typeface="-apple-system"/>
              </a:rPr>
              <a:t>genelde</a:t>
            </a:r>
            <a:r>
              <a:rPr lang="en-US" sz="1400" b="0" i="0" dirty="0">
                <a:solidFill>
                  <a:schemeClr val="tx1"/>
                </a:solidFill>
                <a:effectLst/>
                <a:latin typeface="-apple-system"/>
              </a:rPr>
              <a:t> </a:t>
            </a:r>
            <a:r>
              <a:rPr lang="en-US" sz="1400" b="0" i="0" dirty="0" err="1">
                <a:solidFill>
                  <a:schemeClr val="tx1"/>
                </a:solidFill>
                <a:effectLst/>
                <a:latin typeface="-apple-system"/>
              </a:rPr>
              <a:t>aynı</a:t>
            </a:r>
            <a:r>
              <a:rPr lang="en-US" sz="1400" b="0" i="0" dirty="0">
                <a:solidFill>
                  <a:schemeClr val="tx1"/>
                </a:solidFill>
                <a:effectLst/>
                <a:latin typeface="-apple-system"/>
              </a:rPr>
              <a:t> </a:t>
            </a:r>
            <a:r>
              <a:rPr lang="en-US" sz="1400" b="0" i="0" dirty="0" err="1">
                <a:solidFill>
                  <a:schemeClr val="tx1"/>
                </a:solidFill>
                <a:effectLst/>
                <a:latin typeface="-apple-system"/>
              </a:rPr>
              <a:t>sınıf</a:t>
            </a:r>
            <a:r>
              <a:rPr lang="en-US" sz="1400" b="0" i="0" dirty="0">
                <a:solidFill>
                  <a:schemeClr val="tx1"/>
                </a:solidFill>
                <a:effectLst/>
                <a:latin typeface="-apple-system"/>
              </a:rPr>
              <a:t> </a:t>
            </a:r>
            <a:r>
              <a:rPr lang="en-US" sz="1400" b="0" i="0" dirty="0" err="1">
                <a:solidFill>
                  <a:schemeClr val="tx1"/>
                </a:solidFill>
                <a:effectLst/>
                <a:latin typeface="-apple-system"/>
              </a:rPr>
              <a:t>ürünü</a:t>
            </a:r>
            <a:r>
              <a:rPr lang="en-US" sz="1400" b="0" i="0" dirty="0">
                <a:solidFill>
                  <a:schemeClr val="tx1"/>
                </a:solidFill>
                <a:effectLst/>
                <a:latin typeface="-apple-system"/>
              </a:rPr>
              <a:t> </a:t>
            </a:r>
            <a:r>
              <a:rPr lang="en-US" sz="1400" b="0" i="0" dirty="0" err="1">
                <a:solidFill>
                  <a:schemeClr val="tx1"/>
                </a:solidFill>
                <a:effectLst/>
                <a:latin typeface="-apple-system"/>
              </a:rPr>
              <a:t>üretmelerine</a:t>
            </a:r>
            <a:r>
              <a:rPr lang="en-US" sz="1400" b="0" i="0" dirty="0">
                <a:solidFill>
                  <a:schemeClr val="tx1"/>
                </a:solidFill>
                <a:effectLst/>
                <a:latin typeface="-apple-system"/>
              </a:rPr>
              <a:t> </a:t>
            </a:r>
            <a:r>
              <a:rPr lang="en-US" sz="1400" b="0" i="0" dirty="0" err="1">
                <a:solidFill>
                  <a:schemeClr val="tx1"/>
                </a:solidFill>
                <a:effectLst/>
                <a:latin typeface="-apple-system"/>
              </a:rPr>
              <a:t>rağmen</a:t>
            </a:r>
            <a:r>
              <a:rPr lang="en-US" sz="1400" b="0" i="0" dirty="0">
                <a:solidFill>
                  <a:schemeClr val="tx1"/>
                </a:solidFill>
                <a:effectLst/>
                <a:latin typeface="-apple-system"/>
              </a:rPr>
              <a:t> her </a:t>
            </a:r>
            <a:r>
              <a:rPr lang="en-US" sz="1400" b="0" i="0" dirty="0" err="1">
                <a:solidFill>
                  <a:schemeClr val="tx1"/>
                </a:solidFill>
                <a:effectLst/>
                <a:latin typeface="-apple-system"/>
              </a:rPr>
              <a:t>ürün</a:t>
            </a:r>
            <a:r>
              <a:rPr lang="en-US" sz="1400" b="0" i="0" dirty="0">
                <a:solidFill>
                  <a:schemeClr val="tx1"/>
                </a:solidFill>
                <a:effectLst/>
                <a:latin typeface="-apple-system"/>
              </a:rPr>
              <a:t>, </a:t>
            </a:r>
            <a:r>
              <a:rPr lang="en-US" sz="1400" b="0" i="0" dirty="0" err="1">
                <a:solidFill>
                  <a:schemeClr val="tx1"/>
                </a:solidFill>
                <a:effectLst/>
                <a:latin typeface="-apple-system"/>
              </a:rPr>
              <a:t>diğer</a:t>
            </a:r>
            <a:r>
              <a:rPr lang="en-US" sz="1400" b="0" i="0" dirty="0">
                <a:solidFill>
                  <a:schemeClr val="tx1"/>
                </a:solidFill>
                <a:effectLst/>
                <a:latin typeface="-apple-system"/>
              </a:rPr>
              <a:t> </a:t>
            </a:r>
            <a:r>
              <a:rPr lang="en-US" sz="1400" b="0" i="0" dirty="0" err="1">
                <a:solidFill>
                  <a:schemeClr val="tx1"/>
                </a:solidFill>
                <a:effectLst/>
                <a:latin typeface="-apple-system"/>
              </a:rPr>
              <a:t>firmaların</a:t>
            </a:r>
            <a:r>
              <a:rPr lang="en-US" sz="1400" b="0" i="0" dirty="0">
                <a:solidFill>
                  <a:schemeClr val="tx1"/>
                </a:solidFill>
                <a:effectLst/>
                <a:latin typeface="-apple-system"/>
              </a:rPr>
              <a:t> </a:t>
            </a:r>
            <a:r>
              <a:rPr lang="en-US" sz="1400" b="0" i="0" dirty="0" err="1">
                <a:solidFill>
                  <a:schemeClr val="tx1"/>
                </a:solidFill>
                <a:effectLst/>
                <a:latin typeface="-apple-system"/>
              </a:rPr>
              <a:t>ürünlerinden</a:t>
            </a:r>
            <a:r>
              <a:rPr lang="en-US" sz="1400" b="0" i="0" dirty="0">
                <a:solidFill>
                  <a:schemeClr val="tx1"/>
                </a:solidFill>
                <a:effectLst/>
                <a:latin typeface="-apple-system"/>
              </a:rPr>
              <a:t> </a:t>
            </a:r>
            <a:r>
              <a:rPr lang="en-US" sz="1400" b="0" i="0" dirty="0" err="1">
                <a:solidFill>
                  <a:schemeClr val="tx1"/>
                </a:solidFill>
                <a:effectLst/>
                <a:latin typeface="-apple-system"/>
              </a:rPr>
              <a:t>ayrılacak</a:t>
            </a:r>
            <a:r>
              <a:rPr lang="en-US" sz="1400" b="0" i="0" dirty="0">
                <a:solidFill>
                  <a:schemeClr val="tx1"/>
                </a:solidFill>
                <a:effectLst/>
                <a:latin typeface="-apple-system"/>
              </a:rPr>
              <a:t> </a:t>
            </a:r>
            <a:r>
              <a:rPr lang="en-US" sz="1400" b="0" i="0" dirty="0" err="1">
                <a:solidFill>
                  <a:schemeClr val="tx1"/>
                </a:solidFill>
                <a:effectLst/>
                <a:latin typeface="-apple-system"/>
              </a:rPr>
              <a:t>şekilde</a:t>
            </a:r>
            <a:r>
              <a:rPr lang="en-US" sz="1400" b="0" i="0" dirty="0">
                <a:solidFill>
                  <a:schemeClr val="tx1"/>
                </a:solidFill>
                <a:effectLst/>
                <a:latin typeface="-apple-system"/>
              </a:rPr>
              <a:t> </a:t>
            </a:r>
            <a:r>
              <a:rPr lang="en-US" sz="1400" b="0" i="0" dirty="0" err="1">
                <a:solidFill>
                  <a:schemeClr val="tx1"/>
                </a:solidFill>
                <a:effectLst/>
                <a:latin typeface="-apple-system"/>
              </a:rPr>
              <a:t>bazı</a:t>
            </a:r>
            <a:r>
              <a:rPr lang="en-US" sz="1400" b="0" i="0" dirty="0">
                <a:solidFill>
                  <a:schemeClr val="tx1"/>
                </a:solidFill>
                <a:effectLst/>
                <a:latin typeface="-apple-system"/>
              </a:rPr>
              <a:t> </a:t>
            </a:r>
            <a:r>
              <a:rPr lang="en-US" sz="1400" b="0" i="0" dirty="0" err="1">
                <a:solidFill>
                  <a:schemeClr val="tx1"/>
                </a:solidFill>
                <a:effectLst/>
                <a:latin typeface="-apple-system"/>
              </a:rPr>
              <a:t>özelliklere</a:t>
            </a:r>
            <a:r>
              <a:rPr lang="en-US" sz="1400" b="0" i="0" dirty="0">
                <a:solidFill>
                  <a:schemeClr val="tx1"/>
                </a:solidFill>
                <a:effectLst/>
                <a:latin typeface="-apple-system"/>
              </a:rPr>
              <a:t> </a:t>
            </a:r>
            <a:r>
              <a:rPr lang="en-US" sz="1400" b="0" i="0" dirty="0" err="1">
                <a:solidFill>
                  <a:schemeClr val="tx1"/>
                </a:solidFill>
                <a:effectLst/>
                <a:latin typeface="-apple-system"/>
              </a:rPr>
              <a:t>sahiptir</a:t>
            </a:r>
            <a:r>
              <a:rPr lang="en-US" sz="1400" b="0" i="0" dirty="0">
                <a:solidFill>
                  <a:schemeClr val="tx1"/>
                </a:solidFill>
                <a:effectLst/>
                <a:latin typeface="-apple-system"/>
              </a:rPr>
              <a:t>. </a:t>
            </a:r>
            <a:r>
              <a:rPr lang="en-US" sz="1400" b="0" i="0" dirty="0" err="1">
                <a:solidFill>
                  <a:schemeClr val="tx1"/>
                </a:solidFill>
                <a:effectLst/>
                <a:latin typeface="-apple-system"/>
              </a:rPr>
              <a:t>Örneğin</a:t>
            </a:r>
            <a:r>
              <a:rPr lang="en-US" sz="1400" b="0" i="0" dirty="0">
                <a:solidFill>
                  <a:schemeClr val="tx1"/>
                </a:solidFill>
                <a:effectLst/>
                <a:latin typeface="-apple-system"/>
              </a:rPr>
              <a:t>, </a:t>
            </a:r>
            <a:r>
              <a:rPr lang="en-US" sz="1400" b="0" i="0" dirty="0" err="1">
                <a:solidFill>
                  <a:schemeClr val="tx1"/>
                </a:solidFill>
                <a:effectLst/>
                <a:latin typeface="-apple-system"/>
              </a:rPr>
              <a:t>ayakkabı</a:t>
            </a:r>
            <a:r>
              <a:rPr lang="en-US" sz="1400" b="0" i="0" dirty="0">
                <a:solidFill>
                  <a:schemeClr val="tx1"/>
                </a:solidFill>
                <a:effectLst/>
                <a:latin typeface="-apple-system"/>
              </a:rPr>
              <a:t> </a:t>
            </a:r>
            <a:r>
              <a:rPr lang="en-US" sz="1400" b="0" i="0" dirty="0" err="1">
                <a:solidFill>
                  <a:schemeClr val="tx1"/>
                </a:solidFill>
                <a:effectLst/>
                <a:latin typeface="-apple-system"/>
              </a:rPr>
              <a:t>ve</a:t>
            </a:r>
            <a:r>
              <a:rPr lang="en-US" sz="1400" b="0" i="0" dirty="0">
                <a:solidFill>
                  <a:schemeClr val="tx1"/>
                </a:solidFill>
                <a:effectLst/>
                <a:latin typeface="-apple-system"/>
              </a:rPr>
              <a:t> </a:t>
            </a:r>
            <a:r>
              <a:rPr lang="en-US" sz="1400" b="0" i="0" dirty="0" err="1">
                <a:solidFill>
                  <a:schemeClr val="tx1"/>
                </a:solidFill>
                <a:effectLst/>
                <a:latin typeface="-apple-system"/>
              </a:rPr>
              <a:t>hazır</a:t>
            </a:r>
            <a:r>
              <a:rPr lang="en-US" sz="1400" b="0" i="0" dirty="0">
                <a:solidFill>
                  <a:schemeClr val="tx1"/>
                </a:solidFill>
                <a:effectLst/>
                <a:latin typeface="-apple-system"/>
              </a:rPr>
              <a:t> </a:t>
            </a:r>
            <a:r>
              <a:rPr lang="en-US" sz="1400" b="0" i="0" dirty="0" err="1">
                <a:solidFill>
                  <a:schemeClr val="tx1"/>
                </a:solidFill>
                <a:effectLst/>
                <a:latin typeface="-apple-system"/>
              </a:rPr>
              <a:t>giyim</a:t>
            </a:r>
            <a:r>
              <a:rPr lang="en-US" sz="1400" b="0" i="0" dirty="0">
                <a:solidFill>
                  <a:schemeClr val="tx1"/>
                </a:solidFill>
                <a:effectLst/>
                <a:latin typeface="-apple-system"/>
              </a:rPr>
              <a:t> </a:t>
            </a:r>
            <a:r>
              <a:rPr lang="en-US" sz="1400" b="0" i="0" dirty="0" err="1">
                <a:solidFill>
                  <a:schemeClr val="tx1"/>
                </a:solidFill>
                <a:effectLst/>
                <a:latin typeface="-apple-system"/>
              </a:rPr>
              <a:t>piyasası</a:t>
            </a:r>
            <a:r>
              <a:rPr lang="en-US" sz="1400" b="0" i="0" dirty="0">
                <a:solidFill>
                  <a:schemeClr val="tx1"/>
                </a:solidFill>
                <a:effectLst/>
                <a:latin typeface="-apple-system"/>
              </a:rPr>
              <a:t> </a:t>
            </a:r>
            <a:r>
              <a:rPr lang="en-US" sz="1400" b="0" i="0" dirty="0" err="1">
                <a:solidFill>
                  <a:schemeClr val="tx1"/>
                </a:solidFill>
                <a:effectLst/>
                <a:latin typeface="-apple-system"/>
              </a:rPr>
              <a:t>gibi</a:t>
            </a:r>
            <a:r>
              <a:rPr lang="en-US" sz="1400" b="0" i="0" dirty="0">
                <a:solidFill>
                  <a:schemeClr val="tx1"/>
                </a:solidFill>
                <a:effectLst/>
                <a:latin typeface="-apple-system"/>
              </a:rPr>
              <a:t>.</a:t>
            </a:r>
            <a:endParaRPr lang="en-US" sz="1400" dirty="0">
              <a:solidFill>
                <a:schemeClr val="tx1"/>
              </a:solidFill>
            </a:endParaRPr>
          </a:p>
        </p:txBody>
      </p:sp>
    </p:spTree>
    <p:extLst>
      <p:ext uri="{BB962C8B-B14F-4D97-AF65-F5344CB8AC3E}">
        <p14:creationId xmlns:p14="http://schemas.microsoft.com/office/powerpoint/2010/main" val="9822135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519127-5A2E-4496-95A4-A8EEB3CC0F75}"/>
              </a:ext>
            </a:extLst>
          </p:cNvPr>
          <p:cNvSpPr>
            <a:spLocks noGrp="1"/>
          </p:cNvSpPr>
          <p:nvPr>
            <p:ph type="title"/>
          </p:nvPr>
        </p:nvSpPr>
        <p:spPr>
          <a:xfrm>
            <a:off x="913795" y="362712"/>
            <a:ext cx="10353762" cy="1257300"/>
          </a:xfrm>
        </p:spPr>
        <p:txBody>
          <a:bodyPr/>
          <a:lstStyle/>
          <a:p>
            <a:r>
              <a:rPr lang="en-US" b="1" i="0" dirty="0" err="1">
                <a:solidFill>
                  <a:schemeClr val="tx1"/>
                </a:solidFill>
                <a:effectLst/>
                <a:latin typeface="-apple-system"/>
              </a:rPr>
              <a:t>Alıcılar</a:t>
            </a:r>
            <a:r>
              <a:rPr lang="en-US" b="1" i="0" dirty="0">
                <a:solidFill>
                  <a:schemeClr val="tx1"/>
                </a:solidFill>
                <a:effectLst/>
                <a:latin typeface="-apple-system"/>
              </a:rPr>
              <a:t> </a:t>
            </a:r>
            <a:r>
              <a:rPr lang="en-US" b="1" i="0" dirty="0" err="1">
                <a:solidFill>
                  <a:schemeClr val="tx1"/>
                </a:solidFill>
                <a:effectLst/>
                <a:latin typeface="-apple-system"/>
              </a:rPr>
              <a:t>Yönünden</a:t>
            </a:r>
            <a:r>
              <a:rPr lang="en-US" b="1" i="0" dirty="0">
                <a:solidFill>
                  <a:schemeClr val="tx1"/>
                </a:solidFill>
                <a:effectLst/>
                <a:latin typeface="-apple-system"/>
              </a:rPr>
              <a:t> </a:t>
            </a:r>
            <a:r>
              <a:rPr lang="en-US" b="1" i="0" dirty="0" err="1">
                <a:solidFill>
                  <a:schemeClr val="tx1"/>
                </a:solidFill>
                <a:effectLst/>
                <a:latin typeface="-apple-system"/>
              </a:rPr>
              <a:t>Eksik</a:t>
            </a:r>
            <a:r>
              <a:rPr lang="en-US" b="1" i="0" dirty="0">
                <a:solidFill>
                  <a:schemeClr val="tx1"/>
                </a:solidFill>
                <a:effectLst/>
                <a:latin typeface="-apple-system"/>
              </a:rPr>
              <a:t> </a:t>
            </a:r>
            <a:r>
              <a:rPr lang="en-US" b="1" i="0" dirty="0" err="1">
                <a:solidFill>
                  <a:schemeClr val="tx1"/>
                </a:solidFill>
                <a:effectLst/>
                <a:latin typeface="-apple-system"/>
              </a:rPr>
              <a:t>Rekabet</a:t>
            </a:r>
            <a:r>
              <a:rPr lang="en-US" b="1" i="0" dirty="0">
                <a:solidFill>
                  <a:schemeClr val="tx1"/>
                </a:solidFill>
                <a:effectLst/>
                <a:latin typeface="-apple-system"/>
              </a:rPr>
              <a:t> </a:t>
            </a:r>
            <a:r>
              <a:rPr lang="en-US" b="1" i="0" dirty="0" err="1">
                <a:solidFill>
                  <a:schemeClr val="tx1"/>
                </a:solidFill>
                <a:effectLst/>
                <a:latin typeface="-apple-system"/>
              </a:rPr>
              <a:t>Piyasaları</a:t>
            </a:r>
            <a:endParaRPr lang="en-US" dirty="0">
              <a:solidFill>
                <a:schemeClr val="tx1"/>
              </a:solidFill>
            </a:endParaRPr>
          </a:p>
        </p:txBody>
      </p:sp>
      <p:sp>
        <p:nvSpPr>
          <p:cNvPr id="3" name="Content Placeholder 2">
            <a:extLst>
              <a:ext uri="{FF2B5EF4-FFF2-40B4-BE49-F238E27FC236}">
                <a16:creationId xmlns:a16="http://schemas.microsoft.com/office/drawing/2014/main" id="{4CDBD985-6CBA-41D7-B53B-CC59FA16AFF5}"/>
              </a:ext>
            </a:extLst>
          </p:cNvPr>
          <p:cNvSpPr>
            <a:spLocks noGrp="1"/>
          </p:cNvSpPr>
          <p:nvPr>
            <p:ph idx="1"/>
          </p:nvPr>
        </p:nvSpPr>
        <p:spPr>
          <a:xfrm>
            <a:off x="913795" y="2094738"/>
            <a:ext cx="10353762" cy="3967734"/>
          </a:xfrm>
        </p:spPr>
        <p:txBody>
          <a:bodyPr>
            <a:normAutofit fontScale="77500" lnSpcReduction="20000"/>
          </a:bodyPr>
          <a:lstStyle/>
          <a:p>
            <a:r>
              <a:rPr lang="en-US" b="1" i="0" dirty="0" err="1">
                <a:solidFill>
                  <a:schemeClr val="tx1"/>
                </a:solidFill>
                <a:effectLst/>
                <a:latin typeface="-apple-system"/>
              </a:rPr>
              <a:t>Monopson</a:t>
            </a:r>
            <a:r>
              <a:rPr lang="en-US" b="1" i="0" dirty="0">
                <a:solidFill>
                  <a:schemeClr val="tx1"/>
                </a:solidFill>
                <a:effectLst/>
                <a:latin typeface="-apple-system"/>
              </a:rPr>
              <a:t> </a:t>
            </a:r>
            <a:r>
              <a:rPr lang="en-US" b="1" i="0" dirty="0" err="1">
                <a:solidFill>
                  <a:schemeClr val="tx1"/>
                </a:solidFill>
                <a:effectLst/>
                <a:latin typeface="-apple-system"/>
              </a:rPr>
              <a:t>piyasası</a:t>
            </a:r>
            <a:r>
              <a:rPr lang="en-US" b="1" i="0" dirty="0">
                <a:solidFill>
                  <a:schemeClr val="tx1"/>
                </a:solidFill>
                <a:effectLst/>
                <a:latin typeface="-apple-system"/>
              </a:rPr>
              <a:t>: </a:t>
            </a:r>
            <a:r>
              <a:rPr lang="en-US" b="0" i="0" dirty="0" err="1">
                <a:solidFill>
                  <a:schemeClr val="tx1"/>
                </a:solidFill>
                <a:effectLst/>
                <a:latin typeface="-apple-system"/>
              </a:rPr>
              <a:t>En</a:t>
            </a:r>
            <a:r>
              <a:rPr lang="en-US" b="0" i="0" dirty="0">
                <a:solidFill>
                  <a:schemeClr val="tx1"/>
                </a:solidFill>
                <a:effectLst/>
                <a:latin typeface="-apple-system"/>
              </a:rPr>
              <a:t> </a:t>
            </a:r>
            <a:r>
              <a:rPr lang="en-US" b="0" i="0" dirty="0" err="1">
                <a:solidFill>
                  <a:schemeClr val="tx1"/>
                </a:solidFill>
                <a:effectLst/>
                <a:latin typeface="-apple-system"/>
              </a:rPr>
              <a:t>önemli</a:t>
            </a:r>
            <a:r>
              <a:rPr lang="en-US" b="0" i="0" dirty="0">
                <a:solidFill>
                  <a:schemeClr val="tx1"/>
                </a:solidFill>
                <a:effectLst/>
                <a:latin typeface="-apple-system"/>
              </a:rPr>
              <a:t> </a:t>
            </a:r>
            <a:r>
              <a:rPr lang="en-US" b="0" i="0" dirty="0" err="1">
                <a:solidFill>
                  <a:schemeClr val="tx1"/>
                </a:solidFill>
                <a:effectLst/>
                <a:latin typeface="-apple-system"/>
              </a:rPr>
              <a:t>özelliği</a:t>
            </a:r>
            <a:r>
              <a:rPr lang="en-US" b="0" i="0" dirty="0">
                <a:solidFill>
                  <a:schemeClr val="tx1"/>
                </a:solidFill>
                <a:effectLst/>
                <a:latin typeface="-apple-system"/>
              </a:rPr>
              <a:t> </a:t>
            </a:r>
            <a:r>
              <a:rPr lang="en-US" b="0" i="0" dirty="0" err="1">
                <a:solidFill>
                  <a:schemeClr val="tx1"/>
                </a:solidFill>
                <a:effectLst/>
                <a:latin typeface="-apple-system"/>
              </a:rPr>
              <a:t>tek</a:t>
            </a:r>
            <a:r>
              <a:rPr lang="en-US" b="0" i="0" dirty="0">
                <a:solidFill>
                  <a:schemeClr val="tx1"/>
                </a:solidFill>
                <a:effectLst/>
                <a:latin typeface="-apple-system"/>
              </a:rPr>
              <a:t> </a:t>
            </a:r>
            <a:r>
              <a:rPr lang="en-US" b="0" i="0" dirty="0" err="1">
                <a:solidFill>
                  <a:schemeClr val="tx1"/>
                </a:solidFill>
                <a:effectLst/>
                <a:latin typeface="-apple-system"/>
              </a:rPr>
              <a:t>alıcı</a:t>
            </a:r>
            <a:r>
              <a:rPr lang="en-US" b="0" i="0" dirty="0">
                <a:solidFill>
                  <a:schemeClr val="tx1"/>
                </a:solidFill>
                <a:effectLst/>
                <a:latin typeface="-apple-system"/>
              </a:rPr>
              <a:t> </a:t>
            </a:r>
            <a:r>
              <a:rPr lang="en-US" b="0" i="0" dirty="0" err="1">
                <a:solidFill>
                  <a:schemeClr val="tx1"/>
                </a:solidFill>
                <a:effectLst/>
                <a:latin typeface="-apple-system"/>
              </a:rPr>
              <a:t>olmasıdır</a:t>
            </a:r>
            <a:r>
              <a:rPr lang="en-US" b="0" i="0" dirty="0">
                <a:solidFill>
                  <a:schemeClr val="tx1"/>
                </a:solidFill>
                <a:effectLst/>
                <a:latin typeface="-apple-system"/>
              </a:rPr>
              <a:t>. </a:t>
            </a:r>
            <a:r>
              <a:rPr lang="en-US" b="0" i="0" dirty="0" err="1">
                <a:solidFill>
                  <a:schemeClr val="tx1"/>
                </a:solidFill>
                <a:effectLst/>
                <a:latin typeface="-apple-system"/>
              </a:rPr>
              <a:t>Bazen</a:t>
            </a:r>
            <a:r>
              <a:rPr lang="en-US" b="0" i="0" dirty="0">
                <a:solidFill>
                  <a:schemeClr val="tx1"/>
                </a:solidFill>
                <a:effectLst/>
                <a:latin typeface="-apple-system"/>
              </a:rPr>
              <a:t> </a:t>
            </a:r>
            <a:r>
              <a:rPr lang="en-US" b="0" i="0" dirty="0" err="1">
                <a:solidFill>
                  <a:schemeClr val="tx1"/>
                </a:solidFill>
                <a:effectLst/>
                <a:latin typeface="-apple-system"/>
              </a:rPr>
              <a:t>piyasaya</a:t>
            </a:r>
            <a:r>
              <a:rPr lang="en-US" b="0" i="0" dirty="0">
                <a:solidFill>
                  <a:schemeClr val="tx1"/>
                </a:solidFill>
                <a:effectLst/>
                <a:latin typeface="-apple-system"/>
              </a:rPr>
              <a:t> </a:t>
            </a:r>
            <a:r>
              <a:rPr lang="en-US" b="0" i="0" dirty="0" err="1">
                <a:solidFill>
                  <a:schemeClr val="tx1"/>
                </a:solidFill>
                <a:effectLst/>
                <a:latin typeface="-apple-system"/>
              </a:rPr>
              <a:t>giriş</a:t>
            </a:r>
            <a:r>
              <a:rPr lang="en-US" b="0" i="0" dirty="0">
                <a:solidFill>
                  <a:schemeClr val="tx1"/>
                </a:solidFill>
                <a:effectLst/>
                <a:latin typeface="-apple-system"/>
              </a:rPr>
              <a:t> </a:t>
            </a:r>
            <a:r>
              <a:rPr lang="en-US" b="0" i="0" dirty="0" err="1">
                <a:solidFill>
                  <a:schemeClr val="tx1"/>
                </a:solidFill>
                <a:effectLst/>
                <a:latin typeface="-apple-system"/>
              </a:rPr>
              <a:t>alıcılar</a:t>
            </a:r>
            <a:r>
              <a:rPr lang="en-US" b="0" i="0" dirty="0">
                <a:solidFill>
                  <a:schemeClr val="tx1"/>
                </a:solidFill>
                <a:effectLst/>
                <a:latin typeface="-apple-system"/>
              </a:rPr>
              <a:t> </a:t>
            </a:r>
            <a:r>
              <a:rPr lang="en-US" b="0" i="0" dirty="0" err="1">
                <a:solidFill>
                  <a:schemeClr val="tx1"/>
                </a:solidFill>
                <a:effectLst/>
                <a:latin typeface="-apple-system"/>
              </a:rPr>
              <a:t>açısından</a:t>
            </a:r>
            <a:r>
              <a:rPr lang="en-US" b="0" i="0" dirty="0">
                <a:solidFill>
                  <a:schemeClr val="tx1"/>
                </a:solidFill>
                <a:effectLst/>
                <a:latin typeface="-apple-system"/>
              </a:rPr>
              <a:t> </a:t>
            </a:r>
            <a:r>
              <a:rPr lang="en-US" b="0" i="0" dirty="0" err="1">
                <a:solidFill>
                  <a:schemeClr val="tx1"/>
                </a:solidFill>
                <a:effectLst/>
                <a:latin typeface="-apple-system"/>
              </a:rPr>
              <a:t>kısıtlanabilir</a:t>
            </a:r>
            <a:r>
              <a:rPr lang="en-US" b="0" i="0" dirty="0">
                <a:solidFill>
                  <a:schemeClr val="tx1"/>
                </a:solidFill>
                <a:effectLst/>
                <a:latin typeface="-apple-system"/>
              </a:rPr>
              <a:t>. Bu </a:t>
            </a:r>
            <a:r>
              <a:rPr lang="en-US" b="0" i="0" dirty="0" err="1">
                <a:solidFill>
                  <a:schemeClr val="tx1"/>
                </a:solidFill>
                <a:effectLst/>
                <a:latin typeface="-apple-system"/>
              </a:rPr>
              <a:t>durumda</a:t>
            </a:r>
            <a:r>
              <a:rPr lang="en-US" b="0" i="0" dirty="0">
                <a:solidFill>
                  <a:schemeClr val="tx1"/>
                </a:solidFill>
                <a:effectLst/>
                <a:latin typeface="-apple-system"/>
              </a:rPr>
              <a:t>, </a:t>
            </a:r>
            <a:r>
              <a:rPr lang="en-US" b="0" i="0" dirty="0" err="1">
                <a:solidFill>
                  <a:schemeClr val="tx1"/>
                </a:solidFill>
                <a:effectLst/>
                <a:latin typeface="-apple-system"/>
              </a:rPr>
              <a:t>çoğu</a:t>
            </a:r>
            <a:r>
              <a:rPr lang="en-US" b="0" i="0" dirty="0">
                <a:solidFill>
                  <a:schemeClr val="tx1"/>
                </a:solidFill>
                <a:effectLst/>
                <a:latin typeface="-apple-system"/>
              </a:rPr>
              <a:t> zaman </a:t>
            </a:r>
            <a:r>
              <a:rPr lang="en-US" b="0" i="0" dirty="0" err="1">
                <a:solidFill>
                  <a:schemeClr val="tx1"/>
                </a:solidFill>
                <a:effectLst/>
                <a:latin typeface="-apple-system"/>
              </a:rPr>
              <a:t>devlet</a:t>
            </a:r>
            <a:r>
              <a:rPr lang="en-US" b="0" i="0" dirty="0">
                <a:solidFill>
                  <a:schemeClr val="tx1"/>
                </a:solidFill>
                <a:effectLst/>
                <a:latin typeface="-apple-system"/>
              </a:rPr>
              <a:t> </a:t>
            </a:r>
            <a:r>
              <a:rPr lang="en-US" b="0" i="0" dirty="0" err="1">
                <a:solidFill>
                  <a:schemeClr val="tx1"/>
                </a:solidFill>
                <a:effectLst/>
                <a:latin typeface="-apple-system"/>
              </a:rPr>
              <a:t>tek</a:t>
            </a:r>
            <a:r>
              <a:rPr lang="en-US" b="0" i="0" dirty="0">
                <a:solidFill>
                  <a:schemeClr val="tx1"/>
                </a:solidFill>
                <a:effectLst/>
                <a:latin typeface="-apple-system"/>
              </a:rPr>
              <a:t> </a:t>
            </a:r>
            <a:r>
              <a:rPr lang="en-US" b="0" i="0" dirty="0" err="1">
                <a:solidFill>
                  <a:schemeClr val="tx1"/>
                </a:solidFill>
                <a:effectLst/>
                <a:latin typeface="-apple-system"/>
              </a:rPr>
              <a:t>alıcı</a:t>
            </a:r>
            <a:r>
              <a:rPr lang="en-US" b="0" i="0" dirty="0">
                <a:solidFill>
                  <a:schemeClr val="tx1"/>
                </a:solidFill>
                <a:effectLst/>
                <a:latin typeface="-apple-system"/>
              </a:rPr>
              <a:t> </a:t>
            </a:r>
            <a:r>
              <a:rPr lang="en-US" b="0" i="0" dirty="0" err="1">
                <a:solidFill>
                  <a:schemeClr val="tx1"/>
                </a:solidFill>
                <a:effectLst/>
                <a:latin typeface="-apple-system"/>
              </a:rPr>
              <a:t>olarak</a:t>
            </a:r>
            <a:r>
              <a:rPr lang="en-US" b="0" i="0" dirty="0">
                <a:solidFill>
                  <a:schemeClr val="tx1"/>
                </a:solidFill>
                <a:effectLst/>
                <a:latin typeface="-apple-system"/>
              </a:rPr>
              <a:t> </a:t>
            </a:r>
            <a:r>
              <a:rPr lang="en-US" b="0" i="0" dirty="0" err="1">
                <a:solidFill>
                  <a:schemeClr val="tx1"/>
                </a:solidFill>
                <a:effectLst/>
                <a:latin typeface="-apple-system"/>
              </a:rPr>
              <a:t>ortaya</a:t>
            </a:r>
            <a:r>
              <a:rPr lang="en-US" b="0" i="0" dirty="0">
                <a:solidFill>
                  <a:schemeClr val="tx1"/>
                </a:solidFill>
                <a:effectLst/>
                <a:latin typeface="-apple-system"/>
              </a:rPr>
              <a:t> </a:t>
            </a:r>
            <a:r>
              <a:rPr lang="en-US" b="0" i="0" dirty="0" err="1">
                <a:solidFill>
                  <a:schemeClr val="tx1"/>
                </a:solidFill>
                <a:effectLst/>
                <a:latin typeface="-apple-system"/>
              </a:rPr>
              <a:t>çıkabilir</a:t>
            </a:r>
            <a:r>
              <a:rPr lang="en-US" b="0" i="0" dirty="0">
                <a:solidFill>
                  <a:schemeClr val="tx1"/>
                </a:solidFill>
                <a:effectLst/>
                <a:latin typeface="-apple-system"/>
              </a:rPr>
              <a:t>. </a:t>
            </a:r>
            <a:r>
              <a:rPr lang="en-US" b="0" i="0" dirty="0" err="1">
                <a:solidFill>
                  <a:schemeClr val="tx1"/>
                </a:solidFill>
                <a:effectLst/>
                <a:latin typeface="-apple-system"/>
              </a:rPr>
              <a:t>Örneğin</a:t>
            </a:r>
            <a:r>
              <a:rPr lang="en-US" b="0" i="0" dirty="0">
                <a:solidFill>
                  <a:schemeClr val="tx1"/>
                </a:solidFill>
                <a:effectLst/>
                <a:latin typeface="-apple-system"/>
              </a:rPr>
              <a:t>, </a:t>
            </a:r>
            <a:r>
              <a:rPr lang="en-US" b="0" i="0" dirty="0" err="1">
                <a:solidFill>
                  <a:schemeClr val="tx1"/>
                </a:solidFill>
                <a:effectLst/>
                <a:latin typeface="-apple-system"/>
              </a:rPr>
              <a:t>haşhaş</a:t>
            </a:r>
            <a:r>
              <a:rPr lang="en-US" b="0" i="0" dirty="0">
                <a:solidFill>
                  <a:schemeClr val="tx1"/>
                </a:solidFill>
                <a:effectLst/>
                <a:latin typeface="-apple-system"/>
              </a:rPr>
              <a:t> </a:t>
            </a:r>
            <a:r>
              <a:rPr lang="en-US" b="0" i="0" dirty="0" err="1">
                <a:solidFill>
                  <a:schemeClr val="tx1"/>
                </a:solidFill>
                <a:effectLst/>
                <a:latin typeface="-apple-system"/>
              </a:rPr>
              <a:t>kapsülünü</a:t>
            </a:r>
            <a:r>
              <a:rPr lang="en-US" b="0" i="0" dirty="0">
                <a:solidFill>
                  <a:schemeClr val="tx1"/>
                </a:solidFill>
                <a:effectLst/>
                <a:latin typeface="-apple-system"/>
              </a:rPr>
              <a:t> </a:t>
            </a:r>
            <a:r>
              <a:rPr lang="en-US" b="0" i="0" dirty="0" err="1">
                <a:solidFill>
                  <a:schemeClr val="tx1"/>
                </a:solidFill>
                <a:effectLst/>
                <a:latin typeface="-apple-system"/>
              </a:rPr>
              <a:t>sadece</a:t>
            </a:r>
            <a:r>
              <a:rPr lang="en-US" b="0" i="0" dirty="0">
                <a:solidFill>
                  <a:schemeClr val="tx1"/>
                </a:solidFill>
                <a:effectLst/>
                <a:latin typeface="-apple-system"/>
              </a:rPr>
              <a:t> </a:t>
            </a:r>
            <a:r>
              <a:rPr lang="en-US" b="0" i="0" dirty="0" err="1">
                <a:solidFill>
                  <a:schemeClr val="tx1"/>
                </a:solidFill>
                <a:effectLst/>
                <a:latin typeface="-apple-system"/>
              </a:rPr>
              <a:t>devlet</a:t>
            </a:r>
            <a:r>
              <a:rPr lang="en-US" b="0" i="0" dirty="0">
                <a:solidFill>
                  <a:schemeClr val="tx1"/>
                </a:solidFill>
                <a:effectLst/>
                <a:latin typeface="-apple-system"/>
              </a:rPr>
              <a:t> </a:t>
            </a:r>
            <a:r>
              <a:rPr lang="en-US" b="0" i="0" dirty="0" err="1">
                <a:solidFill>
                  <a:schemeClr val="tx1"/>
                </a:solidFill>
                <a:effectLst/>
                <a:latin typeface="-apple-system"/>
              </a:rPr>
              <a:t>satın</a:t>
            </a:r>
            <a:r>
              <a:rPr lang="en-US" b="0" i="0" dirty="0">
                <a:solidFill>
                  <a:schemeClr val="tx1"/>
                </a:solidFill>
                <a:effectLst/>
                <a:latin typeface="-apple-system"/>
              </a:rPr>
              <a:t> </a:t>
            </a:r>
            <a:r>
              <a:rPr lang="en-US" b="0" i="0" dirty="0" err="1">
                <a:solidFill>
                  <a:schemeClr val="tx1"/>
                </a:solidFill>
                <a:effectLst/>
                <a:latin typeface="-apple-system"/>
              </a:rPr>
              <a:t>alır</a:t>
            </a:r>
            <a:r>
              <a:rPr lang="en-US" b="0" i="0" dirty="0">
                <a:solidFill>
                  <a:schemeClr val="tx1"/>
                </a:solidFill>
                <a:effectLst/>
                <a:latin typeface="-apple-system"/>
              </a:rPr>
              <a:t>.</a:t>
            </a:r>
          </a:p>
          <a:p>
            <a:r>
              <a:rPr lang="en-US" b="1" i="0" dirty="0" err="1">
                <a:solidFill>
                  <a:schemeClr val="tx1"/>
                </a:solidFill>
                <a:effectLst/>
                <a:latin typeface="-apple-system"/>
              </a:rPr>
              <a:t>Oligopson</a:t>
            </a:r>
            <a:r>
              <a:rPr lang="en-US" b="1" i="0" dirty="0">
                <a:solidFill>
                  <a:schemeClr val="tx1"/>
                </a:solidFill>
                <a:effectLst/>
                <a:latin typeface="-apple-system"/>
              </a:rPr>
              <a:t> </a:t>
            </a:r>
            <a:r>
              <a:rPr lang="en-US" b="1" i="0" dirty="0" err="1">
                <a:solidFill>
                  <a:schemeClr val="tx1"/>
                </a:solidFill>
                <a:effectLst/>
                <a:latin typeface="-apple-system"/>
              </a:rPr>
              <a:t>piyasası</a:t>
            </a:r>
            <a:r>
              <a:rPr lang="en-US" b="1" i="0" dirty="0">
                <a:solidFill>
                  <a:schemeClr val="tx1"/>
                </a:solidFill>
                <a:effectLst/>
                <a:latin typeface="-apple-system"/>
              </a:rPr>
              <a:t>: </a:t>
            </a:r>
            <a:r>
              <a:rPr lang="en-US" b="0" i="0" dirty="0">
                <a:solidFill>
                  <a:schemeClr val="tx1"/>
                </a:solidFill>
                <a:effectLst/>
                <a:latin typeface="-apple-system"/>
              </a:rPr>
              <a:t>Bu </a:t>
            </a:r>
            <a:r>
              <a:rPr lang="en-US" b="0" i="0" dirty="0" err="1">
                <a:solidFill>
                  <a:schemeClr val="tx1"/>
                </a:solidFill>
                <a:effectLst/>
                <a:latin typeface="-apple-system"/>
              </a:rPr>
              <a:t>piyasada</a:t>
            </a:r>
            <a:r>
              <a:rPr lang="en-US" b="0" i="0" dirty="0">
                <a:solidFill>
                  <a:schemeClr val="tx1"/>
                </a:solidFill>
                <a:effectLst/>
                <a:latin typeface="-apple-system"/>
              </a:rPr>
              <a:t> </a:t>
            </a:r>
            <a:r>
              <a:rPr lang="en-US" b="0" i="0" dirty="0" err="1">
                <a:solidFill>
                  <a:schemeClr val="tx1"/>
                </a:solidFill>
                <a:effectLst/>
                <a:latin typeface="-apple-system"/>
              </a:rPr>
              <a:t>az</a:t>
            </a:r>
            <a:r>
              <a:rPr lang="en-US" b="0" i="0" dirty="0">
                <a:solidFill>
                  <a:schemeClr val="tx1"/>
                </a:solidFill>
                <a:effectLst/>
                <a:latin typeface="-apple-system"/>
              </a:rPr>
              <a:t> </a:t>
            </a:r>
            <a:r>
              <a:rPr lang="en-US" b="0" i="0" dirty="0" err="1">
                <a:solidFill>
                  <a:schemeClr val="tx1"/>
                </a:solidFill>
                <a:effectLst/>
                <a:latin typeface="-apple-system"/>
              </a:rPr>
              <a:t>sayıda</a:t>
            </a:r>
            <a:r>
              <a:rPr lang="en-US" b="0" i="0" dirty="0">
                <a:solidFill>
                  <a:schemeClr val="tx1"/>
                </a:solidFill>
                <a:effectLst/>
                <a:latin typeface="-apple-system"/>
              </a:rPr>
              <a:t> </a:t>
            </a:r>
            <a:r>
              <a:rPr lang="en-US" b="0" i="0" dirty="0" err="1">
                <a:solidFill>
                  <a:schemeClr val="tx1"/>
                </a:solidFill>
                <a:effectLst/>
                <a:latin typeface="-apple-system"/>
              </a:rPr>
              <a:t>alıcı</a:t>
            </a:r>
            <a:r>
              <a:rPr lang="en-US" b="0" i="0" dirty="0">
                <a:solidFill>
                  <a:schemeClr val="tx1"/>
                </a:solidFill>
                <a:effectLst/>
                <a:latin typeface="-apple-system"/>
              </a:rPr>
              <a:t> </a:t>
            </a:r>
            <a:r>
              <a:rPr lang="en-US" b="0" i="0" dirty="0" err="1">
                <a:solidFill>
                  <a:schemeClr val="tx1"/>
                </a:solidFill>
                <a:effectLst/>
                <a:latin typeface="-apple-system"/>
              </a:rPr>
              <a:t>bulunmaktadır</a:t>
            </a:r>
            <a:r>
              <a:rPr lang="en-US" b="0" i="0" dirty="0">
                <a:solidFill>
                  <a:schemeClr val="tx1"/>
                </a:solidFill>
                <a:effectLst/>
                <a:latin typeface="-apple-system"/>
              </a:rPr>
              <a:t>. </a:t>
            </a:r>
            <a:r>
              <a:rPr lang="en-US" b="0" i="0" dirty="0" err="1">
                <a:solidFill>
                  <a:schemeClr val="tx1"/>
                </a:solidFill>
                <a:effectLst/>
                <a:latin typeface="-apple-system"/>
              </a:rPr>
              <a:t>Yine</a:t>
            </a:r>
            <a:r>
              <a:rPr lang="en-US" b="0" i="0" dirty="0">
                <a:solidFill>
                  <a:schemeClr val="tx1"/>
                </a:solidFill>
                <a:effectLst/>
                <a:latin typeface="-apple-system"/>
              </a:rPr>
              <a:t> </a:t>
            </a:r>
            <a:r>
              <a:rPr lang="en-US" b="0" i="0" dirty="0" err="1">
                <a:solidFill>
                  <a:schemeClr val="tx1"/>
                </a:solidFill>
                <a:effectLst/>
                <a:latin typeface="-apple-system"/>
              </a:rPr>
              <a:t>piyasaya</a:t>
            </a:r>
            <a:r>
              <a:rPr lang="en-US" b="0" i="0" dirty="0">
                <a:solidFill>
                  <a:schemeClr val="tx1"/>
                </a:solidFill>
                <a:effectLst/>
                <a:latin typeface="-apple-system"/>
              </a:rPr>
              <a:t> </a:t>
            </a:r>
            <a:r>
              <a:rPr lang="en-US" b="0" i="0" dirty="0" err="1">
                <a:solidFill>
                  <a:schemeClr val="tx1"/>
                </a:solidFill>
                <a:effectLst/>
                <a:latin typeface="-apple-system"/>
              </a:rPr>
              <a:t>girişin</a:t>
            </a:r>
            <a:r>
              <a:rPr lang="en-US" b="0" i="0" dirty="0">
                <a:solidFill>
                  <a:schemeClr val="tx1"/>
                </a:solidFill>
                <a:effectLst/>
                <a:latin typeface="-apple-system"/>
              </a:rPr>
              <a:t> </a:t>
            </a:r>
            <a:r>
              <a:rPr lang="en-US" b="0" i="0" dirty="0" err="1">
                <a:solidFill>
                  <a:schemeClr val="tx1"/>
                </a:solidFill>
                <a:effectLst/>
                <a:latin typeface="-apple-system"/>
              </a:rPr>
              <a:t>alıcılar</a:t>
            </a:r>
            <a:r>
              <a:rPr lang="en-US" b="0" i="0" dirty="0">
                <a:solidFill>
                  <a:schemeClr val="tx1"/>
                </a:solidFill>
                <a:effectLst/>
                <a:latin typeface="-apple-system"/>
              </a:rPr>
              <a:t> </a:t>
            </a:r>
            <a:r>
              <a:rPr lang="en-US" b="0" i="0" dirty="0" err="1">
                <a:solidFill>
                  <a:schemeClr val="tx1"/>
                </a:solidFill>
                <a:effectLst/>
                <a:latin typeface="-apple-system"/>
              </a:rPr>
              <a:t>açısından</a:t>
            </a:r>
            <a:r>
              <a:rPr lang="en-US" b="0" i="0" dirty="0">
                <a:solidFill>
                  <a:schemeClr val="tx1"/>
                </a:solidFill>
                <a:effectLst/>
                <a:latin typeface="-apple-system"/>
              </a:rPr>
              <a:t> </a:t>
            </a:r>
            <a:r>
              <a:rPr lang="en-US" b="0" i="0" dirty="0" err="1">
                <a:solidFill>
                  <a:schemeClr val="tx1"/>
                </a:solidFill>
                <a:effectLst/>
                <a:latin typeface="-apple-system"/>
              </a:rPr>
              <a:t>sınırlandırılması</a:t>
            </a:r>
            <a:r>
              <a:rPr lang="en-US" b="0" i="0" dirty="0">
                <a:solidFill>
                  <a:schemeClr val="tx1"/>
                </a:solidFill>
                <a:effectLst/>
                <a:latin typeface="-apple-system"/>
              </a:rPr>
              <a:t> </a:t>
            </a:r>
            <a:r>
              <a:rPr lang="en-US" b="0" i="0" dirty="0" err="1">
                <a:solidFill>
                  <a:schemeClr val="tx1"/>
                </a:solidFill>
                <a:effectLst/>
                <a:latin typeface="-apple-system"/>
              </a:rPr>
              <a:t>sonunda</a:t>
            </a:r>
            <a:r>
              <a:rPr lang="en-US" b="0" i="0" dirty="0">
                <a:solidFill>
                  <a:schemeClr val="tx1"/>
                </a:solidFill>
                <a:effectLst/>
                <a:latin typeface="-apple-system"/>
              </a:rPr>
              <a:t> </a:t>
            </a:r>
            <a:r>
              <a:rPr lang="en-US" b="0" i="0" dirty="0" err="1">
                <a:solidFill>
                  <a:schemeClr val="tx1"/>
                </a:solidFill>
                <a:effectLst/>
                <a:latin typeface="-apple-system"/>
              </a:rPr>
              <a:t>ortaya</a:t>
            </a:r>
            <a:r>
              <a:rPr lang="en-US" b="0" i="0" dirty="0">
                <a:solidFill>
                  <a:schemeClr val="tx1"/>
                </a:solidFill>
                <a:effectLst/>
                <a:latin typeface="-apple-system"/>
              </a:rPr>
              <a:t> </a:t>
            </a:r>
            <a:r>
              <a:rPr lang="en-US" b="0" i="0" dirty="0" err="1">
                <a:solidFill>
                  <a:schemeClr val="tx1"/>
                </a:solidFill>
                <a:effectLst/>
                <a:latin typeface="-apple-system"/>
              </a:rPr>
              <a:t>çıkar</a:t>
            </a:r>
            <a:r>
              <a:rPr lang="en-US" b="0" i="0" dirty="0">
                <a:solidFill>
                  <a:schemeClr val="tx1"/>
                </a:solidFill>
                <a:effectLst/>
                <a:latin typeface="-apple-system"/>
              </a:rPr>
              <a:t>. </a:t>
            </a:r>
            <a:r>
              <a:rPr lang="en-US" b="0" i="0" dirty="0" err="1">
                <a:solidFill>
                  <a:schemeClr val="tx1"/>
                </a:solidFill>
                <a:effectLst/>
                <a:latin typeface="-apple-system"/>
              </a:rPr>
              <a:t>Özellikle</a:t>
            </a:r>
            <a:r>
              <a:rPr lang="en-US" b="0" i="0" dirty="0">
                <a:solidFill>
                  <a:schemeClr val="tx1"/>
                </a:solidFill>
                <a:effectLst/>
                <a:latin typeface="-apple-system"/>
              </a:rPr>
              <a:t> </a:t>
            </a:r>
            <a:r>
              <a:rPr lang="en-US" b="0" i="0" dirty="0" err="1">
                <a:solidFill>
                  <a:schemeClr val="tx1"/>
                </a:solidFill>
                <a:effectLst/>
                <a:latin typeface="-apple-system"/>
              </a:rPr>
              <a:t>bazı</a:t>
            </a:r>
            <a:r>
              <a:rPr lang="en-US" b="0" i="0" dirty="0">
                <a:solidFill>
                  <a:schemeClr val="tx1"/>
                </a:solidFill>
                <a:effectLst/>
                <a:latin typeface="-apple-system"/>
              </a:rPr>
              <a:t> </a:t>
            </a:r>
            <a:r>
              <a:rPr lang="en-US" b="0" i="0" dirty="0" err="1">
                <a:solidFill>
                  <a:schemeClr val="tx1"/>
                </a:solidFill>
                <a:effectLst/>
                <a:latin typeface="-apple-system"/>
              </a:rPr>
              <a:t>tarımsal</a:t>
            </a:r>
            <a:r>
              <a:rPr lang="en-US" b="0" i="0" dirty="0">
                <a:solidFill>
                  <a:schemeClr val="tx1"/>
                </a:solidFill>
                <a:effectLst/>
                <a:latin typeface="-apple-system"/>
              </a:rPr>
              <a:t> </a:t>
            </a:r>
            <a:r>
              <a:rPr lang="en-US" b="0" i="0" dirty="0" err="1">
                <a:solidFill>
                  <a:schemeClr val="tx1"/>
                </a:solidFill>
                <a:effectLst/>
                <a:latin typeface="-apple-system"/>
              </a:rPr>
              <a:t>ürünlerin</a:t>
            </a:r>
            <a:r>
              <a:rPr lang="en-US" b="0" i="0" dirty="0">
                <a:solidFill>
                  <a:schemeClr val="tx1"/>
                </a:solidFill>
                <a:effectLst/>
                <a:latin typeface="-apple-system"/>
              </a:rPr>
              <a:t> </a:t>
            </a:r>
            <a:r>
              <a:rPr lang="en-US" b="0" i="0" dirty="0" err="1">
                <a:solidFill>
                  <a:schemeClr val="tx1"/>
                </a:solidFill>
                <a:effectLst/>
                <a:latin typeface="-apple-system"/>
              </a:rPr>
              <a:t>ve</a:t>
            </a:r>
            <a:r>
              <a:rPr lang="en-US" b="0" i="0" dirty="0">
                <a:solidFill>
                  <a:schemeClr val="tx1"/>
                </a:solidFill>
                <a:effectLst/>
                <a:latin typeface="-apple-system"/>
              </a:rPr>
              <a:t> </a:t>
            </a:r>
            <a:r>
              <a:rPr lang="en-US" b="0" i="0" dirty="0" err="1">
                <a:solidFill>
                  <a:schemeClr val="tx1"/>
                </a:solidFill>
                <a:effectLst/>
                <a:latin typeface="-apple-system"/>
              </a:rPr>
              <a:t>değerli</a:t>
            </a:r>
            <a:r>
              <a:rPr lang="en-US" b="0" i="0" dirty="0">
                <a:solidFill>
                  <a:schemeClr val="tx1"/>
                </a:solidFill>
                <a:effectLst/>
                <a:latin typeface="-apple-system"/>
              </a:rPr>
              <a:t> </a:t>
            </a:r>
            <a:r>
              <a:rPr lang="en-US" b="0" i="0" dirty="0" err="1">
                <a:solidFill>
                  <a:schemeClr val="tx1"/>
                </a:solidFill>
                <a:effectLst/>
                <a:latin typeface="-apple-system"/>
              </a:rPr>
              <a:t>madenlerin</a:t>
            </a:r>
            <a:r>
              <a:rPr lang="en-US" b="0" i="0" dirty="0">
                <a:solidFill>
                  <a:schemeClr val="tx1"/>
                </a:solidFill>
                <a:effectLst/>
                <a:latin typeface="-apple-system"/>
              </a:rPr>
              <a:t> </a:t>
            </a:r>
            <a:r>
              <a:rPr lang="en-US" b="0" i="0" dirty="0" err="1">
                <a:solidFill>
                  <a:schemeClr val="tx1"/>
                </a:solidFill>
                <a:effectLst/>
                <a:latin typeface="-apple-system"/>
              </a:rPr>
              <a:t>piyasaları</a:t>
            </a:r>
            <a:r>
              <a:rPr lang="en-US" b="0" i="0" dirty="0">
                <a:solidFill>
                  <a:schemeClr val="tx1"/>
                </a:solidFill>
                <a:effectLst/>
                <a:latin typeface="-apple-system"/>
              </a:rPr>
              <a:t> </a:t>
            </a:r>
            <a:r>
              <a:rPr lang="en-US" b="0" i="0" dirty="0" err="1">
                <a:solidFill>
                  <a:schemeClr val="tx1"/>
                </a:solidFill>
                <a:effectLst/>
                <a:latin typeface="-apple-system"/>
              </a:rPr>
              <a:t>bu</a:t>
            </a:r>
            <a:r>
              <a:rPr lang="en-US" b="0" i="0" dirty="0">
                <a:solidFill>
                  <a:schemeClr val="tx1"/>
                </a:solidFill>
                <a:effectLst/>
                <a:latin typeface="-apple-system"/>
              </a:rPr>
              <a:t> </a:t>
            </a:r>
            <a:r>
              <a:rPr lang="en-US" b="0" i="0" dirty="0" err="1">
                <a:solidFill>
                  <a:schemeClr val="tx1"/>
                </a:solidFill>
                <a:effectLst/>
                <a:latin typeface="-apple-system"/>
              </a:rPr>
              <a:t>piyasa</a:t>
            </a:r>
            <a:r>
              <a:rPr lang="en-US" b="0" i="0" dirty="0">
                <a:solidFill>
                  <a:schemeClr val="tx1"/>
                </a:solidFill>
                <a:effectLst/>
                <a:latin typeface="-apple-system"/>
              </a:rPr>
              <a:t> </a:t>
            </a:r>
            <a:r>
              <a:rPr lang="en-US" b="0" i="0" dirty="0" err="1">
                <a:solidFill>
                  <a:schemeClr val="tx1"/>
                </a:solidFill>
                <a:effectLst/>
                <a:latin typeface="-apple-system"/>
              </a:rPr>
              <a:t>türüne</a:t>
            </a:r>
            <a:r>
              <a:rPr lang="en-US" b="0" i="0" dirty="0">
                <a:solidFill>
                  <a:schemeClr val="tx1"/>
                </a:solidFill>
                <a:effectLst/>
                <a:latin typeface="-apple-system"/>
              </a:rPr>
              <a:t> </a:t>
            </a:r>
            <a:r>
              <a:rPr lang="en-US" b="0" i="0" dirty="0" err="1">
                <a:solidFill>
                  <a:schemeClr val="tx1"/>
                </a:solidFill>
                <a:effectLst/>
                <a:latin typeface="-apple-system"/>
              </a:rPr>
              <a:t>örnek</a:t>
            </a:r>
            <a:r>
              <a:rPr lang="en-US" b="0" i="0" dirty="0">
                <a:solidFill>
                  <a:schemeClr val="tx1"/>
                </a:solidFill>
                <a:effectLst/>
                <a:latin typeface="-apple-system"/>
              </a:rPr>
              <a:t> </a:t>
            </a:r>
            <a:r>
              <a:rPr lang="en-US" b="0" i="0" dirty="0" err="1">
                <a:solidFill>
                  <a:schemeClr val="tx1"/>
                </a:solidFill>
                <a:effectLst/>
                <a:latin typeface="-apple-system"/>
              </a:rPr>
              <a:t>olarak</a:t>
            </a:r>
            <a:r>
              <a:rPr lang="en-US" b="0" i="0" dirty="0">
                <a:solidFill>
                  <a:schemeClr val="tx1"/>
                </a:solidFill>
                <a:effectLst/>
                <a:latin typeface="-apple-system"/>
              </a:rPr>
              <a:t> </a:t>
            </a:r>
            <a:r>
              <a:rPr lang="en-US" b="0" i="0" dirty="0" err="1">
                <a:solidFill>
                  <a:schemeClr val="tx1"/>
                </a:solidFill>
                <a:effectLst/>
                <a:latin typeface="-apple-system"/>
              </a:rPr>
              <a:t>verilebilir</a:t>
            </a:r>
            <a:r>
              <a:rPr lang="en-US" b="0" i="0" dirty="0">
                <a:solidFill>
                  <a:schemeClr val="tx1"/>
                </a:solidFill>
                <a:effectLst/>
                <a:latin typeface="-apple-system"/>
              </a:rPr>
              <a:t>. </a:t>
            </a:r>
            <a:r>
              <a:rPr lang="en-US" b="0" i="0" dirty="0" err="1">
                <a:solidFill>
                  <a:schemeClr val="tx1"/>
                </a:solidFill>
                <a:effectLst/>
                <a:latin typeface="-apple-system"/>
              </a:rPr>
              <a:t>Çoğu</a:t>
            </a:r>
            <a:r>
              <a:rPr lang="en-US" b="0" i="0" dirty="0">
                <a:solidFill>
                  <a:schemeClr val="tx1"/>
                </a:solidFill>
                <a:effectLst/>
                <a:latin typeface="-apple-system"/>
              </a:rPr>
              <a:t> zaman </a:t>
            </a:r>
            <a:r>
              <a:rPr lang="en-US" b="0" i="0" dirty="0" err="1">
                <a:solidFill>
                  <a:schemeClr val="tx1"/>
                </a:solidFill>
                <a:effectLst/>
                <a:latin typeface="-apple-system"/>
              </a:rPr>
              <a:t>bir</a:t>
            </a:r>
            <a:r>
              <a:rPr lang="en-US" b="0" i="0" dirty="0">
                <a:solidFill>
                  <a:schemeClr val="tx1"/>
                </a:solidFill>
                <a:effectLst/>
                <a:latin typeface="-apple-system"/>
              </a:rPr>
              <a:t> </a:t>
            </a:r>
            <a:r>
              <a:rPr lang="en-US" b="0" i="0" dirty="0" err="1">
                <a:solidFill>
                  <a:schemeClr val="tx1"/>
                </a:solidFill>
                <a:effectLst/>
                <a:latin typeface="-apple-system"/>
              </a:rPr>
              <a:t>kamu</a:t>
            </a:r>
            <a:r>
              <a:rPr lang="en-US" b="0" i="0" dirty="0">
                <a:solidFill>
                  <a:schemeClr val="tx1"/>
                </a:solidFill>
                <a:effectLst/>
                <a:latin typeface="-apple-system"/>
              </a:rPr>
              <a:t> </a:t>
            </a:r>
            <a:r>
              <a:rPr lang="en-US" b="0" i="0" dirty="0" err="1">
                <a:solidFill>
                  <a:schemeClr val="tx1"/>
                </a:solidFill>
                <a:effectLst/>
                <a:latin typeface="-apple-system"/>
              </a:rPr>
              <a:t>kurumu</a:t>
            </a:r>
            <a:r>
              <a:rPr lang="en-US" b="0" i="0" dirty="0">
                <a:solidFill>
                  <a:schemeClr val="tx1"/>
                </a:solidFill>
                <a:effectLst/>
                <a:latin typeface="-apple-system"/>
              </a:rPr>
              <a:t> </a:t>
            </a:r>
            <a:r>
              <a:rPr lang="en-US" b="0" i="0" dirty="0" err="1">
                <a:solidFill>
                  <a:schemeClr val="tx1"/>
                </a:solidFill>
                <a:effectLst/>
                <a:latin typeface="-apple-system"/>
              </a:rPr>
              <a:t>ile</a:t>
            </a:r>
            <a:r>
              <a:rPr lang="en-US" b="0" i="0" dirty="0">
                <a:solidFill>
                  <a:schemeClr val="tx1"/>
                </a:solidFill>
                <a:effectLst/>
                <a:latin typeface="-apple-system"/>
              </a:rPr>
              <a:t> </a:t>
            </a:r>
            <a:r>
              <a:rPr lang="en-US" b="0" i="0" dirty="0" err="1">
                <a:solidFill>
                  <a:schemeClr val="tx1"/>
                </a:solidFill>
                <a:effectLst/>
                <a:latin typeface="-apple-system"/>
              </a:rPr>
              <a:t>birlikte</a:t>
            </a:r>
            <a:r>
              <a:rPr lang="en-US" b="0" i="0" dirty="0">
                <a:solidFill>
                  <a:schemeClr val="tx1"/>
                </a:solidFill>
                <a:effectLst/>
                <a:latin typeface="-apple-system"/>
              </a:rPr>
              <a:t> </a:t>
            </a:r>
            <a:r>
              <a:rPr lang="en-US" b="0" i="0" dirty="0" err="1">
                <a:solidFill>
                  <a:schemeClr val="tx1"/>
                </a:solidFill>
                <a:effectLst/>
                <a:latin typeface="-apple-system"/>
              </a:rPr>
              <a:t>devletin</a:t>
            </a:r>
            <a:r>
              <a:rPr lang="en-US" b="0" i="0" dirty="0">
                <a:solidFill>
                  <a:schemeClr val="tx1"/>
                </a:solidFill>
                <a:effectLst/>
                <a:latin typeface="-apple-system"/>
              </a:rPr>
              <a:t> </a:t>
            </a:r>
            <a:r>
              <a:rPr lang="en-US" b="0" i="0" dirty="0" err="1">
                <a:solidFill>
                  <a:schemeClr val="tx1"/>
                </a:solidFill>
                <a:effectLst/>
                <a:latin typeface="-apple-system"/>
              </a:rPr>
              <a:t>izin</a:t>
            </a:r>
            <a:r>
              <a:rPr lang="en-US" b="0" i="0" dirty="0">
                <a:solidFill>
                  <a:schemeClr val="tx1"/>
                </a:solidFill>
                <a:effectLst/>
                <a:latin typeface="-apple-system"/>
              </a:rPr>
              <a:t> </a:t>
            </a:r>
            <a:r>
              <a:rPr lang="en-US" b="0" i="0" dirty="0" err="1">
                <a:solidFill>
                  <a:schemeClr val="tx1"/>
                </a:solidFill>
                <a:effectLst/>
                <a:latin typeface="-apple-system"/>
              </a:rPr>
              <a:t>verdiği</a:t>
            </a:r>
            <a:r>
              <a:rPr lang="en-US" b="0" i="0" dirty="0">
                <a:solidFill>
                  <a:schemeClr val="tx1"/>
                </a:solidFill>
                <a:effectLst/>
                <a:latin typeface="-apple-system"/>
              </a:rPr>
              <a:t> </a:t>
            </a:r>
            <a:r>
              <a:rPr lang="en-US" b="0" i="0" dirty="0" err="1">
                <a:solidFill>
                  <a:schemeClr val="tx1"/>
                </a:solidFill>
                <a:effectLst/>
                <a:latin typeface="-apple-system"/>
              </a:rPr>
              <a:t>diğer</a:t>
            </a:r>
            <a:r>
              <a:rPr lang="en-US" b="0" i="0" dirty="0">
                <a:solidFill>
                  <a:schemeClr val="tx1"/>
                </a:solidFill>
                <a:effectLst/>
                <a:latin typeface="-apple-system"/>
              </a:rPr>
              <a:t> </a:t>
            </a:r>
            <a:r>
              <a:rPr lang="en-US" b="0" i="0" dirty="0" err="1">
                <a:solidFill>
                  <a:schemeClr val="tx1"/>
                </a:solidFill>
                <a:effectLst/>
                <a:latin typeface="-apple-system"/>
              </a:rPr>
              <a:t>tek</a:t>
            </a:r>
            <a:r>
              <a:rPr lang="en-US" b="0" i="0" dirty="0">
                <a:solidFill>
                  <a:schemeClr val="tx1"/>
                </a:solidFill>
                <a:effectLst/>
                <a:latin typeface="-apple-system"/>
              </a:rPr>
              <a:t> </a:t>
            </a:r>
            <a:r>
              <a:rPr lang="en-US" b="0" i="0" dirty="0" err="1">
                <a:solidFill>
                  <a:schemeClr val="tx1"/>
                </a:solidFill>
                <a:effectLst/>
                <a:latin typeface="-apple-system"/>
              </a:rPr>
              <a:t>bir</a:t>
            </a:r>
            <a:r>
              <a:rPr lang="en-US" b="0" i="0" dirty="0">
                <a:solidFill>
                  <a:schemeClr val="tx1"/>
                </a:solidFill>
                <a:effectLst/>
                <a:latin typeface="-apple-system"/>
              </a:rPr>
              <a:t> </a:t>
            </a:r>
            <a:r>
              <a:rPr lang="en-US" b="0" i="0" dirty="0" err="1">
                <a:solidFill>
                  <a:schemeClr val="tx1"/>
                </a:solidFill>
                <a:effectLst/>
                <a:latin typeface="-apple-system"/>
              </a:rPr>
              <a:t>alıcı</a:t>
            </a:r>
            <a:r>
              <a:rPr lang="en-US" b="0" i="0" dirty="0">
                <a:solidFill>
                  <a:schemeClr val="tx1"/>
                </a:solidFill>
                <a:effectLst/>
                <a:latin typeface="-apple-system"/>
              </a:rPr>
              <a:t> </a:t>
            </a:r>
            <a:r>
              <a:rPr lang="en-US" b="0" i="0" dirty="0" err="1">
                <a:solidFill>
                  <a:schemeClr val="tx1"/>
                </a:solidFill>
                <a:effectLst/>
                <a:latin typeface="-apple-system"/>
              </a:rPr>
              <a:t>bu</a:t>
            </a:r>
            <a:r>
              <a:rPr lang="en-US" b="0" i="0" dirty="0">
                <a:solidFill>
                  <a:schemeClr val="tx1"/>
                </a:solidFill>
                <a:effectLst/>
                <a:latin typeface="-apple-system"/>
              </a:rPr>
              <a:t> </a:t>
            </a:r>
            <a:r>
              <a:rPr lang="en-US" b="0" i="0" dirty="0" err="1">
                <a:solidFill>
                  <a:schemeClr val="tx1"/>
                </a:solidFill>
                <a:effectLst/>
                <a:latin typeface="-apple-system"/>
              </a:rPr>
              <a:t>piyasada</a:t>
            </a:r>
            <a:r>
              <a:rPr lang="en-US" b="0" i="0" dirty="0">
                <a:solidFill>
                  <a:schemeClr val="tx1"/>
                </a:solidFill>
                <a:effectLst/>
                <a:latin typeface="-apple-system"/>
              </a:rPr>
              <a:t> </a:t>
            </a:r>
            <a:r>
              <a:rPr lang="en-US" b="0" i="0" dirty="0" err="1">
                <a:solidFill>
                  <a:schemeClr val="tx1"/>
                </a:solidFill>
                <a:effectLst/>
                <a:latin typeface="-apple-system"/>
              </a:rPr>
              <a:t>bulunur</a:t>
            </a:r>
            <a:r>
              <a:rPr lang="en-US" b="0" i="0" dirty="0">
                <a:solidFill>
                  <a:schemeClr val="tx1"/>
                </a:solidFill>
                <a:effectLst/>
                <a:latin typeface="-apple-system"/>
              </a:rPr>
              <a:t>. </a:t>
            </a:r>
            <a:r>
              <a:rPr lang="en-US" b="0" i="0" dirty="0" err="1">
                <a:solidFill>
                  <a:schemeClr val="tx1"/>
                </a:solidFill>
                <a:effectLst/>
                <a:latin typeface="-apple-system"/>
              </a:rPr>
              <a:t>Oligopsonun</a:t>
            </a:r>
            <a:r>
              <a:rPr lang="en-US" b="0" i="0" dirty="0">
                <a:solidFill>
                  <a:schemeClr val="tx1"/>
                </a:solidFill>
                <a:effectLst/>
                <a:latin typeface="-apple-system"/>
              </a:rPr>
              <a:t> </a:t>
            </a:r>
            <a:r>
              <a:rPr lang="en-US" b="0" i="0" dirty="0" err="1">
                <a:solidFill>
                  <a:schemeClr val="tx1"/>
                </a:solidFill>
                <a:effectLst/>
                <a:latin typeface="-apple-system"/>
              </a:rPr>
              <a:t>özel</a:t>
            </a:r>
            <a:r>
              <a:rPr lang="en-US" b="0" i="0" dirty="0">
                <a:solidFill>
                  <a:schemeClr val="tx1"/>
                </a:solidFill>
                <a:effectLst/>
                <a:latin typeface="-apple-system"/>
              </a:rPr>
              <a:t> </a:t>
            </a:r>
            <a:r>
              <a:rPr lang="en-US" b="0" i="0" dirty="0" err="1">
                <a:solidFill>
                  <a:schemeClr val="tx1"/>
                </a:solidFill>
                <a:effectLst/>
                <a:latin typeface="-apple-system"/>
              </a:rPr>
              <a:t>türleri</a:t>
            </a:r>
            <a:r>
              <a:rPr lang="en-US" b="0" i="0" dirty="0">
                <a:solidFill>
                  <a:schemeClr val="tx1"/>
                </a:solidFill>
                <a:effectLst/>
                <a:latin typeface="-apple-system"/>
              </a:rPr>
              <a:t>; </a:t>
            </a:r>
            <a:r>
              <a:rPr lang="en-US" b="0" i="0" dirty="0" err="1">
                <a:solidFill>
                  <a:schemeClr val="tx1"/>
                </a:solidFill>
                <a:effectLst/>
                <a:latin typeface="-apple-system"/>
              </a:rPr>
              <a:t>düopson</a:t>
            </a:r>
            <a:r>
              <a:rPr lang="en-US" b="0" i="0" dirty="0">
                <a:solidFill>
                  <a:schemeClr val="tx1"/>
                </a:solidFill>
                <a:effectLst/>
                <a:latin typeface="-apple-system"/>
              </a:rPr>
              <a:t> </a:t>
            </a:r>
            <a:r>
              <a:rPr lang="en-US" b="0" i="0" dirty="0" err="1">
                <a:solidFill>
                  <a:schemeClr val="tx1"/>
                </a:solidFill>
                <a:effectLst/>
                <a:latin typeface="-apple-system"/>
              </a:rPr>
              <a:t>ve</a:t>
            </a:r>
            <a:r>
              <a:rPr lang="en-US" b="0" i="0" dirty="0">
                <a:solidFill>
                  <a:schemeClr val="tx1"/>
                </a:solidFill>
                <a:effectLst/>
                <a:latin typeface="-apple-system"/>
              </a:rPr>
              <a:t> </a:t>
            </a:r>
            <a:r>
              <a:rPr lang="en-US" b="0" i="0" dirty="0" err="1">
                <a:solidFill>
                  <a:schemeClr val="tx1"/>
                </a:solidFill>
                <a:effectLst/>
                <a:latin typeface="-apple-system"/>
              </a:rPr>
              <a:t>triopsondur</a:t>
            </a:r>
            <a:r>
              <a:rPr lang="en-US" b="0" i="0" dirty="0">
                <a:solidFill>
                  <a:schemeClr val="tx1"/>
                </a:solidFill>
                <a:effectLst/>
                <a:latin typeface="-apple-system"/>
              </a:rPr>
              <a:t>.</a:t>
            </a:r>
          </a:p>
          <a:p>
            <a:r>
              <a:rPr lang="en-US" b="1" i="0" dirty="0" err="1">
                <a:solidFill>
                  <a:schemeClr val="tx1"/>
                </a:solidFill>
                <a:effectLst/>
                <a:latin typeface="-apple-system"/>
              </a:rPr>
              <a:t>Düopson</a:t>
            </a:r>
            <a:r>
              <a:rPr lang="en-US" b="1" i="0" dirty="0">
                <a:solidFill>
                  <a:schemeClr val="tx1"/>
                </a:solidFill>
                <a:effectLst/>
                <a:latin typeface="-apple-system"/>
              </a:rPr>
              <a:t> </a:t>
            </a:r>
            <a:r>
              <a:rPr lang="en-US" b="1" i="0" dirty="0" err="1">
                <a:solidFill>
                  <a:schemeClr val="tx1"/>
                </a:solidFill>
                <a:effectLst/>
                <a:latin typeface="-apple-system"/>
              </a:rPr>
              <a:t>piyasası</a:t>
            </a:r>
            <a:r>
              <a:rPr lang="en-US" b="1" i="0" dirty="0">
                <a:solidFill>
                  <a:schemeClr val="tx1"/>
                </a:solidFill>
                <a:effectLst/>
                <a:latin typeface="-apple-system"/>
              </a:rPr>
              <a:t>:</a:t>
            </a:r>
            <a:r>
              <a:rPr lang="en-US" b="0" i="0" dirty="0">
                <a:solidFill>
                  <a:schemeClr val="tx1"/>
                </a:solidFill>
                <a:effectLst/>
                <a:latin typeface="-apple-system"/>
              </a:rPr>
              <a:t> </a:t>
            </a:r>
            <a:r>
              <a:rPr lang="en-US" b="0" i="0" dirty="0" err="1">
                <a:solidFill>
                  <a:schemeClr val="tx1"/>
                </a:solidFill>
                <a:effectLst/>
                <a:latin typeface="-apple-system"/>
              </a:rPr>
              <a:t>Düopson</a:t>
            </a:r>
            <a:r>
              <a:rPr lang="en-US" b="0" i="0" dirty="0">
                <a:solidFill>
                  <a:schemeClr val="tx1"/>
                </a:solidFill>
                <a:effectLst/>
                <a:latin typeface="-apple-system"/>
              </a:rPr>
              <a:t> </a:t>
            </a:r>
            <a:r>
              <a:rPr lang="en-US" b="0" i="0" dirty="0" err="1">
                <a:solidFill>
                  <a:schemeClr val="tx1"/>
                </a:solidFill>
                <a:effectLst/>
                <a:latin typeface="-apple-system"/>
              </a:rPr>
              <a:t>piyasasında</a:t>
            </a:r>
            <a:r>
              <a:rPr lang="en-US" b="0" i="0" dirty="0">
                <a:solidFill>
                  <a:schemeClr val="tx1"/>
                </a:solidFill>
                <a:effectLst/>
                <a:latin typeface="-apple-system"/>
              </a:rPr>
              <a:t> </a:t>
            </a:r>
            <a:r>
              <a:rPr lang="en-US" b="0" i="0" dirty="0" err="1">
                <a:solidFill>
                  <a:schemeClr val="tx1"/>
                </a:solidFill>
                <a:effectLst/>
                <a:latin typeface="-apple-system"/>
              </a:rPr>
              <a:t>iki</a:t>
            </a:r>
            <a:r>
              <a:rPr lang="en-US" b="0" i="0" dirty="0">
                <a:solidFill>
                  <a:schemeClr val="tx1"/>
                </a:solidFill>
                <a:effectLst/>
                <a:latin typeface="-apple-system"/>
              </a:rPr>
              <a:t> </a:t>
            </a:r>
            <a:r>
              <a:rPr lang="en-US" b="0" i="0" dirty="0" err="1">
                <a:solidFill>
                  <a:schemeClr val="tx1"/>
                </a:solidFill>
                <a:effectLst/>
                <a:latin typeface="-apple-system"/>
              </a:rPr>
              <a:t>alıcı</a:t>
            </a:r>
            <a:r>
              <a:rPr lang="en-US" b="0" i="0" dirty="0">
                <a:solidFill>
                  <a:schemeClr val="tx1"/>
                </a:solidFill>
                <a:effectLst/>
                <a:latin typeface="-apple-system"/>
              </a:rPr>
              <a:t> </a:t>
            </a:r>
            <a:r>
              <a:rPr lang="en-US" b="0" i="0" dirty="0" err="1">
                <a:solidFill>
                  <a:schemeClr val="tx1"/>
                </a:solidFill>
                <a:effectLst/>
                <a:latin typeface="-apple-system"/>
              </a:rPr>
              <a:t>çok</a:t>
            </a:r>
            <a:r>
              <a:rPr lang="en-US" b="0" i="0" dirty="0">
                <a:solidFill>
                  <a:schemeClr val="tx1"/>
                </a:solidFill>
                <a:effectLst/>
                <a:latin typeface="-apple-system"/>
              </a:rPr>
              <a:t> </a:t>
            </a:r>
            <a:r>
              <a:rPr lang="en-US" b="0" i="0" dirty="0" err="1">
                <a:solidFill>
                  <a:schemeClr val="tx1"/>
                </a:solidFill>
                <a:effectLst/>
                <a:latin typeface="-apple-system"/>
              </a:rPr>
              <a:t>sayıda</a:t>
            </a:r>
            <a:r>
              <a:rPr lang="en-US" b="0" i="0" dirty="0">
                <a:solidFill>
                  <a:schemeClr val="tx1"/>
                </a:solidFill>
                <a:effectLst/>
                <a:latin typeface="-apple-system"/>
              </a:rPr>
              <a:t> </a:t>
            </a:r>
            <a:r>
              <a:rPr lang="en-US" b="0" i="0" dirty="0" err="1">
                <a:solidFill>
                  <a:schemeClr val="tx1"/>
                </a:solidFill>
                <a:effectLst/>
                <a:latin typeface="-apple-system"/>
              </a:rPr>
              <a:t>satıcı</a:t>
            </a:r>
            <a:r>
              <a:rPr lang="en-US" b="0" i="0" dirty="0">
                <a:solidFill>
                  <a:schemeClr val="tx1"/>
                </a:solidFill>
                <a:effectLst/>
                <a:latin typeface="-apple-system"/>
              </a:rPr>
              <a:t> </a:t>
            </a:r>
            <a:r>
              <a:rPr lang="en-US" b="0" i="0" dirty="0" err="1">
                <a:solidFill>
                  <a:schemeClr val="tx1"/>
                </a:solidFill>
                <a:effectLst/>
                <a:latin typeface="-apple-system"/>
              </a:rPr>
              <a:t>bulunmaktadır</a:t>
            </a:r>
            <a:r>
              <a:rPr lang="en-US" b="0" i="0" dirty="0">
                <a:solidFill>
                  <a:schemeClr val="tx1"/>
                </a:solidFill>
                <a:effectLst/>
                <a:latin typeface="-apple-system"/>
              </a:rPr>
              <a:t>. </a:t>
            </a:r>
            <a:r>
              <a:rPr lang="en-US" b="0" i="0" dirty="0" err="1">
                <a:solidFill>
                  <a:schemeClr val="tx1"/>
                </a:solidFill>
                <a:effectLst/>
                <a:latin typeface="-apple-system"/>
              </a:rPr>
              <a:t>Örneğin</a:t>
            </a:r>
            <a:r>
              <a:rPr lang="en-US" b="0" i="0" dirty="0">
                <a:solidFill>
                  <a:schemeClr val="tx1"/>
                </a:solidFill>
                <a:effectLst/>
                <a:latin typeface="-apple-system"/>
              </a:rPr>
              <a:t>, </a:t>
            </a:r>
            <a:r>
              <a:rPr lang="en-US" b="0" i="0" dirty="0" err="1">
                <a:solidFill>
                  <a:schemeClr val="tx1"/>
                </a:solidFill>
                <a:effectLst/>
                <a:latin typeface="-apple-system"/>
              </a:rPr>
              <a:t>bazı</a:t>
            </a:r>
            <a:r>
              <a:rPr lang="en-US" b="0" i="0" dirty="0">
                <a:solidFill>
                  <a:schemeClr val="tx1"/>
                </a:solidFill>
                <a:effectLst/>
                <a:latin typeface="-apple-system"/>
              </a:rPr>
              <a:t> </a:t>
            </a:r>
            <a:r>
              <a:rPr lang="en-US" b="0" i="0" dirty="0" err="1">
                <a:solidFill>
                  <a:schemeClr val="tx1"/>
                </a:solidFill>
                <a:effectLst/>
                <a:latin typeface="-apple-system"/>
              </a:rPr>
              <a:t>bölgelerde</a:t>
            </a:r>
            <a:r>
              <a:rPr lang="en-US" b="0" i="0" dirty="0">
                <a:solidFill>
                  <a:schemeClr val="tx1"/>
                </a:solidFill>
                <a:effectLst/>
                <a:latin typeface="-apple-system"/>
              </a:rPr>
              <a:t> </a:t>
            </a:r>
            <a:r>
              <a:rPr lang="en-US" b="0" i="0" dirty="0" err="1">
                <a:solidFill>
                  <a:schemeClr val="tx1"/>
                </a:solidFill>
                <a:effectLst/>
                <a:latin typeface="-apple-system"/>
              </a:rPr>
              <a:t>çiftçilerin</a:t>
            </a:r>
            <a:r>
              <a:rPr lang="en-US" b="0" i="0" dirty="0">
                <a:solidFill>
                  <a:schemeClr val="tx1"/>
                </a:solidFill>
                <a:effectLst/>
                <a:latin typeface="-apple-system"/>
              </a:rPr>
              <a:t> </a:t>
            </a:r>
            <a:r>
              <a:rPr lang="en-US" b="0" i="0" dirty="0" err="1">
                <a:solidFill>
                  <a:schemeClr val="tx1"/>
                </a:solidFill>
                <a:effectLst/>
                <a:latin typeface="-apple-system"/>
              </a:rPr>
              <a:t>ürettikleri</a:t>
            </a:r>
            <a:r>
              <a:rPr lang="en-US" b="0" i="0" dirty="0">
                <a:solidFill>
                  <a:schemeClr val="tx1"/>
                </a:solidFill>
                <a:effectLst/>
                <a:latin typeface="-apple-system"/>
              </a:rPr>
              <a:t> </a:t>
            </a:r>
            <a:r>
              <a:rPr lang="en-US" b="0" i="0" dirty="0" err="1">
                <a:solidFill>
                  <a:schemeClr val="tx1"/>
                </a:solidFill>
                <a:effectLst/>
                <a:latin typeface="-apple-system"/>
              </a:rPr>
              <a:t>ürünleri</a:t>
            </a:r>
            <a:r>
              <a:rPr lang="en-US" b="0" i="0" dirty="0">
                <a:solidFill>
                  <a:schemeClr val="tx1"/>
                </a:solidFill>
                <a:effectLst/>
                <a:latin typeface="-apple-system"/>
              </a:rPr>
              <a:t> </a:t>
            </a:r>
            <a:r>
              <a:rPr lang="en-US" b="0" i="0" dirty="0" err="1">
                <a:solidFill>
                  <a:schemeClr val="tx1"/>
                </a:solidFill>
                <a:effectLst/>
                <a:latin typeface="-apple-system"/>
              </a:rPr>
              <a:t>toptan</a:t>
            </a:r>
            <a:r>
              <a:rPr lang="en-US" b="0" i="0" dirty="0">
                <a:solidFill>
                  <a:schemeClr val="tx1"/>
                </a:solidFill>
                <a:effectLst/>
                <a:latin typeface="-apple-system"/>
              </a:rPr>
              <a:t> </a:t>
            </a:r>
            <a:r>
              <a:rPr lang="en-US" b="0" i="0" dirty="0" err="1">
                <a:solidFill>
                  <a:schemeClr val="tx1"/>
                </a:solidFill>
                <a:effectLst/>
                <a:latin typeface="-apple-system"/>
              </a:rPr>
              <a:t>alan</a:t>
            </a:r>
            <a:r>
              <a:rPr lang="en-US" b="0" i="0" dirty="0">
                <a:solidFill>
                  <a:schemeClr val="tx1"/>
                </a:solidFill>
                <a:effectLst/>
                <a:latin typeface="-apple-system"/>
              </a:rPr>
              <a:t> </a:t>
            </a:r>
            <a:r>
              <a:rPr lang="en-US" b="0" i="0" dirty="0" err="1">
                <a:solidFill>
                  <a:schemeClr val="tx1"/>
                </a:solidFill>
                <a:effectLst/>
                <a:latin typeface="-apple-system"/>
              </a:rPr>
              <a:t>ve</a:t>
            </a:r>
            <a:r>
              <a:rPr lang="en-US" b="0" i="0" dirty="0">
                <a:solidFill>
                  <a:schemeClr val="tx1"/>
                </a:solidFill>
                <a:effectLst/>
                <a:latin typeface="-apple-system"/>
              </a:rPr>
              <a:t> </a:t>
            </a:r>
            <a:r>
              <a:rPr lang="en-US" b="0" i="0" dirty="0" err="1">
                <a:solidFill>
                  <a:schemeClr val="tx1"/>
                </a:solidFill>
                <a:effectLst/>
                <a:latin typeface="-apple-system"/>
              </a:rPr>
              <a:t>pazarlayan</a:t>
            </a:r>
            <a:r>
              <a:rPr lang="en-US" b="0" i="0" dirty="0">
                <a:solidFill>
                  <a:schemeClr val="tx1"/>
                </a:solidFill>
                <a:effectLst/>
                <a:latin typeface="-apple-system"/>
              </a:rPr>
              <a:t> </a:t>
            </a:r>
            <a:r>
              <a:rPr lang="en-US" b="0" i="0" dirty="0" err="1">
                <a:solidFill>
                  <a:schemeClr val="tx1"/>
                </a:solidFill>
                <a:effectLst/>
                <a:latin typeface="-apple-system"/>
              </a:rPr>
              <a:t>aracılar</a:t>
            </a:r>
            <a:r>
              <a:rPr lang="en-US" b="0" i="0" dirty="0">
                <a:solidFill>
                  <a:schemeClr val="tx1"/>
                </a:solidFill>
                <a:effectLst/>
                <a:latin typeface="-apple-system"/>
              </a:rPr>
              <a:t> </a:t>
            </a:r>
            <a:r>
              <a:rPr lang="en-US" b="0" i="0" dirty="0" err="1">
                <a:solidFill>
                  <a:schemeClr val="tx1"/>
                </a:solidFill>
                <a:effectLst/>
                <a:latin typeface="-apple-system"/>
              </a:rPr>
              <a:t>bulunmaktadır</a:t>
            </a:r>
            <a:r>
              <a:rPr lang="en-US" b="0" i="0" dirty="0">
                <a:solidFill>
                  <a:schemeClr val="tx1"/>
                </a:solidFill>
                <a:effectLst/>
                <a:latin typeface="-apple-system"/>
              </a:rPr>
              <a:t>. </a:t>
            </a:r>
            <a:r>
              <a:rPr lang="en-US" b="0" i="0" dirty="0" err="1">
                <a:solidFill>
                  <a:schemeClr val="tx1"/>
                </a:solidFill>
                <a:effectLst/>
                <a:latin typeface="-apple-system"/>
              </a:rPr>
              <a:t>Eğer</a:t>
            </a:r>
            <a:r>
              <a:rPr lang="en-US" b="0" i="0" dirty="0">
                <a:solidFill>
                  <a:schemeClr val="tx1"/>
                </a:solidFill>
                <a:effectLst/>
                <a:latin typeface="-apple-system"/>
              </a:rPr>
              <a:t>; </a:t>
            </a:r>
            <a:r>
              <a:rPr lang="en-US" b="0" i="0" dirty="0" err="1">
                <a:solidFill>
                  <a:schemeClr val="tx1"/>
                </a:solidFill>
                <a:effectLst/>
                <a:latin typeface="-apple-system"/>
              </a:rPr>
              <a:t>bir</a:t>
            </a:r>
            <a:r>
              <a:rPr lang="en-US" b="0" i="0" dirty="0">
                <a:solidFill>
                  <a:schemeClr val="tx1"/>
                </a:solidFill>
                <a:effectLst/>
                <a:latin typeface="-apple-system"/>
              </a:rPr>
              <a:t> </a:t>
            </a:r>
            <a:r>
              <a:rPr lang="en-US" b="0" i="0" dirty="0" err="1">
                <a:solidFill>
                  <a:schemeClr val="tx1"/>
                </a:solidFill>
                <a:effectLst/>
                <a:latin typeface="-apple-system"/>
              </a:rPr>
              <a:t>bölgedeki</a:t>
            </a:r>
            <a:r>
              <a:rPr lang="en-US" b="0" i="0" dirty="0">
                <a:solidFill>
                  <a:schemeClr val="tx1"/>
                </a:solidFill>
                <a:effectLst/>
                <a:latin typeface="-apple-system"/>
              </a:rPr>
              <a:t> </a:t>
            </a:r>
            <a:r>
              <a:rPr lang="en-US" b="0" i="0" dirty="0" err="1">
                <a:solidFill>
                  <a:schemeClr val="tx1"/>
                </a:solidFill>
                <a:effectLst/>
                <a:latin typeface="-apple-system"/>
              </a:rPr>
              <a:t>çok</a:t>
            </a:r>
            <a:r>
              <a:rPr lang="en-US" b="0" i="0" dirty="0">
                <a:solidFill>
                  <a:schemeClr val="tx1"/>
                </a:solidFill>
                <a:effectLst/>
                <a:latin typeface="-apple-system"/>
              </a:rPr>
              <a:t> </a:t>
            </a:r>
            <a:r>
              <a:rPr lang="en-US" b="0" i="0" dirty="0" err="1">
                <a:solidFill>
                  <a:schemeClr val="tx1"/>
                </a:solidFill>
                <a:effectLst/>
                <a:latin typeface="-apple-system"/>
              </a:rPr>
              <a:t>sayıdaki</a:t>
            </a:r>
            <a:r>
              <a:rPr lang="en-US" b="0" i="0" dirty="0">
                <a:solidFill>
                  <a:schemeClr val="tx1"/>
                </a:solidFill>
                <a:effectLst/>
                <a:latin typeface="-apple-system"/>
              </a:rPr>
              <a:t> </a:t>
            </a:r>
            <a:r>
              <a:rPr lang="en-US" b="0" i="0" dirty="0" err="1">
                <a:solidFill>
                  <a:schemeClr val="tx1"/>
                </a:solidFill>
                <a:effectLst/>
                <a:latin typeface="-apple-system"/>
              </a:rPr>
              <a:t>üreticinin</a:t>
            </a:r>
            <a:r>
              <a:rPr lang="en-US" b="0" i="0" dirty="0">
                <a:solidFill>
                  <a:schemeClr val="tx1"/>
                </a:solidFill>
                <a:effectLst/>
                <a:latin typeface="-apple-system"/>
              </a:rPr>
              <a:t> </a:t>
            </a:r>
            <a:r>
              <a:rPr lang="en-US" b="0" i="0" dirty="0" err="1">
                <a:solidFill>
                  <a:schemeClr val="tx1"/>
                </a:solidFill>
                <a:effectLst/>
                <a:latin typeface="-apple-system"/>
              </a:rPr>
              <a:t>ürettiği</a:t>
            </a:r>
            <a:r>
              <a:rPr lang="en-US" b="0" i="0" dirty="0">
                <a:solidFill>
                  <a:schemeClr val="tx1"/>
                </a:solidFill>
                <a:effectLst/>
                <a:latin typeface="-apple-system"/>
              </a:rPr>
              <a:t> </a:t>
            </a:r>
            <a:r>
              <a:rPr lang="en-US" b="0" i="0" dirty="0" err="1">
                <a:solidFill>
                  <a:schemeClr val="tx1"/>
                </a:solidFill>
                <a:effectLst/>
                <a:latin typeface="-apple-system"/>
              </a:rPr>
              <a:t>ürünü</a:t>
            </a:r>
            <a:r>
              <a:rPr lang="en-US" b="0" i="0" dirty="0">
                <a:solidFill>
                  <a:schemeClr val="tx1"/>
                </a:solidFill>
                <a:effectLst/>
                <a:latin typeface="-apple-system"/>
              </a:rPr>
              <a:t> </a:t>
            </a:r>
            <a:r>
              <a:rPr lang="en-US" b="0" i="0" dirty="0" err="1">
                <a:solidFill>
                  <a:schemeClr val="tx1"/>
                </a:solidFill>
                <a:effectLst/>
                <a:latin typeface="-apple-system"/>
              </a:rPr>
              <a:t>satın</a:t>
            </a:r>
            <a:r>
              <a:rPr lang="en-US" b="0" i="0" dirty="0">
                <a:solidFill>
                  <a:schemeClr val="tx1"/>
                </a:solidFill>
                <a:effectLst/>
                <a:latin typeface="-apple-system"/>
              </a:rPr>
              <a:t> </a:t>
            </a:r>
            <a:r>
              <a:rPr lang="en-US" b="0" i="0" dirty="0" err="1">
                <a:solidFill>
                  <a:schemeClr val="tx1"/>
                </a:solidFill>
                <a:effectLst/>
                <a:latin typeface="-apple-system"/>
              </a:rPr>
              <a:t>alan</a:t>
            </a:r>
            <a:r>
              <a:rPr lang="en-US" b="0" i="0" dirty="0">
                <a:solidFill>
                  <a:schemeClr val="tx1"/>
                </a:solidFill>
                <a:effectLst/>
                <a:latin typeface="-apple-system"/>
              </a:rPr>
              <a:t> </a:t>
            </a:r>
            <a:r>
              <a:rPr lang="en-US" b="0" i="0" dirty="0" err="1">
                <a:solidFill>
                  <a:schemeClr val="tx1"/>
                </a:solidFill>
                <a:effectLst/>
                <a:latin typeface="-apple-system"/>
              </a:rPr>
              <a:t>sadece</a:t>
            </a:r>
            <a:r>
              <a:rPr lang="en-US" b="0" i="0" dirty="0">
                <a:solidFill>
                  <a:schemeClr val="tx1"/>
                </a:solidFill>
                <a:effectLst/>
                <a:latin typeface="-apple-system"/>
              </a:rPr>
              <a:t> </a:t>
            </a:r>
            <a:r>
              <a:rPr lang="en-US" b="0" i="0" dirty="0" err="1">
                <a:solidFill>
                  <a:schemeClr val="tx1"/>
                </a:solidFill>
                <a:effectLst/>
                <a:latin typeface="-apple-system"/>
              </a:rPr>
              <a:t>iki</a:t>
            </a:r>
            <a:r>
              <a:rPr lang="en-US" b="0" i="0" dirty="0">
                <a:solidFill>
                  <a:schemeClr val="tx1"/>
                </a:solidFill>
                <a:effectLst/>
                <a:latin typeface="-apple-system"/>
              </a:rPr>
              <a:t> </a:t>
            </a:r>
            <a:r>
              <a:rPr lang="en-US" b="0" i="0" dirty="0" err="1">
                <a:solidFill>
                  <a:schemeClr val="tx1"/>
                </a:solidFill>
                <a:effectLst/>
                <a:latin typeface="-apple-system"/>
              </a:rPr>
              <a:t>aracı</a:t>
            </a:r>
            <a:r>
              <a:rPr lang="en-US" b="0" i="0" dirty="0">
                <a:solidFill>
                  <a:schemeClr val="tx1"/>
                </a:solidFill>
                <a:effectLst/>
                <a:latin typeface="-apple-system"/>
              </a:rPr>
              <a:t> </a:t>
            </a:r>
            <a:r>
              <a:rPr lang="en-US" b="0" i="0" dirty="0" err="1">
                <a:solidFill>
                  <a:schemeClr val="tx1"/>
                </a:solidFill>
                <a:effectLst/>
                <a:latin typeface="-apple-system"/>
              </a:rPr>
              <a:t>varsa</a:t>
            </a:r>
            <a:r>
              <a:rPr lang="en-US" b="0" i="0" dirty="0">
                <a:solidFill>
                  <a:schemeClr val="tx1"/>
                </a:solidFill>
                <a:effectLst/>
                <a:latin typeface="-apple-system"/>
              </a:rPr>
              <a:t> </a:t>
            </a:r>
            <a:r>
              <a:rPr lang="en-US" b="0" i="0" dirty="0" err="1">
                <a:solidFill>
                  <a:schemeClr val="tx1"/>
                </a:solidFill>
                <a:effectLst/>
                <a:latin typeface="-apple-system"/>
              </a:rPr>
              <a:t>düopson</a:t>
            </a:r>
            <a:r>
              <a:rPr lang="en-US" b="0" i="0" dirty="0">
                <a:solidFill>
                  <a:schemeClr val="tx1"/>
                </a:solidFill>
                <a:effectLst/>
                <a:latin typeface="-apple-system"/>
              </a:rPr>
              <a:t> </a:t>
            </a:r>
            <a:r>
              <a:rPr lang="en-US" b="0" i="0" dirty="0" err="1">
                <a:solidFill>
                  <a:schemeClr val="tx1"/>
                </a:solidFill>
                <a:effectLst/>
                <a:latin typeface="-apple-system"/>
              </a:rPr>
              <a:t>piyasası</a:t>
            </a:r>
            <a:r>
              <a:rPr lang="en-US" b="0" i="0" dirty="0">
                <a:solidFill>
                  <a:schemeClr val="tx1"/>
                </a:solidFill>
                <a:effectLst/>
                <a:latin typeface="-apple-system"/>
              </a:rPr>
              <a:t>, </a:t>
            </a:r>
            <a:r>
              <a:rPr lang="en-US" b="0" i="0" dirty="0" err="1">
                <a:solidFill>
                  <a:schemeClr val="tx1"/>
                </a:solidFill>
                <a:effectLst/>
                <a:latin typeface="-apple-system"/>
              </a:rPr>
              <a:t>üç</a:t>
            </a:r>
            <a:r>
              <a:rPr lang="en-US" b="0" i="0" dirty="0">
                <a:solidFill>
                  <a:schemeClr val="tx1"/>
                </a:solidFill>
                <a:effectLst/>
                <a:latin typeface="-apple-system"/>
              </a:rPr>
              <a:t> </a:t>
            </a:r>
            <a:r>
              <a:rPr lang="en-US" b="0" i="0" dirty="0" err="1">
                <a:solidFill>
                  <a:schemeClr val="tx1"/>
                </a:solidFill>
                <a:effectLst/>
                <a:latin typeface="-apple-system"/>
              </a:rPr>
              <a:t>aracı</a:t>
            </a:r>
            <a:r>
              <a:rPr lang="en-US" b="0" i="0" dirty="0">
                <a:solidFill>
                  <a:schemeClr val="tx1"/>
                </a:solidFill>
                <a:effectLst/>
                <a:latin typeface="-apple-system"/>
              </a:rPr>
              <a:t> </a:t>
            </a:r>
            <a:r>
              <a:rPr lang="en-US" b="0" i="0" dirty="0" err="1">
                <a:solidFill>
                  <a:schemeClr val="tx1"/>
                </a:solidFill>
                <a:effectLst/>
                <a:latin typeface="-apple-system"/>
              </a:rPr>
              <a:t>varsa</a:t>
            </a:r>
            <a:r>
              <a:rPr lang="en-US" b="0" i="0" dirty="0">
                <a:solidFill>
                  <a:schemeClr val="tx1"/>
                </a:solidFill>
                <a:effectLst/>
                <a:latin typeface="-apple-system"/>
              </a:rPr>
              <a:t> </a:t>
            </a:r>
            <a:r>
              <a:rPr lang="en-US" b="0" i="0" dirty="0" err="1">
                <a:solidFill>
                  <a:schemeClr val="tx1"/>
                </a:solidFill>
                <a:effectLst/>
                <a:latin typeface="-apple-system"/>
              </a:rPr>
              <a:t>oligopson</a:t>
            </a:r>
            <a:r>
              <a:rPr lang="en-US" b="0" i="0" dirty="0">
                <a:solidFill>
                  <a:schemeClr val="tx1"/>
                </a:solidFill>
                <a:effectLst/>
                <a:latin typeface="-apple-system"/>
              </a:rPr>
              <a:t> </a:t>
            </a:r>
            <a:r>
              <a:rPr lang="en-US" b="0" i="0" dirty="0" err="1">
                <a:solidFill>
                  <a:schemeClr val="tx1"/>
                </a:solidFill>
                <a:effectLst/>
                <a:latin typeface="-apple-system"/>
              </a:rPr>
              <a:t>piyasası</a:t>
            </a:r>
            <a:r>
              <a:rPr lang="en-US" b="0" i="0" dirty="0">
                <a:solidFill>
                  <a:schemeClr val="tx1"/>
                </a:solidFill>
                <a:effectLst/>
                <a:latin typeface="-apple-system"/>
              </a:rPr>
              <a:t> </a:t>
            </a:r>
            <a:r>
              <a:rPr lang="en-US" b="0" i="0" dirty="0" err="1">
                <a:solidFill>
                  <a:schemeClr val="tx1"/>
                </a:solidFill>
                <a:effectLst/>
                <a:latin typeface="-apple-system"/>
              </a:rPr>
              <a:t>söz</a:t>
            </a:r>
            <a:r>
              <a:rPr lang="en-US" b="0" i="0" dirty="0">
                <a:solidFill>
                  <a:schemeClr val="tx1"/>
                </a:solidFill>
                <a:effectLst/>
                <a:latin typeface="-apple-system"/>
              </a:rPr>
              <a:t> </a:t>
            </a:r>
            <a:r>
              <a:rPr lang="en-US" b="0" i="0" dirty="0" err="1">
                <a:solidFill>
                  <a:schemeClr val="tx1"/>
                </a:solidFill>
                <a:effectLst/>
                <a:latin typeface="-apple-system"/>
              </a:rPr>
              <a:t>konusudur</a:t>
            </a:r>
            <a:r>
              <a:rPr lang="en-US" b="0" i="0" dirty="0">
                <a:solidFill>
                  <a:schemeClr val="tx1"/>
                </a:solidFill>
                <a:effectLst/>
                <a:latin typeface="-apple-system"/>
              </a:rPr>
              <a:t>.</a:t>
            </a:r>
          </a:p>
          <a:p>
            <a:r>
              <a:rPr lang="en-US" b="1" i="0" dirty="0" err="1">
                <a:solidFill>
                  <a:schemeClr val="tx1"/>
                </a:solidFill>
                <a:effectLst/>
                <a:latin typeface="-apple-system"/>
              </a:rPr>
              <a:t>Triopson</a:t>
            </a:r>
            <a:r>
              <a:rPr lang="en-US" b="1" i="0" dirty="0">
                <a:solidFill>
                  <a:schemeClr val="tx1"/>
                </a:solidFill>
                <a:effectLst/>
                <a:latin typeface="-apple-system"/>
              </a:rPr>
              <a:t> </a:t>
            </a:r>
            <a:r>
              <a:rPr lang="en-US" b="1" i="0" dirty="0" err="1">
                <a:solidFill>
                  <a:schemeClr val="tx1"/>
                </a:solidFill>
                <a:effectLst/>
                <a:latin typeface="-apple-system"/>
              </a:rPr>
              <a:t>piyasası</a:t>
            </a:r>
            <a:r>
              <a:rPr lang="en-US" b="1" i="0" dirty="0">
                <a:solidFill>
                  <a:schemeClr val="tx1"/>
                </a:solidFill>
                <a:effectLst/>
                <a:latin typeface="-apple-system"/>
              </a:rPr>
              <a:t>:</a:t>
            </a:r>
            <a:r>
              <a:rPr lang="en-US" b="0" i="0" dirty="0">
                <a:solidFill>
                  <a:schemeClr val="tx1"/>
                </a:solidFill>
                <a:effectLst/>
                <a:latin typeface="-apple-system"/>
              </a:rPr>
              <a:t> </a:t>
            </a:r>
            <a:r>
              <a:rPr lang="en-US" b="0" i="0" dirty="0" err="1">
                <a:solidFill>
                  <a:schemeClr val="tx1"/>
                </a:solidFill>
                <a:effectLst/>
                <a:latin typeface="-apple-system"/>
              </a:rPr>
              <a:t>Üç</a:t>
            </a:r>
            <a:r>
              <a:rPr lang="en-US" b="0" i="0" dirty="0">
                <a:solidFill>
                  <a:schemeClr val="tx1"/>
                </a:solidFill>
                <a:effectLst/>
                <a:latin typeface="-apple-system"/>
              </a:rPr>
              <a:t> </a:t>
            </a:r>
            <a:r>
              <a:rPr lang="en-US" b="0" i="0" dirty="0" err="1">
                <a:solidFill>
                  <a:schemeClr val="tx1"/>
                </a:solidFill>
                <a:effectLst/>
                <a:latin typeface="-apple-system"/>
              </a:rPr>
              <a:t>alıcı</a:t>
            </a:r>
            <a:r>
              <a:rPr lang="en-US" b="0" i="0" dirty="0">
                <a:solidFill>
                  <a:schemeClr val="tx1"/>
                </a:solidFill>
                <a:effectLst/>
                <a:latin typeface="-apple-system"/>
              </a:rPr>
              <a:t>, </a:t>
            </a:r>
            <a:r>
              <a:rPr lang="en-US" b="0" i="0" dirty="0" err="1">
                <a:solidFill>
                  <a:schemeClr val="tx1"/>
                </a:solidFill>
                <a:effectLst/>
                <a:latin typeface="-apple-system"/>
              </a:rPr>
              <a:t>çok</a:t>
            </a:r>
            <a:r>
              <a:rPr lang="en-US" b="0" i="0" dirty="0">
                <a:solidFill>
                  <a:schemeClr val="tx1"/>
                </a:solidFill>
                <a:effectLst/>
                <a:latin typeface="-apple-system"/>
              </a:rPr>
              <a:t> </a:t>
            </a:r>
            <a:r>
              <a:rPr lang="en-US" b="0" i="0" dirty="0" err="1">
                <a:solidFill>
                  <a:schemeClr val="tx1"/>
                </a:solidFill>
                <a:effectLst/>
                <a:latin typeface="-apple-system"/>
              </a:rPr>
              <a:t>sayıda</a:t>
            </a:r>
            <a:r>
              <a:rPr lang="en-US" b="0" i="0" dirty="0">
                <a:solidFill>
                  <a:schemeClr val="tx1"/>
                </a:solidFill>
                <a:effectLst/>
                <a:latin typeface="-apple-system"/>
              </a:rPr>
              <a:t> </a:t>
            </a:r>
            <a:r>
              <a:rPr lang="en-US" b="0" i="0" dirty="0" err="1">
                <a:solidFill>
                  <a:schemeClr val="tx1"/>
                </a:solidFill>
                <a:effectLst/>
                <a:latin typeface="-apple-system"/>
              </a:rPr>
              <a:t>satıcının</a:t>
            </a:r>
            <a:r>
              <a:rPr lang="en-US" b="0" i="0" dirty="0">
                <a:solidFill>
                  <a:schemeClr val="tx1"/>
                </a:solidFill>
                <a:effectLst/>
                <a:latin typeface="-apple-system"/>
              </a:rPr>
              <a:t> </a:t>
            </a:r>
            <a:r>
              <a:rPr lang="en-US" b="0" i="0" dirty="0" err="1">
                <a:solidFill>
                  <a:schemeClr val="tx1"/>
                </a:solidFill>
                <a:effectLst/>
                <a:latin typeface="-apple-system"/>
              </a:rPr>
              <a:t>olduğu</a:t>
            </a:r>
            <a:r>
              <a:rPr lang="en-US" b="0" i="0" dirty="0">
                <a:solidFill>
                  <a:schemeClr val="tx1"/>
                </a:solidFill>
                <a:effectLst/>
                <a:latin typeface="-apple-system"/>
              </a:rPr>
              <a:t> </a:t>
            </a:r>
            <a:r>
              <a:rPr lang="en-US" b="0" i="0" dirty="0" err="1">
                <a:solidFill>
                  <a:schemeClr val="tx1"/>
                </a:solidFill>
                <a:effectLst/>
                <a:latin typeface="-apple-system"/>
              </a:rPr>
              <a:t>piyasa</a:t>
            </a:r>
            <a:r>
              <a:rPr lang="en-US" b="0" i="0" dirty="0">
                <a:solidFill>
                  <a:schemeClr val="tx1"/>
                </a:solidFill>
                <a:effectLst/>
                <a:latin typeface="-apple-system"/>
              </a:rPr>
              <a:t> </a:t>
            </a:r>
            <a:r>
              <a:rPr lang="en-US" b="0" i="0" dirty="0" err="1">
                <a:solidFill>
                  <a:schemeClr val="tx1"/>
                </a:solidFill>
                <a:effectLst/>
                <a:latin typeface="-apple-system"/>
              </a:rPr>
              <a:t>türüdür</a:t>
            </a:r>
            <a:r>
              <a:rPr lang="en-US" b="0" i="0" dirty="0">
                <a:solidFill>
                  <a:schemeClr val="tx1"/>
                </a:solidFill>
                <a:effectLst/>
                <a:latin typeface="-apple-system"/>
              </a:rPr>
              <a:t>.</a:t>
            </a:r>
          </a:p>
          <a:p>
            <a:endParaRPr lang="en-US" dirty="0">
              <a:solidFill>
                <a:schemeClr val="tx1"/>
              </a:solidFill>
            </a:endParaRPr>
          </a:p>
        </p:txBody>
      </p:sp>
    </p:spTree>
    <p:extLst>
      <p:ext uri="{BB962C8B-B14F-4D97-AF65-F5344CB8AC3E}">
        <p14:creationId xmlns:p14="http://schemas.microsoft.com/office/powerpoint/2010/main" val="32133047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424012-AD72-4EBE-97AD-85BF05FDBEB8}"/>
              </a:ext>
            </a:extLst>
          </p:cNvPr>
          <p:cNvSpPr>
            <a:spLocks noGrp="1"/>
          </p:cNvSpPr>
          <p:nvPr>
            <p:ph type="title"/>
          </p:nvPr>
        </p:nvSpPr>
        <p:spPr>
          <a:xfrm>
            <a:off x="1002572" y="227861"/>
            <a:ext cx="10353762" cy="1257300"/>
          </a:xfrm>
        </p:spPr>
        <p:txBody>
          <a:bodyPr>
            <a:normAutofit/>
          </a:bodyPr>
          <a:lstStyle/>
          <a:p>
            <a:r>
              <a:rPr lang="az-Latn-AZ" i="1" dirty="0">
                <a:solidFill>
                  <a:schemeClr val="tx1"/>
                </a:solidFill>
                <a:effectLst>
                  <a:outerShdw blurRad="38100" dist="38100" dir="2700000" algn="tl">
                    <a:srgbClr val="000000">
                      <a:alpha val="43137"/>
                    </a:srgbClr>
                  </a:outerShdw>
                </a:effectLst>
                <a:latin typeface="+mn-lt"/>
              </a:rPr>
              <a:t>Fiyat ve Fiyatlandırma Stratejileri</a:t>
            </a:r>
            <a:endParaRPr lang="en-US" i="1" dirty="0">
              <a:solidFill>
                <a:schemeClr val="tx1"/>
              </a:solidFill>
              <a:effectLst>
                <a:outerShdw blurRad="38100" dist="38100" dir="2700000" algn="tl">
                  <a:srgbClr val="000000">
                    <a:alpha val="43137"/>
                  </a:srgbClr>
                </a:outerShdw>
              </a:effectLst>
              <a:latin typeface="+mn-lt"/>
            </a:endParaRPr>
          </a:p>
        </p:txBody>
      </p:sp>
      <p:sp>
        <p:nvSpPr>
          <p:cNvPr id="3" name="Content Placeholder 2">
            <a:extLst>
              <a:ext uri="{FF2B5EF4-FFF2-40B4-BE49-F238E27FC236}">
                <a16:creationId xmlns:a16="http://schemas.microsoft.com/office/drawing/2014/main" id="{084C6272-DD8A-4D99-9783-6008BFFEAFA0}"/>
              </a:ext>
            </a:extLst>
          </p:cNvPr>
          <p:cNvSpPr>
            <a:spLocks noGrp="1"/>
          </p:cNvSpPr>
          <p:nvPr>
            <p:ph idx="1"/>
          </p:nvPr>
        </p:nvSpPr>
        <p:spPr>
          <a:xfrm>
            <a:off x="292358" y="1485161"/>
            <a:ext cx="4918834" cy="4420802"/>
          </a:xfrm>
        </p:spPr>
        <p:txBody>
          <a:bodyPr>
            <a:normAutofit lnSpcReduction="10000"/>
          </a:bodyPr>
          <a:lstStyle/>
          <a:p>
            <a:pPr marL="36900" indent="0">
              <a:buNone/>
            </a:pPr>
            <a:r>
              <a:rPr lang="en-US" b="0" i="0" dirty="0" err="1">
                <a:solidFill>
                  <a:schemeClr val="tx1"/>
                </a:solidFill>
                <a:effectLst/>
                <a:latin typeface="Lora"/>
              </a:rPr>
              <a:t>Öncelikle</a:t>
            </a:r>
            <a:r>
              <a:rPr lang="en-US" b="0" i="0" dirty="0">
                <a:solidFill>
                  <a:schemeClr val="tx1"/>
                </a:solidFill>
                <a:effectLst/>
                <a:latin typeface="Lora"/>
              </a:rPr>
              <a:t> </a:t>
            </a:r>
            <a:r>
              <a:rPr lang="en-US" b="0" i="0" dirty="0" err="1">
                <a:solidFill>
                  <a:schemeClr val="tx1"/>
                </a:solidFill>
                <a:effectLst/>
                <a:latin typeface="Lora"/>
              </a:rPr>
              <a:t>fiyat</a:t>
            </a:r>
            <a:r>
              <a:rPr lang="en-US" b="0" i="0" dirty="0">
                <a:solidFill>
                  <a:schemeClr val="tx1"/>
                </a:solidFill>
                <a:effectLst/>
                <a:latin typeface="Lora"/>
              </a:rPr>
              <a:t> </a:t>
            </a:r>
            <a:r>
              <a:rPr lang="en-US" b="0" i="0" dirty="0" err="1">
                <a:solidFill>
                  <a:schemeClr val="tx1"/>
                </a:solidFill>
                <a:effectLst/>
                <a:latin typeface="Lora"/>
              </a:rPr>
              <a:t>kelimesinin</a:t>
            </a:r>
            <a:r>
              <a:rPr lang="en-US" b="0" i="0" dirty="0">
                <a:solidFill>
                  <a:schemeClr val="tx1"/>
                </a:solidFill>
                <a:effectLst/>
                <a:latin typeface="Lora"/>
              </a:rPr>
              <a:t> </a:t>
            </a:r>
            <a:r>
              <a:rPr lang="en-US" b="0" i="0" dirty="0" err="1">
                <a:solidFill>
                  <a:schemeClr val="tx1"/>
                </a:solidFill>
                <a:effectLst/>
                <a:latin typeface="Lora"/>
              </a:rPr>
              <a:t>anlamına</a:t>
            </a:r>
            <a:r>
              <a:rPr lang="en-US" b="0" i="0" dirty="0">
                <a:solidFill>
                  <a:schemeClr val="tx1"/>
                </a:solidFill>
                <a:effectLst/>
                <a:latin typeface="Lora"/>
              </a:rPr>
              <a:t> </a:t>
            </a:r>
            <a:r>
              <a:rPr lang="en-US" b="0" i="0" dirty="0" err="1">
                <a:solidFill>
                  <a:schemeClr val="tx1"/>
                </a:solidFill>
                <a:effectLst/>
                <a:latin typeface="Lora"/>
              </a:rPr>
              <a:t>bakacak</a:t>
            </a:r>
            <a:r>
              <a:rPr lang="en-US" b="0" i="0" dirty="0">
                <a:solidFill>
                  <a:schemeClr val="tx1"/>
                </a:solidFill>
                <a:effectLst/>
                <a:latin typeface="Lora"/>
              </a:rPr>
              <a:t> </a:t>
            </a:r>
            <a:r>
              <a:rPr lang="en-US" b="0" i="0" dirty="0" err="1">
                <a:solidFill>
                  <a:schemeClr val="tx1"/>
                </a:solidFill>
                <a:effectLst/>
                <a:latin typeface="Lora"/>
              </a:rPr>
              <a:t>olursak</a:t>
            </a:r>
            <a:r>
              <a:rPr lang="en-US" b="0" i="0" dirty="0">
                <a:solidFill>
                  <a:schemeClr val="tx1"/>
                </a:solidFill>
                <a:effectLst/>
                <a:latin typeface="Lora"/>
              </a:rPr>
              <a:t>; </a:t>
            </a:r>
            <a:r>
              <a:rPr lang="en-US" b="0" i="0" dirty="0" err="1">
                <a:solidFill>
                  <a:schemeClr val="tx1"/>
                </a:solidFill>
                <a:effectLst/>
                <a:latin typeface="Lora"/>
              </a:rPr>
              <a:t>en</a:t>
            </a:r>
            <a:r>
              <a:rPr lang="en-US" b="0" i="0" dirty="0">
                <a:solidFill>
                  <a:schemeClr val="tx1"/>
                </a:solidFill>
                <a:effectLst/>
                <a:latin typeface="Lora"/>
              </a:rPr>
              <a:t> </a:t>
            </a:r>
            <a:r>
              <a:rPr lang="en-US" b="0" i="0" dirty="0" err="1">
                <a:solidFill>
                  <a:schemeClr val="tx1"/>
                </a:solidFill>
                <a:effectLst/>
                <a:latin typeface="Lora"/>
              </a:rPr>
              <a:t>dar</a:t>
            </a:r>
            <a:r>
              <a:rPr lang="en-US" b="0" i="0" dirty="0">
                <a:solidFill>
                  <a:schemeClr val="tx1"/>
                </a:solidFill>
                <a:effectLst/>
                <a:latin typeface="Lora"/>
              </a:rPr>
              <a:t> </a:t>
            </a:r>
            <a:r>
              <a:rPr lang="en-US" b="0" i="0" dirty="0" err="1">
                <a:solidFill>
                  <a:schemeClr val="tx1"/>
                </a:solidFill>
                <a:effectLst/>
                <a:latin typeface="Lora"/>
              </a:rPr>
              <a:t>anlamıyla</a:t>
            </a:r>
            <a:r>
              <a:rPr lang="en-US" b="0" i="0" dirty="0">
                <a:solidFill>
                  <a:schemeClr val="tx1"/>
                </a:solidFill>
                <a:effectLst/>
                <a:latin typeface="Lora"/>
              </a:rPr>
              <a:t> </a:t>
            </a:r>
            <a:r>
              <a:rPr lang="en-US" b="0" i="0" dirty="0" err="1">
                <a:solidFill>
                  <a:schemeClr val="tx1"/>
                </a:solidFill>
                <a:effectLst/>
                <a:latin typeface="Lora"/>
              </a:rPr>
              <a:t>bir</a:t>
            </a:r>
            <a:r>
              <a:rPr lang="en-US" b="0" i="0" dirty="0">
                <a:solidFill>
                  <a:schemeClr val="tx1"/>
                </a:solidFill>
                <a:effectLst/>
                <a:latin typeface="Lora"/>
              </a:rPr>
              <a:t> </a:t>
            </a:r>
            <a:r>
              <a:rPr lang="en-US" b="0" i="0" dirty="0" err="1">
                <a:solidFill>
                  <a:schemeClr val="tx1"/>
                </a:solidFill>
                <a:effectLst/>
                <a:latin typeface="Lora"/>
              </a:rPr>
              <a:t>ürün</a:t>
            </a:r>
            <a:r>
              <a:rPr lang="en-US" b="0" i="0" dirty="0">
                <a:solidFill>
                  <a:schemeClr val="tx1"/>
                </a:solidFill>
                <a:effectLst/>
                <a:latin typeface="Lora"/>
              </a:rPr>
              <a:t> </a:t>
            </a:r>
            <a:r>
              <a:rPr lang="en-US" b="0" i="0" dirty="0" err="1">
                <a:solidFill>
                  <a:schemeClr val="tx1"/>
                </a:solidFill>
                <a:effectLst/>
                <a:latin typeface="Lora"/>
              </a:rPr>
              <a:t>veya</a:t>
            </a:r>
            <a:r>
              <a:rPr lang="en-US" b="0" i="0" dirty="0">
                <a:solidFill>
                  <a:schemeClr val="tx1"/>
                </a:solidFill>
                <a:effectLst/>
                <a:latin typeface="Lora"/>
              </a:rPr>
              <a:t> </a:t>
            </a:r>
            <a:r>
              <a:rPr lang="en-US" b="0" i="0" dirty="0" err="1">
                <a:solidFill>
                  <a:schemeClr val="tx1"/>
                </a:solidFill>
                <a:effectLst/>
                <a:latin typeface="Lora"/>
              </a:rPr>
              <a:t>hizmet</a:t>
            </a:r>
            <a:r>
              <a:rPr lang="en-US" b="0" i="0" dirty="0">
                <a:solidFill>
                  <a:schemeClr val="tx1"/>
                </a:solidFill>
                <a:effectLst/>
                <a:latin typeface="Lora"/>
              </a:rPr>
              <a:t> </a:t>
            </a:r>
            <a:r>
              <a:rPr lang="en-US" b="0" i="0" dirty="0" err="1">
                <a:solidFill>
                  <a:schemeClr val="tx1"/>
                </a:solidFill>
                <a:effectLst/>
                <a:latin typeface="Lora"/>
              </a:rPr>
              <a:t>için</a:t>
            </a:r>
            <a:r>
              <a:rPr lang="en-US" b="0" i="0" dirty="0">
                <a:solidFill>
                  <a:schemeClr val="tx1"/>
                </a:solidFill>
                <a:effectLst/>
                <a:latin typeface="Lora"/>
              </a:rPr>
              <a:t> </a:t>
            </a:r>
            <a:r>
              <a:rPr lang="en-US" b="0" i="0" dirty="0" err="1">
                <a:solidFill>
                  <a:schemeClr val="tx1"/>
                </a:solidFill>
                <a:effectLst/>
                <a:latin typeface="Lora"/>
              </a:rPr>
              <a:t>ödenen</a:t>
            </a:r>
            <a:r>
              <a:rPr lang="en-US" b="0" i="0" dirty="0">
                <a:solidFill>
                  <a:schemeClr val="tx1"/>
                </a:solidFill>
                <a:effectLst/>
                <a:latin typeface="Lora"/>
              </a:rPr>
              <a:t> </a:t>
            </a:r>
            <a:r>
              <a:rPr lang="en-US" b="0" i="0" dirty="0" err="1">
                <a:solidFill>
                  <a:schemeClr val="tx1"/>
                </a:solidFill>
                <a:effectLst/>
                <a:latin typeface="Lora"/>
              </a:rPr>
              <a:t>parasal</a:t>
            </a:r>
            <a:r>
              <a:rPr lang="en-US" b="0" i="0" dirty="0">
                <a:solidFill>
                  <a:schemeClr val="tx1"/>
                </a:solidFill>
                <a:effectLst/>
                <a:latin typeface="Lora"/>
              </a:rPr>
              <a:t> </a:t>
            </a:r>
            <a:r>
              <a:rPr lang="en-US" b="0" i="0" dirty="0" err="1">
                <a:solidFill>
                  <a:schemeClr val="tx1"/>
                </a:solidFill>
                <a:effectLst/>
                <a:latin typeface="Lora"/>
              </a:rPr>
              <a:t>bedeldir</a:t>
            </a:r>
            <a:r>
              <a:rPr lang="en-US" b="0" i="0" dirty="0">
                <a:solidFill>
                  <a:schemeClr val="tx1"/>
                </a:solidFill>
                <a:effectLst/>
                <a:latin typeface="Lora"/>
              </a:rPr>
              <a:t>. </a:t>
            </a:r>
            <a:r>
              <a:rPr lang="en-US" b="0" i="0" dirty="0" err="1">
                <a:solidFill>
                  <a:schemeClr val="tx1"/>
                </a:solidFill>
                <a:effectLst/>
                <a:latin typeface="Lora"/>
              </a:rPr>
              <a:t>Fiyat</a:t>
            </a:r>
            <a:r>
              <a:rPr lang="en-US" b="0" i="0" dirty="0">
                <a:solidFill>
                  <a:schemeClr val="tx1"/>
                </a:solidFill>
                <a:effectLst/>
                <a:latin typeface="Lora"/>
              </a:rPr>
              <a:t>, </a:t>
            </a:r>
            <a:r>
              <a:rPr lang="en-US" b="0" i="0" dirty="0" err="1">
                <a:solidFill>
                  <a:schemeClr val="tx1"/>
                </a:solidFill>
                <a:effectLst/>
                <a:latin typeface="Lora"/>
              </a:rPr>
              <a:t>değeri</a:t>
            </a:r>
            <a:r>
              <a:rPr lang="en-US" b="0" i="0" dirty="0">
                <a:solidFill>
                  <a:schemeClr val="tx1"/>
                </a:solidFill>
                <a:effectLst/>
                <a:latin typeface="Lora"/>
              </a:rPr>
              <a:t> </a:t>
            </a:r>
            <a:r>
              <a:rPr lang="en-US" b="0" i="0" dirty="0" err="1">
                <a:solidFill>
                  <a:schemeClr val="tx1"/>
                </a:solidFill>
                <a:effectLst/>
                <a:latin typeface="Lora"/>
              </a:rPr>
              <a:t>doğrudan</a:t>
            </a:r>
            <a:r>
              <a:rPr lang="en-US" b="0" i="0" dirty="0">
                <a:solidFill>
                  <a:schemeClr val="tx1"/>
                </a:solidFill>
                <a:effectLst/>
                <a:latin typeface="Lora"/>
              </a:rPr>
              <a:t> </a:t>
            </a:r>
            <a:r>
              <a:rPr lang="en-US" b="0" i="0" dirty="0" err="1">
                <a:solidFill>
                  <a:schemeClr val="tx1"/>
                </a:solidFill>
                <a:effectLst/>
                <a:latin typeface="Lora"/>
              </a:rPr>
              <a:t>etkileyen</a:t>
            </a:r>
            <a:r>
              <a:rPr lang="en-US" b="0" i="0" dirty="0">
                <a:solidFill>
                  <a:schemeClr val="tx1"/>
                </a:solidFill>
                <a:effectLst/>
                <a:latin typeface="Lora"/>
              </a:rPr>
              <a:t> </a:t>
            </a:r>
            <a:r>
              <a:rPr lang="en-US" b="0" i="0" dirty="0" err="1">
                <a:solidFill>
                  <a:schemeClr val="tx1"/>
                </a:solidFill>
                <a:effectLst/>
                <a:latin typeface="Lora"/>
              </a:rPr>
              <a:t>bir</a:t>
            </a:r>
            <a:r>
              <a:rPr lang="en-US" b="0" i="0" dirty="0">
                <a:solidFill>
                  <a:schemeClr val="tx1"/>
                </a:solidFill>
                <a:effectLst/>
                <a:latin typeface="Lora"/>
              </a:rPr>
              <a:t> </a:t>
            </a:r>
            <a:r>
              <a:rPr lang="en-US" b="0" i="0" dirty="0" err="1">
                <a:solidFill>
                  <a:schemeClr val="tx1"/>
                </a:solidFill>
                <a:effectLst/>
                <a:latin typeface="Lora"/>
              </a:rPr>
              <a:t>faktördür</a:t>
            </a:r>
            <a:r>
              <a:rPr lang="en-US" b="0" i="0" dirty="0">
                <a:solidFill>
                  <a:schemeClr val="tx1"/>
                </a:solidFill>
                <a:effectLst/>
                <a:latin typeface="Lora"/>
              </a:rPr>
              <a:t>. </a:t>
            </a:r>
            <a:r>
              <a:rPr lang="en-US" b="0" i="0" dirty="0" err="1">
                <a:solidFill>
                  <a:schemeClr val="tx1"/>
                </a:solidFill>
                <a:effectLst/>
                <a:latin typeface="Lora"/>
              </a:rPr>
              <a:t>İşletme</a:t>
            </a:r>
            <a:r>
              <a:rPr lang="en-US" b="0" i="0" dirty="0">
                <a:solidFill>
                  <a:schemeClr val="tx1"/>
                </a:solidFill>
                <a:effectLst/>
                <a:latin typeface="Lora"/>
              </a:rPr>
              <a:t> </a:t>
            </a:r>
            <a:r>
              <a:rPr lang="en-US" b="0" i="0" dirty="0" err="1">
                <a:solidFill>
                  <a:schemeClr val="tx1"/>
                </a:solidFill>
                <a:effectLst/>
                <a:latin typeface="Lora"/>
              </a:rPr>
              <a:t>maliyet</a:t>
            </a:r>
            <a:r>
              <a:rPr lang="en-US" b="0" i="0" dirty="0">
                <a:solidFill>
                  <a:schemeClr val="tx1"/>
                </a:solidFill>
                <a:effectLst/>
                <a:latin typeface="Lora"/>
              </a:rPr>
              <a:t> </a:t>
            </a:r>
            <a:r>
              <a:rPr lang="en-US" b="0" i="0" dirty="0" err="1">
                <a:solidFill>
                  <a:schemeClr val="tx1"/>
                </a:solidFill>
                <a:effectLst/>
                <a:latin typeface="Lora"/>
              </a:rPr>
              <a:t>yapınızı</a:t>
            </a:r>
            <a:r>
              <a:rPr lang="en-US" b="0" i="0" dirty="0">
                <a:solidFill>
                  <a:schemeClr val="tx1"/>
                </a:solidFill>
                <a:effectLst/>
                <a:latin typeface="Lora"/>
              </a:rPr>
              <a:t> </a:t>
            </a:r>
            <a:r>
              <a:rPr lang="en-US" b="0" i="0" dirty="0" err="1">
                <a:solidFill>
                  <a:schemeClr val="tx1"/>
                </a:solidFill>
                <a:effectLst/>
                <a:latin typeface="Lora"/>
              </a:rPr>
              <a:t>anlamak</a:t>
            </a:r>
            <a:r>
              <a:rPr lang="en-US" b="0" i="0" dirty="0">
                <a:solidFill>
                  <a:schemeClr val="tx1"/>
                </a:solidFill>
                <a:effectLst/>
                <a:latin typeface="Lora"/>
              </a:rPr>
              <a:t> </a:t>
            </a:r>
            <a:r>
              <a:rPr lang="en-US" b="0" i="0" dirty="0" err="1">
                <a:solidFill>
                  <a:schemeClr val="tx1"/>
                </a:solidFill>
                <a:effectLst/>
                <a:latin typeface="Lora"/>
              </a:rPr>
              <a:t>ve</a:t>
            </a:r>
            <a:r>
              <a:rPr lang="en-US" b="0" i="0" dirty="0">
                <a:solidFill>
                  <a:schemeClr val="tx1"/>
                </a:solidFill>
                <a:effectLst/>
                <a:latin typeface="Lora"/>
              </a:rPr>
              <a:t> </a:t>
            </a:r>
            <a:r>
              <a:rPr lang="en-US" b="0" i="0" dirty="0" err="1">
                <a:solidFill>
                  <a:schemeClr val="tx1"/>
                </a:solidFill>
                <a:effectLst/>
                <a:latin typeface="Lora"/>
              </a:rPr>
              <a:t>doğru</a:t>
            </a:r>
            <a:r>
              <a:rPr lang="en-US" b="0" i="0" dirty="0">
                <a:solidFill>
                  <a:schemeClr val="tx1"/>
                </a:solidFill>
                <a:effectLst/>
                <a:latin typeface="Lora"/>
              </a:rPr>
              <a:t> </a:t>
            </a:r>
            <a:r>
              <a:rPr lang="en-US" b="0" i="0" dirty="0" err="1">
                <a:solidFill>
                  <a:schemeClr val="tx1"/>
                </a:solidFill>
                <a:effectLst/>
                <a:latin typeface="Lora"/>
              </a:rPr>
              <a:t>fiyatlandırma</a:t>
            </a:r>
            <a:r>
              <a:rPr lang="en-US" b="0" i="0" dirty="0">
                <a:solidFill>
                  <a:schemeClr val="tx1"/>
                </a:solidFill>
                <a:effectLst/>
                <a:latin typeface="Lora"/>
              </a:rPr>
              <a:t> </a:t>
            </a:r>
            <a:r>
              <a:rPr lang="en-US" b="0" i="0" dirty="0" err="1">
                <a:solidFill>
                  <a:schemeClr val="tx1"/>
                </a:solidFill>
                <a:effectLst/>
                <a:latin typeface="Lora"/>
              </a:rPr>
              <a:t>stratejisini</a:t>
            </a:r>
            <a:r>
              <a:rPr lang="en-US" b="0" i="0" dirty="0">
                <a:solidFill>
                  <a:schemeClr val="tx1"/>
                </a:solidFill>
                <a:effectLst/>
                <a:latin typeface="Lora"/>
              </a:rPr>
              <a:t> </a:t>
            </a:r>
            <a:r>
              <a:rPr lang="en-US" b="0" i="0" dirty="0" err="1">
                <a:solidFill>
                  <a:schemeClr val="tx1"/>
                </a:solidFill>
                <a:effectLst/>
                <a:latin typeface="Lora"/>
              </a:rPr>
              <a:t>seçmek</a:t>
            </a:r>
            <a:r>
              <a:rPr lang="en-US" b="0" i="0" dirty="0">
                <a:solidFill>
                  <a:schemeClr val="tx1"/>
                </a:solidFill>
                <a:effectLst/>
                <a:latin typeface="Lora"/>
              </a:rPr>
              <a:t>, </a:t>
            </a:r>
            <a:r>
              <a:rPr lang="en-US" b="0" i="0" dirty="0" err="1">
                <a:solidFill>
                  <a:schemeClr val="tx1"/>
                </a:solidFill>
                <a:effectLst/>
                <a:latin typeface="Lora"/>
              </a:rPr>
              <a:t>kar</a:t>
            </a:r>
            <a:r>
              <a:rPr lang="en-US" b="0" i="0" dirty="0">
                <a:solidFill>
                  <a:schemeClr val="tx1"/>
                </a:solidFill>
                <a:effectLst/>
                <a:latin typeface="Lora"/>
              </a:rPr>
              <a:t> </a:t>
            </a:r>
            <a:r>
              <a:rPr lang="en-US" b="0" i="0" dirty="0" err="1">
                <a:solidFill>
                  <a:schemeClr val="tx1"/>
                </a:solidFill>
                <a:effectLst/>
                <a:latin typeface="Lora"/>
              </a:rPr>
              <a:t>hedeflerinize</a:t>
            </a:r>
            <a:r>
              <a:rPr lang="en-US" b="0" i="0" dirty="0">
                <a:solidFill>
                  <a:schemeClr val="tx1"/>
                </a:solidFill>
                <a:effectLst/>
                <a:latin typeface="Lora"/>
              </a:rPr>
              <a:t> </a:t>
            </a:r>
            <a:r>
              <a:rPr lang="en-US" b="0" i="0" dirty="0" err="1">
                <a:solidFill>
                  <a:schemeClr val="tx1"/>
                </a:solidFill>
                <a:effectLst/>
                <a:latin typeface="Lora"/>
              </a:rPr>
              <a:t>ulaşmak</a:t>
            </a:r>
            <a:r>
              <a:rPr lang="en-US" b="0" i="0" dirty="0">
                <a:solidFill>
                  <a:schemeClr val="tx1"/>
                </a:solidFill>
                <a:effectLst/>
                <a:latin typeface="Lora"/>
              </a:rPr>
              <a:t> </a:t>
            </a:r>
            <a:r>
              <a:rPr lang="en-US" b="0" i="0" dirty="0" err="1">
                <a:solidFill>
                  <a:schemeClr val="tx1"/>
                </a:solidFill>
                <a:effectLst/>
                <a:latin typeface="Lora"/>
              </a:rPr>
              <a:t>için</a:t>
            </a:r>
            <a:r>
              <a:rPr lang="en-US" b="0" i="0" dirty="0">
                <a:solidFill>
                  <a:schemeClr val="tx1"/>
                </a:solidFill>
                <a:effectLst/>
                <a:latin typeface="Lora"/>
              </a:rPr>
              <a:t> </a:t>
            </a:r>
            <a:r>
              <a:rPr lang="en-US" b="0" i="0" dirty="0" err="1">
                <a:solidFill>
                  <a:schemeClr val="tx1"/>
                </a:solidFill>
                <a:effectLst/>
                <a:latin typeface="Lora"/>
              </a:rPr>
              <a:t>çok</a:t>
            </a:r>
            <a:r>
              <a:rPr lang="en-US" b="0" i="0" dirty="0">
                <a:solidFill>
                  <a:schemeClr val="tx1"/>
                </a:solidFill>
                <a:effectLst/>
                <a:latin typeface="Lora"/>
              </a:rPr>
              <a:t> </a:t>
            </a:r>
            <a:r>
              <a:rPr lang="en-US" b="0" i="0" dirty="0" err="1">
                <a:solidFill>
                  <a:schemeClr val="tx1"/>
                </a:solidFill>
                <a:effectLst/>
                <a:latin typeface="Lora"/>
              </a:rPr>
              <a:t>önemli</a:t>
            </a:r>
            <a:r>
              <a:rPr lang="en-US" b="0" i="0" dirty="0">
                <a:solidFill>
                  <a:schemeClr val="tx1"/>
                </a:solidFill>
                <a:effectLst/>
                <a:latin typeface="Lora"/>
              </a:rPr>
              <a:t> </a:t>
            </a:r>
            <a:r>
              <a:rPr lang="en-US" b="0" i="0" dirty="0" err="1">
                <a:solidFill>
                  <a:schemeClr val="tx1"/>
                </a:solidFill>
                <a:effectLst/>
                <a:latin typeface="Lora"/>
              </a:rPr>
              <a:t>adımlardır</a:t>
            </a:r>
            <a:r>
              <a:rPr lang="en-US" b="0" i="0" dirty="0">
                <a:solidFill>
                  <a:schemeClr val="tx1"/>
                </a:solidFill>
                <a:effectLst/>
                <a:latin typeface="Lora"/>
              </a:rPr>
              <a:t>. </a:t>
            </a:r>
            <a:r>
              <a:rPr lang="en-US" b="0" i="0" dirty="0" err="1">
                <a:solidFill>
                  <a:schemeClr val="tx1"/>
                </a:solidFill>
                <a:effectLst/>
                <a:latin typeface="Lora"/>
              </a:rPr>
              <a:t>Birçok</a:t>
            </a:r>
            <a:r>
              <a:rPr lang="en-US" b="0" i="0" dirty="0">
                <a:solidFill>
                  <a:schemeClr val="tx1"/>
                </a:solidFill>
                <a:effectLst/>
                <a:latin typeface="Lora"/>
              </a:rPr>
              <a:t> </a:t>
            </a:r>
            <a:r>
              <a:rPr lang="en-US" b="0" i="0" dirty="0" err="1">
                <a:solidFill>
                  <a:schemeClr val="tx1"/>
                </a:solidFill>
                <a:effectLst/>
                <a:latin typeface="Lora"/>
              </a:rPr>
              <a:t>fiyatlandırma</a:t>
            </a:r>
            <a:r>
              <a:rPr lang="en-US" b="0" i="0" dirty="0">
                <a:solidFill>
                  <a:schemeClr val="tx1"/>
                </a:solidFill>
                <a:effectLst/>
                <a:latin typeface="Lora"/>
              </a:rPr>
              <a:t> </a:t>
            </a:r>
            <a:r>
              <a:rPr lang="en-US" b="0" i="0" dirty="0" err="1">
                <a:solidFill>
                  <a:schemeClr val="tx1"/>
                </a:solidFill>
                <a:effectLst/>
                <a:latin typeface="Lora"/>
              </a:rPr>
              <a:t>stratejisi</a:t>
            </a:r>
            <a:r>
              <a:rPr lang="en-US" b="0" i="0" dirty="0">
                <a:solidFill>
                  <a:schemeClr val="tx1"/>
                </a:solidFill>
                <a:effectLst/>
                <a:latin typeface="Lora"/>
              </a:rPr>
              <a:t> </a:t>
            </a:r>
            <a:r>
              <a:rPr lang="en-US" b="0" i="0" dirty="0" err="1">
                <a:solidFill>
                  <a:schemeClr val="tx1"/>
                </a:solidFill>
                <a:effectLst/>
                <a:latin typeface="Lora"/>
              </a:rPr>
              <a:t>vardır</a:t>
            </a:r>
            <a:r>
              <a:rPr lang="en-US" b="0" i="0" dirty="0">
                <a:solidFill>
                  <a:schemeClr val="tx1"/>
                </a:solidFill>
                <a:effectLst/>
                <a:latin typeface="Lora"/>
              </a:rPr>
              <a:t>, </a:t>
            </a:r>
            <a:r>
              <a:rPr lang="en-US" b="0" i="0" dirty="0" err="1">
                <a:solidFill>
                  <a:schemeClr val="tx1"/>
                </a:solidFill>
                <a:effectLst/>
                <a:latin typeface="Lora"/>
              </a:rPr>
              <a:t>bu</a:t>
            </a:r>
            <a:r>
              <a:rPr lang="en-US" b="0" i="0" dirty="0">
                <a:solidFill>
                  <a:schemeClr val="tx1"/>
                </a:solidFill>
                <a:effectLst/>
                <a:latin typeface="Lora"/>
              </a:rPr>
              <a:t> </a:t>
            </a:r>
            <a:r>
              <a:rPr lang="en-US" b="0" i="0" dirty="0" err="1">
                <a:solidFill>
                  <a:schemeClr val="tx1"/>
                </a:solidFill>
                <a:effectLst/>
                <a:latin typeface="Lora"/>
              </a:rPr>
              <a:t>nedenle</a:t>
            </a:r>
            <a:r>
              <a:rPr lang="en-US" b="0" i="0" dirty="0">
                <a:solidFill>
                  <a:schemeClr val="tx1"/>
                </a:solidFill>
                <a:effectLst/>
                <a:latin typeface="Lora"/>
              </a:rPr>
              <a:t> </a:t>
            </a:r>
            <a:r>
              <a:rPr lang="en-US" b="0" i="0" dirty="0" err="1">
                <a:solidFill>
                  <a:schemeClr val="tx1"/>
                </a:solidFill>
                <a:effectLst/>
                <a:latin typeface="Lora"/>
              </a:rPr>
              <a:t>işiniz</a:t>
            </a:r>
            <a:r>
              <a:rPr lang="en-US" b="0" i="0" dirty="0">
                <a:solidFill>
                  <a:schemeClr val="tx1"/>
                </a:solidFill>
                <a:effectLst/>
                <a:latin typeface="Lora"/>
              </a:rPr>
              <a:t> </a:t>
            </a:r>
            <a:r>
              <a:rPr lang="en-US" b="0" i="0" dirty="0" err="1">
                <a:solidFill>
                  <a:schemeClr val="tx1"/>
                </a:solidFill>
                <a:effectLst/>
                <a:latin typeface="Lora"/>
              </a:rPr>
              <a:t>için</a:t>
            </a:r>
            <a:r>
              <a:rPr lang="en-US" b="0" i="0" dirty="0">
                <a:solidFill>
                  <a:schemeClr val="tx1"/>
                </a:solidFill>
                <a:effectLst/>
                <a:latin typeface="Lora"/>
              </a:rPr>
              <a:t> </a:t>
            </a:r>
            <a:r>
              <a:rPr lang="en-US" b="0" i="0" dirty="0" err="1">
                <a:solidFill>
                  <a:schemeClr val="tx1"/>
                </a:solidFill>
                <a:effectLst/>
                <a:latin typeface="Lora"/>
              </a:rPr>
              <a:t>en</a:t>
            </a:r>
            <a:r>
              <a:rPr lang="en-US" b="0" i="0" dirty="0">
                <a:solidFill>
                  <a:schemeClr val="tx1"/>
                </a:solidFill>
                <a:effectLst/>
                <a:latin typeface="Lora"/>
              </a:rPr>
              <a:t> </a:t>
            </a:r>
            <a:r>
              <a:rPr lang="en-US" b="0" i="0" dirty="0" err="1">
                <a:solidFill>
                  <a:schemeClr val="tx1"/>
                </a:solidFill>
                <a:effectLst/>
                <a:latin typeface="Lora"/>
              </a:rPr>
              <a:t>etkili</a:t>
            </a:r>
            <a:r>
              <a:rPr lang="en-US" b="0" i="0" dirty="0">
                <a:solidFill>
                  <a:schemeClr val="tx1"/>
                </a:solidFill>
                <a:effectLst/>
                <a:latin typeface="Lora"/>
              </a:rPr>
              <a:t> </a:t>
            </a:r>
            <a:r>
              <a:rPr lang="en-US" b="0" i="0" dirty="0" err="1">
                <a:solidFill>
                  <a:schemeClr val="tx1"/>
                </a:solidFill>
                <a:effectLst/>
                <a:latin typeface="Lora"/>
              </a:rPr>
              <a:t>stratejiyi</a:t>
            </a:r>
            <a:r>
              <a:rPr lang="en-US" b="0" i="0" dirty="0">
                <a:solidFill>
                  <a:schemeClr val="tx1"/>
                </a:solidFill>
                <a:effectLst/>
                <a:latin typeface="Lora"/>
              </a:rPr>
              <a:t> </a:t>
            </a:r>
            <a:r>
              <a:rPr lang="en-US" b="0" i="0" dirty="0" err="1">
                <a:solidFill>
                  <a:schemeClr val="tx1"/>
                </a:solidFill>
                <a:effectLst/>
                <a:latin typeface="Lora"/>
              </a:rPr>
              <a:t>bulana</a:t>
            </a:r>
            <a:r>
              <a:rPr lang="en-US" b="0" i="0" dirty="0">
                <a:solidFill>
                  <a:schemeClr val="tx1"/>
                </a:solidFill>
                <a:effectLst/>
                <a:latin typeface="Lora"/>
              </a:rPr>
              <a:t> </a:t>
            </a:r>
            <a:r>
              <a:rPr lang="en-US" b="0" i="0" dirty="0" err="1">
                <a:solidFill>
                  <a:schemeClr val="tx1"/>
                </a:solidFill>
                <a:effectLst/>
                <a:latin typeface="Lora"/>
              </a:rPr>
              <a:t>kadar</a:t>
            </a:r>
            <a:r>
              <a:rPr lang="en-US" b="0" i="0" dirty="0">
                <a:solidFill>
                  <a:schemeClr val="tx1"/>
                </a:solidFill>
                <a:effectLst/>
                <a:latin typeface="Lora"/>
              </a:rPr>
              <a:t> </a:t>
            </a:r>
            <a:r>
              <a:rPr lang="en-US" b="0" i="0" dirty="0" err="1">
                <a:solidFill>
                  <a:schemeClr val="tx1"/>
                </a:solidFill>
                <a:effectLst/>
                <a:latin typeface="Lora"/>
              </a:rPr>
              <a:t>deneme</a:t>
            </a:r>
            <a:r>
              <a:rPr lang="en-US" b="0" i="0" dirty="0">
                <a:solidFill>
                  <a:schemeClr val="tx1"/>
                </a:solidFill>
                <a:effectLst/>
                <a:latin typeface="Lora"/>
              </a:rPr>
              <a:t> </a:t>
            </a:r>
            <a:r>
              <a:rPr lang="en-US" b="0" i="0" dirty="0" err="1">
                <a:solidFill>
                  <a:schemeClr val="tx1"/>
                </a:solidFill>
                <a:effectLst/>
                <a:latin typeface="Lora"/>
              </a:rPr>
              <a:t>yapmak</a:t>
            </a:r>
            <a:r>
              <a:rPr lang="en-US" b="0" i="0" dirty="0">
                <a:solidFill>
                  <a:schemeClr val="tx1"/>
                </a:solidFill>
                <a:effectLst/>
                <a:latin typeface="Lora"/>
              </a:rPr>
              <a:t> </a:t>
            </a:r>
            <a:r>
              <a:rPr lang="en-US" b="0" i="0" dirty="0" err="1">
                <a:solidFill>
                  <a:schemeClr val="tx1"/>
                </a:solidFill>
                <a:effectLst/>
                <a:latin typeface="Lora"/>
              </a:rPr>
              <a:t>akıllıca</a:t>
            </a:r>
            <a:r>
              <a:rPr lang="en-US" b="0" i="0" dirty="0">
                <a:solidFill>
                  <a:schemeClr val="tx1"/>
                </a:solidFill>
                <a:effectLst/>
                <a:latin typeface="Lora"/>
              </a:rPr>
              <a:t> </a:t>
            </a:r>
            <a:r>
              <a:rPr lang="en-US" b="0" i="0" dirty="0" err="1">
                <a:solidFill>
                  <a:schemeClr val="tx1"/>
                </a:solidFill>
                <a:effectLst/>
                <a:latin typeface="Lora"/>
              </a:rPr>
              <a:t>olabilir</a:t>
            </a:r>
            <a:r>
              <a:rPr lang="en-US" b="0" i="0" dirty="0">
                <a:solidFill>
                  <a:schemeClr val="tx1"/>
                </a:solidFill>
                <a:effectLst/>
                <a:latin typeface="Lora"/>
              </a:rPr>
              <a:t>.</a:t>
            </a:r>
            <a:endParaRPr lang="en-US" dirty="0">
              <a:solidFill>
                <a:schemeClr val="tx1"/>
              </a:solidFill>
              <a:effectLst/>
            </a:endParaRPr>
          </a:p>
        </p:txBody>
      </p:sp>
      <p:pic>
        <p:nvPicPr>
          <p:cNvPr id="16" name="Picture 15">
            <a:extLst>
              <a:ext uri="{FF2B5EF4-FFF2-40B4-BE49-F238E27FC236}">
                <a16:creationId xmlns:a16="http://schemas.microsoft.com/office/drawing/2014/main" id="{CC015C7A-BA14-4224-B25E-16F2E5DB3B0C}"/>
              </a:ext>
            </a:extLst>
          </p:cNvPr>
          <p:cNvPicPr>
            <a:picLocks noChangeAspect="1"/>
          </p:cNvPicPr>
          <p:nvPr/>
        </p:nvPicPr>
        <p:blipFill>
          <a:blip r:embed="rId2"/>
          <a:stretch>
            <a:fillRect/>
          </a:stretch>
        </p:blipFill>
        <p:spPr>
          <a:xfrm>
            <a:off x="5894772" y="1701782"/>
            <a:ext cx="5633390" cy="3695841"/>
          </a:xfrm>
          <a:prstGeom prst="rect">
            <a:avLst/>
          </a:prstGeom>
        </p:spPr>
      </p:pic>
    </p:spTree>
    <p:extLst>
      <p:ext uri="{BB962C8B-B14F-4D97-AF65-F5344CB8AC3E}">
        <p14:creationId xmlns:p14="http://schemas.microsoft.com/office/powerpoint/2010/main" val="310272951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Arial Nova">
      <a:majorFont>
        <a:latin typeface="Arial Nova Light"/>
        <a:ea typeface=""/>
        <a:cs typeface=""/>
      </a:majorFont>
      <a:minorFont>
        <a:latin typeface="Arial Nova"/>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7E70FC5-1855-47AB-8CE1-CB3C873A8988}">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30CB38EC-895A-4F8F-8F75-E263501ABB5A}">
  <ds:schemaRefs>
    <ds:schemaRef ds:uri="http://schemas.microsoft.com/sharepoint/v3/contenttype/forms"/>
  </ds:schemaRefs>
</ds:datastoreItem>
</file>

<file path=customXml/itemProps3.xml><?xml version="1.0" encoding="utf-8"?>
<ds:datastoreItem xmlns:ds="http://schemas.openxmlformats.org/officeDocument/2006/customXml" ds:itemID="{5560E646-30AD-4BA0-97EA-A7A07DF5499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{76941901-B29F-4C2E-9157-DF4B82D02A4B}tf11665031_win32</Template>
  <TotalTime>141</TotalTime>
  <Words>3314</Words>
  <Application>Microsoft Office PowerPoint</Application>
  <PresentationFormat>Widescreen</PresentationFormat>
  <Paragraphs>100</Paragraphs>
  <Slides>24</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24</vt:i4>
      </vt:variant>
    </vt:vector>
  </HeadingPairs>
  <TitlesOfParts>
    <vt:vector size="34" baseType="lpstr">
      <vt:lpstr>-apple-system</vt:lpstr>
      <vt:lpstr>Arial</vt:lpstr>
      <vt:lpstr>Arial Nova</vt:lpstr>
      <vt:lpstr>Arial Nova Light</vt:lpstr>
      <vt:lpstr>BebasNeueRegular</vt:lpstr>
      <vt:lpstr>Calibri</vt:lpstr>
      <vt:lpstr>Helvetica</vt:lpstr>
      <vt:lpstr>Lora</vt:lpstr>
      <vt:lpstr>Wingdings 2</vt:lpstr>
      <vt:lpstr>SlateVTI</vt:lpstr>
      <vt:lpstr>Fiyat ve Fiyatlama</vt:lpstr>
      <vt:lpstr>Piyasa nedir?</vt:lpstr>
      <vt:lpstr>PowerPoint Presentation</vt:lpstr>
      <vt:lpstr>Rekabet Açısından Piyasa Çeşitleri </vt:lpstr>
      <vt:lpstr>PowerPoint Presentation</vt:lpstr>
      <vt:lpstr> EKSİK REKABET PİYASASI TÜRLERİ</vt:lpstr>
      <vt:lpstr>Satıcılar Yönünden Eksik Rekabet Piyasaları</vt:lpstr>
      <vt:lpstr>Alıcılar Yönünden Eksik Rekabet Piyasaları</vt:lpstr>
      <vt:lpstr>Fiyat ve Fiyatlandırma Stratejileri</vt:lpstr>
      <vt:lpstr>Fiyatlandırma Yöntemleri </vt:lpstr>
      <vt:lpstr>PARFÜM SEKTÖRÜNDE FİYATLANDIRMA STRATEJİLERİ İLE İLGİLİ ARAŞTIRMA</vt:lpstr>
      <vt:lpstr>PARFÜM SEKTÖRÜNDE FİYATLANDIRMA STRATEJİLERİ İLE İLGİLİ ARAŞTIRMA</vt:lpstr>
      <vt:lpstr>PARFÜM SEKTÖRÜNDE FİYATLANDIRMA STRATEJİLERİ İLE İLGİLİ ARAŞTIRMA</vt:lpstr>
      <vt:lpstr>PARFÜM SEKTÖRÜNDE FİYATLANDIRMA STRATEJİLERİ İLE İLGİLİ ARAŞTIRMA</vt:lpstr>
      <vt:lpstr>PARFÜM SEKTÖRÜNDE FİYATLANDIRMA STRATEJİLERİ İLE İLGİLİ ARAŞTIRMA</vt:lpstr>
      <vt:lpstr>PARFÜM SEKTÖRÜNDE FİYATLANDIRMA STRATEJİLERİ İLE İLGİLİ ARAŞTIRMA</vt:lpstr>
      <vt:lpstr>Araştırma Yapılan İşletmelerdeki Fiyat ve Fiyatlandırma</vt:lpstr>
      <vt:lpstr>Araştırma Yapılan İşletmelerdeki Fiyat ve Fiyatlandırma</vt:lpstr>
      <vt:lpstr>Araştırma Yapılan İşletmelerdeki Fiyat ve Fiyatlandırma</vt:lpstr>
      <vt:lpstr>Araştırma Yapılan İşletmelerdeki Fiyat ve Fiyatlandırma</vt:lpstr>
      <vt:lpstr>Sonuç</vt:lpstr>
      <vt:lpstr>SAĞLIK HİZMETLERİNDE FİYATLANDIRMA VE FİYATLANDIRMAYI ETKİLEYEN ETMENLER</vt:lpstr>
      <vt:lpstr>Sağlık hizmetlerinde fiyatlandırmada kuruluşların belli bir standartta yapılabilecek fiyatlandırma stratejilerini belirleyen bazı etmenler bulunmaktadır. Bu etmenler ise şunlardır:</vt:lpstr>
      <vt:lpstr>Sağlık hizmetini sunan kuruluşların fiyatları belirlerken dikkat etmesi gereken bazı yaklaşımlar bulunmaktadır. Bu yaklaşımlar aynı zamanda fiyatlandırma stratejilerini temsil etmektedir. Fakat fiyatlandırmada tek bir strateji kullanmak uygun değildir. Literatürde geçerli olan güncel fiyatlandırma türleri şunlardır: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Fiyat ve Fiyatlama</dc:title>
  <dc:creator>Orxan</dc:creator>
  <cp:lastModifiedBy>Orxan</cp:lastModifiedBy>
  <cp:revision>11</cp:revision>
  <dcterms:created xsi:type="dcterms:W3CDTF">2021-01-10T13:29:59Z</dcterms:created>
  <dcterms:modified xsi:type="dcterms:W3CDTF">2021-01-10T15:51:13Z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