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9" r:id="rId19"/>
    <p:sldId id="278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>
        <p:scale>
          <a:sx n="70" d="100"/>
          <a:sy n="70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971A-CB4F-4920-8C88-ADFDE98C7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6CDD6-904C-4FD7-ABFD-47B32F123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12CA-6362-4FE0-96E6-9B0CEA7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D1C7-7655-4032-A5AE-A603D49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C419-EF15-4E6F-8E49-9FF2EA0A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394F-BF74-4339-ADC8-674CAB3F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6215-25FA-4402-89B4-9BC6077BD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A1AB-FFF8-49CF-9EB7-35451591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ACCE-08B2-4A34-9B40-95605316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C0EB-89A0-4814-BAF6-4565A04C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4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89855-6627-4668-8ADC-CD477B0F7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B1B10-0F11-4270-9BB1-791229E3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1719-FB97-4AFB-9FBC-98B2C519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D5B3-A2B5-4BF3-9655-982E83FC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B7F8-4B49-4E42-946A-392AE3D1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3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6238-531F-4A95-8D2E-A45B25D0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2271-6A9F-4AB9-BC61-E122A605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A801-4ADC-4729-BC28-FE77A9EA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065A-5DE1-4E5C-87B4-D1CC6797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6458-455E-4837-9D84-6203654A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6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9B03-467C-4767-98B4-085BD597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F120-761B-476C-80D2-589E331C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631C-99D3-4655-889B-11404842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6A65-DC39-4730-8FE0-E233B37C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2BBF-244F-45EE-A036-38DA1073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892A-754F-4336-B06E-03DC4DB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B2D0-2B38-4954-BB82-623325AEC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C3A7-33BC-4952-B411-D0BC1F5C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F0FB-6E53-4CB5-99F9-3A7ACECB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51F2-F449-469B-B3BC-2AF8FD1B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8716-3EEE-4738-BB51-BDC1EC7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4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2D8E-0A61-43AC-A29B-20B3A383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F50DC-9A23-4E4E-AD6F-E12FED8C8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E72D8-1CBC-4BBD-81B8-315D31CC1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6C388-5FFE-4D73-8046-677768966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B7018-4B1F-49AE-A850-908A0A916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A0EBA-B7A7-44CB-845B-3FAA7DAC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65DF9-4CF6-4D5A-A9F2-20F94D5D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7A9D-5B85-4F8E-B4E4-01154C12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A3B1-517E-43FC-9255-47F2C46E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DE74D-2D84-4129-ABA8-A74FFE6A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DA72D-8492-4B44-A5A6-C4A8AFDD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70D1-F4D5-4477-B1CA-CF36E2BA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14428-C9BD-422F-8EE9-EDBC98A9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9AC66-265B-4E54-967B-BD7CC3B2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9BAF7-9DDF-4572-BFA7-EB8740AE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5DDB-91D2-4C20-99D7-C0904343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5DB5-1956-4B77-8DA7-89FBBA5D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D267C-5EDD-4453-9E6D-2A0789BE2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E657-0910-49FC-9D8F-0D3D55B7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F8D5-F14E-4632-990E-2F801B74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5F41-8CF0-443D-BA3F-D7656ED0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8FA-5629-4C72-AD59-16ABC6B1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AEF00-A62E-4316-AC05-EA4E71527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053BB-7FDF-41F1-8855-6CCAEE52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C8707-7D2A-44D4-9BF9-DF2B6C22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5FE2B-6D5C-4C6A-9FF7-962DA90F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FC278-5107-4FBC-826D-2B1DA690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4ECF4-0E0F-46C6-A854-88A3A769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3701-6BBC-40E3-94F9-9E121F09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A344-0749-45D4-9D64-9D6BC9518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D22E-B83C-4DF1-9B49-639FD1A5719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4713-D089-49BF-BE6A-18945BDF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A363-858F-4BF0-96A4-E8AD3733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8B622-8210-459F-9524-47AFD6BE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584-F588-48AE-8F71-CFB8C761C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8E138-2AEB-4697-A3B6-42D58FA06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3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NYC taxis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3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0433F-5903-41D3-AD1A-82E1C0DE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91" y="1314036"/>
            <a:ext cx="9612218" cy="54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How do times and fares vary by trips?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719966E-811C-4A5C-8257-37F60B57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54" y="2357575"/>
            <a:ext cx="43923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How do times and fares vary by trips?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91C6C47-E80A-4186-A1E5-6B29B2744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893" y="2387392"/>
            <a:ext cx="49883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9817B4-3F8C-4B74-8073-B703BBB23A56}"/>
              </a:ext>
            </a:extLst>
          </p:cNvPr>
          <p:cNvSpPr/>
          <p:nvPr/>
        </p:nvSpPr>
        <p:spPr>
          <a:xfrm>
            <a:off x="3129893" y="3031434"/>
            <a:ext cx="3078402" cy="19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B918E8-16B0-4EA2-A21A-CB5F793C793C}"/>
              </a:ext>
            </a:extLst>
          </p:cNvPr>
          <p:cNvSpPr/>
          <p:nvPr/>
        </p:nvSpPr>
        <p:spPr>
          <a:xfrm rot="16200000">
            <a:off x="4384984" y="4669564"/>
            <a:ext cx="3461440" cy="185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59FD4-03A9-4616-A853-7C0B35A88A59}"/>
              </a:ext>
            </a:extLst>
          </p:cNvPr>
          <p:cNvSpPr txBox="1"/>
          <p:nvPr/>
        </p:nvSpPr>
        <p:spPr>
          <a:xfrm>
            <a:off x="10014284" y="6415810"/>
            <a:ext cx="2679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Correlation heat map</a:t>
            </a:r>
          </a:p>
        </p:txBody>
      </p:sp>
    </p:spTree>
    <p:extLst>
      <p:ext uri="{BB962C8B-B14F-4D97-AF65-F5344CB8AC3E}">
        <p14:creationId xmlns:p14="http://schemas.microsoft.com/office/powerpoint/2010/main" val="197745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Is it possible to </a:t>
            </a:r>
            <a:r>
              <a:rPr lang="en-US" dirty="0" err="1"/>
              <a:t>characterise</a:t>
            </a:r>
            <a:r>
              <a:rPr lang="en-US" dirty="0"/>
              <a:t> taxi drivers based on work hours and how much they make?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AE8225-4D35-48C3-B623-801FE70B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55" y="2663825"/>
            <a:ext cx="7658100" cy="3829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1DD519-FED8-4CC1-9A8A-15CEA637EA0C}"/>
              </a:ext>
            </a:extLst>
          </p:cNvPr>
          <p:cNvSpPr txBox="1"/>
          <p:nvPr/>
        </p:nvSpPr>
        <p:spPr>
          <a:xfrm>
            <a:off x="41109" y="3020634"/>
            <a:ext cx="2033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This deriver drives [(933302)/(3600*31)] = 8.36 hours per day to earn $18807 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AAE5013-B088-4CE5-9115-3CA1A25207AD}"/>
              </a:ext>
            </a:extLst>
          </p:cNvPr>
          <p:cNvSpPr/>
          <p:nvPr/>
        </p:nvSpPr>
        <p:spPr>
          <a:xfrm>
            <a:off x="2026317" y="3212432"/>
            <a:ext cx="476250" cy="120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What features influence </a:t>
            </a:r>
            <a:r>
              <a:rPr lang="en-US" b="1" u="sng" dirty="0"/>
              <a:t>fare</a:t>
            </a:r>
            <a:r>
              <a:rPr lang="en-US" dirty="0"/>
              <a:t> and tip amounts?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38716F6-284C-45F3-BBCD-F4A6A15E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49" y="2509587"/>
            <a:ext cx="5967662" cy="354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8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What features influence fare and </a:t>
            </a:r>
            <a:r>
              <a:rPr lang="en-US" b="1" u="sng" dirty="0"/>
              <a:t>tip</a:t>
            </a:r>
            <a:r>
              <a:rPr lang="en-US" dirty="0"/>
              <a:t> amounts?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F265C50-DDEB-4D03-85CC-E3A1C26A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35" y="2493545"/>
            <a:ext cx="5971418" cy="3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42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What features influence </a:t>
            </a:r>
            <a:r>
              <a:rPr lang="en-US" b="1" u="sng" dirty="0"/>
              <a:t>fare</a:t>
            </a:r>
            <a:r>
              <a:rPr lang="en-US" dirty="0"/>
              <a:t> and </a:t>
            </a:r>
            <a:r>
              <a:rPr lang="en-US" b="1" u="sng" dirty="0"/>
              <a:t>tip</a:t>
            </a:r>
            <a:r>
              <a:rPr lang="en-US" dirty="0"/>
              <a:t> amounts?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A3EF78B-3470-4770-AC07-CAA51A02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96" y="2338136"/>
            <a:ext cx="5135430" cy="4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FED686-F5C1-4078-9C8F-741383A2700C}"/>
              </a:ext>
            </a:extLst>
          </p:cNvPr>
          <p:cNvSpPr/>
          <p:nvPr/>
        </p:nvSpPr>
        <p:spPr>
          <a:xfrm rot="16200000">
            <a:off x="5628036" y="4400129"/>
            <a:ext cx="4233263" cy="220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71CAE-B4B2-404D-9837-396F0423F88C}"/>
              </a:ext>
            </a:extLst>
          </p:cNvPr>
          <p:cNvSpPr/>
          <p:nvPr/>
        </p:nvSpPr>
        <p:spPr>
          <a:xfrm>
            <a:off x="3574029" y="4464040"/>
            <a:ext cx="4281101" cy="195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B518A-5E3C-42DB-A802-056063A271E0}"/>
              </a:ext>
            </a:extLst>
          </p:cNvPr>
          <p:cNvSpPr txBox="1"/>
          <p:nvPr/>
        </p:nvSpPr>
        <p:spPr>
          <a:xfrm>
            <a:off x="10014284" y="6415810"/>
            <a:ext cx="2679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Correlation heat map</a:t>
            </a:r>
          </a:p>
        </p:txBody>
      </p:sp>
    </p:spTree>
    <p:extLst>
      <p:ext uri="{BB962C8B-B14F-4D97-AF65-F5344CB8AC3E}">
        <p14:creationId xmlns:p14="http://schemas.microsoft.com/office/powerpoint/2010/main" val="297835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Can we build a model to predict fare and tip amount?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8A71B3-D579-480B-9531-DA9E6529D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12122"/>
              </p:ext>
            </p:extLst>
          </p:nvPr>
        </p:nvGraphicFramePr>
        <p:xfrm>
          <a:off x="661738" y="2777066"/>
          <a:ext cx="106359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57">
                  <a:extLst>
                    <a:ext uri="{9D8B030D-6E8A-4147-A177-3AD203B41FA5}">
                      <a16:colId xmlns:a16="http://schemas.microsoft.com/office/drawing/2014/main" val="2494188678"/>
                    </a:ext>
                  </a:extLst>
                </a:gridCol>
                <a:gridCol w="1808921">
                  <a:extLst>
                    <a:ext uri="{9D8B030D-6E8A-4147-A177-3AD203B41FA5}">
                      <a16:colId xmlns:a16="http://schemas.microsoft.com/office/drawing/2014/main" val="286724271"/>
                    </a:ext>
                  </a:extLst>
                </a:gridCol>
                <a:gridCol w="2397028">
                  <a:extLst>
                    <a:ext uri="{9D8B030D-6E8A-4147-A177-3AD203B41FA5}">
                      <a16:colId xmlns:a16="http://schemas.microsoft.com/office/drawing/2014/main" val="706040033"/>
                    </a:ext>
                  </a:extLst>
                </a:gridCol>
                <a:gridCol w="2075830">
                  <a:extLst>
                    <a:ext uri="{9D8B030D-6E8A-4147-A177-3AD203B41FA5}">
                      <a16:colId xmlns:a16="http://schemas.microsoft.com/office/drawing/2014/main" val="3098276571"/>
                    </a:ext>
                  </a:extLst>
                </a:gridCol>
                <a:gridCol w="2007981">
                  <a:extLst>
                    <a:ext uri="{9D8B030D-6E8A-4147-A177-3AD203B41FA5}">
                      <a16:colId xmlns:a16="http://schemas.microsoft.com/office/drawing/2014/main" val="4063124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(fare)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GBM (fare)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(tip)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GBM (tip)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4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RMSE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6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R^2 (Testing)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39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 If you were a taxi owner, how would you maximize your earnings in a day?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8E22-66FA-43FE-91F6-7253BEAB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3" y="2893454"/>
            <a:ext cx="5102932" cy="3232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6BF20-9595-45E4-AEBA-E9BE5CC2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2767263"/>
            <a:ext cx="4123742" cy="3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7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If you run a taxi company with 10 taxis, how would you maximize your earnings?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B7D6D-5818-41DB-9092-7BDCB21F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32" y="2675790"/>
            <a:ext cx="7663336" cy="38286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953060-E2D6-448A-9C24-F9212C161023}"/>
              </a:ext>
            </a:extLst>
          </p:cNvPr>
          <p:cNvSpPr/>
          <p:nvPr/>
        </p:nvSpPr>
        <p:spPr>
          <a:xfrm rot="10800000">
            <a:off x="7327232" y="2540849"/>
            <a:ext cx="2526632" cy="2235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8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are busiest </a:t>
            </a:r>
            <a:r>
              <a:rPr lang="en-US" b="1" u="sng" dirty="0"/>
              <a:t>locations</a:t>
            </a:r>
            <a:r>
              <a:rPr lang="en-US" dirty="0"/>
              <a:t> and hours?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418FA56-E332-46DE-9044-A0206011C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" y="2517912"/>
            <a:ext cx="5983900" cy="37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EACA04D-92AE-4CCC-9E40-6667D589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13" y="2517912"/>
            <a:ext cx="5983900" cy="37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5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1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9. What possible issues in the data might impact your approach?</a:t>
            </a: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Online taxi platforms are not considered (like Uber).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Total daily work hours of taxi drivers is not recorded.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Seasonality effects have not studied yet (given the size of the data).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Public holidays have not studied.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Petrol price and different type of taxis have not considered (EV/hybrid).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Gender of drivers is not clear.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9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10. What are the potential drawbacks to using the selected model? What other models might be useful?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2EA2E-7EEF-4604-93B4-85A62684AAC2}"/>
              </a:ext>
            </a:extLst>
          </p:cNvPr>
          <p:cNvSpPr txBox="1">
            <a:spLocks/>
          </p:cNvSpPr>
          <p:nvPr/>
        </p:nvSpPr>
        <p:spPr>
          <a:xfrm>
            <a:off x="689811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just"/>
            <a:r>
              <a:rPr lang="en-US" sz="2000" dirty="0"/>
              <a:t>There has been only a slight increase in accuracy by applying Light GBM over XGBOOST but there is a significant difference in the execution </a:t>
            </a:r>
            <a:r>
              <a:rPr lang="en-US" sz="2000" b="1" u="sng" dirty="0"/>
              <a:t>time</a:t>
            </a:r>
            <a:r>
              <a:rPr lang="en-US" sz="2000" dirty="0"/>
              <a:t> for the training procedure. Light GBM is extremely </a:t>
            </a:r>
            <a:r>
              <a:rPr lang="en-US" sz="2000" b="1" u="sng" dirty="0"/>
              <a:t>faster</a:t>
            </a:r>
            <a:r>
              <a:rPr lang="en-US" sz="2000" dirty="0"/>
              <a:t> than XGBOOST and is a much better approach when dealing with large datasets.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This turns out to be a huge advantage when working on large datasets in limited time competitions.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Light GBM uses leaf wise splitting over depth-wise splitting which enables it to converge much faster but also leads to </a:t>
            </a:r>
            <a:r>
              <a:rPr lang="en-US" sz="2000" b="1" u="sng" dirty="0"/>
              <a:t>overfitting</a:t>
            </a:r>
            <a:r>
              <a:rPr lang="en-US" sz="2000" dirty="0"/>
              <a:t> in some cases.</a:t>
            </a:r>
          </a:p>
        </p:txBody>
      </p:sp>
    </p:spTree>
    <p:extLst>
      <p:ext uri="{BB962C8B-B14F-4D97-AF65-F5344CB8AC3E}">
        <p14:creationId xmlns:p14="http://schemas.microsoft.com/office/powerpoint/2010/main" val="372559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are busiest locations and </a:t>
            </a:r>
            <a:r>
              <a:rPr lang="en-US" b="1" u="sng" dirty="0"/>
              <a:t>hours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B9D763-7979-477E-B7CD-F7403E535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9" y="2836380"/>
            <a:ext cx="114109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3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are busiest locations and </a:t>
            </a:r>
            <a:r>
              <a:rPr lang="en-US" b="1" u="sng" dirty="0"/>
              <a:t>hours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8FACD-2298-4CE9-93EB-6A30EE51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42" y="2415381"/>
            <a:ext cx="111823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How are </a:t>
            </a:r>
            <a:r>
              <a:rPr lang="en-US" b="1" u="sng" dirty="0"/>
              <a:t>passengers per trip</a:t>
            </a:r>
            <a:r>
              <a:rPr lang="en-US" dirty="0"/>
              <a:t>, payment type, fare and tip amounts distributed?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656C130-AB7E-429A-B1D2-1AA1A603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74" y="2526476"/>
            <a:ext cx="5383490" cy="382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0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How are passengers per trip, </a:t>
            </a:r>
            <a:r>
              <a:rPr lang="en-US" b="1" u="sng" dirty="0"/>
              <a:t>payment type</a:t>
            </a:r>
            <a:r>
              <a:rPr lang="en-US" dirty="0"/>
              <a:t>, fare and tip amounts distributed?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DBECC7-EC35-47D7-96FD-34CB9C05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39" y="2680142"/>
            <a:ext cx="4972514" cy="36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3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How are passengers per trip, payment type, </a:t>
            </a:r>
            <a:r>
              <a:rPr lang="en-US" b="1" u="sng" dirty="0"/>
              <a:t>fare</a:t>
            </a:r>
            <a:r>
              <a:rPr lang="en-US" dirty="0"/>
              <a:t> and tip amounts distributed?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835ED-104B-4389-811A-B1ADBAE4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3268919"/>
            <a:ext cx="10150720" cy="2908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CA3CD-AE4E-4C29-9AD4-4723DDE08287}"/>
              </a:ext>
            </a:extLst>
          </p:cNvPr>
          <p:cNvSpPr txBox="1"/>
          <p:nvPr/>
        </p:nvSpPr>
        <p:spPr>
          <a:xfrm>
            <a:off x="11158182" y="6414396"/>
            <a:ext cx="1033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208728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0F99C-A421-4E19-8561-1A48D951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88" y="1337640"/>
            <a:ext cx="9539223" cy="54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8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F57-535B-4EF7-B0C0-86C53FD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BF1E-4B58-40B5-9880-82E2B31E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How are passengers per trip, payment type, fare and </a:t>
            </a:r>
            <a:r>
              <a:rPr lang="en-US" b="1" u="sng" dirty="0"/>
              <a:t>tip</a:t>
            </a:r>
            <a:r>
              <a:rPr lang="en-US" dirty="0"/>
              <a:t> amounts distributed?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79671-413F-4C56-9907-C838DBF3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10" y="3173895"/>
            <a:ext cx="10419588" cy="2907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B2BCE-4480-44EF-8B38-DC48468B6088}"/>
              </a:ext>
            </a:extLst>
          </p:cNvPr>
          <p:cNvSpPr txBox="1"/>
          <p:nvPr/>
        </p:nvSpPr>
        <p:spPr>
          <a:xfrm>
            <a:off x="11158182" y="6414396"/>
            <a:ext cx="1033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85490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524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 Science Exercise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Open Questions</vt:lpstr>
      <vt:lpstr>Open Questions</vt:lpstr>
      <vt:lpstr>Open Questions</vt:lpstr>
      <vt:lpstr>Open Questions</vt:lpstr>
      <vt:lpstr>Open Questions</vt:lpstr>
      <vt:lpstr>Optional Questions</vt:lpstr>
      <vt:lpstr>Optional Questions</vt:lpstr>
      <vt:lpstr>Optional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Exercise</dc:title>
  <dc:creator>Partiran</dc:creator>
  <cp:lastModifiedBy>Partiran</cp:lastModifiedBy>
  <cp:revision>73</cp:revision>
  <dcterms:created xsi:type="dcterms:W3CDTF">2022-02-21T07:24:07Z</dcterms:created>
  <dcterms:modified xsi:type="dcterms:W3CDTF">2022-02-21T22:08:12Z</dcterms:modified>
</cp:coreProperties>
</file>