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2BF01F-A6E0-46FC-8188-18B9041E5503}"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307652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2BF01F-A6E0-46FC-8188-18B9041E5503}" type="datetimeFigureOut">
              <a:rPr lang="en-US" smtClean="0"/>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179542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2BF01F-A6E0-46FC-8188-18B9041E5503}" type="datetimeFigureOut">
              <a:rPr lang="en-US" smtClean="0"/>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152521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a:lvl1pPr>
          </a:lstStyle>
          <a:p>
            <a:r>
              <a:rPr lang="en-US"/>
              <a:t>Click to edit Master title style</a:t>
            </a:r>
            <a:endParaRPr lang="en-US" dirty="0"/>
          </a:p>
        </p:txBody>
      </p:sp>
      <p:sp>
        <p:nvSpPr>
          <p:cNvPr id="3" name="Content Placeholder 2"/>
          <p:cNvSpPr>
            <a:spLocks noGrp="1"/>
          </p:cNvSpPr>
          <p:nvPr>
            <p:ph idx="1"/>
          </p:nvPr>
        </p:nvSpPr>
        <p:spPr>
          <a:xfrm>
            <a:off x="806472" y="864108"/>
            <a:ext cx="73152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BF01F-A6E0-46FC-8188-18B9041E5503}"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425708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2BF01F-A6E0-46FC-8188-18B9041E5503}"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334314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42BF01F-A6E0-46FC-8188-18B9041E5503}" type="datetimeFigureOut">
              <a:rPr lang="en-US" smtClean="0"/>
              <a:t>7/1/2022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52389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42BF01F-A6E0-46FC-8188-18B9041E5503}" type="datetimeFigureOut">
              <a:rPr lang="en-US" smtClean="0"/>
              <a:t>7/1/2022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102436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42BF01F-A6E0-46FC-8188-18B9041E5503}" type="datetimeFigureOut">
              <a:rPr lang="en-US" smtClean="0"/>
              <a:t>7/1/2022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344021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42BF01F-A6E0-46FC-8188-18B9041E5503}"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341814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42BF01F-A6E0-46FC-8188-18B9041E5503}" type="datetimeFigureOut">
              <a:rPr lang="en-US" smtClean="0"/>
              <a:t>7/1/2022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428971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42BF01F-A6E0-46FC-8188-18B9041E5503}" type="datetimeFigureOut">
              <a:rPr lang="en-US" smtClean="0"/>
              <a:t>7/1/2022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F9427B2F-35B1-40D4-A37F-FF5D269BC5D3}" type="slidenum">
              <a:rPr lang="en-US" smtClean="0"/>
              <a:t>‹#›</a:t>
            </a:fld>
            <a:endParaRPr lang="en-US"/>
          </a:p>
        </p:txBody>
      </p:sp>
    </p:spTree>
    <p:extLst>
      <p:ext uri="{BB962C8B-B14F-4D97-AF65-F5344CB8AC3E}">
        <p14:creationId xmlns:p14="http://schemas.microsoft.com/office/powerpoint/2010/main" val="385216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748410"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01328"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7912" y="864108"/>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904673"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42BF01F-A6E0-46FC-8188-18B9041E5503}" type="datetimeFigureOut">
              <a:rPr lang="en-US" smtClean="0"/>
              <a:t>7/1/2022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9427B2F-35B1-40D4-A37F-FF5D269BC5D3}" type="slidenum">
              <a:rPr lang="en-US" smtClean="0"/>
              <a:t>‹#›</a:t>
            </a:fld>
            <a:endParaRPr lang="en-US"/>
          </a:p>
        </p:txBody>
      </p:sp>
    </p:spTree>
    <p:extLst>
      <p:ext uri="{BB962C8B-B14F-4D97-AF65-F5344CB8AC3E}">
        <p14:creationId xmlns:p14="http://schemas.microsoft.com/office/powerpoint/2010/main" val="2218425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F8EE-1717-4233-B6F2-A4E52B17AA00}"/>
              </a:ext>
            </a:extLst>
          </p:cNvPr>
          <p:cNvSpPr>
            <a:spLocks noGrp="1"/>
          </p:cNvSpPr>
          <p:nvPr>
            <p:ph type="ctrTitle"/>
          </p:nvPr>
        </p:nvSpPr>
        <p:spPr/>
        <p:txBody>
          <a:bodyPr>
            <a:normAutofit fontScale="90000"/>
          </a:bodyPr>
          <a:lstStyle/>
          <a:p>
            <a:r>
              <a:rPr lang="en-US" dirty="0"/>
              <a:t>Personalized On-Device E-health Analytics with</a:t>
            </a:r>
            <a:br>
              <a:rPr lang="en-US" dirty="0"/>
            </a:br>
            <a:r>
              <a:rPr lang="en-US" dirty="0"/>
              <a:t>Decentralized Block Coordinate Descent</a:t>
            </a:r>
          </a:p>
        </p:txBody>
      </p:sp>
      <p:sp>
        <p:nvSpPr>
          <p:cNvPr id="3" name="Subtitle 2">
            <a:extLst>
              <a:ext uri="{FF2B5EF4-FFF2-40B4-BE49-F238E27FC236}">
                <a16:creationId xmlns:a16="http://schemas.microsoft.com/office/drawing/2014/main" id="{1F57D938-7DC4-4BC2-98D3-C16CC46531AE}"/>
              </a:ext>
            </a:extLst>
          </p:cNvPr>
          <p:cNvSpPr>
            <a:spLocks noGrp="1"/>
          </p:cNvSpPr>
          <p:nvPr>
            <p:ph type="subTitle" idx="1"/>
          </p:nvPr>
        </p:nvSpPr>
        <p:spPr/>
        <p:txBody>
          <a:bodyPr/>
          <a:lstStyle/>
          <a:p>
            <a:r>
              <a:rPr lang="fa-IR" dirty="0"/>
              <a:t>استاد راهنما: دکتر کتانفروش</a:t>
            </a:r>
          </a:p>
          <a:p>
            <a:r>
              <a:rPr lang="fa-IR" dirty="0"/>
              <a:t>دانشجو: حمیدرضا فیروزه </a:t>
            </a:r>
          </a:p>
          <a:p>
            <a:endParaRPr lang="en-US" dirty="0"/>
          </a:p>
        </p:txBody>
      </p:sp>
      <p:pic>
        <p:nvPicPr>
          <p:cNvPr id="1026" name="Picture 2" descr="معرفی دانشگاه شهید بهشتی تهران | IDNovin">
            <a:extLst>
              <a:ext uri="{FF2B5EF4-FFF2-40B4-BE49-F238E27FC236}">
                <a16:creationId xmlns:a16="http://schemas.microsoft.com/office/drawing/2014/main" id="{51ECA6B2-5263-471F-838B-A22946C1C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7668" y="1936375"/>
            <a:ext cx="2366317" cy="236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8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FA8B-0532-405C-9A80-83E0F8B4755B}"/>
              </a:ext>
            </a:extLst>
          </p:cNvPr>
          <p:cNvSpPr>
            <a:spLocks noGrp="1"/>
          </p:cNvSpPr>
          <p:nvPr>
            <p:ph type="title"/>
          </p:nvPr>
        </p:nvSpPr>
        <p:spPr/>
        <p:txBody>
          <a:bodyPr/>
          <a:lstStyle/>
          <a:p>
            <a:r>
              <a:rPr lang="fa-IR" dirty="0"/>
              <a:t>نتایج:</a:t>
            </a:r>
            <a:br>
              <a:rPr lang="fa-IR" dirty="0"/>
            </a:br>
            <a:r>
              <a:rPr lang="fa-IR" dirty="0"/>
              <a:t>مقایسه عملکرد مدل</a:t>
            </a:r>
            <a:endParaRPr lang="en-US" dirty="0"/>
          </a:p>
        </p:txBody>
      </p:sp>
      <p:sp>
        <p:nvSpPr>
          <p:cNvPr id="3" name="Content Placeholder 2">
            <a:extLst>
              <a:ext uri="{FF2B5EF4-FFF2-40B4-BE49-F238E27FC236}">
                <a16:creationId xmlns:a16="http://schemas.microsoft.com/office/drawing/2014/main" id="{8B193189-40B7-495D-A2FD-E143EC92A27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E19CD8A-0FAC-43AD-A758-8FA78CBF47FE}"/>
              </a:ext>
            </a:extLst>
          </p:cNvPr>
          <p:cNvPicPr>
            <a:picLocks noChangeAspect="1"/>
          </p:cNvPicPr>
          <p:nvPr/>
        </p:nvPicPr>
        <p:blipFill>
          <a:blip r:embed="rId2"/>
          <a:stretch>
            <a:fillRect/>
          </a:stretch>
        </p:blipFill>
        <p:spPr>
          <a:xfrm>
            <a:off x="1455818" y="2075144"/>
            <a:ext cx="6226080" cy="2933954"/>
          </a:xfrm>
          <a:prstGeom prst="rect">
            <a:avLst/>
          </a:prstGeom>
        </p:spPr>
      </p:pic>
    </p:spTree>
    <p:extLst>
      <p:ext uri="{BB962C8B-B14F-4D97-AF65-F5344CB8AC3E}">
        <p14:creationId xmlns:p14="http://schemas.microsoft.com/office/powerpoint/2010/main" val="9836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B359-C22C-4B84-AF19-CBEEDCE1A01F}"/>
              </a:ext>
            </a:extLst>
          </p:cNvPr>
          <p:cNvSpPr>
            <a:spLocks noGrp="1"/>
          </p:cNvSpPr>
          <p:nvPr>
            <p:ph type="title"/>
          </p:nvPr>
        </p:nvSpPr>
        <p:spPr/>
        <p:txBody>
          <a:bodyPr/>
          <a:lstStyle/>
          <a:p>
            <a:r>
              <a:rPr lang="fa-IR" dirty="0"/>
              <a:t>نتایج:</a:t>
            </a:r>
            <a:br>
              <a:rPr lang="fa-IR" dirty="0"/>
            </a:br>
            <a:r>
              <a:rPr lang="fa-IR" dirty="0"/>
              <a:t>مقایسه عملکرد مدل</a:t>
            </a:r>
            <a:endParaRPr lang="en-US" dirty="0"/>
          </a:p>
        </p:txBody>
      </p:sp>
      <p:pic>
        <p:nvPicPr>
          <p:cNvPr id="7" name="Content Placeholder 6">
            <a:extLst>
              <a:ext uri="{FF2B5EF4-FFF2-40B4-BE49-F238E27FC236}">
                <a16:creationId xmlns:a16="http://schemas.microsoft.com/office/drawing/2014/main" id="{0BED377E-09D2-483E-9AE1-DE2C0320A303}"/>
              </a:ext>
            </a:extLst>
          </p:cNvPr>
          <p:cNvPicPr>
            <a:picLocks noGrp="1" noChangeAspect="1"/>
          </p:cNvPicPr>
          <p:nvPr>
            <p:ph idx="1"/>
          </p:nvPr>
        </p:nvPicPr>
        <p:blipFill>
          <a:blip r:embed="rId2"/>
          <a:stretch>
            <a:fillRect/>
          </a:stretch>
        </p:blipFill>
        <p:spPr>
          <a:xfrm>
            <a:off x="1674961" y="2898752"/>
            <a:ext cx="6020322" cy="3162574"/>
          </a:xfrm>
          <a:prstGeom prst="rect">
            <a:avLst/>
          </a:prstGeom>
        </p:spPr>
      </p:pic>
      <p:pic>
        <p:nvPicPr>
          <p:cNvPr id="5" name="Picture 4">
            <a:extLst>
              <a:ext uri="{FF2B5EF4-FFF2-40B4-BE49-F238E27FC236}">
                <a16:creationId xmlns:a16="http://schemas.microsoft.com/office/drawing/2014/main" id="{BE9CE240-3F44-4E4D-9664-8E4EE9D5F4B2}"/>
              </a:ext>
            </a:extLst>
          </p:cNvPr>
          <p:cNvPicPr>
            <a:picLocks noChangeAspect="1"/>
          </p:cNvPicPr>
          <p:nvPr/>
        </p:nvPicPr>
        <p:blipFill>
          <a:blip r:embed="rId3"/>
          <a:stretch>
            <a:fillRect/>
          </a:stretch>
        </p:blipFill>
        <p:spPr>
          <a:xfrm>
            <a:off x="4685122" y="1123837"/>
            <a:ext cx="3436550" cy="1959398"/>
          </a:xfrm>
          <a:prstGeom prst="rect">
            <a:avLst/>
          </a:prstGeom>
        </p:spPr>
      </p:pic>
      <p:pic>
        <p:nvPicPr>
          <p:cNvPr id="6" name="Picture 5">
            <a:extLst>
              <a:ext uri="{FF2B5EF4-FFF2-40B4-BE49-F238E27FC236}">
                <a16:creationId xmlns:a16="http://schemas.microsoft.com/office/drawing/2014/main" id="{4993ADB5-5010-416C-B498-4F83484453E9}"/>
              </a:ext>
            </a:extLst>
          </p:cNvPr>
          <p:cNvPicPr>
            <a:picLocks noChangeAspect="1"/>
          </p:cNvPicPr>
          <p:nvPr/>
        </p:nvPicPr>
        <p:blipFill>
          <a:blip r:embed="rId4"/>
          <a:stretch>
            <a:fillRect/>
          </a:stretch>
        </p:blipFill>
        <p:spPr>
          <a:xfrm>
            <a:off x="853113" y="1123837"/>
            <a:ext cx="3610959" cy="2024716"/>
          </a:xfrm>
          <a:prstGeom prst="rect">
            <a:avLst/>
          </a:prstGeom>
        </p:spPr>
      </p:pic>
      <p:pic>
        <p:nvPicPr>
          <p:cNvPr id="8" name="Picture 7">
            <a:extLst>
              <a:ext uri="{FF2B5EF4-FFF2-40B4-BE49-F238E27FC236}">
                <a16:creationId xmlns:a16="http://schemas.microsoft.com/office/drawing/2014/main" id="{13AB68C9-9A2A-44BE-8F7F-5D08160FA3B3}"/>
              </a:ext>
            </a:extLst>
          </p:cNvPr>
          <p:cNvPicPr>
            <a:picLocks noChangeAspect="1"/>
          </p:cNvPicPr>
          <p:nvPr/>
        </p:nvPicPr>
        <p:blipFill>
          <a:blip r:embed="rId5"/>
          <a:stretch>
            <a:fillRect/>
          </a:stretch>
        </p:blipFill>
        <p:spPr>
          <a:xfrm>
            <a:off x="1639851" y="5905897"/>
            <a:ext cx="6363251" cy="815411"/>
          </a:xfrm>
          <a:prstGeom prst="rect">
            <a:avLst/>
          </a:prstGeom>
        </p:spPr>
      </p:pic>
    </p:spTree>
    <p:extLst>
      <p:ext uri="{BB962C8B-B14F-4D97-AF65-F5344CB8AC3E}">
        <p14:creationId xmlns:p14="http://schemas.microsoft.com/office/powerpoint/2010/main" val="76272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1186-BAA2-42DD-BD46-C4743F99155B}"/>
              </a:ext>
            </a:extLst>
          </p:cNvPr>
          <p:cNvSpPr>
            <a:spLocks noGrp="1"/>
          </p:cNvSpPr>
          <p:nvPr>
            <p:ph type="title"/>
          </p:nvPr>
        </p:nvSpPr>
        <p:spPr/>
        <p:txBody>
          <a:bodyPr/>
          <a:lstStyle/>
          <a:p>
            <a:r>
              <a:rPr lang="fa-IR" dirty="0"/>
              <a:t>نتایج:</a:t>
            </a:r>
            <a:br>
              <a:rPr lang="fa-IR" dirty="0"/>
            </a:br>
            <a:r>
              <a:rPr lang="fa-IR" dirty="0"/>
              <a:t>تاثیر هایپرپارامترها</a:t>
            </a:r>
            <a:endParaRPr lang="en-US" dirty="0"/>
          </a:p>
        </p:txBody>
      </p:sp>
      <p:sp>
        <p:nvSpPr>
          <p:cNvPr id="3" name="Content Placeholder 2">
            <a:extLst>
              <a:ext uri="{FF2B5EF4-FFF2-40B4-BE49-F238E27FC236}">
                <a16:creationId xmlns:a16="http://schemas.microsoft.com/office/drawing/2014/main" id="{A82C6EA2-CE2D-4AC8-B7F9-8ADE62BD98D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5B82DF-766B-44F0-8358-7E5A507F5750}"/>
              </a:ext>
            </a:extLst>
          </p:cNvPr>
          <p:cNvPicPr>
            <a:picLocks noChangeAspect="1"/>
          </p:cNvPicPr>
          <p:nvPr/>
        </p:nvPicPr>
        <p:blipFill>
          <a:blip r:embed="rId2"/>
          <a:stretch>
            <a:fillRect/>
          </a:stretch>
        </p:blipFill>
        <p:spPr>
          <a:xfrm>
            <a:off x="908770" y="864108"/>
            <a:ext cx="2977286" cy="2136695"/>
          </a:xfrm>
          <a:prstGeom prst="rect">
            <a:avLst/>
          </a:prstGeom>
        </p:spPr>
      </p:pic>
      <p:pic>
        <p:nvPicPr>
          <p:cNvPr id="6" name="Picture 5">
            <a:extLst>
              <a:ext uri="{FF2B5EF4-FFF2-40B4-BE49-F238E27FC236}">
                <a16:creationId xmlns:a16="http://schemas.microsoft.com/office/drawing/2014/main" id="{C5D203CF-4903-4F27-A48A-9489F45F27B4}"/>
              </a:ext>
            </a:extLst>
          </p:cNvPr>
          <p:cNvPicPr>
            <a:picLocks noChangeAspect="1"/>
          </p:cNvPicPr>
          <p:nvPr/>
        </p:nvPicPr>
        <p:blipFill>
          <a:blip r:embed="rId3"/>
          <a:stretch>
            <a:fillRect/>
          </a:stretch>
        </p:blipFill>
        <p:spPr>
          <a:xfrm>
            <a:off x="4531456" y="968852"/>
            <a:ext cx="2977286" cy="2105105"/>
          </a:xfrm>
          <a:prstGeom prst="rect">
            <a:avLst/>
          </a:prstGeom>
        </p:spPr>
      </p:pic>
      <p:pic>
        <p:nvPicPr>
          <p:cNvPr id="7" name="Picture 6">
            <a:extLst>
              <a:ext uri="{FF2B5EF4-FFF2-40B4-BE49-F238E27FC236}">
                <a16:creationId xmlns:a16="http://schemas.microsoft.com/office/drawing/2014/main" id="{CB06E1AA-6772-43C3-BF1A-99D2DEAFEB66}"/>
              </a:ext>
            </a:extLst>
          </p:cNvPr>
          <p:cNvPicPr>
            <a:picLocks noChangeAspect="1"/>
          </p:cNvPicPr>
          <p:nvPr/>
        </p:nvPicPr>
        <p:blipFill>
          <a:blip r:embed="rId4"/>
          <a:stretch>
            <a:fillRect/>
          </a:stretch>
        </p:blipFill>
        <p:spPr>
          <a:xfrm>
            <a:off x="2972845" y="3676076"/>
            <a:ext cx="2834068" cy="1940720"/>
          </a:xfrm>
          <a:prstGeom prst="rect">
            <a:avLst/>
          </a:prstGeom>
        </p:spPr>
      </p:pic>
    </p:spTree>
    <p:extLst>
      <p:ext uri="{BB962C8B-B14F-4D97-AF65-F5344CB8AC3E}">
        <p14:creationId xmlns:p14="http://schemas.microsoft.com/office/powerpoint/2010/main" val="379885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EEFE-F85B-4BD7-A3C6-067B992D3754}"/>
              </a:ext>
            </a:extLst>
          </p:cNvPr>
          <p:cNvSpPr>
            <a:spLocks noGrp="1"/>
          </p:cNvSpPr>
          <p:nvPr>
            <p:ph type="title"/>
          </p:nvPr>
        </p:nvSpPr>
        <p:spPr/>
        <p:txBody>
          <a:bodyPr/>
          <a:lstStyle/>
          <a:p>
            <a:r>
              <a:rPr lang="fa-IR" dirty="0"/>
              <a:t>نتیجه گیری</a:t>
            </a:r>
            <a:endParaRPr lang="en-US" dirty="0"/>
          </a:p>
        </p:txBody>
      </p:sp>
      <p:sp>
        <p:nvSpPr>
          <p:cNvPr id="3" name="Content Placeholder 2">
            <a:extLst>
              <a:ext uri="{FF2B5EF4-FFF2-40B4-BE49-F238E27FC236}">
                <a16:creationId xmlns:a16="http://schemas.microsoft.com/office/drawing/2014/main" id="{DCC418DE-41AE-400E-BDD5-7F42B2CDF891}"/>
              </a:ext>
            </a:extLst>
          </p:cNvPr>
          <p:cNvSpPr>
            <a:spLocks noGrp="1"/>
          </p:cNvSpPr>
          <p:nvPr>
            <p:ph idx="1"/>
          </p:nvPr>
        </p:nvSpPr>
        <p:spPr/>
        <p:txBody>
          <a:bodyPr/>
          <a:lstStyle/>
          <a:p>
            <a:r>
              <a:rPr lang="fa-IR" dirty="0"/>
              <a:t>این مقاله مدلی با عنوان </a:t>
            </a:r>
            <a:r>
              <a:rPr lang="en-US" dirty="0"/>
              <a:t>D-BCD</a:t>
            </a:r>
            <a:r>
              <a:rPr lang="fa-IR" dirty="0"/>
              <a:t> توسعه داده که هدفش مدلسازی غیرمتمرکز داده های سلامت جهت پیش بینی مسائل مرتبط با سلامت افراد تعریف شده است. نتیایج حاصل از مدل ساخته نشان داده که این روش در مقابل روشهای غیر متمرکز عملمرد قابل دفاعی داشته است.</a:t>
            </a:r>
            <a:endParaRPr lang="en-US" dirty="0"/>
          </a:p>
        </p:txBody>
      </p:sp>
    </p:spTree>
    <p:extLst>
      <p:ext uri="{BB962C8B-B14F-4D97-AF65-F5344CB8AC3E}">
        <p14:creationId xmlns:p14="http://schemas.microsoft.com/office/powerpoint/2010/main" val="3328470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9766-0241-43D9-B9EE-462A669F3777}"/>
              </a:ext>
            </a:extLst>
          </p:cNvPr>
          <p:cNvSpPr>
            <a:spLocks noGrp="1"/>
          </p:cNvSpPr>
          <p:nvPr>
            <p:ph type="title"/>
          </p:nvPr>
        </p:nvSpPr>
        <p:spPr/>
        <p:txBody>
          <a:bodyPr/>
          <a:lstStyle/>
          <a:p>
            <a:r>
              <a:rPr lang="fa-IR" dirty="0"/>
              <a:t>مراجع</a:t>
            </a:r>
            <a:endParaRPr lang="en-US" dirty="0"/>
          </a:p>
        </p:txBody>
      </p:sp>
      <p:sp>
        <p:nvSpPr>
          <p:cNvPr id="3" name="Content Placeholder 2">
            <a:extLst>
              <a:ext uri="{FF2B5EF4-FFF2-40B4-BE49-F238E27FC236}">
                <a16:creationId xmlns:a16="http://schemas.microsoft.com/office/drawing/2014/main" id="{B7233FDB-143E-4ADC-AD01-2D7EF228DB7C}"/>
              </a:ext>
            </a:extLst>
          </p:cNvPr>
          <p:cNvSpPr>
            <a:spLocks noGrp="1"/>
          </p:cNvSpPr>
          <p:nvPr>
            <p:ph idx="1"/>
          </p:nvPr>
        </p:nvSpPr>
        <p:spPr/>
        <p:txBody>
          <a:bodyPr/>
          <a:lstStyle/>
          <a:p>
            <a:pPr algn="l" rtl="0"/>
            <a:r>
              <a:rPr lang="en-US" dirty="0"/>
              <a:t>[1] Ye, G., et al., </a:t>
            </a:r>
            <a:r>
              <a:rPr lang="en-US" i="1" dirty="0"/>
              <a:t>Personalized On-Device E-health Analytics with Decentralized Block Coordinate Descent.</a:t>
            </a:r>
            <a:r>
              <a:rPr lang="en-US" dirty="0"/>
              <a:t> IEEE Journal of Biomedical and Health Informatics, 2022.</a:t>
            </a:r>
          </a:p>
          <a:p>
            <a:pPr algn="l" rtl="0"/>
            <a:r>
              <a:rPr lang="en-US" dirty="0"/>
              <a:t>[2] </a:t>
            </a:r>
            <a:r>
              <a:rPr lang="en-US" dirty="0" err="1"/>
              <a:t>Nosalska</a:t>
            </a:r>
            <a:r>
              <a:rPr lang="en-US" dirty="0"/>
              <a:t>, K. and G. Mazurek, </a:t>
            </a:r>
            <a:r>
              <a:rPr lang="en-US" i="1" dirty="0"/>
              <a:t>Marketing principles for Industry 4.0—a conceptual framework.</a:t>
            </a:r>
            <a:r>
              <a:rPr lang="en-US" dirty="0"/>
              <a:t> Engineering Management in Production and Services, 2019. </a:t>
            </a:r>
            <a:r>
              <a:rPr lang="en-US" b="1" dirty="0"/>
              <a:t>11</a:t>
            </a:r>
            <a:r>
              <a:rPr lang="en-US" dirty="0"/>
              <a:t>(3).</a:t>
            </a:r>
          </a:p>
          <a:p>
            <a:pPr algn="l" rtl="0"/>
            <a:r>
              <a:rPr lang="en-US" dirty="0"/>
              <a:t>[3] Nguyen, B. and L. Simkin, </a:t>
            </a:r>
            <a:r>
              <a:rPr lang="en-US" i="1" dirty="0"/>
              <a:t>The Internet of Things (IoT) and marketing: the state of play, future trends and the implications for marketing</a:t>
            </a:r>
            <a:r>
              <a:rPr lang="en-US" dirty="0"/>
              <a:t>. 2017, Taylor &amp; Francis. p. 1-6.</a:t>
            </a:r>
          </a:p>
          <a:p>
            <a:pPr algn="l" rtl="0"/>
            <a:r>
              <a:rPr lang="en-US" dirty="0"/>
              <a:t>[4] McMahan, B., et al. </a:t>
            </a:r>
            <a:r>
              <a:rPr lang="en-US" i="1" dirty="0"/>
              <a:t>Communication-efficient learning of deep networks from decentralized data</a:t>
            </a:r>
            <a:r>
              <a:rPr lang="en-US" dirty="0"/>
              <a:t>. in </a:t>
            </a:r>
            <a:r>
              <a:rPr lang="en-US" i="1" dirty="0"/>
              <a:t>Artificial intelligence and statistics</a:t>
            </a:r>
            <a:r>
              <a:rPr lang="en-US" dirty="0"/>
              <a:t>. 2017. </a:t>
            </a:r>
            <a:r>
              <a:rPr lang="en-US"/>
              <a:t>PMLR.</a:t>
            </a:r>
          </a:p>
          <a:p>
            <a:pPr algn="l" rtl="0"/>
            <a:endParaRPr lang="en-US" dirty="0"/>
          </a:p>
          <a:p>
            <a:pPr algn="l" rtl="0"/>
            <a:endParaRPr lang="en-US" dirty="0"/>
          </a:p>
          <a:p>
            <a:pPr algn="l" rtl="0"/>
            <a:endParaRPr lang="en-US" dirty="0"/>
          </a:p>
        </p:txBody>
      </p:sp>
    </p:spTree>
    <p:extLst>
      <p:ext uri="{BB962C8B-B14F-4D97-AF65-F5344CB8AC3E}">
        <p14:creationId xmlns:p14="http://schemas.microsoft.com/office/powerpoint/2010/main" val="38808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7DFA-40FD-413E-B056-6AA190488C77}"/>
              </a:ext>
            </a:extLst>
          </p:cNvPr>
          <p:cNvSpPr>
            <a:spLocks noGrp="1"/>
          </p:cNvSpPr>
          <p:nvPr>
            <p:ph type="title"/>
          </p:nvPr>
        </p:nvSpPr>
        <p:spPr/>
        <p:txBody>
          <a:bodyPr/>
          <a:lstStyle/>
          <a:p>
            <a:r>
              <a:rPr lang="fa-IR" dirty="0"/>
              <a:t>فهرست مطالب</a:t>
            </a:r>
            <a:endParaRPr lang="en-US" dirty="0"/>
          </a:p>
        </p:txBody>
      </p:sp>
      <p:sp>
        <p:nvSpPr>
          <p:cNvPr id="3" name="Content Placeholder 2">
            <a:extLst>
              <a:ext uri="{FF2B5EF4-FFF2-40B4-BE49-F238E27FC236}">
                <a16:creationId xmlns:a16="http://schemas.microsoft.com/office/drawing/2014/main" id="{ED1EEA66-A81D-408B-9DA0-82AE0CA9CE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632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FCC3-899A-45E4-ABAA-677BC36E820B}"/>
              </a:ext>
            </a:extLst>
          </p:cNvPr>
          <p:cNvSpPr>
            <a:spLocks noGrp="1"/>
          </p:cNvSpPr>
          <p:nvPr>
            <p:ph type="title"/>
          </p:nvPr>
        </p:nvSpPr>
        <p:spPr/>
        <p:txBody>
          <a:bodyPr/>
          <a:lstStyle/>
          <a:p>
            <a:r>
              <a:rPr lang="fa-IR" dirty="0"/>
              <a:t>مقدمه</a:t>
            </a:r>
            <a:endParaRPr lang="en-US" dirty="0"/>
          </a:p>
        </p:txBody>
      </p:sp>
      <p:sp>
        <p:nvSpPr>
          <p:cNvPr id="3" name="Content Placeholder 2">
            <a:extLst>
              <a:ext uri="{FF2B5EF4-FFF2-40B4-BE49-F238E27FC236}">
                <a16:creationId xmlns:a16="http://schemas.microsoft.com/office/drawing/2014/main" id="{66A8E059-EA4C-4378-B0D5-FE472F747AA8}"/>
              </a:ext>
            </a:extLst>
          </p:cNvPr>
          <p:cNvSpPr>
            <a:spLocks noGrp="1"/>
          </p:cNvSpPr>
          <p:nvPr>
            <p:ph idx="1"/>
          </p:nvPr>
        </p:nvSpPr>
        <p:spPr>
          <a:xfrm>
            <a:off x="812303" y="864108"/>
            <a:ext cx="7315200" cy="5120640"/>
          </a:xfrm>
        </p:spPr>
        <p:txBody>
          <a:bodyPr/>
          <a:lstStyle/>
          <a:p>
            <a:r>
              <a:rPr lang="fa-IR" dirty="0"/>
              <a:t>با توسعه اینترنت و اینترنت، ظرفیت ذخیره‌سازی و قدرت محاسباتی، اهمیت راه‌حل‌های مبتنی بر هوش مصنوعی در بازاریابی بیشتر آشکار می‌شود</a:t>
            </a:r>
            <a:r>
              <a:rPr lang="en-US" dirty="0"/>
              <a:t>. </a:t>
            </a:r>
            <a:r>
              <a:rPr lang="fa-IR" dirty="0"/>
              <a:t>کسب و کارها باید استراتژی خود را براساس صنعت ۴.۰ و </a:t>
            </a:r>
            <a:r>
              <a:rPr lang="en-US" dirty="0"/>
              <a:t>IoT </a:t>
            </a:r>
            <a:r>
              <a:rPr lang="fa-IR" dirty="0"/>
              <a:t>برای حفظ مزایای رقابتی خود در بازار تطبیق دهند.</a:t>
            </a:r>
          </a:p>
          <a:p>
            <a:r>
              <a:rPr lang="fa-IR" dirty="0"/>
              <a:t>با این حال، اکثر این روش‌ها براساس یادگیری متمرکز هستند، که چالش‌های بسیاری را به ارمغان می‌آورد. برای غلبه بر این چالش‌ها، روش‌های غیر متمرکز مانند یادگیری فدرال (</a:t>
            </a:r>
            <a:r>
              <a:rPr lang="en-US" dirty="0"/>
              <a:t>Federated Learning</a:t>
            </a:r>
            <a:r>
              <a:rPr lang="fa-IR" dirty="0"/>
              <a:t>) می‌توانند مفید باشند. گوگل اولین بار </a:t>
            </a:r>
            <a:r>
              <a:rPr lang="en-US" dirty="0"/>
              <a:t>FL</a:t>
            </a:r>
            <a:r>
              <a:rPr lang="fa-IR" dirty="0"/>
              <a:t>را برای تحلیل ورودی متن کاربر بر روی دستگاه‌های کاربر معرفی کرد. </a:t>
            </a:r>
            <a:r>
              <a:rPr lang="en-US" dirty="0"/>
              <a:t>FL</a:t>
            </a:r>
            <a:r>
              <a:rPr lang="fa-IR" dirty="0"/>
              <a:t> برای مدلسازی داده‌های روی دستگاه براساس داده‌های خاص کاربر و ارسال هر پارامتر مدل کاربر به سرور و تولید یک مدل جهانی براساس هر خروجی کاربر، تلاش می‌کند. سپس پارامترهای مدل مخصوص کاربر را به روز می‌کند. این روش تا زمانی تکرار می‌شود که یک عملکرد مشخص برروی مدل نهایی به دست آید. </a:t>
            </a:r>
            <a:r>
              <a:rPr lang="en-US" dirty="0"/>
              <a:t>FL </a:t>
            </a:r>
            <a:r>
              <a:rPr lang="fa-IR" dirty="0"/>
              <a:t> و یادگیری غیر متمرکز کارایی خود را در زمینه‌های بهداشت، صنایع و بازاریابی اثبات کرده است.</a:t>
            </a:r>
          </a:p>
        </p:txBody>
      </p:sp>
    </p:spTree>
    <p:extLst>
      <p:ext uri="{BB962C8B-B14F-4D97-AF65-F5344CB8AC3E}">
        <p14:creationId xmlns:p14="http://schemas.microsoft.com/office/powerpoint/2010/main" val="379556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8026-BA05-4B7C-8870-BDD71D9957CA}"/>
              </a:ext>
            </a:extLst>
          </p:cNvPr>
          <p:cNvSpPr>
            <a:spLocks noGrp="1"/>
          </p:cNvSpPr>
          <p:nvPr>
            <p:ph type="title"/>
          </p:nvPr>
        </p:nvSpPr>
        <p:spPr/>
        <p:txBody>
          <a:bodyPr/>
          <a:lstStyle/>
          <a:p>
            <a:r>
              <a:rPr lang="fa-IR" dirty="0"/>
              <a:t>تعریف مساله</a:t>
            </a:r>
            <a:endParaRPr lang="en-US" dirty="0"/>
          </a:p>
        </p:txBody>
      </p:sp>
      <p:sp>
        <p:nvSpPr>
          <p:cNvPr id="3" name="Content Placeholder 2">
            <a:extLst>
              <a:ext uri="{FF2B5EF4-FFF2-40B4-BE49-F238E27FC236}">
                <a16:creationId xmlns:a16="http://schemas.microsoft.com/office/drawing/2014/main" id="{A56F6FA4-7FF9-4187-A904-FD7136D2E732}"/>
              </a:ext>
            </a:extLst>
          </p:cNvPr>
          <p:cNvSpPr>
            <a:spLocks noGrp="1"/>
          </p:cNvSpPr>
          <p:nvPr>
            <p:ph idx="1"/>
          </p:nvPr>
        </p:nvSpPr>
        <p:spPr/>
        <p:txBody>
          <a:bodyPr/>
          <a:lstStyle/>
          <a:p>
            <a:r>
              <a:rPr lang="fa-IR" dirty="0"/>
              <a:t>پیش‌بینی سلامت با استفاده از داده‌های شخصی از مسائل روز دنیا است.</a:t>
            </a:r>
          </a:p>
          <a:p>
            <a:r>
              <a:rPr lang="fa-IR" dirty="0"/>
              <a:t>روش‌های یادگیری ماشین به ویژه روش</a:t>
            </a:r>
            <a:r>
              <a:rPr lang="fa-IR" i="1" dirty="0"/>
              <a:t>‌</a:t>
            </a:r>
            <a:r>
              <a:rPr lang="fa-IR" dirty="0"/>
              <a:t>های شبکه عصبی عمیق </a:t>
            </a:r>
            <a:r>
              <a:rPr lang="en-US" dirty="0"/>
              <a:t>DNN</a:t>
            </a:r>
            <a:r>
              <a:rPr lang="fa-IR" dirty="0"/>
              <a:t> ها کارایی بالایی داشته اند.</a:t>
            </a:r>
          </a:p>
          <a:p>
            <a:r>
              <a:rPr lang="fa-IR" dirty="0"/>
              <a:t>این مدل‌ها نیاز به انتقال داده‌ها از دستگاه کاربر به سرور مرکزی دارد. با این حال با توجه به اهمیت حریم شخصی در سال‌های اخیر دسترسی به این اطلاعات بر روی تلفن‌های هوشمند افراد کاملا محدودشده است. </a:t>
            </a:r>
          </a:p>
          <a:p>
            <a:r>
              <a:rPr lang="fa-IR" dirty="0"/>
              <a:t>در این راستا تجزیه و تحلیل الکترونیک داده‌های سلامت یک نمونه بسیار مورد توجه است که در آن هر بیمار، مدل پیشگویانه شخصی دارد که به صورت محلی در دستگاه شخصی او مستقر شده‌است.</a:t>
            </a:r>
          </a:p>
          <a:p>
            <a:r>
              <a:rPr lang="fa-IR" dirty="0"/>
              <a:t>این مقاله به بررسی مساله چالش برانگیز استفاده از ابزارهای شخصی کاربران برای هم‌کاری با یکدیگر در تجزیه و تحلیل‌های کاملا غیر متمرکز داده‌های سلامت می‌پردازد، به طوری که برای بهینه‌سازی و شخصی کردن مدل‌های محلی، آن‌ها را بهینه کنیم.</a:t>
            </a:r>
            <a:endParaRPr lang="en-US" dirty="0"/>
          </a:p>
        </p:txBody>
      </p:sp>
    </p:spTree>
    <p:extLst>
      <p:ext uri="{BB962C8B-B14F-4D97-AF65-F5344CB8AC3E}">
        <p14:creationId xmlns:p14="http://schemas.microsoft.com/office/powerpoint/2010/main" val="300752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00B3-BAA9-4E5B-8D18-35D3C820B34B}"/>
              </a:ext>
            </a:extLst>
          </p:cNvPr>
          <p:cNvSpPr>
            <a:spLocks noGrp="1"/>
          </p:cNvSpPr>
          <p:nvPr>
            <p:ph type="title"/>
          </p:nvPr>
        </p:nvSpPr>
        <p:spPr/>
        <p:txBody>
          <a:bodyPr/>
          <a:lstStyle/>
          <a:p>
            <a:r>
              <a:rPr lang="fa-IR" dirty="0"/>
              <a:t>مدلسازی</a:t>
            </a:r>
            <a:br>
              <a:rPr lang="fa-IR" dirty="0"/>
            </a:br>
            <a:r>
              <a:rPr lang="fa-IR" dirty="0"/>
              <a:t>مدل شخصی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CD2D9D-604C-4663-822D-0588473F542C}"/>
                  </a:ext>
                </a:extLst>
              </p:cNvPr>
              <p:cNvSpPr>
                <a:spLocks noGrp="1"/>
              </p:cNvSpPr>
              <p:nvPr>
                <p:ph idx="1"/>
              </p:nvPr>
            </p:nvSpPr>
            <p:spPr/>
            <p:txBody>
              <a:bodyPr/>
              <a:lstStyle/>
              <a:p>
                <a:r>
                  <a:rPr lang="fa-IR" dirty="0"/>
                  <a:t>فرض کنید مدل ما </a:t>
                </a:r>
                <a:r>
                  <a:rPr lang="en-US" dirty="0"/>
                  <a:t>A</a:t>
                </a:r>
                <a:r>
                  <a:rPr lang="fa-IR" dirty="0"/>
                  <a:t> یوزر دارد که هر یوزر مدل عمیق خود را به صورت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Φ</m:t>
                    </m:r>
                    <m:r>
                      <a:rPr lang="en-US" b="0" i="1" smtClean="0">
                        <a:latin typeface="Cambria Math" panose="02040503050406030204" pitchFamily="18" charset="0"/>
                        <a:ea typeface="Cambria Math" panose="02040503050406030204" pitchFamily="18" charset="0"/>
                      </a:rPr>
                      <m:t>(.)</m:t>
                    </m:r>
                  </m:oMath>
                </a14:m>
                <a:r>
                  <a:rPr lang="fa-IR" dirty="0"/>
                  <a:t> دارد و پارامترهای آن </a:t>
                </a:r>
                <a14:m>
                  <m:oMath xmlns:m="http://schemas.openxmlformats.org/officeDocument/2006/math">
                    <m:sSub>
                      <m:sSubPr>
                        <m:ctrlPr>
                          <a:rPr lang="fa-IR"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Θ</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e>
                    </m:d>
                  </m:oMath>
                </a14:m>
                <a:r>
                  <a:rPr lang="fa-IR" dirty="0"/>
                  <a:t> تعریف شده است.</a:t>
                </a:r>
              </a:p>
              <a:p>
                <a:r>
                  <a:rPr lang="fa-IR" dirty="0"/>
                  <a:t>یوزر </a:t>
                </a:r>
                <a:r>
                  <a:rPr lang="en-US" dirty="0"/>
                  <a:t>a</a:t>
                </a:r>
                <a:r>
                  <a:rPr lang="fa-IR" dirty="0"/>
                  <a:t> ام شامل </a:t>
                </a:r>
                <a:r>
                  <a:rPr lang="en-US" dirty="0"/>
                  <a:t>N</a:t>
                </a:r>
                <a:r>
                  <a:rPr lang="en-US" baseline="-25000" dirty="0"/>
                  <a:t>a</a:t>
                </a:r>
                <a:r>
                  <a:rPr lang="fa-IR" baseline="-25000" dirty="0"/>
                  <a:t> </a:t>
                </a:r>
                <a:r>
                  <a:rPr lang="fa-IR" dirty="0"/>
                  <a:t>دیتا به صورت محلی روی دیوایس خود داشته که </a:t>
                </a:r>
              </a:p>
              <a:p>
                <a:endParaRPr lang="fa-IR" dirty="0"/>
              </a:p>
              <a:p>
                <a:endParaRPr lang="fa-IR" dirty="0"/>
              </a:p>
              <a:p>
                <a:r>
                  <a:rPr lang="fa-IR" dirty="0"/>
                  <a:t>که </a:t>
                </a:r>
                <a:r>
                  <a:rPr lang="en-US" dirty="0" err="1"/>
                  <a:t>y</a:t>
                </a:r>
                <a:r>
                  <a:rPr lang="en-US" baseline="-25000" dirty="0" err="1"/>
                  <a:t>an</a:t>
                </a:r>
                <a:r>
                  <a:rPr lang="fa-IR" dirty="0"/>
                  <a:t> لیبل داده مثل کرونا مثبت یا منقی است.</a:t>
                </a:r>
              </a:p>
              <a:p>
                <a:r>
                  <a:rPr lang="fa-IR" dirty="0"/>
                  <a:t>هدف کم کتر گپ بین داده های واقعی و پیش بینی شده توسط مدل است.</a:t>
                </a:r>
              </a:p>
              <a:p>
                <a14:m>
                  <m:oMath xmlns:m="http://schemas.openxmlformats.org/officeDocument/2006/math">
                    <m:r>
                      <m:rPr>
                        <m:sty m:val="p"/>
                      </m:rPr>
                      <a:rPr lang="el-GR" i="1">
                        <a:latin typeface="Cambria Math" panose="02040503050406030204" pitchFamily="18" charset="0"/>
                        <a:ea typeface="Cambria Math" panose="02040503050406030204" pitchFamily="18" charset="0"/>
                      </a:rPr>
                      <m:t>Φ</m:t>
                    </m:r>
                    <m:r>
                      <a:rPr lang="en-US" i="1">
                        <a:latin typeface="Cambria Math" panose="02040503050406030204" pitchFamily="18" charset="0"/>
                        <a:ea typeface="Cambria Math" panose="02040503050406030204" pitchFamily="18" charset="0"/>
                      </a:rPr>
                      <m:t>(.)</m:t>
                    </m:r>
                  </m:oMath>
                </a14:m>
                <a:r>
                  <a:rPr lang="fa-IR" dirty="0"/>
                  <a:t> یک پرسپترون پیشرو با </a:t>
                </a:r>
                <a:r>
                  <a:rPr lang="en-US" dirty="0"/>
                  <a:t>N</a:t>
                </a:r>
                <a:r>
                  <a:rPr lang="fa-IR" dirty="0"/>
                  <a:t> لایه است.</a:t>
                </a:r>
              </a:p>
              <a:p>
                <a:endParaRPr lang="fa-IR" dirty="0"/>
              </a:p>
              <a:p>
                <a:r>
                  <a:rPr lang="fa-IR" dirty="0"/>
                  <a:t>که </a:t>
                </a:r>
                <a:r>
                  <a:rPr lang="en-US" dirty="0"/>
                  <a:t>W</a:t>
                </a:r>
                <a:r>
                  <a:rPr lang="fa-IR" dirty="0"/>
                  <a:t> ماتریس وزن ها است.</a:t>
                </a:r>
                <a:endParaRPr lang="en-US" dirty="0"/>
              </a:p>
            </p:txBody>
          </p:sp>
        </mc:Choice>
        <mc:Fallback>
          <p:sp>
            <p:nvSpPr>
              <p:cNvPr id="3" name="Content Placeholder 2">
                <a:extLst>
                  <a:ext uri="{FF2B5EF4-FFF2-40B4-BE49-F238E27FC236}">
                    <a16:creationId xmlns:a16="http://schemas.microsoft.com/office/drawing/2014/main" id="{C5CD2D9D-604C-4663-822D-0588473F542C}"/>
                  </a:ext>
                </a:extLst>
              </p:cNvPr>
              <p:cNvSpPr>
                <a:spLocks noGrp="1" noRot="1" noChangeAspect="1" noMove="1" noResize="1" noEditPoints="1" noAdjustHandles="1" noChangeArrowheads="1" noChangeShapeType="1" noTextEdit="1"/>
              </p:cNvSpPr>
              <p:nvPr>
                <p:ph idx="1"/>
              </p:nvPr>
            </p:nvSpPr>
            <p:spPr>
              <a:blipFill>
                <a:blip r:embed="rId2"/>
                <a:stretch>
                  <a:fillRect l="-1833" r="-7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DF53B8-D13B-4FAE-91E3-557D657F8544}"/>
              </a:ext>
            </a:extLst>
          </p:cNvPr>
          <p:cNvPicPr>
            <a:picLocks noChangeAspect="1"/>
          </p:cNvPicPr>
          <p:nvPr/>
        </p:nvPicPr>
        <p:blipFill>
          <a:blip r:embed="rId3"/>
          <a:stretch>
            <a:fillRect/>
          </a:stretch>
        </p:blipFill>
        <p:spPr>
          <a:xfrm>
            <a:off x="978370" y="2536400"/>
            <a:ext cx="2088898" cy="511690"/>
          </a:xfrm>
          <a:prstGeom prst="rect">
            <a:avLst/>
          </a:prstGeom>
        </p:spPr>
      </p:pic>
      <p:pic>
        <p:nvPicPr>
          <p:cNvPr id="6" name="Picture 5">
            <a:extLst>
              <a:ext uri="{FF2B5EF4-FFF2-40B4-BE49-F238E27FC236}">
                <a16:creationId xmlns:a16="http://schemas.microsoft.com/office/drawing/2014/main" id="{670A9360-7C8C-4EC0-88CE-6665FBFF7E58}"/>
              </a:ext>
            </a:extLst>
          </p:cNvPr>
          <p:cNvPicPr>
            <a:picLocks noChangeAspect="1"/>
          </p:cNvPicPr>
          <p:nvPr/>
        </p:nvPicPr>
        <p:blipFill>
          <a:blip r:embed="rId4"/>
          <a:stretch>
            <a:fillRect/>
          </a:stretch>
        </p:blipFill>
        <p:spPr>
          <a:xfrm>
            <a:off x="978370" y="4720382"/>
            <a:ext cx="4861981" cy="480102"/>
          </a:xfrm>
          <a:prstGeom prst="rect">
            <a:avLst/>
          </a:prstGeom>
        </p:spPr>
      </p:pic>
    </p:spTree>
    <p:extLst>
      <p:ext uri="{BB962C8B-B14F-4D97-AF65-F5344CB8AC3E}">
        <p14:creationId xmlns:p14="http://schemas.microsoft.com/office/powerpoint/2010/main" val="13041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E050-BF80-4AE4-A699-76235DCC7DA1}"/>
              </a:ext>
            </a:extLst>
          </p:cNvPr>
          <p:cNvSpPr>
            <a:spLocks noGrp="1"/>
          </p:cNvSpPr>
          <p:nvPr>
            <p:ph type="title"/>
          </p:nvPr>
        </p:nvSpPr>
        <p:spPr/>
        <p:txBody>
          <a:bodyPr/>
          <a:lstStyle/>
          <a:p>
            <a:r>
              <a:rPr lang="fa-IR" dirty="0"/>
              <a:t>مدلسازی</a:t>
            </a:r>
            <a:br>
              <a:rPr lang="fa-IR" dirty="0"/>
            </a:br>
            <a:r>
              <a:rPr lang="fa-IR" dirty="0"/>
              <a:t>شبکه دیوایس ها</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7B3692-B8DF-4C3F-8F76-FA9A033E27D8}"/>
                  </a:ext>
                </a:extLst>
              </p:cNvPr>
              <p:cNvSpPr>
                <a:spLocks noGrp="1"/>
              </p:cNvSpPr>
              <p:nvPr>
                <p:ph idx="1"/>
              </p:nvPr>
            </p:nvSpPr>
            <p:spPr/>
            <p:txBody>
              <a:bodyPr/>
              <a:lstStyle/>
              <a:p>
                <a:r>
                  <a:rPr lang="fa-IR" dirty="0"/>
                  <a:t>دیوایس کاربرها می‌توانند با هم ارتباط داشته باشند.</a:t>
                </a:r>
              </a:p>
              <a:p>
                <a:r>
                  <a:rPr lang="fa-IR" dirty="0"/>
                  <a:t>که در آن </a:t>
                </a:r>
              </a:p>
              <a:p>
                <a:pPr lvl="1"/>
                <a14:m>
                  <m:oMath xmlns:m="http://schemas.openxmlformats.org/officeDocument/2006/math">
                    <m:r>
                      <a:rPr lang="fa-IR" i="1" smtClean="0">
                        <a:latin typeface="Cambria Math" panose="02040503050406030204" pitchFamily="18" charset="0"/>
                        <a:ea typeface="Cambria Math" panose="02040503050406030204" pitchFamily="18" charset="0"/>
                      </a:rPr>
                      <m:t>𝒢</m:t>
                    </m:r>
                  </m:oMath>
                </a14:m>
                <a:r>
                  <a:rPr lang="fa-IR" dirty="0"/>
                  <a:t>  یک گراف وزن دار است</a:t>
                </a:r>
              </a:p>
              <a:p>
                <a:pPr lvl="1"/>
                <a14:m>
                  <m:oMath xmlns:m="http://schemas.openxmlformats.org/officeDocument/2006/math">
                    <m:r>
                      <a:rPr lang="fa-IR" i="1" smtClean="0">
                        <a:latin typeface="Cambria Math" panose="02040503050406030204" pitchFamily="18" charset="0"/>
                        <a:ea typeface="Cambria Math" panose="02040503050406030204" pitchFamily="18" charset="0"/>
                      </a:rPr>
                      <m:t>𝒜</m:t>
                    </m:r>
                  </m:oMath>
                </a14:m>
                <a:r>
                  <a:rPr lang="fa-IR" dirty="0"/>
                  <a:t>  مجموعه دیوایس های کاربران حاضر در شبکه است.</a:t>
                </a:r>
              </a:p>
              <a:p>
                <a:pPr lvl="1"/>
                <a14:m>
                  <m:oMath xmlns:m="http://schemas.openxmlformats.org/officeDocument/2006/math">
                    <m:r>
                      <a:rPr lang="fa-IR" i="1" smtClean="0">
                        <a:latin typeface="Cambria Math" panose="02040503050406030204" pitchFamily="18" charset="0"/>
                        <a:ea typeface="Cambria Math" panose="02040503050406030204" pitchFamily="18" charset="0"/>
                      </a:rPr>
                      <m:t>ℰ</m:t>
                    </m:r>
                  </m:oMath>
                </a14:m>
                <a:r>
                  <a:rPr lang="fa-IR" dirty="0"/>
                  <a:t>  ماتریس وزن بین کاربران است.</a:t>
                </a:r>
              </a:p>
              <a:p>
                <a:pPr lvl="1"/>
                <a14:m>
                  <m:oMath xmlns:m="http://schemas.openxmlformats.org/officeDocument/2006/math">
                    <m:r>
                      <a:rPr lang="fa-IR" i="1" smtClean="0">
                        <a:latin typeface="Cambria Math" panose="02040503050406030204" pitchFamily="18" charset="0"/>
                        <a:ea typeface="Cambria Math" panose="02040503050406030204" pitchFamily="18" charset="0"/>
                      </a:rPr>
                      <m:t>𝒞</m:t>
                    </m:r>
                  </m:oMath>
                </a14:m>
                <a:r>
                  <a:rPr lang="fa-IR" dirty="0"/>
                  <a:t>   یک ماتریس مثبت از وزن های است که هر </a:t>
                </a:r>
                <a:r>
                  <a:rPr lang="en-US" dirty="0" err="1"/>
                  <a:t>c</a:t>
                </a:r>
                <a:r>
                  <a:rPr lang="en-US" baseline="-25000" dirty="0" err="1"/>
                  <a:t>ij</a:t>
                </a:r>
                <a:r>
                  <a:rPr lang="fa-IR" dirty="0"/>
                  <a:t> نشان دهنده هزینه ارتباط بین هر دیوایس </a:t>
                </a:r>
                <a:r>
                  <a:rPr lang="en-US" dirty="0" err="1"/>
                  <a:t>i</a:t>
                </a:r>
                <a:r>
                  <a:rPr lang="fa-IR" dirty="0"/>
                  <a:t> و </a:t>
                </a:r>
                <a:r>
                  <a:rPr lang="en-US" dirty="0"/>
                  <a:t>j</a:t>
                </a:r>
                <a:r>
                  <a:rPr lang="fa-IR" dirty="0"/>
                  <a:t> است.</a:t>
                </a:r>
              </a:p>
              <a:p>
                <a:pPr lvl="1"/>
                <a:endParaRPr lang="fa-IR" dirty="0"/>
              </a:p>
              <a:p>
                <a:endParaRPr lang="en-US" dirty="0"/>
              </a:p>
            </p:txBody>
          </p:sp>
        </mc:Choice>
        <mc:Fallback>
          <p:sp>
            <p:nvSpPr>
              <p:cNvPr id="3" name="Content Placeholder 2">
                <a:extLst>
                  <a:ext uri="{FF2B5EF4-FFF2-40B4-BE49-F238E27FC236}">
                    <a16:creationId xmlns:a16="http://schemas.microsoft.com/office/drawing/2014/main" id="{677B3692-B8DF-4C3F-8F76-FA9A033E27D8}"/>
                  </a:ext>
                </a:extLst>
              </p:cNvPr>
              <p:cNvSpPr>
                <a:spLocks noGrp="1" noRot="1" noChangeAspect="1" noMove="1" noResize="1" noEditPoints="1" noAdjustHandles="1" noChangeArrowheads="1" noChangeShapeType="1" noTextEdit="1"/>
              </p:cNvSpPr>
              <p:nvPr>
                <p:ph idx="1"/>
              </p:nvPr>
            </p:nvSpPr>
            <p:spPr>
              <a:blipFill>
                <a:blip r:embed="rId2"/>
                <a:stretch>
                  <a:fillRect l="-583" r="-75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DF2CE57-B3EA-455D-A9C8-0C94DBA4D4B2}"/>
              </a:ext>
            </a:extLst>
          </p:cNvPr>
          <p:cNvPicPr>
            <a:picLocks noChangeAspect="1"/>
          </p:cNvPicPr>
          <p:nvPr/>
        </p:nvPicPr>
        <p:blipFill>
          <a:blip r:embed="rId3"/>
          <a:stretch>
            <a:fillRect/>
          </a:stretch>
        </p:blipFill>
        <p:spPr>
          <a:xfrm>
            <a:off x="321274" y="2133741"/>
            <a:ext cx="1425063" cy="365792"/>
          </a:xfrm>
          <a:prstGeom prst="rect">
            <a:avLst/>
          </a:prstGeom>
        </p:spPr>
      </p:pic>
    </p:spTree>
    <p:extLst>
      <p:ext uri="{BB962C8B-B14F-4D97-AF65-F5344CB8AC3E}">
        <p14:creationId xmlns:p14="http://schemas.microsoft.com/office/powerpoint/2010/main" val="372445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B805-EAEC-4749-AD2E-7685F5240521}"/>
              </a:ext>
            </a:extLst>
          </p:cNvPr>
          <p:cNvSpPr>
            <a:spLocks noGrp="1"/>
          </p:cNvSpPr>
          <p:nvPr>
            <p:ph type="title"/>
          </p:nvPr>
        </p:nvSpPr>
        <p:spPr/>
        <p:txBody>
          <a:bodyPr/>
          <a:lstStyle/>
          <a:p>
            <a:r>
              <a:rPr lang="fa-IR" dirty="0"/>
              <a:t>مدلسازی:</a:t>
            </a:r>
            <a:br>
              <a:rPr lang="fa-IR" dirty="0"/>
            </a:br>
            <a:r>
              <a:rPr lang="fa-IR" dirty="0"/>
              <a:t>مدل شخصی روی دیوایس سلامت الکترونیک</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85F21B-46BE-4F6A-A1AB-131AE203E102}"/>
                  </a:ext>
                </a:extLst>
              </p:cNvPr>
              <p:cNvSpPr>
                <a:spLocks noGrp="1"/>
              </p:cNvSpPr>
              <p:nvPr>
                <p:ph idx="1"/>
              </p:nvPr>
            </p:nvSpPr>
            <p:spPr/>
            <p:txBody>
              <a:bodyPr/>
              <a:lstStyle/>
              <a:p>
                <a:r>
                  <a:rPr lang="fa-IR" dirty="0"/>
                  <a:t>ما به دنبال بافتن مدل بهینه زیر هستیم</a:t>
                </a:r>
              </a:p>
              <a:p>
                <a:r>
                  <a:rPr lang="fa-IR" dirty="0"/>
                  <a:t> </a:t>
                </a:r>
              </a:p>
              <a:p>
                <a:r>
                  <a:rPr lang="fa-IR" dirty="0"/>
                  <a:t>به صورتی که </a:t>
                </a:r>
              </a:p>
              <a:p>
                <a:endParaRPr lang="fa-IR" dirty="0"/>
              </a:p>
              <a:p>
                <a:r>
                  <a:rPr lang="fa-IR" dirty="0"/>
                  <a:t>و </a:t>
                </a:r>
                <a14:m>
                  <m:oMath xmlns:m="http://schemas.openxmlformats.org/officeDocument/2006/math">
                    <m:r>
                      <a:rPr lang="fa-IR" i="1" smtClean="0">
                        <a:latin typeface="Cambria Math" panose="02040503050406030204" pitchFamily="18" charset="0"/>
                        <a:ea typeface="Cambria Math" panose="02040503050406030204" pitchFamily="18" charset="0"/>
                      </a:rPr>
                      <m:t>ℓ</m:t>
                    </m:r>
                  </m:oMath>
                </a14:m>
                <a:r>
                  <a:rPr lang="fa-IR" dirty="0"/>
                  <a:t>  تابع هزینه برای خطای پیش بینی است.</a:t>
                </a:r>
              </a:p>
              <a:p>
                <a:endParaRPr lang="en-US" dirty="0"/>
              </a:p>
            </p:txBody>
          </p:sp>
        </mc:Choice>
        <mc:Fallback>
          <p:sp>
            <p:nvSpPr>
              <p:cNvPr id="3" name="Content Placeholder 2">
                <a:extLst>
                  <a:ext uri="{FF2B5EF4-FFF2-40B4-BE49-F238E27FC236}">
                    <a16:creationId xmlns:a16="http://schemas.microsoft.com/office/drawing/2014/main" id="{B485F21B-46BE-4F6A-A1AB-131AE203E102}"/>
                  </a:ext>
                </a:extLst>
              </p:cNvPr>
              <p:cNvSpPr>
                <a:spLocks noGrp="1" noRot="1" noChangeAspect="1" noMove="1" noResize="1" noEditPoints="1" noAdjustHandles="1" noChangeArrowheads="1" noChangeShapeType="1" noTextEdit="1"/>
              </p:cNvSpPr>
              <p:nvPr>
                <p:ph idx="1"/>
              </p:nvPr>
            </p:nvSpPr>
            <p:spPr>
              <a:blipFill>
                <a:blip r:embed="rId2"/>
                <a:stretch>
                  <a:fillRect r="-7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3888DA4-2E86-4E10-A2DC-D47AA08B14B6}"/>
              </a:ext>
            </a:extLst>
          </p:cNvPr>
          <p:cNvPicPr>
            <a:picLocks noChangeAspect="1"/>
          </p:cNvPicPr>
          <p:nvPr/>
        </p:nvPicPr>
        <p:blipFill>
          <a:blip r:embed="rId3"/>
          <a:stretch>
            <a:fillRect/>
          </a:stretch>
        </p:blipFill>
        <p:spPr>
          <a:xfrm>
            <a:off x="806472" y="2759573"/>
            <a:ext cx="1524132" cy="381033"/>
          </a:xfrm>
          <a:prstGeom prst="rect">
            <a:avLst/>
          </a:prstGeom>
        </p:spPr>
      </p:pic>
      <p:pic>
        <p:nvPicPr>
          <p:cNvPr id="6" name="Picture 5">
            <a:extLst>
              <a:ext uri="{FF2B5EF4-FFF2-40B4-BE49-F238E27FC236}">
                <a16:creationId xmlns:a16="http://schemas.microsoft.com/office/drawing/2014/main" id="{8428D76D-0735-435B-89F5-85FE535EF643}"/>
              </a:ext>
            </a:extLst>
          </p:cNvPr>
          <p:cNvPicPr>
            <a:picLocks noChangeAspect="1"/>
          </p:cNvPicPr>
          <p:nvPr/>
        </p:nvPicPr>
        <p:blipFill>
          <a:blip r:embed="rId4"/>
          <a:stretch>
            <a:fillRect/>
          </a:stretch>
        </p:blipFill>
        <p:spPr>
          <a:xfrm>
            <a:off x="401576" y="3190031"/>
            <a:ext cx="3421677" cy="754445"/>
          </a:xfrm>
          <a:prstGeom prst="rect">
            <a:avLst/>
          </a:prstGeom>
        </p:spPr>
      </p:pic>
    </p:spTree>
    <p:extLst>
      <p:ext uri="{BB962C8B-B14F-4D97-AF65-F5344CB8AC3E}">
        <p14:creationId xmlns:p14="http://schemas.microsoft.com/office/powerpoint/2010/main" val="393035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D5B8-2A7E-4A08-A38E-FE98F6D2A607}"/>
              </a:ext>
            </a:extLst>
          </p:cNvPr>
          <p:cNvSpPr>
            <a:spLocks noGrp="1"/>
          </p:cNvSpPr>
          <p:nvPr>
            <p:ph type="title"/>
          </p:nvPr>
        </p:nvSpPr>
        <p:spPr/>
        <p:txBody>
          <a:bodyPr/>
          <a:lstStyle/>
          <a:p>
            <a:r>
              <a:rPr lang="fa-IR" dirty="0"/>
              <a:t>مدلسازی:</a:t>
            </a:r>
            <a:br>
              <a:rPr lang="fa-IR" dirty="0"/>
            </a:br>
            <a:r>
              <a:rPr lang="fa-IR" dirty="0"/>
              <a:t>یادگیری مشارکتی مبتنی بر شباهت</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C28366-56EC-4AAA-80FC-D046A1C75002}"/>
                  </a:ext>
                </a:extLst>
              </p:cNvPr>
              <p:cNvSpPr>
                <a:spLocks noGrp="1"/>
              </p:cNvSpPr>
              <p:nvPr>
                <p:ph idx="1"/>
              </p:nvPr>
            </p:nvSpPr>
            <p:spPr/>
            <p:txBody>
              <a:bodyPr/>
              <a:lstStyle/>
              <a:p>
                <a:r>
                  <a:rPr lang="fa-IR" dirty="0"/>
                  <a:t>یک پروتوکل مبتنی بر شباهت بین کاربران تعریف شده است.</a:t>
                </a:r>
              </a:p>
              <a:p>
                <a:r>
                  <a:rPr lang="fa-IR" dirty="0"/>
                  <a:t>اگر </a:t>
                </a:r>
                <a:r>
                  <a:rPr lang="en-US" dirty="0"/>
                  <a:t>h(a, b)</a:t>
                </a:r>
                <a:r>
                  <a:rPr lang="fa-IR" dirty="0"/>
                  <a:t> میزان شباهت بین دو دیوایس </a:t>
                </a:r>
                <a:r>
                  <a:rPr lang="en-US" dirty="0"/>
                  <a:t>a</a:t>
                </a:r>
                <a:r>
                  <a:rPr lang="fa-IR" dirty="0"/>
                  <a:t> و همسایه آن </a:t>
                </a:r>
                <a:r>
                  <a:rPr lang="en-US" dirty="0"/>
                  <a:t>b</a:t>
                </a:r>
                <a:r>
                  <a:rPr lang="fa-IR" dirty="0"/>
                  <a:t> باشد و</a:t>
                </a:r>
                <a:endParaRPr lang="en-US" dirty="0"/>
              </a:p>
              <a:p>
                <a:endParaRPr lang="en-US" dirty="0"/>
              </a:p>
              <a:p>
                <a:r>
                  <a:rPr lang="fa-IR" dirty="0"/>
                  <a:t>در نتیجه مدل مبتنی بر شباهت وزن ها را در تکرار </a:t>
                </a:r>
                <a:r>
                  <a:rPr lang="en-US" dirty="0"/>
                  <a:t>k</a:t>
                </a:r>
                <a:r>
                  <a:rPr lang="fa-IR" dirty="0"/>
                  <a:t> ام به صورت زیر به روز رسانی می‌کند.</a:t>
                </a:r>
              </a:p>
              <a:p>
                <a:endParaRPr lang="fa-IR" dirty="0"/>
              </a:p>
              <a:p>
                <a:r>
                  <a:rPr lang="fa-IR" dirty="0"/>
                  <a:t>که </a:t>
                </a:r>
                <a14:m>
                  <m:oMath xmlns:m="http://schemas.openxmlformats.org/officeDocument/2006/math">
                    <m:r>
                      <a:rPr lang="fa-IR" i="1" smtClean="0">
                        <a:latin typeface="Cambria Math" panose="02040503050406030204" pitchFamily="18" charset="0"/>
                        <a:ea typeface="Cambria Math" panose="02040503050406030204" pitchFamily="18" charset="0"/>
                      </a:rPr>
                      <m:t>𝜇</m:t>
                    </m:r>
                  </m:oMath>
                </a14:m>
                <a:r>
                  <a:rPr lang="fa-IR" dirty="0"/>
                  <a:t>  	پارامتر ترید اف و </a:t>
                </a:r>
                <a14:m>
                  <m:oMath xmlns:m="http://schemas.openxmlformats.org/officeDocument/2006/math">
                    <m:sSubSup>
                      <m:sSubSupPr>
                        <m:ctrlPr>
                          <a:rPr lang="fa-IR"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Θ</m:t>
                        </m:r>
                      </m:e>
                      <m:sub>
                        <m:r>
                          <a:rPr lang="en-US" b="0" i="1" smtClean="0">
                            <a:latin typeface="Cambria Math" panose="02040503050406030204" pitchFamily="18" charset="0"/>
                          </a:rPr>
                          <m:t>𝑏</m:t>
                        </m:r>
                      </m:sub>
                      <m:sup>
                        <m:r>
                          <a:rPr lang="en-US" b="0" i="1" smtClean="0">
                            <a:latin typeface="Cambria Math" panose="02040503050406030204" pitchFamily="18" charset="0"/>
                          </a:rPr>
                          <m:t>𝑘</m:t>
                        </m:r>
                      </m:sup>
                    </m:sSubSup>
                    <m:r>
                      <a:rPr lang="fa-IR" b="0" i="1" smtClean="0">
                        <a:latin typeface="Cambria Math" panose="02040503050406030204" pitchFamily="18" charset="0"/>
                      </a:rPr>
                      <m:t> </m:t>
                    </m:r>
                  </m:oMath>
                </a14:m>
                <a:r>
                  <a:rPr lang="fa-IR" dirty="0"/>
                  <a:t>  نشان دهنده پارامترهای مدل همسایه است.</a:t>
                </a:r>
              </a:p>
              <a:p>
                <a:endParaRPr lang="fa-IR" dirty="0"/>
              </a:p>
            </p:txBody>
          </p:sp>
        </mc:Choice>
        <mc:Fallback>
          <p:sp>
            <p:nvSpPr>
              <p:cNvPr id="3" name="Content Placeholder 2">
                <a:extLst>
                  <a:ext uri="{FF2B5EF4-FFF2-40B4-BE49-F238E27FC236}">
                    <a16:creationId xmlns:a16="http://schemas.microsoft.com/office/drawing/2014/main" id="{74C28366-56EC-4AAA-80FC-D046A1C75002}"/>
                  </a:ext>
                </a:extLst>
              </p:cNvPr>
              <p:cNvSpPr>
                <a:spLocks noGrp="1" noRot="1" noChangeAspect="1" noMove="1" noResize="1" noEditPoints="1" noAdjustHandles="1" noChangeArrowheads="1" noChangeShapeType="1" noTextEdit="1"/>
              </p:cNvSpPr>
              <p:nvPr>
                <p:ph idx="1"/>
              </p:nvPr>
            </p:nvSpPr>
            <p:spPr>
              <a:blipFill>
                <a:blip r:embed="rId2"/>
                <a:stretch>
                  <a:fillRect l="-1583" r="-75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EC4A6A0-2FE5-4E9E-804F-7BB740BBBC3B}"/>
              </a:ext>
            </a:extLst>
          </p:cNvPr>
          <p:cNvPicPr>
            <a:picLocks noChangeAspect="1"/>
          </p:cNvPicPr>
          <p:nvPr/>
        </p:nvPicPr>
        <p:blipFill>
          <a:blip r:embed="rId3"/>
          <a:stretch>
            <a:fillRect/>
          </a:stretch>
        </p:blipFill>
        <p:spPr>
          <a:xfrm>
            <a:off x="1770847" y="1373783"/>
            <a:ext cx="2202371" cy="396274"/>
          </a:xfrm>
          <a:prstGeom prst="rect">
            <a:avLst/>
          </a:prstGeom>
        </p:spPr>
      </p:pic>
      <p:pic>
        <p:nvPicPr>
          <p:cNvPr id="5" name="Picture 4">
            <a:extLst>
              <a:ext uri="{FF2B5EF4-FFF2-40B4-BE49-F238E27FC236}">
                <a16:creationId xmlns:a16="http://schemas.microsoft.com/office/drawing/2014/main" id="{1350710A-EA69-446C-8D7E-1A3A49466157}"/>
              </a:ext>
            </a:extLst>
          </p:cNvPr>
          <p:cNvPicPr>
            <a:picLocks noChangeAspect="1"/>
          </p:cNvPicPr>
          <p:nvPr/>
        </p:nvPicPr>
        <p:blipFill>
          <a:blip r:embed="rId4"/>
          <a:stretch>
            <a:fillRect/>
          </a:stretch>
        </p:blipFill>
        <p:spPr>
          <a:xfrm>
            <a:off x="588608" y="3526852"/>
            <a:ext cx="4038950" cy="701101"/>
          </a:xfrm>
          <a:prstGeom prst="rect">
            <a:avLst/>
          </a:prstGeom>
        </p:spPr>
      </p:pic>
    </p:spTree>
    <p:extLst>
      <p:ext uri="{BB962C8B-B14F-4D97-AF65-F5344CB8AC3E}">
        <p14:creationId xmlns:p14="http://schemas.microsoft.com/office/powerpoint/2010/main" val="148029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8167-84F7-43B6-9E11-DFE531510865}"/>
              </a:ext>
            </a:extLst>
          </p:cNvPr>
          <p:cNvSpPr>
            <a:spLocks noGrp="1"/>
          </p:cNvSpPr>
          <p:nvPr>
            <p:ph type="title"/>
          </p:nvPr>
        </p:nvSpPr>
        <p:spPr/>
        <p:txBody>
          <a:bodyPr/>
          <a:lstStyle/>
          <a:p>
            <a:r>
              <a:rPr lang="fa-IR" dirty="0"/>
              <a:t>نتایج</a:t>
            </a:r>
            <a:r>
              <a:rPr lang="en-US" dirty="0"/>
              <a:t>:</a:t>
            </a:r>
            <a:br>
              <a:rPr lang="en-US" dirty="0"/>
            </a:br>
            <a:r>
              <a:rPr lang="fa-IR" dirty="0"/>
              <a:t>دیتاست های استفاده شده</a:t>
            </a:r>
            <a:endParaRPr lang="en-US" dirty="0"/>
          </a:p>
        </p:txBody>
      </p:sp>
      <p:sp>
        <p:nvSpPr>
          <p:cNvPr id="3" name="Content Placeholder 2">
            <a:extLst>
              <a:ext uri="{FF2B5EF4-FFF2-40B4-BE49-F238E27FC236}">
                <a16:creationId xmlns:a16="http://schemas.microsoft.com/office/drawing/2014/main" id="{39A27DBB-8D56-45C2-BAD4-98AEE9D1EFD9}"/>
              </a:ext>
            </a:extLst>
          </p:cNvPr>
          <p:cNvSpPr>
            <a:spLocks noGrp="1"/>
          </p:cNvSpPr>
          <p:nvPr>
            <p:ph idx="1"/>
          </p:nvPr>
        </p:nvSpPr>
        <p:spPr/>
        <p:txBody>
          <a:bodyPr/>
          <a:lstStyle/>
          <a:p>
            <a:r>
              <a:rPr lang="fa-IR" dirty="0"/>
              <a:t>الگوریتم بر روی دیتاست‌های زیر پیاده سازی شد:</a:t>
            </a:r>
          </a:p>
          <a:p>
            <a:r>
              <a:rPr lang="en-US" dirty="0"/>
              <a:t>Sleep Cassette (SC)</a:t>
            </a:r>
            <a:r>
              <a:rPr lang="fa-IR" dirty="0"/>
              <a:t>: شامل دیتاهای خواب و رابطه ان با بیماری‌های قلبی است.</a:t>
            </a:r>
          </a:p>
          <a:p>
            <a:r>
              <a:rPr lang="fa-IR" dirty="0"/>
              <a:t>داده های </a:t>
            </a:r>
            <a:r>
              <a:rPr lang="en-US" dirty="0"/>
              <a:t>P-Pulse</a:t>
            </a:r>
            <a:r>
              <a:rPr lang="fa-IR" dirty="0"/>
              <a:t>: این داده‌های برای پیش‌بینی آپنه انسدادی خواب که استفاده می‌شود که در آن دیواره‌های گلو در طول خواب ریلکس و شل و باریک می‌شوند. این وضعیت باعث ایجاد توقف‌هایی در تنفس می‌شود. </a:t>
            </a:r>
          </a:p>
          <a:p>
            <a:r>
              <a:rPr lang="fa-IR" dirty="0"/>
              <a:t>دیتاست </a:t>
            </a:r>
            <a:r>
              <a:rPr lang="en-US" dirty="0"/>
              <a:t>MNIST</a:t>
            </a:r>
            <a:endParaRPr lang="fa-IR" dirty="0"/>
          </a:p>
        </p:txBody>
      </p:sp>
    </p:spTree>
    <p:extLst>
      <p:ext uri="{BB962C8B-B14F-4D97-AF65-F5344CB8AC3E}">
        <p14:creationId xmlns:p14="http://schemas.microsoft.com/office/powerpoint/2010/main" val="9826132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76</TotalTime>
  <Words>831</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Corbel</vt:lpstr>
      <vt:lpstr>Wingdings 2</vt:lpstr>
      <vt:lpstr>Frame</vt:lpstr>
      <vt:lpstr>Personalized On-Device E-health Analytics with Decentralized Block Coordinate Descent</vt:lpstr>
      <vt:lpstr>فهرست مطالب</vt:lpstr>
      <vt:lpstr>مقدمه</vt:lpstr>
      <vt:lpstr>تعریف مساله</vt:lpstr>
      <vt:lpstr>مدلسازی مدل شخصی</vt:lpstr>
      <vt:lpstr>مدلسازی شبکه دیوایس ها</vt:lpstr>
      <vt:lpstr>مدلسازی: مدل شخصی روی دیوایس سلامت الکترونیک</vt:lpstr>
      <vt:lpstr>مدلسازی: یادگیری مشارکتی مبتنی بر شباهت</vt:lpstr>
      <vt:lpstr>نتایج: دیتاست های استفاده شده</vt:lpstr>
      <vt:lpstr>نتایج: مقایسه عملکرد مدل</vt:lpstr>
      <vt:lpstr>نتایج: مقایسه عملکرد مدل</vt:lpstr>
      <vt:lpstr>نتایج: تاثیر هایپرپارامترها</vt:lpstr>
      <vt:lpstr>نتیجه گیری</vt:lpstr>
      <vt:lpstr>مراجع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On-Device E-health Analytics with Decentralized Block Coordinate Descent</dc:title>
  <dc:creator>Hamidreza Firooze</dc:creator>
  <cp:lastModifiedBy>Hamidreza Firooze</cp:lastModifiedBy>
  <cp:revision>9</cp:revision>
  <dcterms:created xsi:type="dcterms:W3CDTF">2022-07-01T15:26:34Z</dcterms:created>
  <dcterms:modified xsi:type="dcterms:W3CDTF">2022-07-01T16:43:14Z</dcterms:modified>
</cp:coreProperties>
</file>