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6" r:id="rId2"/>
    <p:sldId id="327" r:id="rId3"/>
    <p:sldId id="328" r:id="rId4"/>
    <p:sldId id="329" r:id="rId5"/>
    <p:sldId id="330" r:id="rId6"/>
    <p:sldId id="331" r:id="rId7"/>
    <p:sldId id="321" r:id="rId8"/>
    <p:sldId id="322" r:id="rId9"/>
    <p:sldId id="323" r:id="rId10"/>
    <p:sldId id="324" r:id="rId11"/>
    <p:sldId id="325" r:id="rId12"/>
    <p:sldId id="256" r:id="rId13"/>
    <p:sldId id="312" r:id="rId14"/>
    <p:sldId id="299" r:id="rId15"/>
    <p:sldId id="319" r:id="rId16"/>
    <p:sldId id="320" r:id="rId17"/>
    <p:sldId id="338" r:id="rId18"/>
    <p:sldId id="332" r:id="rId19"/>
    <p:sldId id="335" r:id="rId20"/>
    <p:sldId id="337" r:id="rId2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6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CCECFF"/>
    <a:srgbClr val="FFCCFF"/>
    <a:srgbClr val="CCFFFF"/>
    <a:srgbClr val="6699FF"/>
    <a:srgbClr val="99CCFF"/>
    <a:srgbClr val="4D4D4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 autoAdjust="0"/>
    <p:restoredTop sz="83822" autoAdjust="0"/>
  </p:normalViewPr>
  <p:slideViewPr>
    <p:cSldViewPr>
      <p:cViewPr varScale="1">
        <p:scale>
          <a:sx n="101" d="100"/>
          <a:sy n="101" d="100"/>
        </p:scale>
        <p:origin x="-2004" y="-96"/>
      </p:cViewPr>
      <p:guideLst>
        <p:guide orient="horz" pos="2886"/>
        <p:guide pos="2971"/>
      </p:guideLst>
    </p:cSldViewPr>
  </p:slideViewPr>
  <p:outlineViewPr>
    <p:cViewPr>
      <p:scale>
        <a:sx n="33" d="100"/>
        <a:sy n="33" d="100"/>
      </p:scale>
      <p:origin x="0" y="-3540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770" y="72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A6B9A-616B-4372-AD74-C3BFA3F2A571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C016E-4496-4299-BC27-2CBF99B1D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7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4743-1493-4F81-8831-E221F7A836A2}" type="datetimeFigureOut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7417E-7EF3-4F91-981B-C0A1A954A1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08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504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93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3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95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69850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0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74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/>
              <a:t>There</a:t>
            </a:r>
            <a:r>
              <a:rPr lang="en-US" altLang="ja-JP" sz="1200" baseline="0" dirty="0" smtClean="0"/>
              <a:t> are quite a few high-level synthesis tools out there.</a:t>
            </a:r>
          </a:p>
          <a:p>
            <a:r>
              <a:rPr kumimoji="1" lang="en-US" altLang="ja-JP" sz="1200" baseline="0" dirty="0" smtClean="0"/>
              <a:t>They significantly reduce RTL coding time.</a:t>
            </a:r>
          </a:p>
          <a:p>
            <a:r>
              <a:rPr kumimoji="1" lang="en-US" altLang="ja-JP" sz="1200" dirty="0" smtClean="0"/>
              <a:t>Unfortunately,</a:t>
            </a:r>
            <a:r>
              <a:rPr kumimoji="1" lang="en-US" altLang="ja-JP" sz="1200" baseline="0" dirty="0" smtClean="0"/>
              <a:t> time-consuming manual tuning is often necessary to obtain optimized RTL with HLS tools</a:t>
            </a:r>
          </a:p>
          <a:p>
            <a:r>
              <a:rPr kumimoji="1" lang="en-US" altLang="ja-JP" sz="1200" baseline="0" dirty="0" smtClean="0"/>
              <a:t>and such tuning lowers the advantages of HLS tools.</a:t>
            </a:r>
          </a:p>
          <a:p>
            <a:r>
              <a:rPr kumimoji="1" lang="en-US" altLang="ja-JP" sz="1200" baseline="0" dirty="0" smtClean="0"/>
              <a:t>Automating code tuning is a key to further enhancing the advantage of HLS tools</a:t>
            </a:r>
          </a:p>
          <a:p>
            <a:endParaRPr kumimoji="1" lang="en-US" altLang="ja-JP" sz="1200" baseline="0" dirty="0" smtClean="0"/>
          </a:p>
          <a:p>
            <a:r>
              <a:rPr kumimoji="1" lang="en-US" altLang="ja-JP" sz="1200" baseline="0" dirty="0" smtClean="0"/>
              <a:t>Memory access optimizations are one kind of such code tuning in HLS.</a:t>
            </a:r>
          </a:p>
          <a:p>
            <a:r>
              <a:rPr kumimoji="1" lang="en-US" altLang="ja-JP" sz="1200" baseline="0" dirty="0" smtClean="0"/>
              <a:t>#Memory access optimizations includes memory partitioning and scalar replacement.</a:t>
            </a:r>
          </a:p>
          <a:p>
            <a:r>
              <a:rPr kumimoji="1" lang="en-US" altLang="ja-JP" sz="1200" baseline="0" dirty="0" smtClean="0"/>
              <a:t>#Memory partitioning partitions a local memory into multiple banks in order to increase memory ports and hence memory bandwidth.</a:t>
            </a:r>
          </a:p>
          <a:p>
            <a:r>
              <a:rPr kumimoji="1" lang="en-US" altLang="ja-JP" sz="1200" baseline="0" dirty="0" smtClean="0"/>
              <a:t>Scalar replacement, also called window buffering, replaces repeated memory accesses into register accesses.</a:t>
            </a:r>
          </a:p>
          <a:p>
            <a:endParaRPr kumimoji="1" lang="en-US" altLang="ja-JP" sz="1200" baseline="0" dirty="0" smtClean="0"/>
          </a:p>
          <a:p>
            <a:endParaRPr kumimoji="1" lang="en-US" altLang="ja-JP" sz="1200" baseline="0" dirty="0" smtClean="0"/>
          </a:p>
          <a:p>
            <a:endParaRPr kumimoji="1" lang="en-US" altLang="ja-JP" sz="1200" baseline="0" dirty="0" smtClean="0"/>
          </a:p>
          <a:p>
            <a:endParaRPr kumimoji="1" lang="en-US" altLang="ja-JP" sz="1200" baseline="0" dirty="0" smtClean="0"/>
          </a:p>
          <a:p>
            <a:endParaRPr kumimoji="1" lang="en-US" altLang="ja-JP" sz="1200" baseline="0" dirty="0" smtClean="0"/>
          </a:p>
          <a:p>
            <a:endParaRPr kumimoji="1" lang="en-US" altLang="ja-JP" sz="1200" baseline="0" dirty="0" smtClean="0"/>
          </a:p>
          <a:p>
            <a:endParaRPr kumimoji="1" lang="ja-JP" altLang="en-US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5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</a:t>
            </a:r>
            <a:r>
              <a:rPr kumimoji="1" lang="en-US" altLang="ja-JP" baseline="0" dirty="0" smtClean="0"/>
              <a:t> note that in</a:t>
            </a:r>
            <a:r>
              <a:rPr kumimoji="1" lang="en-US" altLang="ja-JP" dirty="0" smtClean="0"/>
              <a:t> HLS, large arrays are mapped to</a:t>
            </a:r>
            <a:r>
              <a:rPr kumimoji="1" lang="en-US" altLang="ja-JP" baseline="0" dirty="0" smtClean="0"/>
              <a:t> local memories which have limited I/O ports, typically, at most two.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#Scalar replacement replaces array accesses with scalar variables, so that local memories and #memory access conflicts are completely eliminated. So, scalar replacement reduces both chip #area and latency.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 will explain scalar replacement with an example.</a:t>
            </a:r>
          </a:p>
          <a:p>
            <a:r>
              <a:rPr kumimoji="1" lang="en-US" altLang="ja-JP" baseline="0" dirty="0" smtClean="0"/>
              <a:t>In the example on the left, the code has four array accesses to array A.</a:t>
            </a:r>
          </a:p>
          <a:p>
            <a:r>
              <a:rPr kumimoji="1" lang="en-US" altLang="ja-JP" baseline="0" dirty="0" smtClean="0"/>
              <a:t>By applying scalar replacement to the code, all the array accesses are replaced with scalar variables, a0, a1, a2.</a:t>
            </a:r>
          </a:p>
          <a:p>
            <a:r>
              <a:rPr kumimoji="1" lang="en-US" altLang="ja-JP" baseline="0" dirty="0" smtClean="0"/>
              <a:t>Scalar variables a0, a1, a2 are shifted in each iteration of the loop.</a:t>
            </a:r>
          </a:p>
          <a:p>
            <a:r>
              <a:rPr kumimoji="1" lang="en-US" altLang="ja-JP" baseline="0" dirty="0" smtClean="0"/>
              <a:t>After scalar replacement, array A is completely removed.</a:t>
            </a:r>
          </a:p>
          <a:p>
            <a:r>
              <a:rPr kumimoji="1" lang="en-US" altLang="ja-JP" baseline="0" dirty="0" smtClean="0"/>
              <a:t>Differently from local memories with limited number of I/O ports, scalar variables provides unlimited number of parallel accesses.</a:t>
            </a:r>
          </a:p>
          <a:p>
            <a:r>
              <a:rPr kumimoji="1" lang="en-US" altLang="ja-JP" baseline="0" dirty="0" smtClean="0"/>
              <a:t>So, scalar replacement reduces both chip area and latency.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dirty="0" smtClean="0"/>
              <a:t>Unfortunately, previous scalar</a:t>
            </a:r>
            <a:r>
              <a:rPr kumimoji="1" lang="en-US" altLang="ja-JP" baseline="0" dirty="0" smtClean="0"/>
              <a:t> replacement methods cannot handle real-life code including accesses with constant subscripts.</a:t>
            </a:r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7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This is an example code including</a:t>
            </a:r>
            <a:r>
              <a:rPr kumimoji="1" lang="en-US" altLang="ja-JP" baseline="0" dirty="0" smtClean="0"/>
              <a:t> an array access with a constant subscript.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Previous scalar replacement method imposes a constraint on array accesses</a:t>
            </a:r>
          </a:p>
          <a:p>
            <a:r>
              <a:rPr kumimoji="1" lang="en-US" altLang="ja-JP" baseline="0" dirty="0" smtClean="0"/>
              <a:t>That these accesses should re replaced with a single scalar variable.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Since array accesses with constant subscripts does not satisfy the constraint,</a:t>
            </a:r>
          </a:p>
          <a:p>
            <a:r>
              <a:rPr kumimoji="1" lang="en-US" altLang="ja-JP" baseline="0" dirty="0" smtClean="0"/>
              <a:t>the previous scalar replacement method cannot handle array accesses with</a:t>
            </a:r>
          </a:p>
          <a:p>
            <a:r>
              <a:rPr kumimoji="1" lang="en-US" altLang="ja-JP" baseline="0" dirty="0" smtClean="0"/>
              <a:t>constant subscripts.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proposed method does not impose such constraint on array accesses,</a:t>
            </a:r>
          </a:p>
          <a:p>
            <a:r>
              <a:rPr kumimoji="1" lang="en-US" altLang="ja-JP" baseline="0" dirty="0" smtClean="0"/>
              <a:t>so the array accesses with constant subscripts can be handled.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In addition, we analyze the conditions in if-statements for a subset of C code,</a:t>
            </a:r>
          </a:p>
          <a:p>
            <a:r>
              <a:rPr kumimoji="1" lang="en-US" altLang="ja-JP" baseline="0" dirty="0" smtClean="0"/>
              <a:t>So that the number of multiplexers is minimized.</a:t>
            </a: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1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applied the proposed scalar replacement method to a benchmark</a:t>
            </a:r>
            <a:r>
              <a:rPr kumimoji="1" lang="en-US" altLang="ja-JP" baseline="0" dirty="0" smtClean="0"/>
              <a:t> C code including constant array subscripts.</a:t>
            </a:r>
          </a:p>
          <a:p>
            <a:r>
              <a:rPr kumimoji="1" lang="en-US" altLang="ja-JP" baseline="0" dirty="0" smtClean="0"/>
              <a:t>The code is a single doubly-nested loop which was made by fusing 4 image processing loop kernels.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 optimized code obtained by applying the proposed scalar replacement was synthesized with a commercial </a:t>
            </a:r>
          </a:p>
          <a:p>
            <a:r>
              <a:rPr kumimoji="1" lang="en-US" altLang="ja-JP" baseline="0" dirty="0" smtClean="0"/>
              <a:t>high-level synthesis tool. After the optimization, large local memories corresponding to the local temporal arrays</a:t>
            </a:r>
          </a:p>
          <a:p>
            <a:r>
              <a:rPr kumimoji="1" lang="en-US" altLang="ja-JP" baseline="0" dirty="0" smtClean="0"/>
              <a:t>tmp0, tmp1, and tmp2 were removed and smaller shift register were introduced instead.</a:t>
            </a:r>
          </a:p>
          <a:p>
            <a:r>
              <a:rPr kumimoji="1" lang="en-US" altLang="ja-JP" baseline="0" dirty="0" smtClean="0"/>
              <a:t>Execution cycles were significantly reduced because memory access bottlenecks to the local memories </a:t>
            </a:r>
          </a:p>
          <a:p>
            <a:r>
              <a:rPr kumimoji="1" lang="en-US" altLang="ja-JP" baseline="0" dirty="0" smtClean="0"/>
              <a:t>were eliminated.  # of gates increased because of the enabled parallel execution.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Thank you for your attention.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7417E-7EF3-4F91-981B-C0A1A954A19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1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755576" y="2010941"/>
            <a:ext cx="7776864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801960" y="4585320"/>
            <a:ext cx="773048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dirty="0" smtClean="0"/>
              <a:t>マスター サブタイトルの書式設定</a:t>
            </a:r>
            <a:endParaRPr kumimoji="0" lang="en-US" dirty="0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C672485-C2DD-4F12-A9D0-4B47B6E5BCB0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1763688" y="6355080"/>
            <a:ext cx="4537672" cy="3657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395536" y="6355080"/>
            <a:ext cx="12192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67544" y="1484784"/>
            <a:ext cx="8136904" cy="2376264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467544" y="1484784"/>
            <a:ext cx="228600" cy="237626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CEA-8BA8-46DA-8312-A9D1E7B22FEB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B37D-8781-4953-9A66-60602ECB5876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675440" y="6532544"/>
            <a:ext cx="2289048" cy="288032"/>
          </a:xfrm>
        </p:spPr>
        <p:txBody>
          <a:bodyPr/>
          <a:lstStyle/>
          <a:p>
            <a:fld id="{C12F759B-3143-4714-A340-B95274E1F192}" type="datetime1">
              <a:rPr kumimoji="1" lang="ja-JP" altLang="en-US" smtClean="0"/>
              <a:t>2018/4/19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779000" y="6532544"/>
            <a:ext cx="3577208" cy="288032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251528" y="6519844"/>
            <a:ext cx="1981200" cy="288032"/>
          </a:xfrm>
        </p:spPr>
        <p:txBody>
          <a:bodyPr/>
          <a:lstStyle>
            <a:lvl1pPr>
              <a:defRPr sz="16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784976" cy="5760640"/>
          </a:xfrm>
        </p:spPr>
        <p:txBody>
          <a:bodyPr/>
          <a:lstStyle>
            <a:lvl1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>
              <a:defRPr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 eaLnBrk="1" latinLnBrk="0" hangingPunct="1"/>
            <a:r>
              <a:rPr lang="ja-JP" altLang="en-US" dirty="0" smtClean="0"/>
              <a:t>マスター テキストの書式設定</a:t>
            </a:r>
          </a:p>
          <a:p>
            <a:pPr lvl="1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 eaLnBrk="1" latinLnBrk="0" hangingPunct="1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110474E-3B2F-494F-8708-193BD25E62B5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035E-BC37-4452-A694-4D9A56BAC81F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0C8A-AEE0-4A2D-A69D-605313C1A048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5715-3D16-4FA9-A7E3-9DB016D65458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1EEF-83E2-48CC-B9D7-19B28A90C7D2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49A-9DD5-479D-96ED-613E569D6A24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EEC8-059C-4423-B776-6D84ED793758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57606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 smtClean="0"/>
              <a:t>マスター タイトルの書式設定</a:t>
            </a:r>
            <a:endParaRPr kumimoji="0"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179512" y="692696"/>
            <a:ext cx="8784976" cy="57606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675440" y="6525344"/>
            <a:ext cx="228904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A99558-4AEF-4DA4-88C6-F8621EC7B693}" type="datetime1">
              <a:rPr kumimoji="1" lang="ja-JP" altLang="en-US" smtClean="0"/>
              <a:t>2018/4/19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771800" y="6525344"/>
            <a:ext cx="3577208" cy="288032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323528" y="6512644"/>
            <a:ext cx="1981200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251520" y="6525344"/>
            <a:ext cx="86409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179512" y="666408"/>
            <a:ext cx="878497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124738" y="662898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90736" y="2132856"/>
            <a:ext cx="8352928" cy="990600"/>
          </a:xfrm>
        </p:spPr>
        <p:txBody>
          <a:bodyPr>
            <a:noAutofit/>
          </a:bodyPr>
          <a:lstStyle/>
          <a:p>
            <a:pPr algn="ctr"/>
            <a:r>
              <a:rPr lang="en-US" altLang="ja-JP" dirty="0" smtClean="0"/>
              <a:t>Source-level </a:t>
            </a:r>
            <a:r>
              <a:rPr kumimoji="1" lang="en-US" altLang="ja-JP" dirty="0" smtClean="0"/>
              <a:t>optimizations </a:t>
            </a:r>
            <a:br>
              <a:rPr kumimoji="1" lang="en-US" altLang="ja-JP" dirty="0" smtClean="0"/>
            </a:br>
            <a:r>
              <a:rPr kumimoji="1" lang="en-US" altLang="ja-JP" dirty="0" smtClean="0"/>
              <a:t>for high-level synthesis (HLS)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1960" y="4585320"/>
            <a:ext cx="7730480" cy="114793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Kenshu Seto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2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800" dirty="0"/>
              <a:t>L</a:t>
            </a:r>
            <a:r>
              <a:rPr lang="en-US" altLang="ja-JP" sz="2800" dirty="0" smtClean="0"/>
              <a:t>oop fusion with Outer Loop Shifting (OLS) [2]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2198" y="6199595"/>
            <a:ext cx="9144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400" dirty="0" smtClean="0">
                <a:solidFill>
                  <a:prstClr val="black"/>
                </a:solidFill>
              </a:rPr>
              <a:t>[3] Y. Kato and K. </a:t>
            </a:r>
            <a:r>
              <a:rPr lang="en-US" altLang="ja-JP" sz="1400" dirty="0" err="1" smtClean="0">
                <a:solidFill>
                  <a:prstClr val="black"/>
                </a:solidFill>
              </a:rPr>
              <a:t>Seto</a:t>
            </a:r>
            <a:r>
              <a:rPr lang="en-US" altLang="ja-JP" sz="1400" dirty="0" smtClean="0">
                <a:solidFill>
                  <a:prstClr val="black"/>
                </a:solidFill>
              </a:rPr>
              <a:t>, “Loop fusion with outer loop shifting for high-level synthesis,” IPSJ Trans. on SLDM, 2013</a:t>
            </a:r>
            <a:endParaRPr lang="en-US" altLang="ja-JP" sz="1400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8" y="764704"/>
            <a:ext cx="8302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・ </a:t>
            </a:r>
            <a:r>
              <a:rPr lang="en-US" altLang="ja-JP" sz="2000" dirty="0" smtClean="0">
                <a:solidFill>
                  <a:srgbClr val="FF0000"/>
                </a:solidFill>
              </a:rPr>
              <a:t>Outer Loop Shifting (OLS)</a:t>
            </a:r>
            <a:r>
              <a:rPr lang="en-US" altLang="ja-JP" sz="2000" dirty="0" smtClean="0"/>
              <a:t> modifies schedule produced by Pluto to </a:t>
            </a:r>
            <a:br>
              <a:rPr lang="en-US" altLang="ja-JP" sz="2000" dirty="0" smtClean="0"/>
            </a:br>
            <a:r>
              <a:rPr lang="en-US" altLang="ja-JP" sz="2000" dirty="0" smtClean="0"/>
              <a:t>   facilitate loop fusion.</a:t>
            </a:r>
          </a:p>
          <a:p>
            <a:r>
              <a:rPr kumimoji="1" lang="ja-JP" altLang="en-US" sz="2000" dirty="0" smtClean="0"/>
              <a:t>・ </a:t>
            </a:r>
            <a:r>
              <a:rPr lang="en-US" altLang="ja-JP" sz="2000" dirty="0" smtClean="0"/>
              <a:t>Constants in “scalar dimensions” are added to outer “loop dimension” </a:t>
            </a:r>
            <a:br>
              <a:rPr lang="en-US" altLang="ja-JP" sz="2000" dirty="0" smtClean="0"/>
            </a:br>
            <a:r>
              <a:rPr lang="en-US" altLang="ja-JP" sz="2000" dirty="0" smtClean="0"/>
              <a:t>   when legal.</a:t>
            </a:r>
            <a:endParaRPr kumimoji="1" lang="ja-JP" altLang="en-US" sz="2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71" y="2100615"/>
            <a:ext cx="7244917" cy="403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Experimental results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4704"/>
            <a:ext cx="7164288" cy="32298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3994535"/>
            <a:ext cx="6840760" cy="26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98748" y="1988840"/>
            <a:ext cx="8136904" cy="1512168"/>
          </a:xfrm>
        </p:spPr>
        <p:txBody>
          <a:bodyPr>
            <a:noAutofit/>
          </a:bodyPr>
          <a:lstStyle/>
          <a:p>
            <a:pPr algn="ctr"/>
            <a:r>
              <a:rPr lang="en-US" altLang="ja-JP" dirty="0"/>
              <a:t>Scalar Replacement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with polyhedral model</a:t>
            </a:r>
            <a:br>
              <a:rPr lang="en-US" altLang="ja-JP" dirty="0" smtClean="0"/>
            </a:br>
            <a:r>
              <a:rPr lang="en-US" altLang="ja-JP" dirty="0" smtClean="0"/>
              <a:t>for Hardware </a:t>
            </a:r>
            <a:r>
              <a:rPr lang="en-US" altLang="ja-JP" dirty="0"/>
              <a:t>Synthesis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2198" y="6199595"/>
            <a:ext cx="8942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1400" dirty="0" smtClean="0">
                <a:solidFill>
                  <a:prstClr val="black"/>
                </a:solidFill>
              </a:rPr>
              <a:t>[3] K. Seto, “</a:t>
            </a:r>
            <a:r>
              <a:rPr lang="en-US" altLang="ja-JP" sz="1400" dirty="0"/>
              <a:t>Scalar Replacement </a:t>
            </a:r>
            <a:r>
              <a:rPr lang="en-US" altLang="ja-JP" sz="1400" dirty="0" smtClean="0"/>
              <a:t>with </a:t>
            </a:r>
            <a:r>
              <a:rPr lang="en-US" altLang="ja-JP" sz="1400" dirty="0"/>
              <a:t>polyhedral </a:t>
            </a:r>
            <a:r>
              <a:rPr lang="en-US" altLang="ja-JP" sz="1400" dirty="0" smtClean="0"/>
              <a:t>model for </a:t>
            </a:r>
            <a:r>
              <a:rPr lang="en-US" altLang="ja-JP" sz="1400" dirty="0"/>
              <a:t>Hardware Synthesis</a:t>
            </a:r>
            <a:r>
              <a:rPr lang="en-US" altLang="ja-JP" sz="1400" dirty="0" smtClean="0">
                <a:solidFill>
                  <a:prstClr val="black"/>
                </a:solidFill>
              </a:rPr>
              <a:t>,” </a:t>
            </a:r>
          </a:p>
          <a:p>
            <a:pPr lvl="0"/>
            <a:r>
              <a:rPr lang="en-US" altLang="ja-JP" sz="1400" dirty="0">
                <a:solidFill>
                  <a:prstClr val="black"/>
                </a:solidFill>
              </a:rPr>
              <a:t> </a:t>
            </a:r>
            <a:r>
              <a:rPr lang="en-US" altLang="ja-JP" sz="1400" dirty="0" smtClean="0">
                <a:solidFill>
                  <a:prstClr val="black"/>
                </a:solidFill>
              </a:rPr>
              <a:t>   Submitted to IPSJ Trans. on SLDM</a:t>
            </a:r>
            <a:endParaRPr lang="en-US" altLang="ja-JP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3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smtClean="0"/>
              <a:t>High-level synthesis and necessity of code tuning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784976" cy="1518562"/>
          </a:xfrm>
        </p:spPr>
        <p:txBody>
          <a:bodyPr>
            <a:noAutofit/>
          </a:bodyPr>
          <a:lstStyle/>
          <a:p>
            <a:r>
              <a:rPr lang="en-US" altLang="ja-JP" sz="2800" dirty="0" smtClean="0">
                <a:latin typeface="+mn-lt"/>
              </a:rPr>
              <a:t>High-level synthesis (HLS)</a:t>
            </a:r>
          </a:p>
          <a:p>
            <a:pPr lvl="1"/>
            <a:r>
              <a:rPr lang="en-US" altLang="ja-JP" sz="1600" dirty="0" err="1" smtClean="0">
                <a:solidFill>
                  <a:schemeClr val="tx1"/>
                </a:solidFill>
                <a:latin typeface="+mn-lt"/>
              </a:rPr>
              <a:t>Vivado</a:t>
            </a:r>
            <a:r>
              <a:rPr lang="en-US" altLang="ja-JP" sz="1600" dirty="0" smtClean="0">
                <a:solidFill>
                  <a:schemeClr val="tx1"/>
                </a:solidFill>
                <a:latin typeface="+mn-lt"/>
              </a:rPr>
              <a:t> HLS(Xilinx), HLS compiler (Intel), Stratus (Cadence), </a:t>
            </a:r>
            <a:r>
              <a:rPr lang="en-US" altLang="ja-JP" sz="1600" dirty="0" err="1" smtClean="0">
                <a:solidFill>
                  <a:schemeClr val="tx1"/>
                </a:solidFill>
                <a:latin typeface="+mn-lt"/>
              </a:rPr>
              <a:t>CyberWorkBench</a:t>
            </a:r>
            <a:r>
              <a:rPr lang="en-US" altLang="ja-JP" sz="1600" dirty="0" smtClean="0">
                <a:solidFill>
                  <a:schemeClr val="tx1"/>
                </a:solidFill>
                <a:latin typeface="+mn-lt"/>
              </a:rPr>
              <a:t> (NEC)</a:t>
            </a:r>
            <a:endParaRPr lang="ja-JP" altLang="en-US" sz="16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altLang="ja-JP" sz="2400" dirty="0" smtClean="0">
                <a:solidFill>
                  <a:schemeClr val="tx1"/>
                </a:solidFill>
                <a:latin typeface="+mn-lt"/>
              </a:rPr>
              <a:t>Significantly reduces hardware design time </a:t>
            </a:r>
          </a:p>
          <a:p>
            <a:pPr lvl="1"/>
            <a:r>
              <a:rPr lang="en-US" altLang="ja-JP" sz="2400" dirty="0" smtClean="0">
                <a:solidFill>
                  <a:schemeClr val="tx1"/>
                </a:solidFill>
                <a:latin typeface="+mn-lt"/>
              </a:rPr>
              <a:t>Time-consuming tuning is necessary for optimized RTL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75" name="正方形/長方形 74"/>
          <p:cNvSpPr/>
          <p:nvPr/>
        </p:nvSpPr>
        <p:spPr>
          <a:xfrm>
            <a:off x="4644008" y="2522811"/>
            <a:ext cx="1152128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 anchor="ctr">
            <a:normAutofit lnSpcReduction="10000"/>
          </a:bodyPr>
          <a:lstStyle/>
          <a:p>
            <a:pPr algn="ctr"/>
            <a:r>
              <a:rPr lang="en-US" altLang="ja-JP" sz="1600" dirty="0" smtClean="0"/>
              <a:t>Optimized</a:t>
            </a:r>
          </a:p>
          <a:p>
            <a:pPr algn="ctr"/>
            <a:r>
              <a:rPr kumimoji="1" lang="en-US" altLang="ja-JP" sz="1600" dirty="0" smtClean="0"/>
              <a:t>C/C++</a:t>
            </a:r>
          </a:p>
          <a:p>
            <a:pPr algn="ctr"/>
            <a:r>
              <a:rPr kumimoji="1" lang="en-US" altLang="ja-JP" sz="1600" dirty="0" smtClean="0"/>
              <a:t>for HLS</a:t>
            </a:r>
            <a:endParaRPr kumimoji="1" lang="ja-JP" altLang="en-US" sz="1600" dirty="0" smtClean="0"/>
          </a:p>
        </p:txBody>
      </p:sp>
      <p:sp>
        <p:nvSpPr>
          <p:cNvPr id="76" name="正方形/長方形 75"/>
          <p:cNvSpPr/>
          <p:nvPr/>
        </p:nvSpPr>
        <p:spPr>
          <a:xfrm>
            <a:off x="611560" y="2526616"/>
            <a:ext cx="1080120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/>
            <a:r>
              <a:rPr kumimoji="1" lang="en-US" altLang="ja-JP" sz="1600" dirty="0" smtClean="0"/>
              <a:t>Algorithm</a:t>
            </a:r>
          </a:p>
          <a:p>
            <a:pPr algn="ctr"/>
            <a:r>
              <a:rPr kumimoji="1" lang="en-US" altLang="ja-JP" sz="1600" dirty="0" smtClean="0"/>
              <a:t>C/C++</a:t>
            </a:r>
            <a:endParaRPr kumimoji="1" lang="ja-JP" altLang="en-US" sz="1600" dirty="0" smtClean="0"/>
          </a:p>
        </p:txBody>
      </p:sp>
      <p:sp>
        <p:nvSpPr>
          <p:cNvPr id="77" name="フローチャート: 代替処理 76"/>
          <p:cNvSpPr/>
          <p:nvPr/>
        </p:nvSpPr>
        <p:spPr>
          <a:xfrm>
            <a:off x="1907704" y="2522811"/>
            <a:ext cx="2520280" cy="812427"/>
          </a:xfrm>
          <a:prstGeom prst="flowChartAlternateProcess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kumimoji="1" lang="en-US" altLang="ja-JP" dirty="0" smtClean="0"/>
              <a:t>Manual </a:t>
            </a:r>
            <a:r>
              <a:rPr lang="en-US" altLang="ja-JP" dirty="0" smtClean="0"/>
              <a:t>code tuning</a:t>
            </a:r>
          </a:p>
        </p:txBody>
      </p:sp>
      <p:sp>
        <p:nvSpPr>
          <p:cNvPr id="78" name="フローチャート: 代替処理 77"/>
          <p:cNvSpPr/>
          <p:nvPr/>
        </p:nvSpPr>
        <p:spPr>
          <a:xfrm>
            <a:off x="6012160" y="2522811"/>
            <a:ext cx="1008112" cy="792088"/>
          </a:xfrm>
          <a:prstGeom prst="flowChartAlternateProcess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altLang="ja-JP" sz="1600" dirty="0" smtClean="0"/>
              <a:t>H</a:t>
            </a:r>
            <a:r>
              <a:rPr kumimoji="1" lang="en-US" altLang="ja-JP" sz="1600" dirty="0" smtClean="0"/>
              <a:t>igh-level synthesis</a:t>
            </a:r>
            <a:endParaRPr kumimoji="1" lang="ja-JP" altLang="en-US" sz="1600" dirty="0" smtClean="0"/>
          </a:p>
        </p:txBody>
      </p:sp>
      <p:sp>
        <p:nvSpPr>
          <p:cNvPr id="79" name="正方形/長方形 78"/>
          <p:cNvSpPr/>
          <p:nvPr/>
        </p:nvSpPr>
        <p:spPr>
          <a:xfrm>
            <a:off x="7236296" y="2522811"/>
            <a:ext cx="1152128" cy="792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algn="ctr"/>
            <a:r>
              <a:rPr lang="en-US" altLang="ja-JP" sz="1600" dirty="0" smtClean="0"/>
              <a:t>Optimized RTL</a:t>
            </a:r>
            <a:endParaRPr kumimoji="1" lang="ja-JP" altLang="en-US" sz="1600" dirty="0" smtClean="0"/>
          </a:p>
        </p:txBody>
      </p:sp>
      <p:sp>
        <p:nvSpPr>
          <p:cNvPr id="80" name="右矢印 79"/>
          <p:cNvSpPr/>
          <p:nvPr/>
        </p:nvSpPr>
        <p:spPr>
          <a:xfrm>
            <a:off x="1691680" y="2817668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81" name="右矢印 80"/>
          <p:cNvSpPr/>
          <p:nvPr/>
        </p:nvSpPr>
        <p:spPr>
          <a:xfrm>
            <a:off x="4427984" y="2810843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82" name="右矢印 81"/>
          <p:cNvSpPr/>
          <p:nvPr/>
        </p:nvSpPr>
        <p:spPr>
          <a:xfrm>
            <a:off x="5796136" y="2803045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83" name="右矢印 82"/>
          <p:cNvSpPr/>
          <p:nvPr/>
        </p:nvSpPr>
        <p:spPr>
          <a:xfrm>
            <a:off x="7020272" y="2803045"/>
            <a:ext cx="216024" cy="21602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250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47664" y="3358733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Automatic code tuning is a 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key to f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urther enhancing HLS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5" name="コンテンツ プレースホルダー 2"/>
          <p:cNvSpPr txBox="1">
            <a:spLocks/>
          </p:cNvSpPr>
          <p:nvPr/>
        </p:nvSpPr>
        <p:spPr>
          <a:xfrm>
            <a:off x="184448" y="4069324"/>
            <a:ext cx="8784976" cy="25205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+mn-lt"/>
              </a:rPr>
              <a:t>Effective memory access optimizations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Memory partitioning</a:t>
            </a:r>
          </a:p>
          <a:p>
            <a:pPr lvl="2"/>
            <a:r>
              <a:rPr lang="en-US" altLang="ja-JP" dirty="0" smtClean="0">
                <a:latin typeface="+mn-lt"/>
              </a:rPr>
              <a:t>Partitions local memory to increase memory ports and bandwidth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Scalar replacement 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(window buffering)</a:t>
            </a:r>
          </a:p>
          <a:p>
            <a:pPr lvl="2"/>
            <a:r>
              <a:rPr lang="en-US" altLang="ja-JP" dirty="0" smtClean="0">
                <a:latin typeface="+mn-lt"/>
              </a:rPr>
              <a:t>Replaces repeated memory accesses into (shift) register accesses</a:t>
            </a:r>
          </a:p>
        </p:txBody>
      </p:sp>
    </p:spTree>
    <p:extLst>
      <p:ext uri="{BB962C8B-B14F-4D97-AF65-F5344CB8AC3E}">
        <p14:creationId xmlns:p14="http://schemas.microsoft.com/office/powerpoint/2010/main" val="242005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Scalar replacement (SR)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179512" y="692695"/>
            <a:ext cx="8964488" cy="1872209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n-lt"/>
              </a:rPr>
              <a:t>In HLS, large arrays are mapped to local memories </a:t>
            </a:r>
            <a:endParaRPr lang="en-US" altLang="ja-JP" dirty="0" smtClean="0">
              <a:latin typeface="+mn-lt"/>
            </a:endParaRPr>
          </a:p>
          <a:p>
            <a:pPr lvl="1"/>
            <a:r>
              <a:rPr lang="en-US" altLang="ja-JP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A[64][64];</a:t>
            </a:r>
          </a:p>
          <a:p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SR</a:t>
            </a:r>
            <a:r>
              <a:rPr lang="en-US" altLang="ja-JP" dirty="0" smtClean="0">
                <a:latin typeface="+mn-lt"/>
              </a:rPr>
              <a:t> replaces </a:t>
            </a:r>
            <a:r>
              <a:rPr lang="en-US" altLang="ja-JP" dirty="0">
                <a:latin typeface="+mn-lt"/>
              </a:rPr>
              <a:t>array accesses with scalar variable </a:t>
            </a:r>
            <a:r>
              <a:rPr lang="en-US" altLang="ja-JP" dirty="0" smtClean="0">
                <a:latin typeface="+mn-lt"/>
              </a:rPr>
              <a:t>accesses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Completely eliminates local memories and memory access conflicts</a:t>
            </a:r>
          </a:p>
          <a:p>
            <a:pPr lvl="2"/>
            <a:r>
              <a:rPr lang="en-US" altLang="ja-JP" sz="2200" dirty="0" smtClean="0">
                <a:solidFill>
                  <a:srgbClr val="FF0000"/>
                </a:solidFill>
                <a:latin typeface="+mn-lt"/>
              </a:rPr>
              <a:t>Chip area reduction and latency reduction</a:t>
            </a:r>
          </a:p>
          <a:p>
            <a:pPr lvl="1"/>
            <a:endParaRPr lang="en-US" altLang="ja-JP" dirty="0">
              <a:latin typeface="+mn-lt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033" y="6186701"/>
            <a:ext cx="8449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i="1" dirty="0" err="1" smtClean="0"/>
              <a:t>Byoungro</a:t>
            </a:r>
            <a:r>
              <a:rPr lang="en-US" altLang="ja-JP" sz="1400" i="1" dirty="0" smtClean="0"/>
              <a:t> So et al., “Increasing the applicability of Scalar replacement”, Compiler Construction, 2004</a:t>
            </a:r>
            <a:endParaRPr lang="en-US" altLang="ja-JP" sz="1400" i="1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250288" y="2781203"/>
            <a:ext cx="3875929" cy="1580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nn-NO" altLang="ja-JP" sz="2400" dirty="0"/>
              <a:t>for (i=0; i&lt;n; i</a:t>
            </a:r>
            <a:r>
              <a:rPr lang="nn-NO" altLang="ja-JP" sz="2400" dirty="0" smtClean="0"/>
              <a:t>++) {</a:t>
            </a:r>
            <a:endParaRPr lang="nn-NO" altLang="ja-JP" sz="2400" dirty="0"/>
          </a:p>
          <a:p>
            <a:pPr eaLnBrk="1" hangingPunct="1"/>
            <a:r>
              <a:rPr lang="ja-JP" altLang="en-US" sz="2400" dirty="0"/>
              <a:t> </a:t>
            </a:r>
            <a:r>
              <a:rPr lang="ja-JP" altLang="en-US" sz="2400" dirty="0" smtClean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A[i+2] </a:t>
            </a:r>
            <a:r>
              <a:rPr lang="en-US" altLang="ja-JP" sz="2400" dirty="0" smtClean="0"/>
              <a:t>= in[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];</a:t>
            </a:r>
          </a:p>
          <a:p>
            <a:pPr eaLnBrk="1" hangingPunct="1"/>
            <a:r>
              <a:rPr lang="en-US" altLang="ja-JP" sz="2400" dirty="0" smtClean="0"/>
              <a:t>  out[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] </a:t>
            </a:r>
            <a:r>
              <a:rPr lang="nn-NO" altLang="ja-JP" sz="2400" dirty="0" smtClean="0"/>
              <a:t>= </a:t>
            </a:r>
            <a:r>
              <a:rPr lang="nn-NO" altLang="ja-JP" sz="2400" dirty="0" smtClean="0">
                <a:solidFill>
                  <a:srgbClr val="FF0000"/>
                </a:solidFill>
              </a:rPr>
              <a:t>A[i+2]</a:t>
            </a:r>
            <a:r>
              <a:rPr lang="nn-NO" altLang="ja-JP" sz="2400" dirty="0" smtClean="0"/>
              <a:t>+</a:t>
            </a:r>
            <a:r>
              <a:rPr lang="nn-NO" altLang="ja-JP" sz="2400" dirty="0" smtClean="0">
                <a:solidFill>
                  <a:srgbClr val="FF0000"/>
                </a:solidFill>
              </a:rPr>
              <a:t>A[i+1]</a:t>
            </a:r>
            <a:r>
              <a:rPr lang="nn-NO" altLang="ja-JP" sz="2400" dirty="0" smtClean="0"/>
              <a:t>+</a:t>
            </a:r>
            <a:r>
              <a:rPr lang="nn-NO" altLang="ja-JP" sz="2400" dirty="0" smtClean="0">
                <a:solidFill>
                  <a:srgbClr val="FF0000"/>
                </a:solidFill>
              </a:rPr>
              <a:t>A[i]</a:t>
            </a:r>
            <a:r>
              <a:rPr lang="nn-NO" altLang="ja-JP" sz="2400" dirty="0" smtClean="0"/>
              <a:t>;</a:t>
            </a:r>
          </a:p>
          <a:p>
            <a:pPr eaLnBrk="1" hangingPunct="1"/>
            <a:r>
              <a:rPr lang="nn-NO" altLang="ja-JP" sz="2400" dirty="0"/>
              <a:t>}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902911" y="2765533"/>
            <a:ext cx="2928823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nn-NO" altLang="ja-JP" sz="2400" dirty="0" smtClean="0"/>
              <a:t>for </a:t>
            </a:r>
            <a:r>
              <a:rPr lang="nn-NO" altLang="ja-JP" sz="2400" dirty="0"/>
              <a:t>(i=0; i&lt;n; i</a:t>
            </a:r>
            <a:r>
              <a:rPr lang="nn-NO" altLang="ja-JP" sz="2400" dirty="0" smtClean="0"/>
              <a:t>++) {</a:t>
            </a:r>
            <a:endParaRPr lang="nn-NO" altLang="ja-JP" sz="2400" dirty="0"/>
          </a:p>
          <a:p>
            <a:pPr eaLnBrk="1" hangingPunct="1"/>
            <a:r>
              <a:rPr lang="en-US" altLang="ja-JP" sz="2400" dirty="0" smtClean="0"/>
              <a:t>   </a:t>
            </a:r>
            <a:r>
              <a:rPr lang="en-US" altLang="ja-JP" sz="2400" dirty="0" smtClean="0">
                <a:solidFill>
                  <a:srgbClr val="FF0000"/>
                </a:solidFill>
              </a:rPr>
              <a:t>a0</a:t>
            </a:r>
            <a:r>
              <a:rPr lang="en-US" altLang="ja-JP" sz="2400" dirty="0" smtClean="0"/>
              <a:t> = in[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];</a:t>
            </a:r>
          </a:p>
          <a:p>
            <a:pPr eaLnBrk="1" hangingPunct="1"/>
            <a:r>
              <a:rPr lang="en-US" altLang="ja-JP" sz="2400" dirty="0"/>
              <a:t> </a:t>
            </a:r>
            <a:r>
              <a:rPr lang="en-US" altLang="ja-JP" sz="2400" dirty="0" smtClean="0"/>
              <a:t>  out[</a:t>
            </a:r>
            <a:r>
              <a:rPr lang="en-US" altLang="ja-JP" sz="2400" dirty="0" err="1" smtClean="0"/>
              <a:t>i</a:t>
            </a:r>
            <a:r>
              <a:rPr lang="en-US" altLang="ja-JP" sz="2400" dirty="0" smtClean="0"/>
              <a:t>] </a:t>
            </a:r>
            <a:r>
              <a:rPr lang="nn-NO" altLang="ja-JP" sz="2400" dirty="0" smtClean="0"/>
              <a:t>= </a:t>
            </a:r>
            <a:r>
              <a:rPr lang="nn-NO" altLang="ja-JP" sz="2400" dirty="0" smtClean="0">
                <a:solidFill>
                  <a:srgbClr val="FF0000"/>
                </a:solidFill>
              </a:rPr>
              <a:t>a0</a:t>
            </a:r>
            <a:r>
              <a:rPr lang="nn-NO" altLang="ja-JP" sz="2400" dirty="0" smtClean="0"/>
              <a:t>+</a:t>
            </a:r>
            <a:r>
              <a:rPr lang="nn-NO" altLang="ja-JP" sz="2400" dirty="0" smtClean="0">
                <a:solidFill>
                  <a:srgbClr val="FF0000"/>
                </a:solidFill>
              </a:rPr>
              <a:t>a1</a:t>
            </a:r>
            <a:r>
              <a:rPr lang="nn-NO" altLang="ja-JP" sz="2400" dirty="0" smtClean="0"/>
              <a:t>+</a:t>
            </a:r>
            <a:r>
              <a:rPr lang="nn-NO" altLang="ja-JP" sz="2400" dirty="0" smtClean="0">
                <a:solidFill>
                  <a:srgbClr val="FF0000"/>
                </a:solidFill>
              </a:rPr>
              <a:t>a2</a:t>
            </a:r>
            <a:r>
              <a:rPr lang="nn-NO" altLang="ja-JP" sz="2400" dirty="0" smtClean="0"/>
              <a:t>;</a:t>
            </a:r>
          </a:p>
          <a:p>
            <a:pPr eaLnBrk="1" hangingPunct="1"/>
            <a:r>
              <a:rPr lang="nn-NO" altLang="ja-JP" sz="2400" dirty="0"/>
              <a:t> </a:t>
            </a:r>
            <a:r>
              <a:rPr lang="nn-NO" altLang="ja-JP" sz="2400" dirty="0" smtClean="0"/>
              <a:t>  </a:t>
            </a:r>
            <a:r>
              <a:rPr lang="nn-NO" altLang="ja-JP" sz="2400" dirty="0" smtClean="0">
                <a:solidFill>
                  <a:srgbClr val="3333FF"/>
                </a:solidFill>
              </a:rPr>
              <a:t>a2 = a1;</a:t>
            </a:r>
          </a:p>
          <a:p>
            <a:pPr eaLnBrk="1" hangingPunct="1"/>
            <a:r>
              <a:rPr lang="nn-NO" altLang="ja-JP" sz="2400" dirty="0">
                <a:solidFill>
                  <a:srgbClr val="3333FF"/>
                </a:solidFill>
              </a:rPr>
              <a:t> </a:t>
            </a:r>
            <a:r>
              <a:rPr lang="nn-NO" altLang="ja-JP" sz="2400" dirty="0" smtClean="0">
                <a:solidFill>
                  <a:srgbClr val="3333FF"/>
                </a:solidFill>
              </a:rPr>
              <a:t>  a1 = a0;</a:t>
            </a:r>
          </a:p>
          <a:p>
            <a:pPr eaLnBrk="1" hangingPunct="1"/>
            <a:r>
              <a:rPr lang="nn-NO" altLang="ja-JP" sz="2400" dirty="0" smtClean="0"/>
              <a:t>}</a:t>
            </a:r>
          </a:p>
        </p:txBody>
      </p:sp>
      <p:sp>
        <p:nvSpPr>
          <p:cNvPr id="30" name="右矢印 29"/>
          <p:cNvSpPr/>
          <p:nvPr/>
        </p:nvSpPr>
        <p:spPr>
          <a:xfrm>
            <a:off x="4649432" y="2996462"/>
            <a:ext cx="720080" cy="39148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475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073602" y="3385095"/>
            <a:ext cx="1933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Scalar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Replacement</a:t>
            </a:r>
          </a:p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(SR)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コンテンツ プレースホルダー 3"/>
          <p:cNvSpPr txBox="1">
            <a:spLocks/>
          </p:cNvSpPr>
          <p:nvPr/>
        </p:nvSpPr>
        <p:spPr>
          <a:xfrm>
            <a:off x="215520" y="5255500"/>
            <a:ext cx="8712960" cy="11555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+mn-lt"/>
              </a:rPr>
              <a:t>Previous SR methods cannot handle real-life code including accesses </a:t>
            </a:r>
            <a:r>
              <a:rPr lang="en-US" altLang="ja-JP" sz="2400" dirty="0">
                <a:latin typeface="+mn-lt"/>
              </a:rPr>
              <a:t>with constant </a:t>
            </a:r>
            <a:r>
              <a:rPr lang="en-US" altLang="ja-JP" sz="2400" dirty="0" smtClean="0">
                <a:latin typeface="+mn-lt"/>
              </a:rPr>
              <a:t>subscripts (ex. 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A[0], B[</a:t>
            </a:r>
            <a:r>
              <a:rPr lang="en-US" altLang="ja-JP" sz="24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][64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]</a:t>
            </a:r>
            <a:r>
              <a:rPr lang="en-US" altLang="ja-JP" sz="2400" dirty="0" smtClean="0">
                <a:latin typeface="+mn-lt"/>
              </a:rPr>
              <a:t>).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190944" y="3941023"/>
            <a:ext cx="1224136" cy="792088"/>
          </a:xfrm>
          <a:prstGeom prst="rect">
            <a:avLst/>
          </a:prstGeom>
          <a:ln w="19050">
            <a:solidFill>
              <a:srgbClr val="3333FF"/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43226" y="397038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3333FF"/>
                </a:solidFill>
              </a:rPr>
              <a:t>Shift</a:t>
            </a:r>
          </a:p>
          <a:p>
            <a:r>
              <a:rPr kumimoji="1" lang="en-US" altLang="ja-JP" b="1" dirty="0" smtClean="0">
                <a:solidFill>
                  <a:srgbClr val="3333FF"/>
                </a:solidFill>
              </a:rPr>
              <a:t>registers</a:t>
            </a:r>
            <a:endParaRPr kumimoji="1" lang="ja-JP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721" y="218594"/>
            <a:ext cx="8784976" cy="39044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Scalar replacement </a:t>
            </a:r>
            <a:r>
              <a:rPr lang="en-US" altLang="ja-JP" sz="2400" dirty="0" smtClean="0"/>
              <a:t>with polyhedral model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12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107504" y="620688"/>
            <a:ext cx="9036496" cy="1668796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2400" dirty="0" smtClean="0">
                <a:latin typeface="+mn-lt"/>
              </a:rPr>
              <a:t>For 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subsets of C code</a:t>
            </a:r>
            <a:r>
              <a:rPr lang="en-US" altLang="ja-JP" sz="2400" dirty="0" smtClean="0">
                <a:latin typeface="+mn-lt"/>
              </a:rPr>
              <a:t>, we completely analyze reuses between array accesses including constant subscripts.</a:t>
            </a:r>
          </a:p>
          <a:p>
            <a:pPr lvl="1"/>
            <a:r>
              <a:rPr lang="en-US" altLang="ja-JP" sz="2200" dirty="0" smtClean="0">
                <a:latin typeface="+mn-lt"/>
              </a:rPr>
              <a:t>We take </a:t>
            </a:r>
            <a:r>
              <a:rPr lang="en-US" altLang="ja-JP" sz="2200" dirty="0" smtClean="0">
                <a:solidFill>
                  <a:srgbClr val="FF0000"/>
                </a:solidFill>
                <a:latin typeface="+mn-lt"/>
              </a:rPr>
              <a:t>conditions in If-statements </a:t>
            </a:r>
            <a:r>
              <a:rPr lang="en-US" altLang="ja-JP" sz="2200" dirty="0" smtClean="0">
                <a:latin typeface="+mn-lt"/>
              </a:rPr>
              <a:t>into </a:t>
            </a:r>
            <a:r>
              <a:rPr lang="en-US" altLang="ja-JP" sz="2200" dirty="0" smtClean="0">
                <a:solidFill>
                  <a:schemeClr val="tx1"/>
                </a:solidFill>
                <a:latin typeface="+mn-lt"/>
              </a:rPr>
              <a:t>consideration in the analysis.</a:t>
            </a:r>
          </a:p>
          <a:p>
            <a:pPr lvl="1"/>
            <a:r>
              <a:rPr lang="en-US" altLang="ja-JP" sz="2200" dirty="0" smtClean="0">
                <a:solidFill>
                  <a:schemeClr val="tx1"/>
                </a:solidFill>
                <a:latin typeface="+mn-lt"/>
              </a:rPr>
              <a:t>The analysis is based on </a:t>
            </a:r>
            <a:r>
              <a:rPr lang="en-US" altLang="ja-JP" sz="2200" dirty="0" smtClean="0">
                <a:solidFill>
                  <a:srgbClr val="FF0000"/>
                </a:solidFill>
                <a:latin typeface="+mn-lt"/>
              </a:rPr>
              <a:t>polyhedral model</a:t>
            </a:r>
            <a:r>
              <a:rPr lang="en-US" altLang="ja-JP" sz="2200" dirty="0" smtClean="0">
                <a:solidFill>
                  <a:schemeClr val="tx1"/>
                </a:solidFill>
              </a:rPr>
              <a:t>.</a:t>
            </a:r>
            <a:endParaRPr lang="en-US" altLang="ja-JP" sz="22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2400" dirty="0" smtClean="0">
                <a:latin typeface="+mn-lt"/>
              </a:rPr>
              <a:t>We utilize the reuse information table in code generation.</a:t>
            </a:r>
          </a:p>
          <a:p>
            <a:endParaRPr kumimoji="1" lang="en-US" altLang="ja-JP" sz="2400" dirty="0" smtClean="0">
              <a:latin typeface="+mn-lt"/>
            </a:endParaRPr>
          </a:p>
          <a:p>
            <a:pPr lvl="1"/>
            <a:endParaRPr kumimoji="1" lang="ja-JP" altLang="en-US" sz="2000" dirty="0">
              <a:latin typeface="+mn-lt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51520" y="4132400"/>
            <a:ext cx="36004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1 for(y=0; y&lt;=9; y++){</a:t>
            </a:r>
            <a:endParaRPr lang="en-US" altLang="ja-JP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2   for(x=0; x&lt;=9; x</a:t>
            </a:r>
            <a:r>
              <a:rPr lang="en-US" altLang="ja-JP" sz="1800" dirty="0">
                <a:latin typeface="Arial" pitchFamily="34" charset="0"/>
                <a:cs typeface="Arial" pitchFamily="34" charset="0"/>
              </a:rPr>
              <a:t>++){</a:t>
            </a: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3     </a:t>
            </a:r>
            <a:r>
              <a:rPr lang="en-US" altLang="ja-JP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A[y</a:t>
            </a:r>
            <a:r>
              <a:rPr lang="en-US" altLang="ja-JP" sz="180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][x</a:t>
            </a:r>
            <a:r>
              <a:rPr lang="en-US" altLang="ja-JP" sz="18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=……;</a:t>
            </a:r>
          </a:p>
          <a:p>
            <a:pPr eaLnBrk="1" hangingPunct="1"/>
            <a:r>
              <a:rPr lang="en-US" altLang="ja-JP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4     …</a:t>
            </a:r>
            <a:endParaRPr lang="en-US" altLang="ja-JP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5     if (</a:t>
            </a:r>
            <a:r>
              <a:rPr lang="en-US" altLang="ja-JP" sz="1800" dirty="0">
                <a:latin typeface="Arial" pitchFamily="34" charset="0"/>
                <a:cs typeface="Arial" pitchFamily="34" charset="0"/>
              </a:rPr>
              <a:t>y&gt;=1</a:t>
            </a:r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altLang="ja-JP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6       if (y&lt;=2)  t+=</a:t>
            </a:r>
            <a:r>
              <a:rPr lang="ja-JP" alt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A[0</a:t>
            </a:r>
            <a:r>
              <a:rPr lang="en-US" altLang="ja-JP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][</a:t>
            </a:r>
            <a:r>
              <a:rPr lang="en-US" altLang="ja-JP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x]</a:t>
            </a:r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ja-JP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7     …</a:t>
            </a:r>
            <a:endParaRPr lang="en-US" altLang="ja-JP" sz="1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800" dirty="0" smtClean="0">
                <a:latin typeface="Arial" pitchFamily="34" charset="0"/>
                <a:cs typeface="Arial" pitchFamily="34" charset="0"/>
              </a:rPr>
              <a:t>  8     } } }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62762"/>
              </p:ext>
            </p:extLst>
          </p:nvPr>
        </p:nvGraphicFramePr>
        <p:xfrm>
          <a:off x="251520" y="2258774"/>
          <a:ext cx="5040559" cy="174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46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5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88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81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2709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Access type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Array</a:t>
                      </a:r>
                      <a:r>
                        <a:rPr kumimoji="1" lang="en-US" altLang="ja-JP" sz="1600" baseline="0" dirty="0" smtClean="0">
                          <a:solidFill>
                            <a:sysClr val="windowText" lastClr="000000"/>
                          </a:solidFill>
                        </a:rPr>
                        <a:t> access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Reuse distance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Scalar</a:t>
                      </a:r>
                    </a:p>
                    <a:p>
                      <a:pPr algn="ctr"/>
                      <a:r>
                        <a:rPr kumimoji="1" lang="en-US" altLang="ja-JP" sz="1600" baseline="0" dirty="0" smtClean="0">
                          <a:solidFill>
                            <a:sysClr val="windowText" lastClr="000000"/>
                          </a:solidFill>
                        </a:rPr>
                        <a:t>variable 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Reuse condition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3333FF"/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3333FF"/>
                          </a:solidFill>
                        </a:rPr>
                        <a:t>Generator</a:t>
                      </a:r>
                      <a:endParaRPr kumimoji="1" lang="ja-JP" altLang="en-US" sz="1600" dirty="0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3333FF"/>
                          </a:solidFill>
                        </a:rPr>
                        <a:t>A[y][x]</a:t>
                      </a:r>
                      <a:endParaRPr kumimoji="1" lang="ja-JP" altLang="en-US" sz="1600" dirty="0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3333FF"/>
                          </a:solidFill>
                        </a:rPr>
                        <a:t>d1=0</a:t>
                      </a:r>
                      <a:endParaRPr kumimoji="1" lang="ja-JP" altLang="en-US" sz="1600" dirty="0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3333FF"/>
                          </a:solidFill>
                        </a:rPr>
                        <a:t>S0</a:t>
                      </a:r>
                      <a:endParaRPr kumimoji="1" lang="ja-JP" altLang="en-US" sz="1600" dirty="0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always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Reuse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A[0][x]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d3=10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s10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y==1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kumimoji="1" lang="ja-JP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Reuse</a:t>
                      </a:r>
                      <a:endParaRPr kumimoji="1" lang="ja-JP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A[0][x]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d4=20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FF0000"/>
                          </a:solidFill>
                        </a:rPr>
                        <a:t>s20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rgbClr val="008000"/>
                          </a:solidFill>
                        </a:rPr>
                        <a:t>y==2</a:t>
                      </a:r>
                      <a:endParaRPr kumimoji="1" lang="ja-JP" altLang="en-US" sz="1600" dirty="0">
                        <a:solidFill>
                          <a:srgbClr val="008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518232" y="2636912"/>
            <a:ext cx="3446256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36000" tIns="36000" rIns="36000" bIns="0">
            <a:norm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1 for(y=0; y&lt;=9; y++){</a:t>
            </a:r>
            <a:endParaRPr lang="en-US" altLang="ja-JP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2   for(x=0; x&lt;=9; x</a:t>
            </a:r>
            <a:r>
              <a:rPr lang="en-US" altLang="ja-JP" sz="1600" dirty="0">
                <a:latin typeface="Arial" pitchFamily="34" charset="0"/>
                <a:cs typeface="Arial" pitchFamily="34" charset="0"/>
              </a:rPr>
              <a:t>++){</a:t>
            </a: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3     </a:t>
            </a:r>
            <a:r>
              <a:rPr lang="en-US" altLang="ja-JP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s0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=……;</a:t>
            </a: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4     …</a:t>
            </a:r>
            <a:endParaRPr lang="en-US" altLang="ja-JP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5     if (</a:t>
            </a:r>
            <a:r>
              <a:rPr lang="en-US" altLang="ja-JP" sz="1600" dirty="0">
                <a:latin typeface="Arial" pitchFamily="34" charset="0"/>
                <a:cs typeface="Arial" pitchFamily="34" charset="0"/>
              </a:rPr>
              <a:t>y&gt;=1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) {</a:t>
            </a:r>
            <a:endParaRPr lang="en-US" altLang="ja-JP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6       if (y&lt;=2) {</a:t>
            </a:r>
          </a:p>
          <a:p>
            <a:pPr eaLnBrk="1" hangingPunct="1"/>
            <a:r>
              <a:rPr lang="en-US" altLang="ja-JP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7         if (</a:t>
            </a:r>
            <a:r>
              <a:rPr lang="en-US" altLang="ja-JP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altLang="ja-JP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ja-JP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)        </a:t>
            </a:r>
            <a:r>
              <a:rPr lang="en-US" altLang="ja-JP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s10_s20=s10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;</a:t>
            </a:r>
            <a:endParaRPr lang="en-US" altLang="ja-JP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8         else if (</a:t>
            </a:r>
            <a:r>
              <a:rPr lang="en-US" altLang="ja-JP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altLang="ja-JP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ja-JP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ja-JP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s10_s20=s20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  9         t += </a:t>
            </a:r>
            <a:r>
              <a:rPr lang="en-US" altLang="ja-JP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s10_s20</a:t>
            </a:r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10       }</a:t>
            </a: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11       …</a:t>
            </a:r>
            <a:endParaRPr lang="en-US" altLang="ja-JP" sz="1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12     }</a:t>
            </a:r>
          </a:p>
          <a:p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13     </a:t>
            </a:r>
            <a:r>
              <a:rPr lang="en-US" altLang="ja-JP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s30=s29;</a:t>
            </a:r>
          </a:p>
          <a:p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…..</a:t>
            </a:r>
          </a:p>
          <a:p>
            <a:r>
              <a:rPr lang="en-US" altLang="ja-JP" sz="1600" dirty="0" smtClean="0">
                <a:latin typeface="Arial" pitchFamily="34" charset="0"/>
                <a:cs typeface="Arial" pitchFamily="34" charset="0"/>
              </a:rPr>
              <a:t>42     </a:t>
            </a:r>
            <a:r>
              <a:rPr lang="en-US" altLang="ja-JP" sz="1600" dirty="0" smtClean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s1 = s0; } }</a:t>
            </a:r>
            <a:endParaRPr lang="en-US" altLang="ja-JP" sz="1600" dirty="0">
              <a:solidFill>
                <a:srgbClr val="3333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263607" y="4124928"/>
            <a:ext cx="2639001" cy="816240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3" name="右矢印 22"/>
          <p:cNvSpPr/>
          <p:nvPr/>
        </p:nvSpPr>
        <p:spPr>
          <a:xfrm>
            <a:off x="4425465" y="4745425"/>
            <a:ext cx="720080" cy="39148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rtlCol="0" anchor="ctr">
            <a:normAutofit fontScale="47500" lnSpcReduction="20000"/>
          </a:bodyPr>
          <a:lstStyle/>
          <a:p>
            <a:pPr algn="ctr"/>
            <a:endParaRPr kumimoji="1" lang="ja-JP" altLang="en-US" sz="16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18402" y="5077633"/>
            <a:ext cx="1933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0000"/>
                </a:solidFill>
              </a:rPr>
              <a:t>Proposed</a:t>
            </a:r>
          </a:p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s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calar</a:t>
            </a:r>
          </a:p>
          <a:p>
            <a:pPr algn="ctr"/>
            <a:r>
              <a:rPr kumimoji="1" lang="en-US" altLang="ja-JP" sz="2000" b="1" dirty="0" smtClean="0">
                <a:solidFill>
                  <a:srgbClr val="FF0000"/>
                </a:solidFill>
              </a:rPr>
              <a:t>replacement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Preliminary experimental result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6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179512" y="692695"/>
            <a:ext cx="8964488" cy="1872209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n-lt"/>
              </a:rPr>
              <a:t>Applied the proposed method to a benchmark C code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4 image processing loop kernels were fused into a single loop.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64517" y="1983987"/>
            <a:ext cx="850107" cy="945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/>
              <a:t>diff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83811" y="1983987"/>
            <a:ext cx="850109" cy="945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 dirty="0" err="1"/>
              <a:t>vfilter</a:t>
            </a:r>
            <a:endParaRPr lang="en-US" altLang="ja-JP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01269" y="1983987"/>
            <a:ext cx="851944" cy="945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/>
              <a:t>hfilter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418728" y="1983987"/>
            <a:ext cx="851944" cy="945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 dirty="0"/>
              <a:t>blend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560" y="2072119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/>
              <a:t>src0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365818" y="2266744"/>
            <a:ext cx="798698" cy="380069"/>
            <a:chOff x="766" y="1440"/>
            <a:chExt cx="242" cy="192"/>
          </a:xfrm>
        </p:grpSpPr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68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000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66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2000"/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11560" y="2450353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/>
              <a:t>src1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014624" y="2457697"/>
            <a:ext cx="569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950362" y="207762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 dirty="0"/>
              <a:t>tmp0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433919" y="2457697"/>
            <a:ext cx="56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369656" y="207762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/>
              <a:t>tmp1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853213" y="2457697"/>
            <a:ext cx="5655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787114" y="207762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/>
              <a:t>tmp2</a:t>
            </a: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1881759" y="2646813"/>
            <a:ext cx="4917039" cy="565515"/>
          </a:xfrm>
          <a:custGeom>
            <a:avLst/>
            <a:gdLst>
              <a:gd name="T0" fmla="*/ 0 w 2496"/>
              <a:gd name="T1" fmla="*/ 0 h 288"/>
              <a:gd name="T2" fmla="*/ 0 w 2496"/>
              <a:gd name="T3" fmla="*/ 2147483647 h 288"/>
              <a:gd name="T4" fmla="*/ 2147483647 w 2496"/>
              <a:gd name="T5" fmla="*/ 2147483647 h 288"/>
              <a:gd name="T6" fmla="*/ 2147483647 w 2496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6" h="288">
                <a:moveTo>
                  <a:pt x="0" y="0"/>
                </a:moveTo>
                <a:lnTo>
                  <a:pt x="0" y="288"/>
                </a:lnTo>
                <a:lnTo>
                  <a:pt x="2496" y="288"/>
                </a:lnTo>
                <a:lnTo>
                  <a:pt x="249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1832184" y="2604584"/>
            <a:ext cx="93641" cy="9547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 sz="2400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270672" y="2457697"/>
            <a:ext cx="5673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00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7604009" y="2043947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800" dirty="0" smtClean="0"/>
              <a:t>out</a:t>
            </a:r>
            <a:endParaRPr lang="en-US" altLang="ja-JP" sz="1800" dirty="0"/>
          </a:p>
        </p:txBody>
      </p:sp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20041"/>
              </p:ext>
            </p:extLst>
          </p:nvPr>
        </p:nvGraphicFramePr>
        <p:xfrm>
          <a:off x="921901" y="4694573"/>
          <a:ext cx="6992909" cy="1654379"/>
        </p:xfrm>
        <a:graphic>
          <a:graphicData uri="http://schemas.openxmlformats.org/drawingml/2006/table">
            <a:tbl>
              <a:tblPr/>
              <a:tblGrid>
                <a:gridCol w="1286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80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722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52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Execution cycles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[cycles]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#gates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[gates]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size</a:t>
                      </a:r>
                      <a:r>
                        <a:rPr kumimoji="1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/>
                      </a:r>
                      <a:br>
                        <a:rPr kumimoji="1" lang="ja-JP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</a:b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[bit]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Shift 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size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[bit]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Previous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5.4M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15k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192M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1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Propoed</a:t>
                      </a:r>
                      <a:endParaRPr kumimoji="1" lang="ja-JP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itchFamily="50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1.9M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59k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itchFamily="50" charset="-128"/>
                        </a:rPr>
                        <a:t>308K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コンテンツ プレースホルダー 3"/>
          <p:cNvSpPr txBox="1">
            <a:spLocks/>
          </p:cNvSpPr>
          <p:nvPr/>
        </p:nvSpPr>
        <p:spPr>
          <a:xfrm>
            <a:off x="89756" y="3293395"/>
            <a:ext cx="8964488" cy="187220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+mn-lt"/>
              </a:rPr>
              <a:t>Synthesized optimized C code into gates with HLS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Local memories (tmp0, 1, 2) were completely eliminated.</a:t>
            </a:r>
          </a:p>
          <a:p>
            <a:pPr lvl="1"/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Execution cycles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and memory size 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were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24269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8136904" cy="2448272"/>
          </a:xfrm>
        </p:spPr>
        <p:txBody>
          <a:bodyPr>
            <a:noAutofit/>
          </a:bodyPr>
          <a:lstStyle/>
          <a:p>
            <a:pPr algn="ctr"/>
            <a:r>
              <a:rPr lang="en-US" altLang="ja-JP" dirty="0"/>
              <a:t>Research project at </a:t>
            </a:r>
            <a:r>
              <a:rPr lang="en-US" altLang="ja-JP" dirty="0" smtClean="0"/>
              <a:t>DRG: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Design space exploration and </a:t>
            </a:r>
            <a:br>
              <a:rPr lang="en-US" altLang="ja-JP" dirty="0" smtClean="0"/>
            </a:br>
            <a:r>
              <a:rPr lang="en-US" altLang="ja-JP" dirty="0" smtClean="0"/>
              <a:t>memory access optimization for </a:t>
            </a:r>
            <a:br>
              <a:rPr lang="en-US" altLang="ja-JP" dirty="0" smtClean="0"/>
            </a:br>
            <a:r>
              <a:rPr lang="en-US" altLang="ja-JP" dirty="0" smtClean="0"/>
              <a:t>Deep Neural Network </a:t>
            </a:r>
            <a:r>
              <a:rPr lang="en-US" altLang="ja-JP" dirty="0"/>
              <a:t>(DNN)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670" y="116632"/>
            <a:ext cx="8784976" cy="603835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Summary of the project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784976" cy="5256584"/>
          </a:xfrm>
        </p:spPr>
        <p:txBody>
          <a:bodyPr/>
          <a:lstStyle/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610" y="778352"/>
            <a:ext cx="9088550" cy="556138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+mn-lt"/>
              </a:rPr>
              <a:t>Problem</a:t>
            </a:r>
          </a:p>
          <a:p>
            <a:pPr lvl="1"/>
            <a:r>
              <a:rPr lang="en-US" altLang="ja-JP" sz="2000" dirty="0" smtClean="0">
                <a:latin typeface="+mn-lt"/>
              </a:rPr>
              <a:t>Many </a:t>
            </a:r>
            <a:r>
              <a:rPr lang="en-US" altLang="ja-JP" sz="2000" dirty="0">
                <a:latin typeface="+mn-lt"/>
              </a:rPr>
              <a:t>accelerator </a:t>
            </a:r>
            <a:r>
              <a:rPr lang="en-US" altLang="ja-JP" sz="2000" dirty="0" smtClean="0">
                <a:latin typeface="+mn-lt"/>
              </a:rPr>
              <a:t>exists, but mostly </a:t>
            </a:r>
            <a:r>
              <a:rPr lang="en-US" altLang="ja-JP" sz="2000" dirty="0">
                <a:latin typeface="+mn-lt"/>
              </a:rPr>
              <a:t>based on 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fixed templates</a:t>
            </a:r>
          </a:p>
          <a:p>
            <a:pPr lvl="1"/>
            <a:r>
              <a:rPr lang="en-US" altLang="ja-JP" sz="2000" dirty="0" smtClean="0">
                <a:latin typeface="+mn-lt"/>
              </a:rPr>
              <a:t>DNN </a:t>
            </a:r>
            <a:r>
              <a:rPr lang="en-US" altLang="ja-JP" sz="2000" dirty="0" smtClean="0">
                <a:solidFill>
                  <a:srgbClr val="FF0000"/>
                </a:solidFill>
                <a:latin typeface="+mn-lt"/>
              </a:rPr>
              <a:t>models are changing</a:t>
            </a:r>
            <a:r>
              <a:rPr lang="en-US" altLang="ja-JP" sz="2000" dirty="0" smtClean="0">
                <a:latin typeface="+mn-lt"/>
              </a:rPr>
              <a:t>, so fixed template may be suboptimal</a:t>
            </a:r>
          </a:p>
          <a:p>
            <a:pPr lvl="1"/>
            <a:r>
              <a:rPr lang="en-US" altLang="ja-JP" sz="2000" dirty="0" smtClean="0">
                <a:latin typeface="+mn-lt"/>
              </a:rPr>
              <a:t>Need to provide </a:t>
            </a:r>
            <a:r>
              <a:rPr lang="en-US" altLang="ja-JP" sz="2000" dirty="0" smtClean="0">
                <a:solidFill>
                  <a:srgbClr val="FF0000"/>
                </a:solidFill>
                <a:latin typeface="+mn-lt"/>
              </a:rPr>
              <a:t>a efficient framework which generates the best DNN </a:t>
            </a:r>
            <a:r>
              <a:rPr lang="en-US" altLang="ja-JP" sz="2000" dirty="0" smtClean="0">
                <a:latin typeface="+mn-lt"/>
              </a:rPr>
              <a:t>accelerator for </a:t>
            </a:r>
            <a:r>
              <a:rPr lang="en-US" altLang="ja-JP" sz="2000" dirty="0">
                <a:latin typeface="+mn-lt"/>
              </a:rPr>
              <a:t>ever-changing DNN models </a:t>
            </a:r>
            <a:endParaRPr lang="en-US" altLang="ja-JP" sz="2000" dirty="0" smtClean="0">
              <a:latin typeface="+mn-lt"/>
            </a:endParaRPr>
          </a:p>
          <a:p>
            <a:r>
              <a:rPr lang="en-US" altLang="ja-JP" sz="2400" dirty="0" smtClean="0">
                <a:latin typeface="+mn-lt"/>
              </a:rPr>
              <a:t>Solution</a:t>
            </a:r>
          </a:p>
          <a:p>
            <a:pPr lvl="1"/>
            <a:r>
              <a:rPr lang="en-US" altLang="ja-JP" sz="2000" dirty="0" smtClean="0">
                <a:solidFill>
                  <a:srgbClr val="FF0000"/>
                </a:solidFill>
                <a:latin typeface="+mn-lt"/>
              </a:rPr>
              <a:t>Given a DNN model, generate HLS and optimizer friendly C code</a:t>
            </a:r>
          </a:p>
          <a:p>
            <a:pPr lvl="1"/>
            <a:r>
              <a:rPr lang="en-US" altLang="ja-JP" sz="2000" dirty="0" smtClean="0">
                <a:latin typeface="+mn-lt"/>
              </a:rPr>
              <a:t>With the code, </a:t>
            </a:r>
            <a:r>
              <a:rPr lang="en-US" altLang="ja-JP" sz="2000" dirty="0" smtClean="0">
                <a:solidFill>
                  <a:srgbClr val="FF0000"/>
                </a:solidFill>
                <a:latin typeface="+mn-lt"/>
              </a:rPr>
              <a:t>explore design space </a:t>
            </a:r>
            <a:r>
              <a:rPr lang="en-US" altLang="ja-JP" sz="2000" dirty="0" smtClean="0">
                <a:latin typeface="+mn-lt"/>
              </a:rPr>
              <a:t>and generate the best one</a:t>
            </a:r>
          </a:p>
          <a:p>
            <a:r>
              <a:rPr lang="en-US" altLang="ja-JP" sz="2400" dirty="0" smtClean="0">
                <a:latin typeface="+mn-lt"/>
              </a:rPr>
              <a:t>Key techniques</a:t>
            </a:r>
          </a:p>
          <a:p>
            <a:pPr lvl="1"/>
            <a:r>
              <a:rPr lang="en-US" altLang="ja-JP" sz="2000" dirty="0" smtClean="0">
                <a:latin typeface="+mn-lt"/>
              </a:rPr>
              <a:t>Alladin-gem5</a:t>
            </a:r>
            <a:endParaRPr lang="en-US" altLang="ja-JP" sz="2000" dirty="0">
              <a:latin typeface="+mn-lt"/>
            </a:endParaRPr>
          </a:p>
          <a:p>
            <a:pPr lvl="2"/>
            <a:r>
              <a:rPr lang="en-US" altLang="ja-JP" sz="1800" dirty="0" smtClean="0">
                <a:latin typeface="+mn-lt"/>
              </a:rPr>
              <a:t>System level performance estimation of accelerators with caches/scratchpads </a:t>
            </a:r>
          </a:p>
          <a:p>
            <a:pPr lvl="2"/>
            <a:r>
              <a:rPr lang="en-US" altLang="ja-JP" sz="1800" dirty="0" smtClean="0">
                <a:solidFill>
                  <a:srgbClr val="FF0000"/>
                </a:solidFill>
                <a:latin typeface="+mn-lt"/>
              </a:rPr>
              <a:t>Explore DNN design space which have not been explored yet</a:t>
            </a:r>
          </a:p>
          <a:p>
            <a:pPr lvl="1"/>
            <a:r>
              <a:rPr lang="en-US" altLang="ja-JP" sz="2000" dirty="0" smtClean="0">
                <a:latin typeface="+mn-lt"/>
              </a:rPr>
              <a:t>Memory optimizations </a:t>
            </a:r>
          </a:p>
          <a:p>
            <a:pPr lvl="2"/>
            <a:r>
              <a:rPr lang="en-US" altLang="ja-JP" sz="1800" dirty="0" smtClean="0">
                <a:latin typeface="+mn-lt"/>
              </a:rPr>
              <a:t>Memory accesses are bottleneck in DNN but maybe not explored enough yet</a:t>
            </a:r>
          </a:p>
          <a:p>
            <a:pPr lvl="2"/>
            <a:r>
              <a:rPr lang="en-US" altLang="ja-JP" sz="1800" dirty="0" smtClean="0">
                <a:solidFill>
                  <a:srgbClr val="FF0000"/>
                </a:solidFill>
                <a:latin typeface="+mn-lt"/>
              </a:rPr>
              <a:t>Apply (extended) memory access optimizations to DNN </a:t>
            </a:r>
          </a:p>
        </p:txBody>
      </p:sp>
    </p:spTree>
    <p:extLst>
      <p:ext uri="{BB962C8B-B14F-4D97-AF65-F5344CB8AC3E}">
        <p14:creationId xmlns:p14="http://schemas.microsoft.com/office/powerpoint/2010/main" val="20961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Plan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lt"/>
              </a:rPr>
              <a:t>Get HLS-synthesizable C code for DNN</a:t>
            </a:r>
          </a:p>
          <a:p>
            <a:pPr lvl="1"/>
            <a:r>
              <a:rPr kumimoji="1" lang="en-US" altLang="ja-JP" dirty="0" smtClean="0">
                <a:latin typeface="+mn-lt"/>
              </a:rPr>
              <a:t>At first, simple one is better to proceed</a:t>
            </a:r>
          </a:p>
          <a:p>
            <a:r>
              <a:rPr lang="en-US" altLang="ja-JP" dirty="0" smtClean="0">
                <a:latin typeface="+mn-lt"/>
              </a:rPr>
              <a:t>Define a target system architecture</a:t>
            </a:r>
          </a:p>
          <a:p>
            <a:r>
              <a:rPr kumimoji="1" lang="en-US" altLang="ja-JP" dirty="0" smtClean="0">
                <a:latin typeface="+mn-lt"/>
              </a:rPr>
              <a:t>List up and survey of most relevant DNN </a:t>
            </a:r>
            <a:r>
              <a:rPr lang="en-US" altLang="ja-JP" dirty="0" err="1" smtClean="0">
                <a:latin typeface="+mn-lt"/>
              </a:rPr>
              <a:t>accel</a:t>
            </a:r>
            <a:r>
              <a:rPr lang="en-US" altLang="ja-JP" dirty="0" smtClean="0">
                <a:latin typeface="+mn-lt"/>
              </a:rPr>
              <a:t>. work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en-US" altLang="ja-JP" dirty="0" smtClean="0">
                <a:latin typeface="+mn-lt"/>
              </a:rPr>
              <a:t>State-of-the-art system architectures, DSE</a:t>
            </a:r>
          </a:p>
          <a:p>
            <a:pPr lvl="1"/>
            <a:r>
              <a:rPr lang="en-US" altLang="ja-JP" dirty="0" smtClean="0">
                <a:latin typeface="+mn-lt"/>
              </a:rPr>
              <a:t>State-of-the-art optimizations</a:t>
            </a:r>
          </a:p>
          <a:p>
            <a:r>
              <a:rPr lang="en-US" altLang="ja-JP" dirty="0" smtClean="0">
                <a:latin typeface="+mn-lt"/>
              </a:rPr>
              <a:t>Research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kumimoji="1" lang="en-US" altLang="ja-JP" dirty="0" smtClean="0">
                <a:latin typeface="+mn-lt"/>
              </a:rPr>
              <a:t>System </a:t>
            </a:r>
            <a:r>
              <a:rPr lang="en-US" altLang="ja-JP" dirty="0" smtClean="0">
                <a:latin typeface="+mn-lt"/>
              </a:rPr>
              <a:t>level </a:t>
            </a:r>
            <a:r>
              <a:rPr kumimoji="1" lang="en-US" altLang="ja-JP" dirty="0" smtClean="0">
                <a:latin typeface="+mn-lt"/>
              </a:rPr>
              <a:t>Design Space Exploration of DNN C code </a:t>
            </a:r>
            <a:r>
              <a:rPr kumimoji="1" lang="en-US" altLang="ja-JP" smtClean="0">
                <a:latin typeface="+mn-lt"/>
              </a:rPr>
              <a:t>with </a:t>
            </a:r>
            <a:r>
              <a:rPr kumimoji="1" lang="en-US" altLang="ja-JP" smtClean="0">
                <a:latin typeface="+mn-lt"/>
              </a:rPr>
              <a:t>Aladdin-gem5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lang="en-US" altLang="ja-JP" dirty="0" smtClean="0">
                <a:latin typeface="+mn-lt"/>
              </a:rPr>
              <a:t>Further e</a:t>
            </a:r>
            <a:r>
              <a:rPr kumimoji="1" lang="en-US" altLang="ja-JP" dirty="0" smtClean="0">
                <a:latin typeface="+mn-lt"/>
              </a:rPr>
              <a:t>ffective optimization of DNN C code for HLS</a:t>
            </a:r>
            <a:endParaRPr lang="en-US" altLang="ja-JP" dirty="0">
              <a:latin typeface="+mn-lt"/>
            </a:endParaRPr>
          </a:p>
          <a:p>
            <a:pPr lvl="2"/>
            <a:r>
              <a:rPr lang="en-US" altLang="ja-JP" dirty="0" smtClean="0">
                <a:latin typeface="+mn-lt"/>
              </a:rPr>
              <a:t>Ideas from Post-quantum cryptography (Hamid)</a:t>
            </a:r>
            <a:endParaRPr kumimoji="1" lang="en-US" altLang="ja-JP" dirty="0" smtClean="0">
              <a:latin typeface="+mn-lt"/>
            </a:endParaRPr>
          </a:p>
          <a:p>
            <a:pPr lvl="2"/>
            <a:r>
              <a:rPr lang="en-US" altLang="ja-JP" dirty="0" smtClean="0">
                <a:latin typeface="+mn-lt"/>
              </a:rPr>
              <a:t>Ideas from memory access optimizations for HLS</a:t>
            </a:r>
            <a:endParaRPr lang="en-US" altLang="ja-JP" dirty="0">
              <a:latin typeface="+mn-lt"/>
            </a:endParaRPr>
          </a:p>
          <a:p>
            <a:pPr lvl="2"/>
            <a:r>
              <a:rPr kumimoji="1" lang="en-US" altLang="ja-JP" dirty="0" smtClean="0">
                <a:latin typeface="+mn-lt"/>
              </a:rPr>
              <a:t>Automate them if possible</a:t>
            </a:r>
          </a:p>
        </p:txBody>
      </p:sp>
    </p:spTree>
    <p:extLst>
      <p:ext uri="{BB962C8B-B14F-4D97-AF65-F5344CB8AC3E}">
        <p14:creationId xmlns:p14="http://schemas.microsoft.com/office/powerpoint/2010/main" val="24458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Source-level code tuning for HLS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94581" y="692696"/>
            <a:ext cx="8941915" cy="5760640"/>
          </a:xfrm>
        </p:spPr>
        <p:txBody>
          <a:bodyPr/>
          <a:lstStyle/>
          <a:p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Usually required</a:t>
            </a:r>
            <a:r>
              <a:rPr lang="en-US" altLang="ja-JP" dirty="0" smtClean="0">
                <a:latin typeface="+mn-lt"/>
              </a:rPr>
              <a:t> to maximize performance in HLS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  <a:latin typeface="+mn-lt"/>
              </a:rPr>
              <a:t>Time consuming</a:t>
            </a:r>
          </a:p>
          <a:p>
            <a:pPr lvl="1"/>
            <a:r>
              <a:rPr lang="en-US" altLang="ja-JP" dirty="0" smtClean="0">
                <a:latin typeface="+mn-lt"/>
              </a:rPr>
              <a:t>Users of HLS are </a:t>
            </a:r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not expert</a:t>
            </a:r>
            <a:r>
              <a:rPr lang="en-US" altLang="ja-JP" dirty="0" smtClean="0">
                <a:latin typeface="+mn-lt"/>
              </a:rPr>
              <a:t> in complex code tuning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  <a:latin typeface="+mn-lt"/>
              </a:rPr>
              <a:t>Automatic source code optimization</a:t>
            </a:r>
            <a:r>
              <a:rPr kumimoji="1" lang="en-US" altLang="ja-JP" dirty="0" smtClean="0">
                <a:latin typeface="+mn-lt"/>
              </a:rPr>
              <a:t> is </a:t>
            </a:r>
            <a:r>
              <a:rPr lang="en-US" altLang="ja-JP" dirty="0" smtClean="0">
                <a:latin typeface="+mn-lt"/>
              </a:rPr>
              <a:t>important for </a:t>
            </a:r>
            <a:br>
              <a:rPr lang="en-US" altLang="ja-JP" dirty="0" smtClean="0">
                <a:latin typeface="+mn-lt"/>
              </a:rPr>
            </a:br>
            <a:r>
              <a:rPr lang="en-US" altLang="ja-JP" dirty="0" smtClean="0">
                <a:latin typeface="+mn-lt"/>
              </a:rPr>
              <a:t>wider acceptance of HLS</a:t>
            </a:r>
          </a:p>
          <a:p>
            <a:pPr lvl="1"/>
            <a:r>
              <a:rPr kumimoji="1" lang="en-US" altLang="ja-JP" dirty="0" smtClean="0">
                <a:latin typeface="+mn-lt"/>
              </a:rPr>
              <a:t>Shorten time-to-market further</a:t>
            </a:r>
          </a:p>
          <a:p>
            <a:r>
              <a:rPr lang="en-US" altLang="ja-JP" dirty="0" smtClean="0">
                <a:latin typeface="+mn-lt"/>
              </a:rPr>
              <a:t>Such code tunings include</a:t>
            </a:r>
          </a:p>
          <a:p>
            <a:pPr lvl="1"/>
            <a:r>
              <a:rPr kumimoji="1" lang="en-US" altLang="ja-JP" dirty="0" smtClean="0">
                <a:solidFill>
                  <a:srgbClr val="FF0000"/>
                </a:solidFill>
                <a:latin typeface="+mn-lt"/>
              </a:rPr>
              <a:t>Loop / memory / interface</a:t>
            </a:r>
            <a:r>
              <a:rPr kumimoji="1" lang="en-US" altLang="ja-JP" dirty="0" smtClean="0">
                <a:latin typeface="+mn-lt"/>
              </a:rPr>
              <a:t> optimizations</a:t>
            </a:r>
          </a:p>
          <a:p>
            <a:r>
              <a:rPr lang="en-US" altLang="ja-JP" dirty="0" smtClean="0">
                <a:latin typeface="+mn-lt"/>
              </a:rPr>
              <a:t>I’ve been working on automating them</a:t>
            </a:r>
            <a:endParaRPr kumimoji="1" lang="en-US" altLang="ja-JP" dirty="0" smtClean="0">
              <a:latin typeface="+mn-lt"/>
            </a:endParaRPr>
          </a:p>
          <a:p>
            <a:endParaRPr kumimoji="1" lang="ja-JP" altLang="en-US" dirty="0">
              <a:latin typeface="+mn-lt"/>
            </a:endParaRPr>
          </a:p>
        </p:txBody>
      </p:sp>
      <p:sp>
        <p:nvSpPr>
          <p:cNvPr id="5" name="メモ 4"/>
          <p:cNvSpPr/>
          <p:nvPr/>
        </p:nvSpPr>
        <p:spPr>
          <a:xfrm>
            <a:off x="35496" y="5102289"/>
            <a:ext cx="928694" cy="1329425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0" rIns="0" bIns="0"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for ( …)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for </a:t>
            </a:r>
            <a:r>
              <a:rPr lang="en-US" altLang="ja-JP" sz="1400" smtClean="0">
                <a:solidFill>
                  <a:schemeClr val="tx1"/>
                </a:solidFill>
              </a:rPr>
              <a:t>( … )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smtClean="0">
                <a:solidFill>
                  <a:schemeClr val="tx1"/>
                </a:solidFill>
              </a:rPr>
              <a:t>      S1;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for( … )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smtClean="0">
                <a:solidFill>
                  <a:schemeClr val="tx1"/>
                </a:solidFill>
              </a:rPr>
              <a:t>   for( … 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400" smtClean="0">
                <a:solidFill>
                  <a:schemeClr val="tx1"/>
                </a:solidFill>
              </a:rPr>
              <a:t>      S2;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121175" y="5310185"/>
            <a:ext cx="680237" cy="915312"/>
          </a:xfrm>
          <a:prstGeom prst="roundRect">
            <a:avLst/>
          </a:prstGeom>
          <a:solidFill>
            <a:srgbClr val="A9DA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 h="215900"/>
            <a:bevelB w="0" h="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latin typeface="Arial" charset="0"/>
                <a:ea typeface="ＭＳ Ｐゴシック" pitchFamily="50" charset="-128"/>
              </a:rPr>
              <a:t>HLS</a:t>
            </a:r>
            <a:r>
              <a:rPr kumimoji="0" lang="ja-JP" altLang="en-US" sz="1600" dirty="0" smtClean="0">
                <a:latin typeface="Arial" charset="0"/>
                <a:ea typeface="ＭＳ Ｐゴシック" pitchFamily="50" charset="-128"/>
              </a:rPr>
              <a:t> </a:t>
            </a:r>
            <a:endParaRPr kumimoji="0" lang="ja-JP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6077191" y="5305455"/>
            <a:ext cx="753486" cy="91531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 h="215900"/>
            <a:bevelB w="0" h="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latin typeface="Arial" charset="0"/>
                <a:ea typeface="ＭＳ Ｐゴシック" pitchFamily="50" charset="-128"/>
              </a:rPr>
              <a:t>Logic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dirty="0" smtClean="0">
                <a:latin typeface="Arial" charset="0"/>
                <a:ea typeface="ＭＳ Ｐゴシック" pitchFamily="50" charset="-128"/>
              </a:rPr>
              <a:t>Syn.</a:t>
            </a:r>
            <a:endParaRPr kumimoji="0" lang="ja-JP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" name="メモ 7"/>
          <p:cNvSpPr/>
          <p:nvPr/>
        </p:nvSpPr>
        <p:spPr>
          <a:xfrm>
            <a:off x="5017436" y="4944339"/>
            <a:ext cx="873104" cy="164307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0" rIns="0" bIns="0" rtlCol="0" anchor="ctr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input …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output…</a:t>
            </a:r>
          </a:p>
          <a:p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always @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begin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…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9" name="直線矢印コネクタ 8"/>
          <p:cNvCxnSpPr>
            <a:stCxn id="6" idx="3"/>
            <a:endCxn id="8" idx="1"/>
          </p:cNvCxnSpPr>
          <p:nvPr/>
        </p:nvCxnSpPr>
        <p:spPr bwMode="auto">
          <a:xfrm flipV="1">
            <a:off x="4801412" y="5765876"/>
            <a:ext cx="216024" cy="19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 bwMode="auto">
          <a:xfrm flipV="1">
            <a:off x="5890540" y="5763111"/>
            <a:ext cx="186651" cy="27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角丸四角形 10"/>
          <p:cNvSpPr/>
          <p:nvPr/>
        </p:nvSpPr>
        <p:spPr bwMode="auto">
          <a:xfrm>
            <a:off x="1180214" y="5307391"/>
            <a:ext cx="1459060" cy="915312"/>
          </a:xfrm>
          <a:prstGeom prst="roundRect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 h="215900"/>
            <a:bevelB w="0" h="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Source-level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dirty="0">
                <a:latin typeface="Arial" charset="0"/>
                <a:ea typeface="ＭＳ Ｐゴシック" pitchFamily="50" charset="-128"/>
              </a:rPr>
              <a:t>c</a:t>
            </a:r>
            <a:r>
              <a:rPr kumimoji="0" lang="en-US" altLang="ja-JP" sz="1400" b="1" dirty="0" smtClean="0">
                <a:latin typeface="Arial" charset="0"/>
                <a:ea typeface="ＭＳ Ｐゴシック" pitchFamily="50" charset="-128"/>
              </a:rPr>
              <a:t>ompiler optimizations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2" name="直線矢印コネクタ 11"/>
          <p:cNvCxnSpPr>
            <a:stCxn id="5" idx="3"/>
            <a:endCxn id="11" idx="1"/>
          </p:cNvCxnSpPr>
          <p:nvPr/>
        </p:nvCxnSpPr>
        <p:spPr bwMode="auto">
          <a:xfrm flipV="1">
            <a:off x="964190" y="5765047"/>
            <a:ext cx="216024" cy="19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矢印コネクタ 12"/>
          <p:cNvCxnSpPr>
            <a:stCxn id="28" idx="3"/>
            <a:endCxn id="6" idx="1"/>
          </p:cNvCxnSpPr>
          <p:nvPr/>
        </p:nvCxnSpPr>
        <p:spPr bwMode="auto">
          <a:xfrm flipV="1">
            <a:off x="3904432" y="5767841"/>
            <a:ext cx="216743" cy="5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矢印コネクタ 13"/>
          <p:cNvCxnSpPr>
            <a:stCxn id="7" idx="3"/>
            <a:endCxn id="16" idx="1"/>
          </p:cNvCxnSpPr>
          <p:nvPr/>
        </p:nvCxnSpPr>
        <p:spPr bwMode="auto">
          <a:xfrm>
            <a:off x="6830677" y="5763111"/>
            <a:ext cx="317471" cy="55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正方形/長方形 14"/>
          <p:cNvSpPr/>
          <p:nvPr/>
        </p:nvSpPr>
        <p:spPr bwMode="auto">
          <a:xfrm>
            <a:off x="1115617" y="5191141"/>
            <a:ext cx="1661814" cy="1120794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148148" y="4940002"/>
            <a:ext cx="1973279" cy="165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8059836" y="5052714"/>
            <a:ext cx="655638" cy="395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400" dirty="0"/>
              <a:t>H/W</a:t>
            </a:r>
          </a:p>
          <a:p>
            <a:pPr algn="ctr"/>
            <a:r>
              <a:rPr lang="en-US" altLang="ja-JP" sz="1400" dirty="0" smtClean="0"/>
              <a:t>block</a:t>
            </a:r>
            <a:endParaRPr lang="ja-JP" altLang="en-US" sz="1400" dirty="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339756" y="5841702"/>
            <a:ext cx="655638" cy="393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400" dirty="0"/>
              <a:t>H/W</a:t>
            </a:r>
          </a:p>
          <a:p>
            <a:pPr algn="ctr"/>
            <a:r>
              <a:rPr lang="en-US" altLang="ja-JP" sz="1400" dirty="0" smtClean="0"/>
              <a:t>block</a:t>
            </a:r>
            <a:endParaRPr lang="ja-JP" altLang="en-US" sz="1400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124924" y="5841702"/>
            <a:ext cx="525462" cy="3937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400" dirty="0" smtClean="0"/>
              <a:t>Mem</a:t>
            </a:r>
            <a:endParaRPr lang="ja-JP" altLang="en-US" sz="1400" dirty="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406431" y="5052714"/>
            <a:ext cx="525463" cy="3952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400" dirty="0" smtClean="0"/>
              <a:t>Mem</a:t>
            </a:r>
            <a:endParaRPr lang="ja-JP" altLang="en-US" sz="1400" dirty="0"/>
          </a:p>
        </p:txBody>
      </p:sp>
      <p:cxnSp>
        <p:nvCxnSpPr>
          <p:cNvPr id="21" name="AutoShape 22"/>
          <p:cNvCxnSpPr>
            <a:cxnSpLocks noChangeShapeType="1"/>
            <a:endCxn id="20" idx="1"/>
          </p:cNvCxnSpPr>
          <p:nvPr/>
        </p:nvCxnSpPr>
        <p:spPr bwMode="auto">
          <a:xfrm>
            <a:off x="7033195" y="5250358"/>
            <a:ext cx="37323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3"/>
          <p:cNvCxnSpPr>
            <a:cxnSpLocks noChangeShapeType="1"/>
            <a:stCxn id="20" idx="3"/>
            <a:endCxn id="17" idx="1"/>
          </p:cNvCxnSpPr>
          <p:nvPr/>
        </p:nvCxnSpPr>
        <p:spPr bwMode="auto">
          <a:xfrm>
            <a:off x="7931894" y="5250358"/>
            <a:ext cx="12794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4"/>
          <p:cNvCxnSpPr>
            <a:cxnSpLocks noChangeShapeType="1"/>
            <a:stCxn id="17" idx="3"/>
          </p:cNvCxnSpPr>
          <p:nvPr/>
        </p:nvCxnSpPr>
        <p:spPr bwMode="auto">
          <a:xfrm>
            <a:off x="8715474" y="5251152"/>
            <a:ext cx="2619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5"/>
          <p:cNvCxnSpPr>
            <a:cxnSpLocks noChangeShapeType="1"/>
            <a:stCxn id="18" idx="0"/>
            <a:endCxn id="20" idx="2"/>
          </p:cNvCxnSpPr>
          <p:nvPr/>
        </p:nvCxnSpPr>
        <p:spPr bwMode="auto">
          <a:xfrm rot="16200000">
            <a:off x="7469931" y="5644852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6"/>
          <p:cNvCxnSpPr>
            <a:cxnSpLocks noChangeShapeType="1"/>
            <a:stCxn id="17" idx="2"/>
            <a:endCxn id="19" idx="0"/>
          </p:cNvCxnSpPr>
          <p:nvPr/>
        </p:nvCxnSpPr>
        <p:spPr bwMode="auto">
          <a:xfrm rot="5400000">
            <a:off x="8190011" y="5644852"/>
            <a:ext cx="393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7"/>
          <p:cNvCxnSpPr>
            <a:cxnSpLocks noChangeShapeType="1"/>
            <a:stCxn id="19" idx="1"/>
            <a:endCxn id="18" idx="3"/>
          </p:cNvCxnSpPr>
          <p:nvPr/>
        </p:nvCxnSpPr>
        <p:spPr bwMode="auto">
          <a:xfrm flipH="1">
            <a:off x="7995394" y="6038552"/>
            <a:ext cx="1295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130600" y="6263977"/>
            <a:ext cx="20152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400" dirty="0" smtClean="0"/>
              <a:t>High-performance H/W</a:t>
            </a:r>
            <a:endParaRPr lang="en-US" altLang="ja-JP" sz="1400" dirty="0"/>
          </a:p>
        </p:txBody>
      </p:sp>
      <p:sp>
        <p:nvSpPr>
          <p:cNvPr id="28" name="メモ 27"/>
          <p:cNvSpPr/>
          <p:nvPr/>
        </p:nvSpPr>
        <p:spPr>
          <a:xfrm>
            <a:off x="2904300" y="5344453"/>
            <a:ext cx="1000132" cy="85725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44000" rIns="0" bIns="0" rtlCol="0" anchor="ctr"/>
          <a:lstStyle/>
          <a:p>
            <a:r>
              <a:rPr lang="en-US" altLang="ja-JP" sz="1400" smtClean="0">
                <a:solidFill>
                  <a:schemeClr val="tx1"/>
                </a:solidFill>
              </a:rPr>
              <a:t>for ( …) 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   for </a:t>
            </a:r>
            <a:r>
              <a:rPr lang="en-US" altLang="ja-JP" sz="1400" smtClean="0">
                <a:solidFill>
                  <a:schemeClr val="tx1"/>
                </a:solidFill>
              </a:rPr>
              <a:t>( … )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smtClean="0">
                <a:solidFill>
                  <a:schemeClr val="tx1"/>
                </a:solidFill>
              </a:rPr>
              <a:t>      S1;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r>
              <a:rPr lang="en-US" altLang="ja-JP" sz="1400" smtClean="0">
                <a:solidFill>
                  <a:schemeClr val="tx1"/>
                </a:solidFill>
              </a:rPr>
              <a:t>      S2;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 bwMode="auto">
          <a:xfrm flipV="1">
            <a:off x="2662667" y="5774147"/>
            <a:ext cx="271238" cy="19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130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Get HLS-synthesizable C code for DNN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>
                <a:latin typeface="+mn-lt"/>
              </a:rPr>
              <a:t>Possible candidates</a:t>
            </a:r>
          </a:p>
          <a:p>
            <a:pPr lvl="1"/>
            <a:r>
              <a:rPr lang="en-US" altLang="ja-JP" dirty="0" err="1" smtClean="0">
                <a:latin typeface="+mn-lt"/>
              </a:rPr>
              <a:t>TensorFlow</a:t>
            </a:r>
            <a:r>
              <a:rPr lang="en-US" altLang="ja-JP" dirty="0" smtClean="0">
                <a:latin typeface="+mn-lt"/>
              </a:rPr>
              <a:t>, </a:t>
            </a:r>
            <a:r>
              <a:rPr lang="en-US" altLang="ja-JP" dirty="0" err="1" smtClean="0">
                <a:latin typeface="+mn-lt"/>
              </a:rPr>
              <a:t>Caffe</a:t>
            </a:r>
            <a:endParaRPr lang="en-US" altLang="ja-JP" dirty="0" smtClean="0">
              <a:latin typeface="+mn-lt"/>
            </a:endParaRPr>
          </a:p>
          <a:p>
            <a:pPr lvl="2"/>
            <a:r>
              <a:rPr lang="en-US" altLang="ja-JP" dirty="0" smtClean="0">
                <a:latin typeface="+mn-lt"/>
              </a:rPr>
              <a:t>Strength: Complete framework used by many organizations</a:t>
            </a:r>
          </a:p>
          <a:p>
            <a:pPr lvl="2"/>
            <a:r>
              <a:rPr lang="en-US" altLang="ja-JP" dirty="0" smtClean="0">
                <a:latin typeface="+mn-lt"/>
              </a:rPr>
              <a:t>Weakness: may not be easy to rewrite the C++ into HLS-aware C</a:t>
            </a:r>
          </a:p>
          <a:p>
            <a:pPr lvl="1"/>
            <a:r>
              <a:rPr kumimoji="1" lang="en-US" altLang="ja-JP" dirty="0" smtClean="0">
                <a:latin typeface="+mn-lt"/>
              </a:rPr>
              <a:t>YOLO</a:t>
            </a:r>
          </a:p>
          <a:p>
            <a:pPr lvl="2"/>
            <a:r>
              <a:rPr lang="en-US" altLang="ja-JP" dirty="0" smtClean="0">
                <a:latin typeface="+mn-lt"/>
              </a:rPr>
              <a:t>Strength: Complex application (image detection) written in C</a:t>
            </a:r>
          </a:p>
          <a:p>
            <a:pPr lvl="2"/>
            <a:r>
              <a:rPr lang="en-US" altLang="ja-JP" dirty="0" smtClean="0">
                <a:latin typeface="+mn-lt"/>
              </a:rPr>
              <a:t>Weakness: may not be easy to rewrite the code into HLS-aware C</a:t>
            </a:r>
          </a:p>
          <a:p>
            <a:pPr lvl="1"/>
            <a:r>
              <a:rPr lang="en-US" altLang="ja-JP" dirty="0" smtClean="0">
                <a:latin typeface="+mn-lt"/>
              </a:rPr>
              <a:t>GUINESS</a:t>
            </a:r>
          </a:p>
          <a:p>
            <a:pPr lvl="2"/>
            <a:r>
              <a:rPr lang="en-US" altLang="ja-JP" dirty="0" smtClean="0">
                <a:latin typeface="+mn-lt"/>
              </a:rPr>
              <a:t>Strength: Generates HLS-friendly simple C code, easy to modify</a:t>
            </a:r>
          </a:p>
          <a:p>
            <a:pPr lvl="2"/>
            <a:r>
              <a:rPr lang="en-US" altLang="ja-JP" dirty="0" smtClean="0">
                <a:latin typeface="+mn-lt"/>
              </a:rPr>
              <a:t>Weakness: Simple network (good starting point), </a:t>
            </a:r>
            <a:r>
              <a:rPr lang="en-US" altLang="ja-JP" dirty="0" err="1" smtClean="0">
                <a:latin typeface="+mn-lt"/>
              </a:rPr>
              <a:t>binarized</a:t>
            </a:r>
            <a:r>
              <a:rPr lang="en-US" altLang="ja-JP" dirty="0" smtClean="0">
                <a:latin typeface="+mn-lt"/>
              </a:rPr>
              <a:t> only</a:t>
            </a:r>
          </a:p>
          <a:p>
            <a:pPr lvl="2"/>
            <a:r>
              <a:rPr lang="en-US" altLang="ja-JP" dirty="0" smtClean="0">
                <a:latin typeface="+mn-lt"/>
              </a:rPr>
              <a:t>Provides both learning and inference</a:t>
            </a:r>
          </a:p>
          <a:p>
            <a:pPr lvl="2"/>
            <a:r>
              <a:rPr lang="en-US" altLang="ja-JP" dirty="0" smtClean="0">
                <a:latin typeface="+mn-lt"/>
              </a:rPr>
              <a:t>Network with </a:t>
            </a:r>
            <a:r>
              <a:rPr lang="en-US" altLang="ja-JP" dirty="0" err="1" smtClean="0">
                <a:latin typeface="+mn-lt"/>
              </a:rPr>
              <a:t>conv</a:t>
            </a:r>
            <a:r>
              <a:rPr lang="en-US" altLang="ja-JP" dirty="0" smtClean="0">
                <a:latin typeface="+mn-lt"/>
              </a:rPr>
              <a:t> layer (</a:t>
            </a:r>
            <a:r>
              <a:rPr lang="en-US" altLang="ja-JP" dirty="0" err="1" smtClean="0">
                <a:latin typeface="+mn-lt"/>
              </a:rPr>
              <a:t>binalized</a:t>
            </a:r>
            <a:r>
              <a:rPr lang="en-US" altLang="ja-JP" dirty="0" smtClean="0">
                <a:latin typeface="+mn-lt"/>
              </a:rPr>
              <a:t>), pooling layer supported</a:t>
            </a:r>
          </a:p>
          <a:p>
            <a:pPr lvl="2"/>
            <a:endParaRPr lang="en-US" altLang="ja-JP" dirty="0" smtClean="0">
              <a:latin typeface="+mn-lt"/>
            </a:endParaRPr>
          </a:p>
          <a:p>
            <a:pPr lvl="2"/>
            <a:endParaRPr lang="en-US" altLang="ja-JP" dirty="0" smtClean="0">
              <a:latin typeface="+mn-lt"/>
            </a:endParaRPr>
          </a:p>
          <a:p>
            <a:pPr lvl="2"/>
            <a:endParaRPr lang="ja-JP" altLang="en-US" dirty="0">
              <a:latin typeface="+mn-lt"/>
            </a:endParaRPr>
          </a:p>
          <a:p>
            <a:pPr lvl="2"/>
            <a:endParaRPr kumimoji="1" lang="ja-JP" altLang="en-US" dirty="0">
              <a:latin typeface="+mn-lt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552" y="3501008"/>
            <a:ext cx="7848872" cy="19442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4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Various loop optimizations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928992" cy="576064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Some</a:t>
            </a:r>
            <a:r>
              <a:rPr lang="en-US" altLang="ja-JP" sz="2400" dirty="0" smtClean="0"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loop optimizations </a:t>
            </a:r>
            <a:r>
              <a:rPr lang="en-US" altLang="ja-JP" sz="2400" dirty="0" smtClean="0">
                <a:latin typeface="+mn-lt"/>
              </a:rPr>
              <a:t>are depicted below</a:t>
            </a:r>
          </a:p>
          <a:p>
            <a:r>
              <a:rPr lang="en-US" altLang="ja-JP" sz="2400" dirty="0" smtClean="0">
                <a:latin typeface="+mn-lt"/>
              </a:rPr>
              <a:t>Want to apply the 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best combination </a:t>
            </a:r>
            <a:r>
              <a:rPr lang="en-US" altLang="ja-JP" sz="2400" dirty="0" smtClean="0">
                <a:latin typeface="+mn-lt"/>
              </a:rPr>
              <a:t>for optimal HLS results</a:t>
            </a:r>
            <a:endParaRPr kumimoji="1" lang="ja-JP" altLang="en-US" sz="2400" dirty="0">
              <a:latin typeface="+mn-lt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23003" y="1916832"/>
            <a:ext cx="19050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i&lt;=N; i++)</a:t>
            </a:r>
          </a:p>
          <a:p>
            <a:r>
              <a:rPr lang="en-US" altLang="ja-JP" sz="1600"/>
              <a:t>  Y[i] = Z[i];</a:t>
            </a:r>
          </a:p>
          <a:p>
            <a:r>
              <a:rPr lang="en-US" altLang="ja-JP" sz="1600"/>
              <a:t>for (j=1; j&lt;=N; j++)</a:t>
            </a:r>
          </a:p>
          <a:p>
            <a:r>
              <a:rPr lang="en-US" altLang="ja-JP" sz="1600"/>
              <a:t>  X[j] = Y[j];</a:t>
            </a:r>
          </a:p>
        </p:txBody>
      </p:sp>
      <p:cxnSp>
        <p:nvCxnSpPr>
          <p:cNvPr id="6" name="AutoShape 9"/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6528003" y="2454995"/>
            <a:ext cx="3063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834391" y="1915245"/>
            <a:ext cx="197485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 dirty="0"/>
              <a:t>for (</a:t>
            </a:r>
            <a:r>
              <a:rPr lang="en-US" altLang="ja-JP" sz="1600" dirty="0" err="1"/>
              <a:t>i</a:t>
            </a:r>
            <a:r>
              <a:rPr lang="en-US" altLang="ja-JP" sz="1600" dirty="0"/>
              <a:t>=1;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&lt;=N; </a:t>
            </a:r>
            <a:r>
              <a:rPr lang="en-US" altLang="ja-JP" sz="1600" dirty="0" err="1"/>
              <a:t>i</a:t>
            </a:r>
            <a:r>
              <a:rPr lang="en-US" altLang="ja-JP" sz="1600" dirty="0"/>
              <a:t>++) {</a:t>
            </a:r>
          </a:p>
          <a:p>
            <a:r>
              <a:rPr lang="en-US" altLang="ja-JP" sz="1600" dirty="0"/>
              <a:t>  Y[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 = Z[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];</a:t>
            </a:r>
          </a:p>
          <a:p>
            <a:r>
              <a:rPr lang="en-US" altLang="ja-JP" sz="1600" dirty="0"/>
              <a:t>  X[j] = Y[j];</a:t>
            </a:r>
          </a:p>
          <a:p>
            <a:r>
              <a:rPr lang="en-US" altLang="ja-JP" sz="1600" dirty="0"/>
              <a:t>}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023178" y="2950295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loop fusion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17701" y="3371717"/>
            <a:ext cx="199707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i&lt;=N; i++) {</a:t>
            </a:r>
          </a:p>
          <a:p>
            <a:r>
              <a:rPr lang="en-US" altLang="ja-JP" sz="1600"/>
              <a:t>  Y[i] = Z[i];</a:t>
            </a:r>
          </a:p>
          <a:p>
            <a:r>
              <a:rPr lang="en-US" altLang="ja-JP" sz="1600"/>
              <a:t>  X[j] = Y[j];</a:t>
            </a:r>
          </a:p>
          <a:p>
            <a:r>
              <a:rPr lang="en-US" altLang="ja-JP" sz="1600"/>
              <a:t>}</a:t>
            </a:r>
          </a:p>
        </p:txBody>
      </p:sp>
      <p:cxnSp>
        <p:nvCxnSpPr>
          <p:cNvPr id="10" name="AutoShape 13"/>
          <p:cNvCxnSpPr>
            <a:cxnSpLocks noChangeShapeType="1"/>
            <a:stCxn id="9" idx="3"/>
            <a:endCxn id="11" idx="1"/>
          </p:cNvCxnSpPr>
          <p:nvPr/>
        </p:nvCxnSpPr>
        <p:spPr bwMode="auto">
          <a:xfrm flipV="1">
            <a:off x="2214776" y="3909879"/>
            <a:ext cx="3063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521163" y="3370129"/>
            <a:ext cx="1927225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i&lt;=N; i++)</a:t>
            </a:r>
          </a:p>
          <a:p>
            <a:r>
              <a:rPr lang="en-US" altLang="ja-JP" sz="1600"/>
              <a:t>  Y[i] = Z[i];</a:t>
            </a:r>
          </a:p>
          <a:p>
            <a:r>
              <a:rPr lang="en-US" altLang="ja-JP" sz="1600"/>
              <a:t>for (j=1; j&lt;=N; j++)</a:t>
            </a:r>
          </a:p>
          <a:p>
            <a:r>
              <a:rPr lang="en-US" altLang="ja-JP" sz="1600"/>
              <a:t>  X[j] = Y[j];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492463" y="4421054"/>
            <a:ext cx="178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loop distribution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46276" y="4875079"/>
            <a:ext cx="19050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i&gt;=N; i++)</a:t>
            </a:r>
          </a:p>
          <a:p>
            <a:r>
              <a:rPr lang="en-US" altLang="ja-JP" sz="1600"/>
              <a:t>  Y[N-i] = Z[i];</a:t>
            </a:r>
          </a:p>
          <a:p>
            <a:r>
              <a:rPr lang="en-US" altLang="ja-JP" sz="1600"/>
              <a:t>for (j=0; j&lt;=N; j++)</a:t>
            </a:r>
          </a:p>
          <a:p>
            <a:r>
              <a:rPr lang="en-US" altLang="ja-JP" sz="1600"/>
              <a:t>  X[j] = Y[j];</a:t>
            </a:r>
          </a:p>
        </p:txBody>
      </p:sp>
      <p:cxnSp>
        <p:nvCxnSpPr>
          <p:cNvPr id="14" name="AutoShape 17"/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2151276" y="5412101"/>
            <a:ext cx="306387" cy="2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2457663" y="4873492"/>
            <a:ext cx="1927225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 dirty="0"/>
              <a:t>for 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=N-1; </a:t>
            </a:r>
            <a:r>
              <a:rPr lang="en-US" altLang="ja-JP" sz="1600" dirty="0" err="1"/>
              <a:t>i</a:t>
            </a:r>
            <a:r>
              <a:rPr lang="en-US" altLang="ja-JP" sz="1600" dirty="0" smtClean="0"/>
              <a:t>&lt;=0; 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--)</a:t>
            </a:r>
            <a:endParaRPr lang="en-US" altLang="ja-JP" sz="1600" dirty="0"/>
          </a:p>
          <a:p>
            <a:r>
              <a:rPr lang="en-US" altLang="ja-JP" sz="1600" dirty="0"/>
              <a:t>  Y[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 = Z[N-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];</a:t>
            </a:r>
          </a:p>
          <a:p>
            <a:r>
              <a:rPr lang="en-US" altLang="ja-JP" sz="1600" dirty="0"/>
              <a:t>for (j=0; j&lt;=N; j++)</a:t>
            </a:r>
          </a:p>
          <a:p>
            <a:r>
              <a:rPr lang="en-US" altLang="ja-JP" sz="1600" dirty="0"/>
              <a:t>  X[j] = Y[j];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1532900" y="5997616"/>
            <a:ext cx="1492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loop reversal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17700" y="1916832"/>
            <a:ext cx="2014537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600" dirty="0"/>
              <a:t>for (</a:t>
            </a:r>
            <a:r>
              <a:rPr lang="en-US" altLang="ja-JP" sz="1600" dirty="0" err="1"/>
              <a:t>i</a:t>
            </a:r>
            <a:r>
              <a:rPr lang="en-US" altLang="ja-JP" sz="1600" dirty="0"/>
              <a:t>=1; </a:t>
            </a:r>
            <a:r>
              <a:rPr lang="en-US" altLang="ja-JP" sz="1600" dirty="0" err="1"/>
              <a:t>i</a:t>
            </a:r>
            <a:r>
              <a:rPr lang="en-US" altLang="ja-JP" sz="1600" dirty="0" smtClean="0"/>
              <a:t>&lt;=8; </a:t>
            </a:r>
            <a:r>
              <a:rPr lang="en-US" altLang="ja-JP" sz="1600" dirty="0" err="1"/>
              <a:t>i</a:t>
            </a:r>
            <a:r>
              <a:rPr lang="en-US" altLang="ja-JP" sz="1600" dirty="0" smtClean="0"/>
              <a:t>++)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for (j=1; j&lt;=8; </a:t>
            </a:r>
            <a:r>
              <a:rPr lang="en-US" altLang="ja-JP" sz="1600" dirty="0" err="1" smtClean="0"/>
              <a:t>j++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r>
              <a:rPr lang="en-US" altLang="ja-JP" sz="1600" dirty="0"/>
              <a:t>  </a:t>
            </a:r>
            <a:r>
              <a:rPr lang="en-US" altLang="ja-JP" sz="1600" dirty="0" smtClean="0"/>
              <a:t>   x </a:t>
            </a:r>
            <a:r>
              <a:rPr lang="en-US" altLang="ja-JP" sz="1600" dirty="0"/>
              <a:t>= </a:t>
            </a:r>
            <a:r>
              <a:rPr lang="en-US" altLang="ja-JP" sz="1600" dirty="0" smtClean="0"/>
              <a:t>x + Y[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]*Z[</a:t>
            </a:r>
            <a:r>
              <a:rPr lang="en-US" altLang="ja-JP" sz="1600" dirty="0" err="1" smtClean="0"/>
              <a:t>i</a:t>
            </a:r>
            <a:r>
              <a:rPr lang="en-US" altLang="ja-JP" sz="1600" dirty="0"/>
              <a:t>];</a:t>
            </a:r>
          </a:p>
          <a:p>
            <a:endParaRPr lang="en-US" altLang="ja-JP" sz="1600" dirty="0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457663" y="1915245"/>
            <a:ext cx="2095490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for (t=1; t&lt;=64; t++) {</a:t>
            </a:r>
            <a:endParaRPr lang="en-US" altLang="ja-JP" sz="1600" dirty="0"/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 …; j = …;</a:t>
            </a:r>
          </a:p>
          <a:p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x = x + Y[</a:t>
            </a:r>
            <a:r>
              <a:rPr lang="en-US" altLang="ja-JP" sz="1600" dirty="0" err="1"/>
              <a:t>i</a:t>
            </a:r>
            <a:r>
              <a:rPr lang="en-US" altLang="ja-JP" sz="1600" dirty="0"/>
              <a:t>]*Z[</a:t>
            </a:r>
            <a:r>
              <a:rPr lang="en-US" altLang="ja-JP" sz="1600" dirty="0" err="1"/>
              <a:t>i</a:t>
            </a:r>
            <a:r>
              <a:rPr lang="en-US" altLang="ja-JP" sz="1600" dirty="0" smtClean="0"/>
              <a:t>];</a:t>
            </a:r>
          </a:p>
          <a:p>
            <a:r>
              <a:rPr lang="en-US" altLang="ja-JP" sz="1600" dirty="0" smtClean="0"/>
              <a:t>}</a:t>
            </a:r>
            <a:endParaRPr lang="en-US" altLang="ja-JP" sz="1600" dirty="0"/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1594063" y="2945532"/>
            <a:ext cx="1620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loop </a:t>
            </a:r>
            <a:r>
              <a:rPr lang="en-US" altLang="ja-JP" dirty="0" smtClean="0">
                <a:solidFill>
                  <a:srgbClr val="FF0000"/>
                </a:solidFill>
              </a:rPr>
              <a:t>flattening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232238" y="2252331"/>
            <a:ext cx="22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4557926" y="3379654"/>
            <a:ext cx="19812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i&lt;=N; i++)</a:t>
            </a:r>
          </a:p>
          <a:p>
            <a:r>
              <a:rPr lang="en-US" altLang="ja-JP" sz="1600"/>
              <a:t>  for (j=0; j&lt;=M; j++)</a:t>
            </a:r>
          </a:p>
          <a:p>
            <a:r>
              <a:rPr lang="en-US" altLang="ja-JP" sz="1600"/>
              <a:t>    Z[i][j] = Z[i-1][j];</a:t>
            </a: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731213" y="3378067"/>
            <a:ext cx="19653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(j=0; j&lt;=M; j++)</a:t>
            </a:r>
          </a:p>
          <a:p>
            <a:r>
              <a:rPr lang="en-US" altLang="ja-JP" sz="1600"/>
              <a:t>  for (i=1; i&lt;=N; i++)</a:t>
            </a:r>
          </a:p>
          <a:p>
            <a:r>
              <a:rPr lang="en-US" altLang="ja-JP" sz="1600"/>
              <a:t>    Z[i][j] = Z[i-1][j];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5745376" y="4190867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loop interchange</a:t>
            </a: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6550238" y="3725729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4502363" y="4860792"/>
            <a:ext cx="200977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(i=1; i&lt;=N; i++) {</a:t>
            </a:r>
          </a:p>
          <a:p>
            <a:r>
              <a:rPr lang="en-US" altLang="ja-JP" sz="1600"/>
              <a:t>  Y[i] = Z[i];</a:t>
            </a:r>
          </a:p>
          <a:p>
            <a:r>
              <a:rPr lang="en-US" altLang="ja-JP" sz="1600"/>
              <a:t>}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6704226" y="4859204"/>
            <a:ext cx="2154237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1600"/>
              <a:t>for (i=0; i&lt;=N-1; i++) {</a:t>
            </a:r>
          </a:p>
          <a:p>
            <a:r>
              <a:rPr lang="en-US" altLang="ja-JP" sz="1600"/>
              <a:t>  Y[i+1] = Z[i+1];</a:t>
            </a:r>
          </a:p>
          <a:p>
            <a:r>
              <a:rPr lang="en-US" altLang="ja-JP" sz="1600"/>
              <a:t>}</a:t>
            </a:r>
          </a:p>
          <a:p>
            <a:endParaRPr lang="en-US" altLang="ja-JP" sz="1600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870788" y="5903779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loop shifting</a:t>
            </a:r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6513726" y="5206867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9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ombination of loop optimizations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35496" y="646088"/>
            <a:ext cx="9036496" cy="576064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+mn-lt"/>
              </a:rPr>
              <a:t>Loop fusion is effective for a sequence of loops</a:t>
            </a:r>
            <a:endParaRPr lang="en-US" altLang="ja-JP" sz="2400" dirty="0">
              <a:latin typeface="+mn-lt"/>
            </a:endParaRPr>
          </a:p>
          <a:p>
            <a:pPr lvl="1"/>
            <a:r>
              <a:rPr lang="en-US" altLang="ja-JP" sz="2100" dirty="0" smtClean="0">
                <a:latin typeface="+mn-lt"/>
              </a:rPr>
              <a:t>Such as image processing / matrix computation programs</a:t>
            </a:r>
            <a:endParaRPr kumimoji="1" lang="en-US" altLang="ja-JP" sz="2100" dirty="0" smtClean="0">
              <a:latin typeface="+mn-lt"/>
            </a:endParaRPr>
          </a:p>
          <a:p>
            <a:r>
              <a:rPr kumimoji="1" lang="en-US" altLang="ja-JP" sz="2400" dirty="0" smtClean="0">
                <a:latin typeface="+mn-lt"/>
              </a:rPr>
              <a:t>Challenge:</a:t>
            </a:r>
            <a:r>
              <a:rPr kumimoji="1" lang="ja-JP" altLang="en-US" sz="2400" dirty="0" smtClean="0">
                <a:latin typeface="+mn-lt"/>
              </a:rPr>
              <a:t>　</a:t>
            </a:r>
            <a:r>
              <a:rPr kumimoji="1" lang="en-US" altLang="ja-JP" sz="2400" dirty="0" smtClean="0">
                <a:latin typeface="+mn-lt"/>
              </a:rPr>
              <a:t>What and which order should we apply loop opts.?</a:t>
            </a:r>
            <a:br>
              <a:rPr kumimoji="1" lang="en-US" altLang="ja-JP" sz="2400" dirty="0" smtClean="0">
                <a:latin typeface="+mn-lt"/>
              </a:rPr>
            </a:br>
            <a:r>
              <a:rPr kumimoji="1" lang="ja-JP" altLang="en-US" sz="2400" dirty="0" smtClean="0">
                <a:latin typeface="+mn-lt"/>
              </a:rPr>
              <a:t>⇒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+mn-lt"/>
              </a:rPr>
              <a:t>Polyhedral approach is one of the most advanced ways</a:t>
            </a:r>
            <a:endParaRPr kumimoji="1" lang="ja-JP" altLang="en-US" sz="24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3" y="2364506"/>
            <a:ext cx="2827337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3" y="3807941"/>
            <a:ext cx="28670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80" y="5300513"/>
            <a:ext cx="29368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18" y="2316708"/>
            <a:ext cx="3016250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43" y="3923680"/>
            <a:ext cx="3070225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5005" y="2315294"/>
            <a:ext cx="2922588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13743" y="3784128"/>
            <a:ext cx="2922587" cy="1138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15330" y="5286225"/>
            <a:ext cx="2922588" cy="122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92080" y="2278608"/>
            <a:ext cx="3084513" cy="126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296843" y="3896692"/>
            <a:ext cx="3084512" cy="2290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180580" y="3485852"/>
            <a:ext cx="0" cy="3062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177405" y="4926012"/>
            <a:ext cx="0" cy="360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7836843" y="3543870"/>
            <a:ext cx="0" cy="3528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cxnSp>
        <p:nvCxnSpPr>
          <p:cNvPr id="18" name="AutoShape 20"/>
          <p:cNvCxnSpPr>
            <a:cxnSpLocks noChangeShapeType="1"/>
            <a:stCxn id="12" idx="3"/>
            <a:endCxn id="13" idx="1"/>
          </p:cNvCxnSpPr>
          <p:nvPr/>
        </p:nvCxnSpPr>
        <p:spPr bwMode="auto">
          <a:xfrm flipV="1">
            <a:off x="3737918" y="2909639"/>
            <a:ext cx="1554162" cy="298856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03020" y="3429000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Loop shifting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496" y="4897670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Extend loop bounds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3858568" y="5924832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Loop fusion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788024" y="3519422"/>
            <a:ext cx="3211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Memory access optimization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7865418" y="6185867"/>
            <a:ext cx="0" cy="242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646093" y="6158632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Loop pipelining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46050" y="79375"/>
            <a:ext cx="8756650" cy="606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sz="3100" cap="none" dirty="0" smtClean="0"/>
              <a:t>Concept of polyhedral-based optimizations </a:t>
            </a:r>
            <a:endParaRPr lang="ja-JP" altLang="en-US" sz="3100" cap="none" dirty="0" smtClean="0"/>
          </a:p>
        </p:txBody>
      </p:sp>
      <p:sp>
        <p:nvSpPr>
          <p:cNvPr id="17468" name="Rectangle 11"/>
          <p:cNvSpPr>
            <a:spLocks/>
          </p:cNvSpPr>
          <p:nvPr/>
        </p:nvSpPr>
        <p:spPr bwMode="auto">
          <a:xfrm>
            <a:off x="380691" y="577518"/>
            <a:ext cx="8756650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639763" indent="-2730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400" dirty="0" smtClean="0">
                <a:latin typeface="+mn-lt"/>
              </a:rPr>
              <a:t>Extract </a:t>
            </a:r>
            <a:r>
              <a:rPr lang="en-US" altLang="ja-JP" sz="2400" dirty="0" smtClean="0">
                <a:solidFill>
                  <a:srgbClr val="FF0000"/>
                </a:solidFill>
                <a:latin typeface="+mn-lt"/>
              </a:rPr>
              <a:t>polyhedral model </a:t>
            </a:r>
            <a:r>
              <a:rPr lang="en-US" altLang="ja-JP" sz="2400" dirty="0" smtClean="0">
                <a:latin typeface="+mn-lt"/>
              </a:rPr>
              <a:t>from input C program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200" dirty="0" smtClean="0">
                <a:latin typeface="+mn-lt"/>
              </a:rPr>
              <a:t>C programs are limited to a subset (static control parts)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200" dirty="0" smtClean="0">
                <a:latin typeface="+mn-lt"/>
              </a:rPr>
              <a:t>Extract </a:t>
            </a:r>
            <a:r>
              <a:rPr lang="en-US" altLang="ja-JP" sz="2200" dirty="0" smtClean="0">
                <a:solidFill>
                  <a:srgbClr val="FF0000"/>
                </a:solidFill>
                <a:latin typeface="+mn-lt"/>
              </a:rPr>
              <a:t>data-dependency</a:t>
            </a:r>
            <a:r>
              <a:rPr lang="en-US" altLang="ja-JP" sz="2200" dirty="0" smtClean="0">
                <a:latin typeface="+mn-lt"/>
              </a:rPr>
              <a:t> between statements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400" dirty="0" smtClean="0">
                <a:latin typeface="+mn-lt"/>
              </a:rPr>
              <a:t>Perform loop optimizations on the polyhedral model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200" dirty="0" smtClean="0">
                <a:solidFill>
                  <a:srgbClr val="FF0000"/>
                </a:solidFill>
                <a:latin typeface="+mn-lt"/>
              </a:rPr>
              <a:t>Multiple loop optimizations </a:t>
            </a:r>
            <a:r>
              <a:rPr lang="en-US" altLang="ja-JP" sz="2200" dirty="0" smtClean="0">
                <a:latin typeface="+mn-lt"/>
              </a:rPr>
              <a:t>such as loop shift, interchange, fusion are applied at the same time in the model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en-US" altLang="ja-JP" sz="2200" dirty="0" smtClean="0">
                <a:latin typeface="+mn-lt"/>
              </a:rPr>
              <a:t>Powerful to obtain the optimal loop structure</a:t>
            </a:r>
            <a:endParaRPr lang="en-US" altLang="ja-JP" sz="2200" dirty="0">
              <a:latin typeface="+mn-lt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7678" y="3294978"/>
            <a:ext cx="9087873" cy="3371258"/>
            <a:chOff x="69870" y="2936897"/>
            <a:chExt cx="9823430" cy="3644122"/>
          </a:xfrm>
        </p:grpSpPr>
        <p:sp>
          <p:nvSpPr>
            <p:cNvPr id="17412" name="AutoShape 5"/>
            <p:cNvSpPr>
              <a:spLocks noChangeArrowheads="1"/>
            </p:cNvSpPr>
            <p:nvPr/>
          </p:nvSpPr>
          <p:spPr bwMode="auto">
            <a:xfrm>
              <a:off x="69870" y="3164281"/>
              <a:ext cx="2247241" cy="1543050"/>
            </a:xfrm>
            <a:prstGeom prst="foldedCorner">
              <a:avLst>
                <a:gd name="adj" fmla="val 9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200" dirty="0"/>
                <a:t>for (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=0; </a:t>
              </a:r>
              <a:r>
                <a:rPr lang="en-US" altLang="ja-JP" sz="1200" dirty="0" err="1" smtClean="0"/>
                <a:t>i</a:t>
              </a:r>
              <a:r>
                <a:rPr lang="en-US" altLang="ja-JP" sz="1200" dirty="0" smtClean="0"/>
                <a:t>&lt;4;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++)</a:t>
              </a:r>
            </a:p>
            <a:p>
              <a:pPr eaLnBrk="1" hangingPunct="1"/>
              <a:r>
                <a:rPr lang="en-US" altLang="ja-JP" sz="1200" dirty="0"/>
                <a:t>  for ( j=0; </a:t>
              </a:r>
              <a:r>
                <a:rPr lang="en-US" altLang="ja-JP" sz="1200" dirty="0" smtClean="0"/>
                <a:t>j&lt;4; </a:t>
              </a:r>
              <a:r>
                <a:rPr lang="en-US" altLang="ja-JP" sz="1200" dirty="0" err="1"/>
                <a:t>j++</a:t>
              </a:r>
              <a:r>
                <a:rPr lang="en-US" altLang="ja-JP" sz="1200" dirty="0"/>
                <a:t>)</a:t>
              </a:r>
            </a:p>
            <a:p>
              <a:pPr eaLnBrk="1" hangingPunct="1"/>
              <a:r>
                <a:rPr lang="en-US" altLang="ja-JP" sz="1200" dirty="0"/>
                <a:t>    </a:t>
              </a:r>
              <a:r>
                <a:rPr lang="en-US" altLang="ja-JP" sz="1200" dirty="0" smtClean="0"/>
                <a:t>S1: </a:t>
              </a:r>
              <a:r>
                <a:rPr lang="en-US" altLang="ja-JP" sz="1200" dirty="0">
                  <a:solidFill>
                    <a:srgbClr val="CC0000"/>
                  </a:solidFill>
                </a:rPr>
                <a:t>A[ </a:t>
              </a:r>
              <a:r>
                <a:rPr lang="en-US" altLang="ja-JP" sz="1200" dirty="0" err="1">
                  <a:solidFill>
                    <a:srgbClr val="CC0000"/>
                  </a:solidFill>
                </a:rPr>
                <a:t>i</a:t>
              </a:r>
              <a:r>
                <a:rPr lang="en-US" altLang="ja-JP" sz="1200" dirty="0">
                  <a:solidFill>
                    <a:srgbClr val="CC0000"/>
                  </a:solidFill>
                </a:rPr>
                <a:t> ][ j ]</a:t>
              </a:r>
              <a:r>
                <a:rPr lang="en-US" altLang="ja-JP" sz="1200" dirty="0"/>
                <a:t> = </a:t>
              </a:r>
              <a:r>
                <a:rPr lang="en-US" altLang="ja-JP" sz="1200" dirty="0" smtClean="0">
                  <a:solidFill>
                    <a:srgbClr val="CC0000"/>
                  </a:solidFill>
                </a:rPr>
                <a:t>A[ </a:t>
              </a:r>
              <a:r>
                <a:rPr lang="en-US" altLang="ja-JP" sz="1200" dirty="0" err="1" smtClean="0">
                  <a:solidFill>
                    <a:srgbClr val="CC0000"/>
                  </a:solidFill>
                </a:rPr>
                <a:t>i</a:t>
              </a:r>
              <a:r>
                <a:rPr lang="en-US" altLang="ja-JP" sz="1200" dirty="0" smtClean="0">
                  <a:solidFill>
                    <a:srgbClr val="CC0000"/>
                  </a:solidFill>
                </a:rPr>
                <a:t> ][ j ]+</a:t>
              </a:r>
              <a:r>
                <a:rPr lang="ja-JP" altLang="en-US" sz="1200" dirty="0" smtClean="0">
                  <a:solidFill>
                    <a:srgbClr val="CC0000"/>
                  </a:solidFill>
                </a:rPr>
                <a:t>１</a:t>
              </a:r>
              <a:r>
                <a:rPr lang="en-US" altLang="ja-JP" sz="1200" dirty="0" smtClean="0"/>
                <a:t>;</a:t>
              </a:r>
              <a:endParaRPr lang="en-US" altLang="ja-JP" sz="1200" dirty="0"/>
            </a:p>
            <a:p>
              <a:pPr eaLnBrk="1" hangingPunct="1"/>
              <a:r>
                <a:rPr lang="en-US" altLang="ja-JP" sz="1200" dirty="0"/>
                <a:t>for (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=0; </a:t>
              </a:r>
              <a:r>
                <a:rPr lang="en-US" altLang="ja-JP" sz="1200" dirty="0" err="1" smtClean="0"/>
                <a:t>i</a:t>
              </a:r>
              <a:r>
                <a:rPr lang="en-US" altLang="ja-JP" sz="1200" dirty="0" smtClean="0"/>
                <a:t>&lt;4;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++)</a:t>
              </a:r>
            </a:p>
            <a:p>
              <a:pPr eaLnBrk="1" hangingPunct="1"/>
              <a:r>
                <a:rPr lang="en-US" altLang="ja-JP" sz="1200" dirty="0"/>
                <a:t>  for ( j=0; </a:t>
              </a:r>
              <a:r>
                <a:rPr lang="en-US" altLang="ja-JP" sz="1200" dirty="0" smtClean="0"/>
                <a:t>j&lt;4; </a:t>
              </a:r>
              <a:r>
                <a:rPr lang="en-US" altLang="ja-JP" sz="1200" dirty="0" err="1"/>
                <a:t>j++</a:t>
              </a:r>
              <a:r>
                <a:rPr lang="en-US" altLang="ja-JP" sz="1200" dirty="0"/>
                <a:t>)</a:t>
              </a:r>
            </a:p>
            <a:p>
              <a:pPr eaLnBrk="1" hangingPunct="1"/>
              <a:r>
                <a:rPr lang="en-US" altLang="ja-JP" sz="1200" dirty="0"/>
                <a:t>    </a:t>
              </a:r>
              <a:r>
                <a:rPr lang="en-US" altLang="ja-JP" sz="1200" dirty="0" smtClean="0"/>
                <a:t>S2: </a:t>
              </a:r>
              <a:r>
                <a:rPr lang="en-US" altLang="ja-JP" sz="1200" dirty="0"/>
                <a:t>x[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 ] = x[ </a:t>
              </a:r>
              <a:r>
                <a:rPr lang="en-US" altLang="ja-JP" sz="1200" dirty="0" err="1"/>
                <a:t>i</a:t>
              </a:r>
              <a:r>
                <a:rPr lang="en-US" altLang="ja-JP" sz="1200" dirty="0"/>
                <a:t> ]+</a:t>
              </a:r>
              <a:r>
                <a:rPr lang="en-US" altLang="ja-JP" sz="1200" dirty="0">
                  <a:solidFill>
                    <a:srgbClr val="CC0000"/>
                  </a:solidFill>
                </a:rPr>
                <a:t>A[ j </a:t>
              </a:r>
              <a:r>
                <a:rPr lang="en-US" altLang="ja-JP" sz="1200" dirty="0" smtClean="0">
                  <a:solidFill>
                    <a:srgbClr val="CC0000"/>
                  </a:solidFill>
                </a:rPr>
                <a:t>]</a:t>
              </a:r>
              <a:r>
                <a:rPr lang="en-US" altLang="ja-JP" sz="1200" dirty="0" smtClean="0"/>
                <a:t>;</a:t>
              </a:r>
              <a:endParaRPr lang="en-US" altLang="ja-JP" sz="1200" dirty="0"/>
            </a:p>
          </p:txBody>
        </p:sp>
        <p:sp>
          <p:nvSpPr>
            <p:cNvPr id="17413" name="Text Box 14"/>
            <p:cNvSpPr txBox="1">
              <a:spLocks noChangeArrowheads="1"/>
            </p:cNvSpPr>
            <p:nvPr/>
          </p:nvSpPr>
          <p:spPr bwMode="auto">
            <a:xfrm>
              <a:off x="416148" y="4737286"/>
              <a:ext cx="1457587" cy="365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>
                  <a:solidFill>
                    <a:srgbClr val="3333FF"/>
                  </a:solidFill>
                </a:rPr>
                <a:t>Input C code</a:t>
              </a:r>
              <a:endParaRPr lang="ja-JP" altLang="en-US" sz="1600" dirty="0">
                <a:solidFill>
                  <a:srgbClr val="3333FF"/>
                </a:solidFill>
              </a:endParaRPr>
            </a:p>
          </p:txBody>
        </p:sp>
        <p:grpSp>
          <p:nvGrpSpPr>
            <p:cNvPr id="17414" name="Group 25"/>
            <p:cNvGrpSpPr>
              <a:grpSpLocks/>
            </p:cNvGrpSpPr>
            <p:nvPr/>
          </p:nvGrpSpPr>
          <p:grpSpPr bwMode="auto">
            <a:xfrm>
              <a:off x="3211375" y="3060700"/>
              <a:ext cx="1273175" cy="1331913"/>
              <a:chOff x="1203" y="2541"/>
              <a:chExt cx="537" cy="537"/>
            </a:xfrm>
          </p:grpSpPr>
          <p:sp>
            <p:nvSpPr>
              <p:cNvPr id="17478" name="Line 26"/>
              <p:cNvSpPr>
                <a:spLocks noChangeShapeType="1"/>
              </p:cNvSpPr>
              <p:nvPr/>
            </p:nvSpPr>
            <p:spPr bwMode="auto">
              <a:xfrm>
                <a:off x="1206" y="307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7479" name="Line 27"/>
              <p:cNvSpPr>
                <a:spLocks noChangeShapeType="1"/>
              </p:cNvSpPr>
              <p:nvPr/>
            </p:nvSpPr>
            <p:spPr bwMode="auto">
              <a:xfrm rot="-5400000">
                <a:off x="936" y="280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  <p:sp>
          <p:nvSpPr>
            <p:cNvPr id="17415" name="Oval 28"/>
            <p:cNvSpPr>
              <a:spLocks noChangeArrowheads="1"/>
            </p:cNvSpPr>
            <p:nvPr/>
          </p:nvSpPr>
          <p:spPr bwMode="auto">
            <a:xfrm flipH="1" flipV="1">
              <a:off x="3390762" y="4124325"/>
              <a:ext cx="61913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16" name="Oval 29"/>
            <p:cNvSpPr>
              <a:spLocks noChangeArrowheads="1"/>
            </p:cNvSpPr>
            <p:nvPr/>
          </p:nvSpPr>
          <p:spPr bwMode="auto">
            <a:xfrm flipH="1" flipV="1">
              <a:off x="3390762" y="3868738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17" name="Oval 30"/>
            <p:cNvSpPr>
              <a:spLocks noChangeArrowheads="1"/>
            </p:cNvSpPr>
            <p:nvPr/>
          </p:nvSpPr>
          <p:spPr bwMode="auto">
            <a:xfrm flipH="1" flipV="1">
              <a:off x="3390762" y="3589338"/>
              <a:ext cx="61913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18" name="Oval 31"/>
            <p:cNvSpPr>
              <a:spLocks noChangeArrowheads="1"/>
            </p:cNvSpPr>
            <p:nvPr/>
          </p:nvSpPr>
          <p:spPr bwMode="auto">
            <a:xfrm flipH="1" flipV="1">
              <a:off x="3647937" y="4124325"/>
              <a:ext cx="60325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19" name="Oval 32"/>
            <p:cNvSpPr>
              <a:spLocks noChangeArrowheads="1"/>
            </p:cNvSpPr>
            <p:nvPr/>
          </p:nvSpPr>
          <p:spPr bwMode="auto">
            <a:xfrm flipH="1" flipV="1">
              <a:off x="3647937" y="3868738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0" name="Oval 33"/>
            <p:cNvSpPr>
              <a:spLocks noChangeArrowheads="1"/>
            </p:cNvSpPr>
            <p:nvPr/>
          </p:nvSpPr>
          <p:spPr bwMode="auto">
            <a:xfrm flipH="1" flipV="1">
              <a:off x="3647937" y="3589338"/>
              <a:ext cx="60325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1" name="Oval 34"/>
            <p:cNvSpPr>
              <a:spLocks noChangeArrowheads="1"/>
            </p:cNvSpPr>
            <p:nvPr/>
          </p:nvSpPr>
          <p:spPr bwMode="auto">
            <a:xfrm flipH="1" flipV="1">
              <a:off x="3925750" y="4124325"/>
              <a:ext cx="63500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2" name="Oval 35"/>
            <p:cNvSpPr>
              <a:spLocks noChangeArrowheads="1"/>
            </p:cNvSpPr>
            <p:nvPr/>
          </p:nvSpPr>
          <p:spPr bwMode="auto">
            <a:xfrm flipH="1" flipV="1">
              <a:off x="3925750" y="386873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3" name="Oval 36"/>
            <p:cNvSpPr>
              <a:spLocks noChangeArrowheads="1"/>
            </p:cNvSpPr>
            <p:nvPr/>
          </p:nvSpPr>
          <p:spPr bwMode="auto">
            <a:xfrm flipH="1" flipV="1">
              <a:off x="3925750" y="3589338"/>
              <a:ext cx="63500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4" name="Oval 37"/>
            <p:cNvSpPr>
              <a:spLocks noChangeArrowheads="1"/>
            </p:cNvSpPr>
            <p:nvPr/>
          </p:nvSpPr>
          <p:spPr bwMode="auto">
            <a:xfrm flipH="1" flipV="1">
              <a:off x="4181337" y="4124325"/>
              <a:ext cx="65088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5" name="Oval 38"/>
            <p:cNvSpPr>
              <a:spLocks noChangeArrowheads="1"/>
            </p:cNvSpPr>
            <p:nvPr/>
          </p:nvSpPr>
          <p:spPr bwMode="auto">
            <a:xfrm flipH="1" flipV="1">
              <a:off x="4181337" y="386873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6" name="Oval 39"/>
            <p:cNvSpPr>
              <a:spLocks noChangeArrowheads="1"/>
            </p:cNvSpPr>
            <p:nvPr/>
          </p:nvSpPr>
          <p:spPr bwMode="auto">
            <a:xfrm flipH="1" flipV="1">
              <a:off x="3390762" y="3322638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7" name="Oval 40"/>
            <p:cNvSpPr>
              <a:spLocks noChangeArrowheads="1"/>
            </p:cNvSpPr>
            <p:nvPr/>
          </p:nvSpPr>
          <p:spPr bwMode="auto">
            <a:xfrm flipH="1" flipV="1">
              <a:off x="3647937" y="3322638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28" name="Text Box 41"/>
            <p:cNvSpPr txBox="1">
              <a:spLocks noChangeArrowheads="1"/>
            </p:cNvSpPr>
            <p:nvPr/>
          </p:nvSpPr>
          <p:spPr bwMode="auto">
            <a:xfrm>
              <a:off x="4455975" y="4121150"/>
              <a:ext cx="255060" cy="39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j</a:t>
              </a:r>
            </a:p>
          </p:txBody>
        </p:sp>
        <p:sp>
          <p:nvSpPr>
            <p:cNvPr id="17429" name="Text Box 42"/>
            <p:cNvSpPr txBox="1">
              <a:spLocks noChangeArrowheads="1"/>
            </p:cNvSpPr>
            <p:nvPr/>
          </p:nvSpPr>
          <p:spPr bwMode="auto">
            <a:xfrm>
              <a:off x="3184387" y="2993886"/>
              <a:ext cx="228546" cy="39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 dirty="0" err="1"/>
                <a:t>i</a:t>
              </a:r>
              <a:endParaRPr lang="en-US" altLang="ja-JP" sz="1800" dirty="0"/>
            </a:p>
          </p:txBody>
        </p:sp>
        <p:sp>
          <p:nvSpPr>
            <p:cNvPr id="17430" name="Oval 44"/>
            <p:cNvSpPr>
              <a:spLocks noChangeArrowheads="1"/>
            </p:cNvSpPr>
            <p:nvPr/>
          </p:nvSpPr>
          <p:spPr bwMode="auto">
            <a:xfrm flipH="1" flipV="1">
              <a:off x="4181337" y="3581400"/>
              <a:ext cx="65088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1" name="Oval 45"/>
            <p:cNvSpPr>
              <a:spLocks noChangeArrowheads="1"/>
            </p:cNvSpPr>
            <p:nvPr/>
          </p:nvSpPr>
          <p:spPr bwMode="auto">
            <a:xfrm flipH="1" flipV="1">
              <a:off x="4181337" y="332581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2" name="Oval 46"/>
            <p:cNvSpPr>
              <a:spLocks noChangeArrowheads="1"/>
            </p:cNvSpPr>
            <p:nvPr/>
          </p:nvSpPr>
          <p:spPr bwMode="auto">
            <a:xfrm flipH="1" flipV="1">
              <a:off x="3924162" y="332581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3" name="Rectangle 47"/>
            <p:cNvSpPr>
              <a:spLocks noChangeArrowheads="1"/>
            </p:cNvSpPr>
            <p:nvPr/>
          </p:nvSpPr>
          <p:spPr bwMode="auto">
            <a:xfrm>
              <a:off x="4036117" y="2936897"/>
              <a:ext cx="4667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/>
                <a:t>S1</a:t>
              </a:r>
              <a:endParaRPr lang="ja-JP" altLang="en-US" sz="1600" dirty="0"/>
            </a:p>
          </p:txBody>
        </p:sp>
        <p:grpSp>
          <p:nvGrpSpPr>
            <p:cNvPr id="17434" name="Group 48"/>
            <p:cNvGrpSpPr>
              <a:grpSpLocks/>
            </p:cNvGrpSpPr>
            <p:nvPr/>
          </p:nvGrpSpPr>
          <p:grpSpPr bwMode="auto">
            <a:xfrm>
              <a:off x="3211375" y="4851400"/>
              <a:ext cx="1273175" cy="1331913"/>
              <a:chOff x="1203" y="2541"/>
              <a:chExt cx="537" cy="537"/>
            </a:xfrm>
          </p:grpSpPr>
          <p:sp>
            <p:nvSpPr>
              <p:cNvPr id="17476" name="Line 49"/>
              <p:cNvSpPr>
                <a:spLocks noChangeShapeType="1"/>
              </p:cNvSpPr>
              <p:nvPr/>
            </p:nvSpPr>
            <p:spPr bwMode="auto">
              <a:xfrm>
                <a:off x="1206" y="307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17477" name="Line 50"/>
              <p:cNvSpPr>
                <a:spLocks noChangeShapeType="1"/>
              </p:cNvSpPr>
              <p:nvPr/>
            </p:nvSpPr>
            <p:spPr bwMode="auto">
              <a:xfrm rot="-5400000">
                <a:off x="936" y="280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  <p:sp>
          <p:nvSpPr>
            <p:cNvPr id="17435" name="Oval 51"/>
            <p:cNvSpPr>
              <a:spLocks noChangeArrowheads="1"/>
            </p:cNvSpPr>
            <p:nvPr/>
          </p:nvSpPr>
          <p:spPr bwMode="auto">
            <a:xfrm flipH="1" flipV="1">
              <a:off x="3390762" y="5915025"/>
              <a:ext cx="61913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6" name="Oval 52"/>
            <p:cNvSpPr>
              <a:spLocks noChangeArrowheads="1"/>
            </p:cNvSpPr>
            <p:nvPr/>
          </p:nvSpPr>
          <p:spPr bwMode="auto">
            <a:xfrm flipH="1" flipV="1">
              <a:off x="3390762" y="5659438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7" name="Oval 53"/>
            <p:cNvSpPr>
              <a:spLocks noChangeArrowheads="1"/>
            </p:cNvSpPr>
            <p:nvPr/>
          </p:nvSpPr>
          <p:spPr bwMode="auto">
            <a:xfrm flipH="1" flipV="1">
              <a:off x="3390762" y="5380038"/>
              <a:ext cx="61913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8" name="Oval 54"/>
            <p:cNvSpPr>
              <a:spLocks noChangeArrowheads="1"/>
            </p:cNvSpPr>
            <p:nvPr/>
          </p:nvSpPr>
          <p:spPr bwMode="auto">
            <a:xfrm flipH="1" flipV="1">
              <a:off x="3647937" y="5915025"/>
              <a:ext cx="60325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39" name="Oval 55"/>
            <p:cNvSpPr>
              <a:spLocks noChangeArrowheads="1"/>
            </p:cNvSpPr>
            <p:nvPr/>
          </p:nvSpPr>
          <p:spPr bwMode="auto">
            <a:xfrm flipH="1" flipV="1">
              <a:off x="3647937" y="5659438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0" name="Oval 56"/>
            <p:cNvSpPr>
              <a:spLocks noChangeArrowheads="1"/>
            </p:cNvSpPr>
            <p:nvPr/>
          </p:nvSpPr>
          <p:spPr bwMode="auto">
            <a:xfrm flipH="1" flipV="1">
              <a:off x="3647937" y="5380038"/>
              <a:ext cx="60325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1" name="Oval 57"/>
            <p:cNvSpPr>
              <a:spLocks noChangeArrowheads="1"/>
            </p:cNvSpPr>
            <p:nvPr/>
          </p:nvSpPr>
          <p:spPr bwMode="auto">
            <a:xfrm flipH="1" flipV="1">
              <a:off x="3925750" y="5915025"/>
              <a:ext cx="63500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2" name="Oval 58"/>
            <p:cNvSpPr>
              <a:spLocks noChangeArrowheads="1"/>
            </p:cNvSpPr>
            <p:nvPr/>
          </p:nvSpPr>
          <p:spPr bwMode="auto">
            <a:xfrm flipH="1" flipV="1">
              <a:off x="3925750" y="565943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3" name="Oval 59"/>
            <p:cNvSpPr>
              <a:spLocks noChangeArrowheads="1"/>
            </p:cNvSpPr>
            <p:nvPr/>
          </p:nvSpPr>
          <p:spPr bwMode="auto">
            <a:xfrm flipH="1" flipV="1">
              <a:off x="3925750" y="5380038"/>
              <a:ext cx="63500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4" name="Oval 60"/>
            <p:cNvSpPr>
              <a:spLocks noChangeArrowheads="1"/>
            </p:cNvSpPr>
            <p:nvPr/>
          </p:nvSpPr>
          <p:spPr bwMode="auto">
            <a:xfrm flipH="1" flipV="1">
              <a:off x="4181337" y="5915025"/>
              <a:ext cx="65088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5" name="Oval 61"/>
            <p:cNvSpPr>
              <a:spLocks noChangeArrowheads="1"/>
            </p:cNvSpPr>
            <p:nvPr/>
          </p:nvSpPr>
          <p:spPr bwMode="auto">
            <a:xfrm flipH="1" flipV="1">
              <a:off x="4181337" y="565943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6" name="Oval 62"/>
            <p:cNvSpPr>
              <a:spLocks noChangeArrowheads="1"/>
            </p:cNvSpPr>
            <p:nvPr/>
          </p:nvSpPr>
          <p:spPr bwMode="auto">
            <a:xfrm flipH="1" flipV="1">
              <a:off x="3390762" y="5113338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7" name="Oval 63"/>
            <p:cNvSpPr>
              <a:spLocks noChangeArrowheads="1"/>
            </p:cNvSpPr>
            <p:nvPr/>
          </p:nvSpPr>
          <p:spPr bwMode="auto">
            <a:xfrm flipH="1" flipV="1">
              <a:off x="3647937" y="5113338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48" name="Text Box 64"/>
            <p:cNvSpPr txBox="1">
              <a:spLocks noChangeArrowheads="1"/>
            </p:cNvSpPr>
            <p:nvPr/>
          </p:nvSpPr>
          <p:spPr bwMode="auto">
            <a:xfrm>
              <a:off x="4475025" y="5911850"/>
              <a:ext cx="310508" cy="39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j’</a:t>
              </a:r>
            </a:p>
          </p:txBody>
        </p:sp>
        <p:sp>
          <p:nvSpPr>
            <p:cNvPr id="17449" name="Text Box 65"/>
            <p:cNvSpPr txBox="1">
              <a:spLocks noChangeArrowheads="1"/>
            </p:cNvSpPr>
            <p:nvPr/>
          </p:nvSpPr>
          <p:spPr bwMode="auto">
            <a:xfrm>
              <a:off x="3184387" y="4652963"/>
              <a:ext cx="310508" cy="39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i’</a:t>
              </a:r>
            </a:p>
          </p:txBody>
        </p:sp>
        <p:sp>
          <p:nvSpPr>
            <p:cNvPr id="17450" name="Oval 66"/>
            <p:cNvSpPr>
              <a:spLocks noChangeArrowheads="1"/>
            </p:cNvSpPr>
            <p:nvPr/>
          </p:nvSpPr>
          <p:spPr bwMode="auto">
            <a:xfrm flipH="1" flipV="1">
              <a:off x="4181337" y="5372100"/>
              <a:ext cx="65088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51" name="Oval 67"/>
            <p:cNvSpPr>
              <a:spLocks noChangeArrowheads="1"/>
            </p:cNvSpPr>
            <p:nvPr/>
          </p:nvSpPr>
          <p:spPr bwMode="auto">
            <a:xfrm flipH="1" flipV="1">
              <a:off x="4181337" y="511651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52" name="Oval 68"/>
            <p:cNvSpPr>
              <a:spLocks noChangeArrowheads="1"/>
            </p:cNvSpPr>
            <p:nvPr/>
          </p:nvSpPr>
          <p:spPr bwMode="auto">
            <a:xfrm flipH="1" flipV="1">
              <a:off x="3924162" y="511651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7453" name="Rectangle 69"/>
            <p:cNvSpPr>
              <a:spLocks noChangeArrowheads="1"/>
            </p:cNvSpPr>
            <p:nvPr/>
          </p:nvSpPr>
          <p:spPr bwMode="auto">
            <a:xfrm>
              <a:off x="3987662" y="467201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/>
                <a:t>S2</a:t>
              </a:r>
              <a:endParaRPr lang="ja-JP" altLang="en-US" sz="1600" dirty="0"/>
            </a:p>
          </p:txBody>
        </p:sp>
        <p:sp>
          <p:nvSpPr>
            <p:cNvPr id="17454" name="Line 70"/>
            <p:cNvSpPr>
              <a:spLocks noChangeShapeType="1"/>
            </p:cNvSpPr>
            <p:nvPr/>
          </p:nvSpPr>
          <p:spPr bwMode="auto">
            <a:xfrm>
              <a:off x="3428862" y="3919538"/>
              <a:ext cx="238125" cy="2030412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7455" name="Line 71"/>
            <p:cNvSpPr>
              <a:spLocks noChangeShapeType="1"/>
            </p:cNvSpPr>
            <p:nvPr/>
          </p:nvSpPr>
          <p:spPr bwMode="auto">
            <a:xfrm>
              <a:off x="3428862" y="3660775"/>
              <a:ext cx="523875" cy="2281238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7456" name="Line 73"/>
            <p:cNvSpPr>
              <a:spLocks noChangeShapeType="1"/>
            </p:cNvSpPr>
            <p:nvPr/>
          </p:nvSpPr>
          <p:spPr bwMode="auto">
            <a:xfrm>
              <a:off x="3428862" y="3359150"/>
              <a:ext cx="781050" cy="2582863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7457" name="Line 74"/>
            <p:cNvSpPr>
              <a:spLocks noChangeShapeType="1"/>
            </p:cNvSpPr>
            <p:nvPr/>
          </p:nvSpPr>
          <p:spPr bwMode="auto">
            <a:xfrm>
              <a:off x="3409812" y="4143375"/>
              <a:ext cx="0" cy="1781175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7467" name="Rectangle 86"/>
            <p:cNvSpPr>
              <a:spLocks noChangeArrowheads="1"/>
            </p:cNvSpPr>
            <p:nvPr/>
          </p:nvSpPr>
          <p:spPr bwMode="auto">
            <a:xfrm>
              <a:off x="2890920" y="6215063"/>
              <a:ext cx="1909834" cy="365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600" dirty="0" smtClean="0">
                  <a:solidFill>
                    <a:srgbClr val="3333FF"/>
                  </a:solidFill>
                </a:rPr>
                <a:t>Polyhedral model</a:t>
              </a:r>
              <a:endParaRPr lang="ja-JP" altLang="en-US" sz="1600" dirty="0">
                <a:solidFill>
                  <a:srgbClr val="3333FF"/>
                </a:solidFill>
              </a:endParaRPr>
            </a:p>
          </p:txBody>
        </p:sp>
        <p:grpSp>
          <p:nvGrpSpPr>
            <p:cNvPr id="74" name="Group 65"/>
            <p:cNvGrpSpPr>
              <a:grpSpLocks/>
            </p:cNvGrpSpPr>
            <p:nvPr/>
          </p:nvGrpSpPr>
          <p:grpSpPr bwMode="auto">
            <a:xfrm>
              <a:off x="5452393" y="3357836"/>
              <a:ext cx="1273175" cy="1331912"/>
              <a:chOff x="1203" y="2541"/>
              <a:chExt cx="537" cy="537"/>
            </a:xfrm>
          </p:grpSpPr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>
                <a:off x="1206" y="307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  <p:sp>
            <p:nvSpPr>
              <p:cNvPr id="76" name="Line 67"/>
              <p:cNvSpPr>
                <a:spLocks noChangeShapeType="1"/>
              </p:cNvSpPr>
              <p:nvPr/>
            </p:nvSpPr>
            <p:spPr bwMode="auto">
              <a:xfrm rot="-5400000">
                <a:off x="936" y="2808"/>
                <a:ext cx="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 sz="1600"/>
              </a:p>
            </p:txBody>
          </p:sp>
        </p:grpSp>
        <p:sp>
          <p:nvSpPr>
            <p:cNvPr id="77" name="Text Box 81"/>
            <p:cNvSpPr txBox="1">
              <a:spLocks noChangeArrowheads="1"/>
            </p:cNvSpPr>
            <p:nvPr/>
          </p:nvSpPr>
          <p:spPr bwMode="auto">
            <a:xfrm>
              <a:off x="6696992" y="4418286"/>
              <a:ext cx="407542" cy="39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 dirty="0"/>
                <a:t>t2</a:t>
              </a:r>
            </a:p>
          </p:txBody>
        </p:sp>
        <p:sp>
          <p:nvSpPr>
            <p:cNvPr id="78" name="Text Box 82"/>
            <p:cNvSpPr txBox="1">
              <a:spLocks noChangeArrowheads="1"/>
            </p:cNvSpPr>
            <p:nvPr/>
          </p:nvSpPr>
          <p:spPr bwMode="auto">
            <a:xfrm>
              <a:off x="5425405" y="3159398"/>
              <a:ext cx="407542" cy="399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800"/>
                <a:t>t1</a:t>
              </a:r>
            </a:p>
          </p:txBody>
        </p:sp>
        <p:sp>
          <p:nvSpPr>
            <p:cNvPr id="79" name="Rectangle 86"/>
            <p:cNvSpPr>
              <a:spLocks noChangeArrowheads="1"/>
            </p:cNvSpPr>
            <p:nvPr/>
          </p:nvSpPr>
          <p:spPr bwMode="auto">
            <a:xfrm>
              <a:off x="6438230" y="294032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/>
                <a:t>S1</a:t>
              </a:r>
              <a:endParaRPr lang="ja-JP" altLang="en-US" sz="1600" dirty="0"/>
            </a:p>
          </p:txBody>
        </p:sp>
        <p:sp>
          <p:nvSpPr>
            <p:cNvPr id="80" name="Oval 87"/>
            <p:cNvSpPr>
              <a:spLocks noChangeArrowheads="1"/>
            </p:cNvSpPr>
            <p:nvPr/>
          </p:nvSpPr>
          <p:spPr bwMode="auto">
            <a:xfrm flipH="1" flipV="1">
              <a:off x="5885780" y="4402411"/>
              <a:ext cx="61913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1" name="Oval 88"/>
            <p:cNvSpPr>
              <a:spLocks noChangeArrowheads="1"/>
            </p:cNvSpPr>
            <p:nvPr/>
          </p:nvSpPr>
          <p:spPr bwMode="auto">
            <a:xfrm flipH="1" flipV="1">
              <a:off x="5885780" y="4146823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2" name="Oval 89"/>
            <p:cNvSpPr>
              <a:spLocks noChangeArrowheads="1"/>
            </p:cNvSpPr>
            <p:nvPr/>
          </p:nvSpPr>
          <p:spPr bwMode="auto">
            <a:xfrm flipH="1" flipV="1">
              <a:off x="5885780" y="3867423"/>
              <a:ext cx="61913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3" name="Oval 90"/>
            <p:cNvSpPr>
              <a:spLocks noChangeArrowheads="1"/>
            </p:cNvSpPr>
            <p:nvPr/>
          </p:nvSpPr>
          <p:spPr bwMode="auto">
            <a:xfrm flipH="1" flipV="1">
              <a:off x="6142955" y="4402411"/>
              <a:ext cx="60325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4" name="Oval 91"/>
            <p:cNvSpPr>
              <a:spLocks noChangeArrowheads="1"/>
            </p:cNvSpPr>
            <p:nvPr/>
          </p:nvSpPr>
          <p:spPr bwMode="auto">
            <a:xfrm flipH="1" flipV="1">
              <a:off x="6142955" y="4146823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5" name="Oval 92"/>
            <p:cNvSpPr>
              <a:spLocks noChangeArrowheads="1"/>
            </p:cNvSpPr>
            <p:nvPr/>
          </p:nvSpPr>
          <p:spPr bwMode="auto">
            <a:xfrm flipH="1" flipV="1">
              <a:off x="6142955" y="3867423"/>
              <a:ext cx="60325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6" name="Oval 93"/>
            <p:cNvSpPr>
              <a:spLocks noChangeArrowheads="1"/>
            </p:cNvSpPr>
            <p:nvPr/>
          </p:nvSpPr>
          <p:spPr bwMode="auto">
            <a:xfrm flipH="1" flipV="1">
              <a:off x="6420768" y="4402411"/>
              <a:ext cx="63500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7" name="Oval 94"/>
            <p:cNvSpPr>
              <a:spLocks noChangeArrowheads="1"/>
            </p:cNvSpPr>
            <p:nvPr/>
          </p:nvSpPr>
          <p:spPr bwMode="auto">
            <a:xfrm flipH="1" flipV="1">
              <a:off x="6420768" y="414682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8" name="Oval 95"/>
            <p:cNvSpPr>
              <a:spLocks noChangeArrowheads="1"/>
            </p:cNvSpPr>
            <p:nvPr/>
          </p:nvSpPr>
          <p:spPr bwMode="auto">
            <a:xfrm flipH="1" flipV="1">
              <a:off x="6420768" y="3867423"/>
              <a:ext cx="63500" cy="619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89" name="Oval 96"/>
            <p:cNvSpPr>
              <a:spLocks noChangeArrowheads="1"/>
            </p:cNvSpPr>
            <p:nvPr/>
          </p:nvSpPr>
          <p:spPr bwMode="auto">
            <a:xfrm flipH="1" flipV="1">
              <a:off x="6676355" y="4402411"/>
              <a:ext cx="65088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0" name="Oval 97"/>
            <p:cNvSpPr>
              <a:spLocks noChangeArrowheads="1"/>
            </p:cNvSpPr>
            <p:nvPr/>
          </p:nvSpPr>
          <p:spPr bwMode="auto">
            <a:xfrm flipH="1" flipV="1">
              <a:off x="6676355" y="4146823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1" name="Oval 98"/>
            <p:cNvSpPr>
              <a:spLocks noChangeArrowheads="1"/>
            </p:cNvSpPr>
            <p:nvPr/>
          </p:nvSpPr>
          <p:spPr bwMode="auto">
            <a:xfrm flipH="1" flipV="1">
              <a:off x="5885780" y="3600723"/>
              <a:ext cx="61913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2" name="Oval 99"/>
            <p:cNvSpPr>
              <a:spLocks noChangeArrowheads="1"/>
            </p:cNvSpPr>
            <p:nvPr/>
          </p:nvSpPr>
          <p:spPr bwMode="auto">
            <a:xfrm flipH="1" flipV="1">
              <a:off x="6142955" y="3600723"/>
              <a:ext cx="60325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3" name="Oval 100"/>
            <p:cNvSpPr>
              <a:spLocks noChangeArrowheads="1"/>
            </p:cNvSpPr>
            <p:nvPr/>
          </p:nvSpPr>
          <p:spPr bwMode="auto">
            <a:xfrm flipH="1" flipV="1">
              <a:off x="6676355" y="3859486"/>
              <a:ext cx="65088" cy="6191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 flipH="1" flipV="1">
              <a:off x="6676355" y="360389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5" name="Oval 102"/>
            <p:cNvSpPr>
              <a:spLocks noChangeArrowheads="1"/>
            </p:cNvSpPr>
            <p:nvPr/>
          </p:nvSpPr>
          <p:spPr bwMode="auto">
            <a:xfrm flipH="1" flipV="1">
              <a:off x="6419180" y="3603898"/>
              <a:ext cx="63500" cy="603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6" name="Oval 103"/>
            <p:cNvSpPr>
              <a:spLocks noChangeArrowheads="1"/>
            </p:cNvSpPr>
            <p:nvPr/>
          </p:nvSpPr>
          <p:spPr bwMode="auto">
            <a:xfrm flipH="1" flipV="1">
              <a:off x="5565105" y="4402411"/>
              <a:ext cx="61913" cy="6191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7" name="Oval 104"/>
            <p:cNvSpPr>
              <a:spLocks noChangeArrowheads="1"/>
            </p:cNvSpPr>
            <p:nvPr/>
          </p:nvSpPr>
          <p:spPr bwMode="auto">
            <a:xfrm flipH="1" flipV="1">
              <a:off x="5565105" y="4146823"/>
              <a:ext cx="61913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8" name="Oval 105"/>
            <p:cNvSpPr>
              <a:spLocks noChangeArrowheads="1"/>
            </p:cNvSpPr>
            <p:nvPr/>
          </p:nvSpPr>
          <p:spPr bwMode="auto">
            <a:xfrm flipH="1" flipV="1">
              <a:off x="5565105" y="3867423"/>
              <a:ext cx="61913" cy="6191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99" name="Oval 106"/>
            <p:cNvSpPr>
              <a:spLocks noChangeArrowheads="1"/>
            </p:cNvSpPr>
            <p:nvPr/>
          </p:nvSpPr>
          <p:spPr bwMode="auto">
            <a:xfrm flipH="1" flipV="1">
              <a:off x="5822280" y="4402411"/>
              <a:ext cx="60325" cy="6191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0" name="Oval 107"/>
            <p:cNvSpPr>
              <a:spLocks noChangeArrowheads="1"/>
            </p:cNvSpPr>
            <p:nvPr/>
          </p:nvSpPr>
          <p:spPr bwMode="auto">
            <a:xfrm flipH="1" flipV="1">
              <a:off x="5822280" y="4146823"/>
              <a:ext cx="60325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1" name="Oval 108"/>
            <p:cNvSpPr>
              <a:spLocks noChangeArrowheads="1"/>
            </p:cNvSpPr>
            <p:nvPr/>
          </p:nvSpPr>
          <p:spPr bwMode="auto">
            <a:xfrm flipH="1" flipV="1">
              <a:off x="5822280" y="3867423"/>
              <a:ext cx="60325" cy="6191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2" name="Oval 109"/>
            <p:cNvSpPr>
              <a:spLocks noChangeArrowheads="1"/>
            </p:cNvSpPr>
            <p:nvPr/>
          </p:nvSpPr>
          <p:spPr bwMode="auto">
            <a:xfrm flipH="1" flipV="1">
              <a:off x="6100093" y="4402411"/>
              <a:ext cx="63500" cy="6191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3" name="Oval 110"/>
            <p:cNvSpPr>
              <a:spLocks noChangeArrowheads="1"/>
            </p:cNvSpPr>
            <p:nvPr/>
          </p:nvSpPr>
          <p:spPr bwMode="auto">
            <a:xfrm flipH="1" flipV="1">
              <a:off x="6100093" y="4146823"/>
              <a:ext cx="63500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4" name="Oval 111"/>
            <p:cNvSpPr>
              <a:spLocks noChangeArrowheads="1"/>
            </p:cNvSpPr>
            <p:nvPr/>
          </p:nvSpPr>
          <p:spPr bwMode="auto">
            <a:xfrm flipH="1" flipV="1">
              <a:off x="6100093" y="3867423"/>
              <a:ext cx="63500" cy="6191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5" name="Oval 112"/>
            <p:cNvSpPr>
              <a:spLocks noChangeArrowheads="1"/>
            </p:cNvSpPr>
            <p:nvPr/>
          </p:nvSpPr>
          <p:spPr bwMode="auto">
            <a:xfrm flipH="1" flipV="1">
              <a:off x="6355680" y="4402411"/>
              <a:ext cx="65088" cy="6191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6" name="Oval 113"/>
            <p:cNvSpPr>
              <a:spLocks noChangeArrowheads="1"/>
            </p:cNvSpPr>
            <p:nvPr/>
          </p:nvSpPr>
          <p:spPr bwMode="auto">
            <a:xfrm flipH="1" flipV="1">
              <a:off x="6355680" y="4146823"/>
              <a:ext cx="63500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7" name="Oval 114"/>
            <p:cNvSpPr>
              <a:spLocks noChangeArrowheads="1"/>
            </p:cNvSpPr>
            <p:nvPr/>
          </p:nvSpPr>
          <p:spPr bwMode="auto">
            <a:xfrm flipH="1" flipV="1">
              <a:off x="5565105" y="3600723"/>
              <a:ext cx="61913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8" name="Oval 115"/>
            <p:cNvSpPr>
              <a:spLocks noChangeArrowheads="1"/>
            </p:cNvSpPr>
            <p:nvPr/>
          </p:nvSpPr>
          <p:spPr bwMode="auto">
            <a:xfrm flipH="1" flipV="1">
              <a:off x="5822280" y="3600723"/>
              <a:ext cx="60325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09" name="Oval 116"/>
            <p:cNvSpPr>
              <a:spLocks noChangeArrowheads="1"/>
            </p:cNvSpPr>
            <p:nvPr/>
          </p:nvSpPr>
          <p:spPr bwMode="auto">
            <a:xfrm flipH="1" flipV="1">
              <a:off x="6355680" y="3859486"/>
              <a:ext cx="65088" cy="6191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 flipH="1" flipV="1">
              <a:off x="6355680" y="3603898"/>
              <a:ext cx="63500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11" name="Oval 118"/>
            <p:cNvSpPr>
              <a:spLocks noChangeArrowheads="1"/>
            </p:cNvSpPr>
            <p:nvPr/>
          </p:nvSpPr>
          <p:spPr bwMode="auto">
            <a:xfrm flipH="1" flipV="1">
              <a:off x="6098505" y="3603898"/>
              <a:ext cx="63500" cy="6032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12" name="Line 122"/>
            <p:cNvSpPr>
              <a:spLocks noChangeShapeType="1"/>
            </p:cNvSpPr>
            <p:nvPr/>
          </p:nvSpPr>
          <p:spPr bwMode="auto">
            <a:xfrm flipV="1">
              <a:off x="5634955" y="4434161"/>
              <a:ext cx="257175" cy="0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13" name="AutoShape 131"/>
            <p:cNvSpPr>
              <a:spLocks noChangeArrowheads="1"/>
            </p:cNvSpPr>
            <p:nvPr/>
          </p:nvSpPr>
          <p:spPr bwMode="auto">
            <a:xfrm>
              <a:off x="4891459" y="3647409"/>
              <a:ext cx="328613" cy="4095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14" name="Rectangle 132"/>
            <p:cNvSpPr>
              <a:spLocks noChangeArrowheads="1"/>
            </p:cNvSpPr>
            <p:nvPr/>
          </p:nvSpPr>
          <p:spPr bwMode="auto">
            <a:xfrm>
              <a:off x="4199592" y="4015751"/>
              <a:ext cx="1710568" cy="1297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800" dirty="0" smtClean="0"/>
                <a:t>Loop</a:t>
              </a:r>
            </a:p>
            <a:p>
              <a:pPr algn="ctr" eaLnBrk="1" hangingPunct="1"/>
              <a:r>
                <a:rPr lang="en-US" altLang="ja-JP" sz="1800" dirty="0" smtClean="0"/>
                <a:t>Optimizations</a:t>
              </a:r>
            </a:p>
            <a:p>
              <a:pPr algn="ctr" eaLnBrk="1" hangingPunct="1"/>
              <a:endParaRPr lang="en-US" altLang="ja-JP" sz="1800" dirty="0" smtClean="0"/>
            </a:p>
            <a:p>
              <a:pPr algn="ctr" eaLnBrk="1" hangingPunct="1"/>
              <a:r>
                <a:rPr lang="en-US" altLang="ja-JP" sz="1800" dirty="0" smtClean="0"/>
                <a:t>Pluto</a:t>
              </a:r>
            </a:p>
          </p:txBody>
        </p:sp>
        <p:sp>
          <p:nvSpPr>
            <p:cNvPr id="115" name="Rectangle 133"/>
            <p:cNvSpPr>
              <a:spLocks noChangeArrowheads="1"/>
            </p:cNvSpPr>
            <p:nvPr/>
          </p:nvSpPr>
          <p:spPr bwMode="auto">
            <a:xfrm>
              <a:off x="6438230" y="3168923"/>
              <a:ext cx="4667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/>
                <a:t>S2</a:t>
              </a:r>
              <a:endParaRPr lang="ja-JP" altLang="en-US" sz="1600" dirty="0"/>
            </a:p>
          </p:txBody>
        </p:sp>
        <p:sp>
          <p:nvSpPr>
            <p:cNvPr id="116" name="Rectangle 140"/>
            <p:cNvSpPr>
              <a:spLocks noChangeArrowheads="1"/>
            </p:cNvSpPr>
            <p:nvPr/>
          </p:nvSpPr>
          <p:spPr bwMode="auto">
            <a:xfrm>
              <a:off x="5188618" y="4868861"/>
              <a:ext cx="1876912" cy="998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800" dirty="0" smtClean="0">
                  <a:solidFill>
                    <a:srgbClr val="3333FF"/>
                  </a:solidFill>
                </a:rPr>
                <a:t>Optimal </a:t>
              </a:r>
            </a:p>
            <a:p>
              <a:pPr algn="ctr" eaLnBrk="1" hangingPunct="1"/>
              <a:r>
                <a:rPr lang="en-US" altLang="ja-JP" sz="1800" dirty="0" smtClean="0">
                  <a:solidFill>
                    <a:srgbClr val="3333FF"/>
                  </a:solidFill>
                </a:rPr>
                <a:t>Combination of</a:t>
              </a:r>
            </a:p>
            <a:p>
              <a:pPr algn="ctr" eaLnBrk="1" hangingPunct="1"/>
              <a:r>
                <a:rPr lang="en-US" altLang="ja-JP" sz="1800" dirty="0" smtClean="0">
                  <a:solidFill>
                    <a:srgbClr val="3333FF"/>
                  </a:solidFill>
                </a:rPr>
                <a:t>Loop opts.</a:t>
              </a:r>
            </a:p>
          </p:txBody>
        </p:sp>
        <p:sp>
          <p:nvSpPr>
            <p:cNvPr id="117" name="Line 122"/>
            <p:cNvSpPr>
              <a:spLocks noChangeShapeType="1"/>
            </p:cNvSpPr>
            <p:nvPr/>
          </p:nvSpPr>
          <p:spPr bwMode="auto">
            <a:xfrm flipV="1">
              <a:off x="5901655" y="4434161"/>
              <a:ext cx="257175" cy="0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18" name="Line 122"/>
            <p:cNvSpPr>
              <a:spLocks noChangeShapeType="1"/>
            </p:cNvSpPr>
            <p:nvPr/>
          </p:nvSpPr>
          <p:spPr bwMode="auto">
            <a:xfrm flipV="1">
              <a:off x="6162005" y="4427811"/>
              <a:ext cx="257175" cy="0"/>
            </a:xfrm>
            <a:prstGeom prst="line">
              <a:avLst/>
            </a:prstGeom>
            <a:noFill/>
            <a:ln w="635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600"/>
            </a:p>
          </p:txBody>
        </p:sp>
        <p:sp>
          <p:nvSpPr>
            <p:cNvPr id="119" name="AutoShape 131"/>
            <p:cNvSpPr>
              <a:spLocks noChangeArrowheads="1"/>
            </p:cNvSpPr>
            <p:nvPr/>
          </p:nvSpPr>
          <p:spPr bwMode="auto">
            <a:xfrm>
              <a:off x="2581382" y="3588149"/>
              <a:ext cx="328613" cy="4095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20" name="Rectangle 132"/>
            <p:cNvSpPr>
              <a:spLocks noChangeArrowheads="1"/>
            </p:cNvSpPr>
            <p:nvPr/>
          </p:nvSpPr>
          <p:spPr bwMode="auto">
            <a:xfrm>
              <a:off x="2055861" y="3956491"/>
              <a:ext cx="1377881" cy="219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800" dirty="0" smtClean="0"/>
                <a:t>Polyhedral</a:t>
              </a:r>
            </a:p>
            <a:p>
              <a:pPr algn="ctr" eaLnBrk="1" hangingPunct="1"/>
              <a:r>
                <a:rPr lang="en-US" altLang="ja-JP" sz="1800" dirty="0" smtClean="0"/>
                <a:t>model</a:t>
              </a:r>
            </a:p>
            <a:p>
              <a:pPr algn="ctr" eaLnBrk="1" hangingPunct="1"/>
              <a:r>
                <a:rPr lang="en-US" altLang="ja-JP" sz="1800" dirty="0" smtClean="0"/>
                <a:t>Extraction</a:t>
              </a:r>
              <a:br>
                <a:rPr lang="en-US" altLang="ja-JP" sz="1800" dirty="0" smtClean="0"/>
              </a:br>
              <a:endParaRPr lang="en-US" altLang="ja-JP" sz="1800" dirty="0" smtClean="0"/>
            </a:p>
            <a:p>
              <a:pPr algn="ctr" eaLnBrk="1" hangingPunct="1"/>
              <a:r>
                <a:rPr lang="en-US" altLang="ja-JP" sz="1800" dirty="0" smtClean="0"/>
                <a:t>Clan</a:t>
              </a:r>
            </a:p>
            <a:p>
              <a:pPr algn="ctr" eaLnBrk="1" hangingPunct="1"/>
              <a:r>
                <a:rPr lang="en-US" altLang="ja-JP" sz="1800" dirty="0" smtClean="0"/>
                <a:t>Polly</a:t>
              </a:r>
            </a:p>
            <a:p>
              <a:pPr algn="ctr" eaLnBrk="1" hangingPunct="1"/>
              <a:r>
                <a:rPr lang="en-US" altLang="ja-JP" sz="1800" dirty="0" smtClean="0"/>
                <a:t>PPCG</a:t>
              </a:r>
            </a:p>
          </p:txBody>
        </p:sp>
        <p:sp>
          <p:nvSpPr>
            <p:cNvPr id="121" name="AutoShape 104"/>
            <p:cNvSpPr>
              <a:spLocks noChangeArrowheads="1"/>
            </p:cNvSpPr>
            <p:nvPr/>
          </p:nvSpPr>
          <p:spPr bwMode="auto">
            <a:xfrm>
              <a:off x="7732744" y="3086373"/>
              <a:ext cx="2078013" cy="1562100"/>
            </a:xfrm>
            <a:prstGeom prst="foldedCorner">
              <a:avLst>
                <a:gd name="adj" fmla="val 937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for (t1=0; </a:t>
              </a:r>
              <a:r>
                <a:rPr lang="en-US" altLang="ja-JP" sz="1200" dirty="0" smtClean="0"/>
                <a:t>t1&lt;4; </a:t>
              </a:r>
              <a:r>
                <a:rPr lang="en-US" altLang="ja-JP" sz="1200" dirty="0"/>
                <a:t>t1++)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for (t2=0; </a:t>
              </a:r>
              <a:r>
                <a:rPr lang="en-US" altLang="ja-JP" sz="1200" dirty="0" smtClean="0"/>
                <a:t>t2&lt;5; </a:t>
              </a:r>
              <a:r>
                <a:rPr lang="en-US" altLang="ja-JP" sz="1200" dirty="0"/>
                <a:t>t2++) {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  if (t2 &lt; 4</a:t>
              </a:r>
              <a:r>
                <a:rPr lang="en-US" altLang="ja-JP" sz="1200" dirty="0" smtClean="0"/>
                <a:t>)</a:t>
              </a:r>
              <a:endParaRPr lang="en-US" altLang="ja-JP" sz="1200" dirty="0"/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    A[t2,t1] = A[t2,t1</a:t>
              </a:r>
              <a:r>
                <a:rPr lang="en-US" altLang="ja-JP" sz="1200" dirty="0" smtClean="0"/>
                <a:t>]+1;</a:t>
              </a:r>
              <a:endParaRPr lang="en-US" altLang="ja-JP" sz="1200" dirty="0"/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  if (t2 &gt; 0)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    x[t1] = x[t1]+</a:t>
              </a:r>
              <a:r>
                <a:rPr lang="en-US" altLang="ja-JP" sz="1200" dirty="0" smtClean="0"/>
                <a:t>A[t2-1];</a:t>
              </a:r>
              <a:endParaRPr lang="en-US" altLang="ja-JP" sz="1200" dirty="0"/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200" dirty="0"/>
                <a:t>  }</a:t>
              </a:r>
            </a:p>
          </p:txBody>
        </p:sp>
        <p:sp>
          <p:nvSpPr>
            <p:cNvPr id="122" name="AutoShape 105"/>
            <p:cNvSpPr>
              <a:spLocks noChangeArrowheads="1"/>
            </p:cNvSpPr>
            <p:nvPr/>
          </p:nvSpPr>
          <p:spPr bwMode="auto">
            <a:xfrm>
              <a:off x="7128872" y="3639854"/>
              <a:ext cx="328613" cy="4095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 sz="1600"/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auto">
            <a:xfrm>
              <a:off x="6793545" y="3941479"/>
              <a:ext cx="989745" cy="159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800" dirty="0" smtClean="0"/>
                <a:t>Code</a:t>
              </a:r>
            </a:p>
            <a:p>
              <a:pPr algn="ctr" eaLnBrk="1" hangingPunct="1"/>
              <a:r>
                <a:rPr lang="en-US" altLang="ja-JP" sz="1800" dirty="0" smtClean="0"/>
                <a:t>Gen.</a:t>
              </a:r>
            </a:p>
            <a:p>
              <a:pPr algn="ctr" eaLnBrk="1" hangingPunct="1"/>
              <a:endParaRPr lang="en-US" altLang="ja-JP" sz="1800" dirty="0" smtClean="0"/>
            </a:p>
            <a:p>
              <a:pPr algn="ctr" eaLnBrk="1" hangingPunct="1"/>
              <a:r>
                <a:rPr lang="en-US" altLang="ja-JP" sz="1800" dirty="0" err="1" smtClean="0"/>
                <a:t>CLooG</a:t>
              </a:r>
              <a:endParaRPr lang="en-US" altLang="ja-JP" sz="1800" dirty="0" smtClean="0"/>
            </a:p>
            <a:p>
              <a:pPr algn="ctr" eaLnBrk="1" hangingPunct="1"/>
              <a:r>
                <a:rPr lang="en-US" altLang="ja-JP" sz="1800" dirty="0" smtClean="0"/>
                <a:t>ISL</a:t>
              </a:r>
              <a:endParaRPr lang="ja-JP" altLang="en-US" sz="1800" dirty="0"/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auto">
            <a:xfrm>
              <a:off x="7795964" y="4737286"/>
              <a:ext cx="20973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600" dirty="0" smtClean="0">
                  <a:solidFill>
                    <a:srgbClr val="3333FF"/>
                  </a:solidFill>
                </a:rPr>
                <a:t>Optimized loop</a:t>
              </a:r>
              <a:endParaRPr lang="ja-JP" altLang="en-US" sz="1600" dirty="0">
                <a:solidFill>
                  <a:srgbClr val="3333FF"/>
                </a:solidFill>
              </a:endParaRPr>
            </a:p>
          </p:txBody>
        </p:sp>
      </p:grp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85505" y="6006895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Polyhedral optimizations proposed for </a:t>
            </a:r>
          </a:p>
          <a:p>
            <a:r>
              <a:rPr kumimoji="1" lang="en-US" altLang="ja-JP" dirty="0" smtClean="0"/>
              <a:t>SIMD, GPU,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07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96" y="188640"/>
            <a:ext cx="9108504" cy="576064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Static Control Parts (</a:t>
            </a:r>
            <a:r>
              <a:rPr lang="en-US" altLang="ja-JP" sz="2400" dirty="0" err="1" smtClean="0"/>
              <a:t>SCoP</a:t>
            </a:r>
            <a:r>
              <a:rPr lang="en-US" altLang="ja-JP" sz="2400" dirty="0" smtClean="0"/>
              <a:t>): </a:t>
            </a:r>
            <a:br>
              <a:rPr lang="en-US" altLang="ja-JP" sz="2400" dirty="0" smtClean="0"/>
            </a:br>
            <a:r>
              <a:rPr lang="en-US" altLang="ja-JP" sz="2400" dirty="0" smtClean="0"/>
              <a:t>Target of polyhedral optimization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"/>
          </p:nvPr>
        </p:nvSpPr>
        <p:spPr>
          <a:xfrm>
            <a:off x="4788024" y="908720"/>
            <a:ext cx="4176464" cy="5256584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>
                <a:latin typeface="+mn-lt"/>
              </a:rPr>
              <a:t>Following items represented by the linear expression of loop indices</a:t>
            </a:r>
          </a:p>
          <a:p>
            <a:pPr lvl="1"/>
            <a:r>
              <a:rPr kumimoji="1" lang="en-US" altLang="ja-JP" dirty="0" smtClean="0">
                <a:latin typeface="+mn-lt"/>
              </a:rPr>
              <a:t>Loop bounds</a:t>
            </a:r>
          </a:p>
          <a:p>
            <a:pPr lvl="2"/>
            <a:r>
              <a:rPr lang="en-US" altLang="ja-JP" dirty="0" smtClean="0">
                <a:latin typeface="+mn-lt"/>
              </a:rPr>
              <a:t>for (</a:t>
            </a:r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j=0; j&lt;i+1</a:t>
            </a:r>
            <a:r>
              <a:rPr lang="en-US" altLang="ja-JP" dirty="0" smtClean="0">
                <a:latin typeface="+mn-lt"/>
              </a:rPr>
              <a:t>; j++)</a:t>
            </a:r>
            <a:endParaRPr kumimoji="1" lang="en-US" altLang="ja-JP" dirty="0" smtClean="0">
              <a:latin typeface="+mn-lt"/>
            </a:endParaRPr>
          </a:p>
          <a:p>
            <a:pPr lvl="1"/>
            <a:r>
              <a:rPr lang="en-US" altLang="ja-JP" dirty="0">
                <a:latin typeface="+mn-lt"/>
              </a:rPr>
              <a:t>i</a:t>
            </a:r>
            <a:r>
              <a:rPr lang="en-US" altLang="ja-JP" dirty="0" smtClean="0">
                <a:latin typeface="+mn-lt"/>
              </a:rPr>
              <a:t>f conditionals</a:t>
            </a:r>
          </a:p>
          <a:p>
            <a:pPr lvl="2"/>
            <a:r>
              <a:rPr lang="en-US" altLang="ja-JP" dirty="0" smtClean="0">
                <a:latin typeface="+mn-lt"/>
              </a:rPr>
              <a:t>if (</a:t>
            </a:r>
            <a:r>
              <a:rPr lang="en-US" altLang="ja-JP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 &gt;= 2*j+k+1</a:t>
            </a:r>
            <a:r>
              <a:rPr lang="en-US" altLang="ja-JP" dirty="0" smtClean="0">
                <a:latin typeface="+mn-lt"/>
              </a:rPr>
              <a:t>)</a:t>
            </a:r>
          </a:p>
          <a:p>
            <a:pPr lvl="1"/>
            <a:r>
              <a:rPr lang="en-US" altLang="ja-JP" dirty="0" smtClean="0">
                <a:latin typeface="+mn-lt"/>
              </a:rPr>
              <a:t>Array subscripts</a:t>
            </a:r>
          </a:p>
          <a:p>
            <a:pPr lvl="2"/>
            <a:r>
              <a:rPr lang="en-US" altLang="ja-JP" dirty="0" smtClean="0">
                <a:latin typeface="+mn-lt"/>
              </a:rPr>
              <a:t>B[</a:t>
            </a:r>
            <a:r>
              <a:rPr lang="en-US" altLang="ja-JP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ja-JP" dirty="0" smtClean="0">
                <a:latin typeface="+mn-lt"/>
              </a:rPr>
              <a:t>][</a:t>
            </a:r>
            <a:r>
              <a:rPr lang="en-US" altLang="ja-JP" dirty="0" smtClean="0">
                <a:solidFill>
                  <a:srgbClr val="FF0000"/>
                </a:solidFill>
                <a:latin typeface="+mn-lt"/>
              </a:rPr>
              <a:t>j+2</a:t>
            </a:r>
            <a:r>
              <a:rPr lang="en-US" altLang="ja-JP" dirty="0" smtClean="0">
                <a:latin typeface="+mn-lt"/>
              </a:rPr>
              <a:t>]</a:t>
            </a:r>
            <a:endParaRPr lang="en-US" altLang="ja-JP" dirty="0">
              <a:latin typeface="+mn-lt"/>
            </a:endParaRPr>
          </a:p>
          <a:p>
            <a:endParaRPr lang="en-US" altLang="ja-JP" dirty="0" smtClean="0">
              <a:latin typeface="+mn-lt"/>
            </a:endParaRPr>
          </a:p>
          <a:p>
            <a:r>
              <a:rPr lang="en-US" altLang="ja-JP" dirty="0" smtClean="0">
                <a:latin typeface="+mn-lt"/>
              </a:rPr>
              <a:t>Extensions of </a:t>
            </a:r>
            <a:r>
              <a:rPr lang="en-US" altLang="ja-JP" dirty="0" err="1" smtClean="0">
                <a:latin typeface="+mn-lt"/>
              </a:rPr>
              <a:t>SCoP</a:t>
            </a:r>
            <a:r>
              <a:rPr lang="en-US" altLang="ja-JP" dirty="0" smtClean="0">
                <a:latin typeface="+mn-lt"/>
              </a:rPr>
              <a:t> were proposed </a:t>
            </a:r>
          </a:p>
          <a:p>
            <a:pPr lvl="1"/>
            <a:endParaRPr kumimoji="1" lang="ja-JP" altLang="en-US" dirty="0">
              <a:latin typeface="+mn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79512" y="908720"/>
            <a:ext cx="4248472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for(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 smtClean="0">
                <a:solidFill>
                  <a:srgbClr val="FF0000"/>
                </a:solidFill>
              </a:rPr>
              <a:t>=0</a:t>
            </a:r>
            <a:r>
              <a:rPr lang="en-US" altLang="ja-JP" sz="2400" dirty="0">
                <a:solidFill>
                  <a:srgbClr val="FF0000"/>
                </a:solidFill>
              </a:rPr>
              <a:t>;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 smtClean="0">
                <a:solidFill>
                  <a:srgbClr val="FF0000"/>
                </a:solidFill>
              </a:rPr>
              <a:t>&lt;8</a:t>
            </a:r>
            <a:r>
              <a:rPr lang="en-US" altLang="ja-JP" sz="2400" dirty="0" smtClean="0"/>
              <a:t>; </a:t>
            </a:r>
            <a:r>
              <a:rPr lang="en-US" altLang="ja-JP" sz="2400" dirty="0" err="1"/>
              <a:t>i</a:t>
            </a:r>
            <a:r>
              <a:rPr lang="en-US" altLang="ja-JP" sz="2400" dirty="0" smtClean="0"/>
              <a:t>++)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for(</a:t>
            </a:r>
            <a:r>
              <a:rPr lang="en-US" altLang="ja-JP" sz="2400" dirty="0" smtClean="0">
                <a:solidFill>
                  <a:srgbClr val="FF0000"/>
                </a:solidFill>
              </a:rPr>
              <a:t>j=0; j&lt;8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j++){</a:t>
            </a:r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    for(</a:t>
            </a:r>
            <a:r>
              <a:rPr lang="en-US" altLang="ja-JP" sz="2400" dirty="0" smtClean="0">
                <a:solidFill>
                  <a:srgbClr val="FF0000"/>
                </a:solidFill>
              </a:rPr>
              <a:t>k=0</a:t>
            </a:r>
            <a:r>
              <a:rPr lang="en-US" altLang="ja-JP" sz="2400" dirty="0">
                <a:solidFill>
                  <a:srgbClr val="FF0000"/>
                </a:solidFill>
              </a:rPr>
              <a:t>; </a:t>
            </a:r>
            <a:r>
              <a:rPr lang="en-US" altLang="ja-JP" sz="2400" dirty="0" smtClean="0">
                <a:solidFill>
                  <a:srgbClr val="FF0000"/>
                </a:solidFill>
              </a:rPr>
              <a:t>k&lt;8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++k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        </a:t>
            </a:r>
            <a:r>
              <a:rPr lang="en-US" altLang="ja-JP" sz="2400" dirty="0"/>
              <a:t>if </a:t>
            </a:r>
            <a:r>
              <a:rPr lang="en-US" altLang="ja-JP" sz="2400" dirty="0" smtClean="0"/>
              <a:t>(</a:t>
            </a:r>
            <a:r>
              <a:rPr lang="en-US" altLang="ja-JP" sz="2400" dirty="0" smtClean="0">
                <a:solidFill>
                  <a:srgbClr val="FF0000"/>
                </a:solidFill>
              </a:rPr>
              <a:t>k==0</a:t>
            </a:r>
            <a:r>
              <a:rPr lang="en-US" altLang="ja-JP" sz="2400" dirty="0" smtClean="0"/>
              <a:t>)  B[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]=0</a:t>
            </a:r>
            <a:r>
              <a:rPr lang="en-US" altLang="ja-JP" sz="2400" dirty="0" smtClean="0"/>
              <a:t>;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    </a:t>
            </a:r>
            <a:r>
              <a:rPr lang="en-US" altLang="ja-JP" sz="2400" dirty="0"/>
              <a:t>for(</a:t>
            </a:r>
            <a:r>
              <a:rPr lang="en-US" altLang="ja-JP" sz="2400" dirty="0">
                <a:solidFill>
                  <a:srgbClr val="FF0000"/>
                </a:solidFill>
              </a:rPr>
              <a:t>k=0;</a:t>
            </a:r>
            <a:r>
              <a:rPr lang="en-US" altLang="ja-JP" sz="2400" dirty="0"/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k&lt;8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++k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en-US" altLang="ja-JP" sz="2400" dirty="0" smtClean="0"/>
              <a:t>        B[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 = </a:t>
            </a:r>
            <a:r>
              <a:rPr lang="en-US" altLang="ja-JP" sz="2400" dirty="0" smtClean="0"/>
              <a:t>B[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 + </a:t>
            </a:r>
            <a:r>
              <a:rPr lang="en-US" altLang="ja-JP" sz="2400" dirty="0" smtClean="0"/>
              <a:t>A[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k</a:t>
            </a:r>
            <a:r>
              <a:rPr lang="en-US" altLang="ja-JP" sz="2400" dirty="0" smtClean="0"/>
              <a:t>];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ja-JP" altLang="en-US" sz="2400" dirty="0" smtClean="0"/>
              <a:t>   </a:t>
            </a:r>
            <a:r>
              <a:rPr lang="en-US" altLang="ja-JP" sz="2400" dirty="0" smtClean="0"/>
              <a:t>}    </a:t>
            </a:r>
            <a:endParaRPr lang="en-US" altLang="ja-JP" sz="2400" dirty="0"/>
          </a:p>
          <a:p>
            <a:r>
              <a:rPr lang="en-US" altLang="ja-JP" sz="2400" dirty="0" smtClean="0"/>
              <a:t>for(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 smtClean="0">
                <a:solidFill>
                  <a:srgbClr val="FF0000"/>
                </a:solidFill>
              </a:rPr>
              <a:t>=0</a:t>
            </a:r>
            <a:r>
              <a:rPr lang="en-US" altLang="ja-JP" sz="2400" dirty="0">
                <a:solidFill>
                  <a:srgbClr val="FF0000"/>
                </a:solidFill>
              </a:rPr>
              <a:t>;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 smtClean="0">
                <a:solidFill>
                  <a:srgbClr val="FF0000"/>
                </a:solidFill>
              </a:rPr>
              <a:t>&lt;8</a:t>
            </a:r>
            <a:r>
              <a:rPr lang="en-US" altLang="ja-JP" sz="2400" dirty="0" smtClean="0"/>
              <a:t>; </a:t>
            </a:r>
            <a:r>
              <a:rPr lang="en-US" altLang="ja-JP" sz="2400" dirty="0" err="1"/>
              <a:t>i</a:t>
            </a:r>
            <a:r>
              <a:rPr lang="en-US" altLang="ja-JP" sz="2400" dirty="0" smtClean="0"/>
              <a:t>++)</a:t>
            </a:r>
            <a:endParaRPr lang="en-US" altLang="ja-JP" sz="2400" dirty="0"/>
          </a:p>
          <a:p>
            <a:r>
              <a:rPr lang="en-US" altLang="ja-JP" sz="2400" dirty="0" smtClean="0"/>
              <a:t>    </a:t>
            </a:r>
            <a:r>
              <a:rPr lang="en-US" altLang="ja-JP" sz="2400" dirty="0"/>
              <a:t>for(</a:t>
            </a:r>
            <a:r>
              <a:rPr lang="en-US" altLang="ja-JP" sz="2400" dirty="0">
                <a:solidFill>
                  <a:srgbClr val="FF0000"/>
                </a:solidFill>
              </a:rPr>
              <a:t>j=0; </a:t>
            </a:r>
            <a:r>
              <a:rPr lang="en-US" altLang="ja-JP" sz="2400" dirty="0" smtClean="0">
                <a:solidFill>
                  <a:srgbClr val="FF0000"/>
                </a:solidFill>
              </a:rPr>
              <a:t>j&lt;8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j++){</a:t>
            </a:r>
          </a:p>
          <a:p>
            <a:r>
              <a:rPr lang="en-US" altLang="ja-JP" sz="2400" dirty="0" smtClean="0"/>
              <a:t>        </a:t>
            </a:r>
            <a:r>
              <a:rPr lang="en-US" altLang="ja-JP" sz="2400" dirty="0"/>
              <a:t>for (</a:t>
            </a:r>
            <a:r>
              <a:rPr lang="en-US" altLang="ja-JP" sz="2400" dirty="0">
                <a:solidFill>
                  <a:srgbClr val="FF0000"/>
                </a:solidFill>
              </a:rPr>
              <a:t>k=0; </a:t>
            </a:r>
            <a:r>
              <a:rPr lang="en-US" altLang="ja-JP" sz="2400" dirty="0" smtClean="0">
                <a:solidFill>
                  <a:srgbClr val="FF0000"/>
                </a:solidFill>
              </a:rPr>
              <a:t>k&lt;8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++k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r>
              <a:rPr lang="en-US" altLang="ja-JP" sz="2400" dirty="0" smtClean="0"/>
              <a:t>            </a:t>
            </a:r>
            <a:r>
              <a:rPr lang="en-US" altLang="ja-JP" sz="2400" dirty="0"/>
              <a:t>if (</a:t>
            </a:r>
            <a:r>
              <a:rPr lang="en-US" altLang="ja-JP" sz="2400" dirty="0">
                <a:solidFill>
                  <a:srgbClr val="FF0000"/>
                </a:solidFill>
              </a:rPr>
              <a:t>k==0</a:t>
            </a:r>
            <a:r>
              <a:rPr lang="en-US" altLang="ja-JP" sz="2400" dirty="0"/>
              <a:t>) </a:t>
            </a:r>
            <a:r>
              <a:rPr lang="en-US" altLang="ja-JP" sz="2400" dirty="0" smtClean="0"/>
              <a:t>D[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 = D[</a:t>
            </a:r>
            <a:r>
              <a:rPr lang="en-US" altLang="ja-JP" sz="2400" dirty="0" err="1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 smtClean="0"/>
              <a:t>];</a:t>
            </a:r>
          </a:p>
          <a:p>
            <a:r>
              <a:rPr lang="en-US" altLang="ja-JP" sz="2400" dirty="0" smtClean="0"/>
              <a:t>        </a:t>
            </a:r>
            <a:r>
              <a:rPr lang="en-US" altLang="ja-JP" sz="2400" dirty="0"/>
              <a:t>for(</a:t>
            </a:r>
            <a:r>
              <a:rPr lang="en-US" altLang="ja-JP" sz="2400" dirty="0">
                <a:solidFill>
                  <a:srgbClr val="FF0000"/>
                </a:solidFill>
              </a:rPr>
              <a:t>k=0; </a:t>
            </a:r>
            <a:r>
              <a:rPr lang="en-US" altLang="ja-JP" sz="2400" dirty="0" smtClean="0">
                <a:solidFill>
                  <a:srgbClr val="FF0000"/>
                </a:solidFill>
              </a:rPr>
              <a:t>k&lt;8</a:t>
            </a:r>
            <a:r>
              <a:rPr lang="en-US" altLang="ja-JP" sz="2400" dirty="0" smtClean="0"/>
              <a:t>; </a:t>
            </a:r>
            <a:r>
              <a:rPr lang="en-US" altLang="ja-JP" sz="2400" dirty="0"/>
              <a:t>++k</a:t>
            </a:r>
            <a:r>
              <a:rPr lang="en-US" altLang="ja-JP" sz="2400" dirty="0" smtClean="0"/>
              <a:t>)</a:t>
            </a:r>
            <a:endParaRPr lang="en-US" altLang="ja-JP" sz="2400" dirty="0"/>
          </a:p>
          <a:p>
            <a:r>
              <a:rPr lang="en-US" altLang="ja-JP" sz="2400" dirty="0" smtClean="0"/>
              <a:t>            </a:t>
            </a:r>
            <a:r>
              <a:rPr lang="en-US" altLang="ja-JP" sz="2400" dirty="0"/>
              <a:t>D[</a:t>
            </a:r>
            <a:r>
              <a:rPr lang="en-US" altLang="ja-JP" sz="2400" dirty="0" err="1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 = D[</a:t>
            </a:r>
            <a:r>
              <a:rPr lang="en-US" altLang="ja-JP" sz="2400" dirty="0" err="1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j</a:t>
            </a:r>
            <a:r>
              <a:rPr lang="en-US" altLang="ja-JP" sz="2400" dirty="0"/>
              <a:t>] + </a:t>
            </a:r>
            <a:r>
              <a:rPr lang="en-US" altLang="ja-JP" sz="2400" dirty="0" smtClean="0"/>
              <a:t>B[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i</a:t>
            </a:r>
            <a:r>
              <a:rPr lang="en-US" altLang="ja-JP" sz="2400" dirty="0"/>
              <a:t>][</a:t>
            </a:r>
            <a:r>
              <a:rPr lang="en-US" altLang="ja-JP" sz="2400" dirty="0">
                <a:solidFill>
                  <a:srgbClr val="FF0000"/>
                </a:solidFill>
              </a:rPr>
              <a:t>k</a:t>
            </a:r>
            <a:r>
              <a:rPr lang="en-US" altLang="ja-JP" sz="2400" dirty="0" smtClean="0"/>
              <a:t>];</a:t>
            </a:r>
          </a:p>
          <a:p>
            <a:r>
              <a:rPr lang="en-US" altLang="ja-JP" sz="2400" dirty="0" smtClean="0"/>
              <a:t>    }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027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ja-JP" dirty="0" smtClean="0"/>
              <a:t>Polyhedral-based Loop </a:t>
            </a:r>
            <a:r>
              <a:rPr lang="en-US" altLang="ja-JP" dirty="0"/>
              <a:t>Fusion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with </a:t>
            </a:r>
            <a:r>
              <a:rPr lang="en-US" altLang="ja-JP" dirty="0"/>
              <a:t>Outer Loop Shifting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High-level Synthesis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2198" y="6199595"/>
            <a:ext cx="9144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1400" dirty="0" smtClean="0">
                <a:solidFill>
                  <a:prstClr val="black"/>
                </a:solidFill>
              </a:rPr>
              <a:t>[3] Y. Kato and K. </a:t>
            </a:r>
            <a:r>
              <a:rPr lang="en-US" altLang="ja-JP" sz="1400" dirty="0" err="1" smtClean="0">
                <a:solidFill>
                  <a:prstClr val="black"/>
                </a:solidFill>
              </a:rPr>
              <a:t>Seto</a:t>
            </a:r>
            <a:r>
              <a:rPr lang="en-US" altLang="ja-JP" sz="1400" dirty="0" smtClean="0">
                <a:solidFill>
                  <a:prstClr val="black"/>
                </a:solidFill>
              </a:rPr>
              <a:t>, “Loop fusion with outer loop shifting for high-level synthesis,” IPSJ Trans. on SLDM, 2013</a:t>
            </a:r>
            <a:endParaRPr lang="en-US" altLang="ja-JP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Advantage of loop fusion</a:t>
            </a:r>
            <a:r>
              <a:rPr lang="ja-JP" altLang="en-US" sz="2400" dirty="0"/>
              <a:t> </a:t>
            </a:r>
            <a:r>
              <a:rPr lang="en-US" altLang="ja-JP" sz="2400" dirty="0"/>
              <a:t>for accelerator synthesis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8" y="908720"/>
            <a:ext cx="8712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・ </a:t>
            </a:r>
            <a:r>
              <a:rPr lang="en-US" altLang="ja-JP" sz="2000" dirty="0" smtClean="0"/>
              <a:t>merges a sequence of loops into a single </a:t>
            </a:r>
            <a:r>
              <a:rPr lang="en-US" altLang="ja-JP" sz="2000" dirty="0" smtClean="0">
                <a:solidFill>
                  <a:srgbClr val="FF0000"/>
                </a:solidFill>
              </a:rPr>
              <a:t>fully nested loops</a:t>
            </a:r>
            <a:r>
              <a:rPr lang="en-US" altLang="ja-JP" sz="2000" dirty="0" smtClean="0"/>
              <a:t>.</a:t>
            </a:r>
          </a:p>
          <a:p>
            <a:r>
              <a:rPr lang="ja-JP" altLang="en-US" sz="2000" dirty="0"/>
              <a:t>・ </a:t>
            </a:r>
            <a:r>
              <a:rPr lang="en-US" altLang="ja-JP" sz="2000" dirty="0"/>
              <a:t>usually involves other loop transformations such as loop interchange, etc. </a:t>
            </a:r>
          </a:p>
          <a:p>
            <a:r>
              <a:rPr kumimoji="1" lang="ja-JP" altLang="en-US" sz="2000" dirty="0" smtClean="0"/>
              <a:t>・</a:t>
            </a:r>
            <a:r>
              <a:rPr lang="en-US" altLang="ja-JP" sz="2000" dirty="0" smtClean="0"/>
              <a:t> boosts</a:t>
            </a:r>
            <a:r>
              <a:rPr kumimoji="1" lang="en-US" altLang="ja-JP" sz="2000" dirty="0" smtClean="0"/>
              <a:t> </a:t>
            </a:r>
            <a:r>
              <a:rPr lang="en-US" altLang="ja-JP" sz="2000" dirty="0" smtClean="0"/>
              <a:t>performance by increasing parallelism </a:t>
            </a:r>
            <a:r>
              <a:rPr lang="en-US" altLang="ja-JP" sz="2000" dirty="0">
                <a:solidFill>
                  <a:srgbClr val="FF0000"/>
                </a:solidFill>
              </a:rPr>
              <a:t>before high-level synthesis </a:t>
            </a:r>
            <a:r>
              <a:rPr lang="en-US" altLang="ja-JP" sz="2000" dirty="0" smtClean="0"/>
              <a:t>.</a:t>
            </a:r>
          </a:p>
          <a:p>
            <a:endParaRPr kumimoji="1" lang="ja-JP" altLang="en-US" sz="20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3" y="2780928"/>
            <a:ext cx="8333271" cy="280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67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Previous polyhedral-based loop</a:t>
            </a:r>
            <a:r>
              <a:rPr lang="ja-JP" altLang="en-US" sz="2400" dirty="0"/>
              <a:t> </a:t>
            </a:r>
            <a:r>
              <a:rPr lang="en-US" altLang="ja-JP" sz="2400" dirty="0"/>
              <a:t>fusion : </a:t>
            </a:r>
            <a:r>
              <a:rPr lang="en-US" altLang="ja-JP" sz="2400" dirty="0" smtClean="0"/>
              <a:t>Pluto [1]</a:t>
            </a:r>
            <a:endParaRPr kumimoji="1" lang="ja-JP" altLang="en-US" sz="2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3" y="764704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・ </a:t>
            </a:r>
            <a:r>
              <a:rPr lang="en-US" altLang="ja-JP" sz="2000" dirty="0" smtClean="0"/>
              <a:t>uses </a:t>
            </a:r>
            <a:r>
              <a:rPr lang="en-US" altLang="ja-JP" sz="2000" dirty="0" smtClean="0">
                <a:solidFill>
                  <a:srgbClr val="FF0000"/>
                </a:solidFill>
              </a:rPr>
              <a:t>polyhedral model</a:t>
            </a:r>
            <a:r>
              <a:rPr lang="en-US" altLang="ja-JP" sz="2000" dirty="0" smtClean="0"/>
              <a:t> to represent loops and loop transformations.</a:t>
            </a:r>
          </a:p>
          <a:p>
            <a:r>
              <a:rPr lang="ja-JP" altLang="en-US" sz="2000" dirty="0" smtClean="0"/>
              <a:t>・ </a:t>
            </a:r>
            <a:r>
              <a:rPr lang="en-US" altLang="ja-JP" sz="2000" dirty="0" smtClean="0"/>
              <a:t>reorders stmt. instances to enhance both </a:t>
            </a:r>
            <a:r>
              <a:rPr lang="en-US" altLang="ja-JP" sz="2000" dirty="0" smtClean="0">
                <a:solidFill>
                  <a:srgbClr val="FF0000"/>
                </a:solidFill>
              </a:rPr>
              <a:t>outer parallelism and data locality</a:t>
            </a:r>
            <a:r>
              <a:rPr lang="en-US" altLang="ja-JP" sz="2000" dirty="0" smtClean="0"/>
              <a:t>.</a:t>
            </a:r>
          </a:p>
          <a:p>
            <a:r>
              <a:rPr kumimoji="1" lang="ja-JP" altLang="en-US" sz="2000" dirty="0" smtClean="0"/>
              <a:t>・ </a:t>
            </a:r>
            <a:r>
              <a:rPr kumimoji="1" lang="en-US" altLang="ja-JP" sz="2000" dirty="0" smtClean="0"/>
              <a:t>emphasize on 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outer parallelism which causes negative impact </a:t>
            </a:r>
            <a:r>
              <a:rPr kumimoji="1" lang="en-US" altLang="ja-JP" sz="2000" dirty="0" smtClean="0"/>
              <a:t>on HLS.</a:t>
            </a:r>
            <a:endParaRPr kumimoji="1" lang="ja-JP" altLang="en-US" sz="20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3" y="1780367"/>
            <a:ext cx="7007307" cy="429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9402" y="6120292"/>
            <a:ext cx="8510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[1] </a:t>
            </a:r>
            <a:r>
              <a:rPr lang="en-US" altLang="ja-JP" sz="1400" dirty="0" err="1" smtClean="0"/>
              <a:t>Bondhugula</a:t>
            </a:r>
            <a:r>
              <a:rPr lang="en-US" altLang="ja-JP" sz="1400" dirty="0"/>
              <a:t>, et al. “"A Practical and Automatic Polyhedral </a:t>
            </a:r>
            <a:r>
              <a:rPr lang="en-US" altLang="ja-JP" sz="1400" dirty="0" smtClean="0"/>
              <a:t>Program </a:t>
            </a:r>
            <a:r>
              <a:rPr lang="en-US" altLang="ja-JP" sz="1400" dirty="0"/>
              <a:t>Optimization System,” 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PLDI 2008 </a:t>
            </a:r>
          </a:p>
        </p:txBody>
      </p:sp>
    </p:spTree>
    <p:extLst>
      <p:ext uri="{BB962C8B-B14F-4D97-AF65-F5344CB8AC3E}">
        <p14:creationId xmlns:p14="http://schemas.microsoft.com/office/powerpoint/2010/main" val="2972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ユーザー定義 1">
      <a:majorFont>
        <a:latin typeface="Arial Black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wrap="square">
        <a:spAutoFit/>
      </a:bodyPr>
      <a:lstStyle>
        <a:defPPr>
          <a:defRPr dirty="0"/>
        </a:defPPr>
      </a:lst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8004</TotalTime>
  <Words>2547</Words>
  <Application>Microsoft Office PowerPoint</Application>
  <PresentationFormat>画面に合わせる (4:3)</PresentationFormat>
  <Paragraphs>479</Paragraphs>
  <Slides>20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アース</vt:lpstr>
      <vt:lpstr>Source-level optimizations  for high-level synthesis (HLS)</vt:lpstr>
      <vt:lpstr>Source-level code tuning for HLS</vt:lpstr>
      <vt:lpstr>Various loop optimizations</vt:lpstr>
      <vt:lpstr>Combination of loop optimizations</vt:lpstr>
      <vt:lpstr>Concept of polyhedral-based optimizations </vt:lpstr>
      <vt:lpstr>Static Control Parts (SCoP):  Target of polyhedral optimization</vt:lpstr>
      <vt:lpstr>Polyhedral-based Loop Fusion  with Outer Loop Shifting  for High-level Synthesis</vt:lpstr>
      <vt:lpstr>Advantage of loop fusion for accelerator synthesis</vt:lpstr>
      <vt:lpstr>Previous polyhedral-based loop fusion : Pluto [1]</vt:lpstr>
      <vt:lpstr>Loop fusion with Outer Loop Shifting (OLS) [2]</vt:lpstr>
      <vt:lpstr>Experimental results</vt:lpstr>
      <vt:lpstr>Scalar Replacement  with polyhedral model for Hardware Synthesis</vt:lpstr>
      <vt:lpstr>High-level synthesis and necessity of code tuning</vt:lpstr>
      <vt:lpstr>Scalar replacement (SR)</vt:lpstr>
      <vt:lpstr>Scalar replacement with polyhedral model</vt:lpstr>
      <vt:lpstr>Preliminary experimental result</vt:lpstr>
      <vt:lpstr>Research project at DRG:  Design space exploration and  memory access optimization for  Deep Neural Network (DNN)</vt:lpstr>
      <vt:lpstr>Summary of the project</vt:lpstr>
      <vt:lpstr>Plan</vt:lpstr>
      <vt:lpstr>Get HLS-synthesizable C code for DNN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既定</dc:creator>
  <cp:lastModifiedBy>seto</cp:lastModifiedBy>
  <cp:revision>1318</cp:revision>
  <cp:lastPrinted>2017-09-14T08:57:53Z</cp:lastPrinted>
  <dcterms:created xsi:type="dcterms:W3CDTF">2014-08-15T13:15:23Z</dcterms:created>
  <dcterms:modified xsi:type="dcterms:W3CDTF">2018-04-19T18:24:30Z</dcterms:modified>
</cp:coreProperties>
</file>