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349" r:id="rId2"/>
    <p:sldId id="348" r:id="rId3"/>
    <p:sldId id="350" r:id="rId4"/>
    <p:sldId id="351" r:id="rId5"/>
    <p:sldId id="352" r:id="rId6"/>
    <p:sldId id="367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99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8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 smtClean="0">
                <a:latin typeface="Helvetica" pitchFamily="34" charset="0"/>
              </a:defRPr>
            </a:lvl1pPr>
          </a:lstStyle>
          <a:p>
            <a:pPr>
              <a:defRPr/>
            </a:pPr>
            <a:fld id="{95CB31C8-6726-4741-B789-41526A16E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 smtClean="0"/>
            </a:lvl1pPr>
          </a:lstStyle>
          <a:p>
            <a:pPr>
              <a:defRPr/>
            </a:pPr>
            <a:fld id="{64F46CD2-2E6B-47ED-9116-4AB915034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4950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 b="0" i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>
              <a:defRPr/>
            </a:pPr>
            <a:fld id="{F6ABE41B-17BD-4BEE-A4FE-545391590021}" type="slidenum">
              <a:rPr lang="en-US" sz="1200" b="0">
                <a:latin typeface="Comic Sans MS" pitchFamily="66" charset="0"/>
              </a:rPr>
              <a:pPr>
                <a:defRPr/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88714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 rtl="0"/>
            <a:r>
              <a:rPr lang="en-US" sz="1200" b="0" i="1" u="none" strike="noStrike" kern="1200" baseline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Ali </a:t>
            </a:r>
            <a:r>
              <a:rPr lang="en-US" sz="1200" b="0" i="1" u="none" strike="noStrike" kern="1200" baseline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Gülbağ</a:t>
            </a:r>
            <a:r>
              <a:rPr lang="en-US" sz="1200" b="0" i="1" u="none" strike="noStrike" kern="1200" baseline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(Translated by Sinan </a:t>
            </a:r>
            <a:r>
              <a:rPr lang="en-US" sz="1200" b="0" i="1" u="none" strike="noStrike" kern="1200" baseline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İlyas</a:t>
            </a:r>
            <a:r>
              <a:rPr lang="en-US" sz="1200" b="0" i="1" u="none" strike="noStrike" kern="1200" baseline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200"/>
            <a:ext cx="8151813" cy="790575"/>
          </a:xfrm>
        </p:spPr>
        <p:txBody>
          <a:bodyPr/>
          <a:lstStyle/>
          <a:p>
            <a:r>
              <a:rPr lang="en-US" sz="2800" b="1" dirty="0" smtClean="0"/>
              <a:t>EXAMPLES</a:t>
            </a:r>
            <a:endParaRPr lang="tr-TR" sz="2800" b="1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99312"/>
            <a:ext cx="8375650" cy="5078412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</a:t>
            </a:r>
            <a:r>
              <a:rPr lang="en-US" sz="2000" b="1" dirty="0" smtClean="0"/>
              <a:t>Arithmetic operations in 2’s complement form</a:t>
            </a: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</a:t>
            </a:r>
            <a:r>
              <a:rPr lang="en-US" sz="2000" b="1" dirty="0" smtClean="0"/>
              <a:t>Arithmetic operations with BCD numbers</a:t>
            </a: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</a:t>
            </a:r>
            <a:r>
              <a:rPr lang="en-US" sz="2000" b="1" dirty="0" smtClean="0"/>
              <a:t>Use of </a:t>
            </a:r>
            <a:r>
              <a:rPr lang="en-US" sz="2000" b="1" dirty="0" err="1" smtClean="0"/>
              <a:t>Booelan</a:t>
            </a:r>
            <a:r>
              <a:rPr lang="en-US" sz="2000" b="1" dirty="0" smtClean="0"/>
              <a:t> algebra rules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b="1" dirty="0" smtClean="0"/>
              <a:t> Deriving logical expressions from logic circuits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</a:t>
            </a:r>
            <a:r>
              <a:rPr lang="en-US" sz="2000" b="1" dirty="0" smtClean="0"/>
              <a:t>Implementing logic circuits from logical expressions</a:t>
            </a: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b="1" dirty="0" smtClean="0"/>
              <a:t> Timing diagrams of logic circuits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b="1" dirty="0" smtClean="0"/>
              <a:t> Generating truth tables from verbal definition of problems.</a:t>
            </a: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#8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A combinational logic circuit and the input signals’ timing diagram is given below. Let’s find out the timing diagram of the output.</a:t>
            </a: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176" y="2481974"/>
            <a:ext cx="3242250" cy="11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6" name="Group 2"/>
          <p:cNvGrpSpPr>
            <a:grpSpLocks noChangeAspect="1"/>
          </p:cNvGrpSpPr>
          <p:nvPr/>
        </p:nvGrpSpPr>
        <p:grpSpPr bwMode="auto">
          <a:xfrm>
            <a:off x="4581688" y="2092487"/>
            <a:ext cx="3435079" cy="2602611"/>
            <a:chOff x="1189" y="13248"/>
            <a:chExt cx="3922" cy="2969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 flipV="1">
              <a:off x="1383" y="13355"/>
              <a:ext cx="0" cy="17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386" y="14222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386" y="15122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386" y="14226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752" y="13872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766" y="13862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746" y="13862"/>
              <a:ext cx="0" cy="2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572" y="13920"/>
              <a:ext cx="0" cy="20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189" y="13248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214" y="14274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1386" y="1422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931" y="14014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4917" y="14884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2500" y="1600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1236" y="13652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1236" y="14027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236" y="15482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236" y="14972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1386" y="16007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V="1">
              <a:off x="1386" y="15092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4674" y="14232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1229" y="15174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236" y="15857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236" y="14627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1746" y="15641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1766" y="15655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4920" y="15753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H="1">
              <a:off x="1388" y="15120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flipH="1">
              <a:off x="1386" y="15992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2486" y="13884"/>
              <a:ext cx="0" cy="2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119" y="13866"/>
              <a:ext cx="0" cy="2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flipH="1">
              <a:off x="1752" y="15120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2486" y="15641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2119" y="14784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>
              <a:off x="2486" y="13866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2119" y="14796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>
              <a:off x="2500" y="14208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3206" y="16001"/>
              <a:ext cx="14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3206" y="13872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3220" y="13862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>
              <a:off x="3940" y="13866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>
              <a:off x="3954" y="14208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2839" y="14201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0" name="Line 46"/>
            <p:cNvSpPr>
              <a:spLocks noChangeShapeType="1"/>
            </p:cNvSpPr>
            <p:nvPr/>
          </p:nvSpPr>
          <p:spPr bwMode="auto">
            <a:xfrm>
              <a:off x="3206" y="14222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>
              <a:off x="3954" y="14201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2" name="Line 48"/>
            <p:cNvSpPr>
              <a:spLocks noChangeShapeType="1"/>
            </p:cNvSpPr>
            <p:nvPr/>
          </p:nvSpPr>
          <p:spPr bwMode="auto">
            <a:xfrm flipH="1">
              <a:off x="3205" y="1510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3" name="Line 49"/>
            <p:cNvSpPr>
              <a:spLocks noChangeShapeType="1"/>
            </p:cNvSpPr>
            <p:nvPr/>
          </p:nvSpPr>
          <p:spPr bwMode="auto">
            <a:xfrm>
              <a:off x="3572" y="14772"/>
              <a:ext cx="11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3572" y="14784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H="1">
              <a:off x="2846" y="1510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2839" y="14796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#8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4387291" cy="5311476"/>
          </a:xfrm>
        </p:spPr>
        <p:txBody>
          <a:bodyPr/>
          <a:lstStyle/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F = AB+(B+C)’ = AB+B’C’</a:t>
            </a:r>
            <a:endParaRPr lang="en-US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The term AB tells us that, the output would be 1 when </a:t>
            </a:r>
            <a:r>
              <a:rPr lang="tr-TR" sz="2000" dirty="0" smtClean="0"/>
              <a:t>A </a:t>
            </a:r>
            <a:r>
              <a:rPr lang="en-US" sz="2000" dirty="0" smtClean="0"/>
              <a:t>and</a:t>
            </a:r>
            <a:r>
              <a:rPr lang="tr-TR" sz="2000" dirty="0" smtClean="0"/>
              <a:t> B</a:t>
            </a:r>
            <a:r>
              <a:rPr lang="en-US" sz="2000" dirty="0"/>
              <a:t> </a:t>
            </a:r>
            <a:r>
              <a:rPr lang="en-US" sz="2000" dirty="0" smtClean="0"/>
              <a:t>are both 1.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term B’C’ tells us that, the output would be 1 when B and C are both 0.</a:t>
            </a: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01" y="1362195"/>
            <a:ext cx="3606120" cy="116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0" name="Group 2"/>
          <p:cNvGrpSpPr>
            <a:grpSpLocks noChangeAspect="1"/>
          </p:cNvGrpSpPr>
          <p:nvPr/>
        </p:nvGrpSpPr>
        <p:grpSpPr bwMode="auto">
          <a:xfrm>
            <a:off x="4891386" y="2067746"/>
            <a:ext cx="3561826" cy="3545935"/>
            <a:chOff x="1822" y="12277"/>
            <a:chExt cx="3922" cy="3905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V="1">
              <a:off x="2016" y="12384"/>
              <a:ext cx="0" cy="17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2019" y="13251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2019" y="14151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2019" y="13255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2385" y="12901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2399" y="12891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2379" y="12891"/>
              <a:ext cx="0" cy="2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4205" y="12949"/>
              <a:ext cx="0" cy="2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822" y="12277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847" y="13303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V="1">
              <a:off x="2019" y="1325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5564" y="13043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5550" y="13913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3133" y="15035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869" y="12681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869" y="13056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1869" y="14511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1869" y="14001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019" y="15036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V="1">
              <a:off x="2019" y="14121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5307" y="13261"/>
              <a:ext cx="0" cy="2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862" y="14203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1869" y="14886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869" y="13656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2379" y="14670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2399" y="14684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5553" y="14782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2021" y="14149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 flipH="1">
              <a:off x="2019" y="15021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3119" y="12913"/>
              <a:ext cx="0" cy="2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752" y="12895"/>
              <a:ext cx="0" cy="2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2385" y="14149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3119" y="14670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752" y="13813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3119" y="12895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752" y="13825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3133" y="13237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3839" y="15030"/>
              <a:ext cx="14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3839" y="12901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3853" y="12891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4573" y="12895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4587" y="13237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3472" y="13230"/>
              <a:ext cx="0" cy="2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3839" y="13251"/>
              <a:ext cx="0" cy="26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4587" y="13230"/>
              <a:ext cx="0" cy="2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H="1">
              <a:off x="3838" y="14137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4205" y="13801"/>
              <a:ext cx="11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>
              <a:off x="4205" y="13813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 flipH="1">
              <a:off x="3479" y="14137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3472" y="13825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V="1">
              <a:off x="2021" y="1503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2041" y="15918"/>
              <a:ext cx="3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83" name="Text Box 55"/>
            <p:cNvSpPr txBox="1">
              <a:spLocks noChangeArrowheads="1"/>
            </p:cNvSpPr>
            <p:nvPr/>
          </p:nvSpPr>
          <p:spPr bwMode="auto">
            <a:xfrm>
              <a:off x="5537" y="15718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84" name="Text Box 56"/>
            <p:cNvSpPr txBox="1">
              <a:spLocks noChangeArrowheads="1"/>
            </p:cNvSpPr>
            <p:nvPr/>
          </p:nvSpPr>
          <p:spPr bwMode="auto">
            <a:xfrm>
              <a:off x="1848" y="15142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85" name="Text Box 57"/>
            <p:cNvSpPr txBox="1">
              <a:spLocks noChangeArrowheads="1"/>
            </p:cNvSpPr>
            <p:nvPr/>
          </p:nvSpPr>
          <p:spPr bwMode="auto">
            <a:xfrm>
              <a:off x="1848" y="15822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86" name="Text Box 58"/>
            <p:cNvSpPr txBox="1">
              <a:spLocks noChangeArrowheads="1"/>
            </p:cNvSpPr>
            <p:nvPr/>
          </p:nvSpPr>
          <p:spPr bwMode="auto">
            <a:xfrm>
              <a:off x="1841" y="15410"/>
              <a:ext cx="1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 flipH="1">
              <a:off x="2002" y="15581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2385" y="15569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H="1">
              <a:off x="2399" y="1591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 flipH="1">
              <a:off x="2758" y="1556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>
              <a:off x="2768" y="15558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 flipH="1">
              <a:off x="3112" y="15905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3112" y="15568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3469" y="15558"/>
              <a:ext cx="11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3482" y="15568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4586" y="15568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>
              <a:off x="4573" y="15918"/>
              <a:ext cx="7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#9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Let’s generate the truth table and the simplified logical expression from the timing diagram below.</a:t>
            </a: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pic>
        <p:nvPicPr>
          <p:cNvPr id="57" name="56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95" y="2239097"/>
            <a:ext cx="3862858" cy="257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" name="57 Tablo"/>
          <p:cNvGraphicFramePr>
            <a:graphicFrameLocks noGrp="1"/>
          </p:cNvGraphicFramePr>
          <p:nvPr/>
        </p:nvGraphicFramePr>
        <p:xfrm>
          <a:off x="5515438" y="2405551"/>
          <a:ext cx="1325880" cy="2839212"/>
        </p:xfrm>
        <a:graphic>
          <a:graphicData uri="http://schemas.openxmlformats.org/drawingml/2006/table">
            <a:tbl>
              <a:tblPr/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671877" y="5234887"/>
            <a:ext cx="1223190" cy="44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 = A+B.C’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10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Let’s assume that we are asked to build a combinational logic circuit with 3 inputs</a:t>
            </a:r>
            <a:r>
              <a:rPr lang="tr-TR" sz="2000" dirty="0" smtClean="0"/>
              <a:t> (a,b,c) </a:t>
            </a:r>
            <a:r>
              <a:rPr lang="en-US" sz="2000" dirty="0" smtClean="0"/>
              <a:t>and a single output </a:t>
            </a:r>
            <a:r>
              <a:rPr lang="tr-TR" sz="2000" dirty="0" smtClean="0"/>
              <a:t>(z)</a:t>
            </a:r>
            <a:r>
              <a:rPr lang="en-US" sz="2000" dirty="0" smtClean="0"/>
              <a:t>. This circuit must output 1 when the binary value of the inputs is less than 3.</a:t>
            </a:r>
            <a:r>
              <a:rPr lang="tr-TR" sz="2000" dirty="0" smtClean="0"/>
              <a:t> </a:t>
            </a:r>
            <a:r>
              <a:rPr lang="en-US" sz="2000" dirty="0" smtClean="0"/>
              <a:t>Let’s generate the truth table and find out the simplified expression.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				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			              z = </a:t>
            </a:r>
            <a:r>
              <a:rPr lang="tr-TR" sz="2000" dirty="0" err="1" smtClean="0"/>
              <a:t>a’b’c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a’b’c</a:t>
            </a:r>
            <a:r>
              <a:rPr lang="tr-TR" sz="2000" dirty="0" smtClean="0"/>
              <a:t>+</a:t>
            </a:r>
            <a:r>
              <a:rPr lang="tr-TR" sz="2000" dirty="0" err="1" smtClean="0"/>
              <a:t>a’bc</a:t>
            </a:r>
            <a:r>
              <a:rPr lang="tr-TR" sz="2000" dirty="0" smtClean="0"/>
              <a:t>’ = </a:t>
            </a:r>
            <a:r>
              <a:rPr lang="tr-TR" sz="2000" dirty="0" err="1" smtClean="0"/>
              <a:t>a’b</a:t>
            </a:r>
            <a:r>
              <a:rPr lang="tr-TR" sz="2000" dirty="0" smtClean="0"/>
              <a:t>’(c’+c)+</a:t>
            </a:r>
            <a:r>
              <a:rPr lang="tr-TR" sz="2000" dirty="0" err="1" smtClean="0"/>
              <a:t>a’bc</a:t>
            </a:r>
            <a:r>
              <a:rPr lang="tr-TR" sz="2000" dirty="0" smtClean="0"/>
              <a:t>’</a:t>
            </a:r>
          </a:p>
          <a:p>
            <a:pPr>
              <a:buNone/>
            </a:pPr>
            <a:r>
              <a:rPr lang="tr-TR" sz="2000" dirty="0" smtClean="0"/>
              <a:t>  				  = </a:t>
            </a:r>
            <a:r>
              <a:rPr lang="tr-TR" sz="2000" dirty="0" err="1" smtClean="0"/>
              <a:t>a’b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a’bc</a:t>
            </a:r>
            <a:r>
              <a:rPr lang="tr-TR" sz="2000" dirty="0" smtClean="0"/>
              <a:t>’ = a’(b’+</a:t>
            </a:r>
            <a:r>
              <a:rPr lang="tr-TR" sz="2000" dirty="0" err="1" smtClean="0"/>
              <a:t>bc</a:t>
            </a:r>
            <a:r>
              <a:rPr lang="tr-TR" sz="2000" dirty="0" smtClean="0"/>
              <a:t>’) = a’(b’+c’) = </a:t>
            </a:r>
            <a:r>
              <a:rPr lang="tr-TR" sz="2000" dirty="0" err="1" smtClean="0"/>
              <a:t>a’b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a’c</a:t>
            </a:r>
            <a:r>
              <a:rPr lang="tr-TR" sz="2000" dirty="0" smtClean="0"/>
              <a:t>’</a:t>
            </a:r>
          </a:p>
          <a:p>
            <a:pPr>
              <a:buNone/>
            </a:pPr>
            <a:r>
              <a:rPr lang="tr-TR" sz="2000" dirty="0" smtClean="0"/>
              <a:t> 				</a:t>
            </a:r>
          </a:p>
          <a:p>
            <a:pPr>
              <a:buNone/>
            </a:pPr>
            <a:r>
              <a:rPr lang="tr-TR" sz="2000" dirty="0" smtClean="0"/>
              <a:t>  				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547299" y="2363678"/>
          <a:ext cx="1417424" cy="2913507"/>
        </p:xfrm>
        <a:graphic>
          <a:graphicData uri="http://schemas.openxmlformats.org/drawingml/2006/table">
            <a:tbl>
              <a:tblPr/>
              <a:tblGrid>
                <a:gridCol w="3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11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Let’s assume that we are asked to build a combinational logic circuit with 3 inputs</a:t>
            </a:r>
            <a:r>
              <a:rPr lang="tr-TR" sz="2000" dirty="0"/>
              <a:t> (</a:t>
            </a:r>
            <a:r>
              <a:rPr lang="tr-TR" sz="2000" dirty="0" err="1" smtClean="0"/>
              <a:t>a,b,c</a:t>
            </a:r>
            <a:r>
              <a:rPr lang="tr-TR" sz="2000" dirty="0"/>
              <a:t>) </a:t>
            </a:r>
            <a:r>
              <a:rPr lang="en-US" sz="2000" dirty="0"/>
              <a:t>and a single output </a:t>
            </a:r>
            <a:r>
              <a:rPr lang="tr-TR" sz="2000" dirty="0"/>
              <a:t>(z)</a:t>
            </a:r>
            <a:r>
              <a:rPr lang="en-US" sz="2000" dirty="0" smtClean="0"/>
              <a:t>. This circuit must output 1 when the number of 1’s are greater than the number of 0’s at the input </a:t>
            </a:r>
            <a:r>
              <a:rPr lang="tr-TR" sz="2000" b="1" dirty="0" smtClean="0"/>
              <a:t>(</a:t>
            </a:r>
            <a:r>
              <a:rPr lang="en-US" sz="2000" b="1" dirty="0" smtClean="0"/>
              <a:t>Majority Function</a:t>
            </a:r>
            <a:r>
              <a:rPr lang="tr-TR" sz="2000" b="1" dirty="0" smtClean="0"/>
              <a:t>)</a:t>
            </a:r>
            <a:r>
              <a:rPr lang="tr-TR" sz="2000" dirty="0" smtClean="0"/>
              <a:t>. </a:t>
            </a:r>
            <a:r>
              <a:rPr lang="en-US" sz="2000" dirty="0"/>
              <a:t>Let’s generate the truth table and find out the simplified expression.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			  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			   z = </a:t>
            </a:r>
            <a:r>
              <a:rPr lang="tr-TR" sz="2000" dirty="0" err="1" smtClean="0"/>
              <a:t>a’bc</a:t>
            </a:r>
            <a:r>
              <a:rPr lang="tr-TR" sz="2000" dirty="0" smtClean="0"/>
              <a:t>+</a:t>
            </a:r>
            <a:r>
              <a:rPr lang="tr-TR" sz="2000" dirty="0" err="1" smtClean="0"/>
              <a:t>ab’c</a:t>
            </a:r>
            <a:r>
              <a:rPr lang="tr-TR" sz="2000" dirty="0" smtClean="0"/>
              <a:t>+</a:t>
            </a:r>
            <a:r>
              <a:rPr lang="tr-TR" sz="2000" dirty="0" err="1" smtClean="0"/>
              <a:t>abc</a:t>
            </a:r>
            <a:r>
              <a:rPr lang="tr-TR" sz="2000" dirty="0" smtClean="0"/>
              <a:t>’+</a:t>
            </a:r>
            <a:r>
              <a:rPr lang="tr-TR" sz="2000" dirty="0" err="1" smtClean="0"/>
              <a:t>abc</a:t>
            </a:r>
            <a:r>
              <a:rPr lang="tr-TR" sz="2000" dirty="0" smtClean="0"/>
              <a:t> = </a:t>
            </a:r>
            <a:r>
              <a:rPr lang="tr-TR" sz="2000" dirty="0" err="1" smtClean="0"/>
              <a:t>a’bc</a:t>
            </a:r>
            <a:r>
              <a:rPr lang="tr-TR" sz="2000" dirty="0" smtClean="0"/>
              <a:t>+</a:t>
            </a:r>
            <a:r>
              <a:rPr lang="tr-TR" sz="2000" dirty="0" err="1" smtClean="0"/>
              <a:t>ab’c</a:t>
            </a:r>
            <a:r>
              <a:rPr lang="tr-TR" sz="2000" dirty="0" smtClean="0"/>
              <a:t>+ab(c+c’)</a:t>
            </a:r>
          </a:p>
          <a:p>
            <a:pPr>
              <a:buNone/>
            </a:pPr>
            <a:r>
              <a:rPr lang="tr-TR" sz="2000" dirty="0" smtClean="0"/>
              <a:t>  			      = </a:t>
            </a:r>
            <a:r>
              <a:rPr lang="tr-TR" sz="2000" dirty="0" err="1" smtClean="0"/>
              <a:t>a’bc</a:t>
            </a:r>
            <a:r>
              <a:rPr lang="tr-TR" sz="2000" dirty="0" smtClean="0"/>
              <a:t>+</a:t>
            </a:r>
            <a:r>
              <a:rPr lang="tr-TR" sz="2000" dirty="0" err="1" smtClean="0"/>
              <a:t>ab’c</a:t>
            </a:r>
            <a:r>
              <a:rPr lang="tr-TR" sz="2000" dirty="0" smtClean="0"/>
              <a:t>+ab = </a:t>
            </a:r>
            <a:r>
              <a:rPr lang="tr-TR" sz="2000" dirty="0" err="1" smtClean="0"/>
              <a:t>a’bc</a:t>
            </a:r>
            <a:r>
              <a:rPr lang="tr-TR" sz="2000" dirty="0" smtClean="0"/>
              <a:t>+a(</a:t>
            </a:r>
            <a:r>
              <a:rPr lang="tr-TR" sz="2000" dirty="0" err="1" smtClean="0"/>
              <a:t>b’c</a:t>
            </a:r>
            <a:r>
              <a:rPr lang="tr-TR" sz="2000" dirty="0" smtClean="0"/>
              <a:t>+b) = </a:t>
            </a:r>
            <a:r>
              <a:rPr lang="tr-TR" sz="2000" dirty="0" err="1" smtClean="0"/>
              <a:t>a’bc</a:t>
            </a:r>
            <a:r>
              <a:rPr lang="tr-TR" sz="2000" dirty="0" smtClean="0"/>
              <a:t>+a(b+c)	</a:t>
            </a:r>
          </a:p>
          <a:p>
            <a:pPr>
              <a:buNone/>
            </a:pPr>
            <a:r>
              <a:rPr lang="tr-TR" sz="2000" dirty="0" smtClean="0"/>
              <a:t> 			      = </a:t>
            </a:r>
            <a:r>
              <a:rPr lang="tr-TR" sz="2000" dirty="0" err="1" smtClean="0"/>
              <a:t>a’bc</a:t>
            </a:r>
            <a:r>
              <a:rPr lang="tr-TR" sz="2000" dirty="0" smtClean="0"/>
              <a:t>+ab+</a:t>
            </a:r>
            <a:r>
              <a:rPr lang="tr-TR" sz="2000" dirty="0" err="1" smtClean="0"/>
              <a:t>ac</a:t>
            </a:r>
            <a:r>
              <a:rPr lang="tr-TR" sz="2000" dirty="0" smtClean="0"/>
              <a:t>	 = b(</a:t>
            </a:r>
            <a:r>
              <a:rPr lang="tr-TR" sz="2000" dirty="0" err="1" smtClean="0"/>
              <a:t>a’c</a:t>
            </a:r>
            <a:r>
              <a:rPr lang="tr-TR" sz="2000" dirty="0" smtClean="0"/>
              <a:t>+a)+</a:t>
            </a:r>
            <a:r>
              <a:rPr lang="tr-TR" sz="2000" dirty="0" err="1" smtClean="0"/>
              <a:t>ac</a:t>
            </a:r>
            <a:r>
              <a:rPr lang="tr-TR" sz="2000" dirty="0" smtClean="0"/>
              <a:t> = b(a+c)+</a:t>
            </a:r>
            <a:r>
              <a:rPr lang="tr-TR" sz="2000" dirty="0" err="1" smtClean="0"/>
              <a:t>ac</a:t>
            </a:r>
            <a:r>
              <a:rPr lang="tr-TR" sz="2000" dirty="0" smtClean="0"/>
              <a:t> = ab+</a:t>
            </a:r>
            <a:r>
              <a:rPr lang="tr-TR" sz="2000" dirty="0" err="1" smtClean="0"/>
              <a:t>bc</a:t>
            </a:r>
            <a:r>
              <a:rPr lang="tr-TR" sz="2000" dirty="0" smtClean="0"/>
              <a:t>+</a:t>
            </a:r>
            <a:r>
              <a:rPr lang="tr-TR" sz="2000" dirty="0" err="1" smtClean="0"/>
              <a:t>ac</a:t>
            </a:r>
            <a:r>
              <a:rPr lang="tr-TR" sz="2000" dirty="0" smtClean="0"/>
              <a:t> </a:t>
            </a:r>
          </a:p>
          <a:p>
            <a:pPr>
              <a:buNone/>
            </a:pPr>
            <a:r>
              <a:rPr lang="tr-TR" sz="2000" dirty="0" smtClean="0"/>
              <a:t>   				</a:t>
            </a:r>
          </a:p>
          <a:p>
            <a:pPr>
              <a:buNone/>
            </a:pPr>
            <a:r>
              <a:rPr lang="tr-TR" sz="2000" dirty="0" smtClean="0"/>
              <a:t>  				</a:t>
            </a:r>
          </a:p>
          <a:p>
            <a:pPr>
              <a:buNone/>
            </a:pPr>
            <a:r>
              <a:rPr lang="tr-TR" sz="2000" dirty="0" smtClean="0"/>
              <a:t> 				</a:t>
            </a:r>
          </a:p>
          <a:p>
            <a:pPr>
              <a:buNone/>
            </a:pPr>
            <a:r>
              <a:rPr lang="tr-TR" sz="2000" dirty="0" smtClean="0"/>
              <a:t>  				</a:t>
            </a:r>
          </a:p>
          <a:p>
            <a:pPr>
              <a:buNone/>
            </a:pPr>
            <a:r>
              <a:rPr lang="tr-TR" sz="2000" dirty="0" smtClean="0"/>
              <a:t>  				</a:t>
            </a:r>
          </a:p>
          <a:p>
            <a:pPr>
              <a:buNone/>
            </a:pPr>
            <a:r>
              <a:rPr lang="tr-TR" sz="2000" dirty="0" smtClean="0"/>
              <a:t>  					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34945" y="2549028"/>
          <a:ext cx="1466851" cy="2913507"/>
        </p:xfrm>
        <a:graphic>
          <a:graphicData uri="http://schemas.openxmlformats.org/drawingml/2006/table">
            <a:tbl>
              <a:tblPr/>
              <a:tblGrid>
                <a:gridCol w="32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12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Let’s assume that we are asked to build a combinational logic circuit with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inputs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This circuit must output the binary value calculated by this formula: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 Binary Value = 4 x Input Binary Value + 3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Let’s generate the truth table and find out the simplified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expressions of the outputs.</a:t>
            </a:r>
            <a:endParaRPr lang="tr-TR" sz="2000" dirty="0" smtClean="0"/>
          </a:p>
          <a:p>
            <a:pPr marL="0" indent="0" algn="just">
              <a:buNone/>
            </a:pPr>
            <a:r>
              <a:rPr lang="en-US" sz="2000" dirty="0" smtClean="0"/>
              <a:t>The maximum binary value that can be input is </a:t>
            </a:r>
            <a:r>
              <a:rPr lang="tr-TR" sz="2000" dirty="0" smtClean="0"/>
              <a:t>11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</a:t>
            </a:r>
            <a:r>
              <a:rPr lang="en-US" sz="2000" dirty="0" smtClean="0"/>
              <a:t>= 3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. So, the maximum binary value of the output can be</a:t>
            </a:r>
            <a:r>
              <a:rPr lang="tr-TR" sz="2000" dirty="0" smtClean="0"/>
              <a:t> 4</a:t>
            </a:r>
            <a:r>
              <a:rPr lang="en-US" sz="2000" dirty="0" smtClean="0"/>
              <a:t>x3+</a:t>
            </a:r>
            <a:r>
              <a:rPr lang="tr-TR" sz="2000" dirty="0" smtClean="0"/>
              <a:t>3 </a:t>
            </a:r>
            <a:r>
              <a:rPr lang="en-US" sz="2000" dirty="0" smtClean="0"/>
              <a:t>= 15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</a:t>
            </a:r>
            <a:r>
              <a:rPr lang="tr-TR" sz="2000" dirty="0" smtClean="0"/>
              <a:t>1111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. </a:t>
            </a:r>
            <a:r>
              <a:rPr lang="en-US" sz="2000" dirty="0" smtClean="0"/>
              <a:t>It means that, the circuit must have 4 outputs.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3232150" indent="0" algn="just">
              <a:buNone/>
            </a:pPr>
            <a:r>
              <a:rPr lang="tr-TR" sz="2000" dirty="0" smtClean="0"/>
              <a:t>F3 = AB’+AB = A</a:t>
            </a:r>
            <a:endParaRPr lang="en-US" sz="2000" dirty="0" smtClean="0"/>
          </a:p>
          <a:p>
            <a:pPr marL="3232150" indent="0" algn="just">
              <a:buNone/>
            </a:pPr>
            <a:r>
              <a:rPr lang="tr-TR" sz="2000" dirty="0" smtClean="0"/>
              <a:t>F2 = A’B+AB = B</a:t>
            </a:r>
            <a:endParaRPr lang="en-US" sz="2000" dirty="0" smtClean="0"/>
          </a:p>
          <a:p>
            <a:pPr marL="3232150" indent="0" algn="just">
              <a:buNone/>
            </a:pPr>
            <a:r>
              <a:rPr lang="tr-TR" sz="2000" dirty="0" smtClean="0"/>
              <a:t>F1 = 1</a:t>
            </a:r>
            <a:endParaRPr lang="en-US" sz="2000" dirty="0" smtClean="0"/>
          </a:p>
          <a:p>
            <a:pPr marL="3232150" indent="0" algn="just">
              <a:buNone/>
            </a:pPr>
            <a:r>
              <a:rPr lang="tr-TR" sz="2000" dirty="0" smtClean="0"/>
              <a:t>F0 = 1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54013"/>
              </p:ext>
            </p:extLst>
          </p:nvPr>
        </p:nvGraphicFramePr>
        <p:xfrm>
          <a:off x="478824" y="4132574"/>
          <a:ext cx="2647434" cy="1577340"/>
        </p:xfrm>
        <a:graphic>
          <a:graphicData uri="http://schemas.openxmlformats.org/drawingml/2006/table">
            <a:tbl>
              <a:tblPr/>
              <a:tblGrid>
                <a:gridCol w="44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F3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F2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F0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13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A router connects multiple computers together and lets them send messages to each other. But the network can transmit a single message at a time. So, if more than one computers try to send messages at the same time, a collision occurs. We are asked to build a collision detector for a network with 3 computers</a:t>
            </a:r>
            <a:r>
              <a:rPr lang="tr-TR" sz="2000" dirty="0" smtClean="0"/>
              <a:t>.</a:t>
            </a:r>
            <a:r>
              <a:rPr lang="en-US" sz="2000" dirty="0" smtClean="0"/>
              <a:t> The circuit has 3 inputs</a:t>
            </a:r>
            <a:r>
              <a:rPr lang="tr-TR" sz="2000" dirty="0" smtClean="0"/>
              <a:t> (</a:t>
            </a:r>
            <a:r>
              <a:rPr lang="tr-TR" sz="2000" dirty="0" err="1" smtClean="0"/>
              <a:t>x,y,z</a:t>
            </a:r>
            <a:r>
              <a:rPr lang="tr-TR" sz="2000" dirty="0" smtClean="0"/>
              <a:t>)</a:t>
            </a:r>
            <a:r>
              <a:rPr lang="en-US" sz="2000" dirty="0" smtClean="0"/>
              <a:t> and these inputs indicate that, the computer connected to that input sends a message. So, if more that a single input is 1, it means that there’s a collision and the circuit must output 1.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		 d = </a:t>
            </a:r>
            <a:r>
              <a:rPr lang="tr-TR" sz="2000" u="sng" dirty="0" err="1" smtClean="0"/>
              <a:t>x’yz</a:t>
            </a:r>
            <a:r>
              <a:rPr lang="tr-TR" sz="2000" dirty="0" smtClean="0"/>
              <a:t>+ </a:t>
            </a:r>
            <a:r>
              <a:rPr lang="tr-TR" sz="2000" dirty="0" err="1" smtClean="0"/>
              <a:t>xy’z</a:t>
            </a:r>
            <a:r>
              <a:rPr lang="tr-TR" sz="2000" dirty="0" smtClean="0"/>
              <a:t> +</a:t>
            </a:r>
            <a:r>
              <a:rPr lang="tr-TR" sz="2000" dirty="0" err="1" smtClean="0"/>
              <a:t>xyz</a:t>
            </a:r>
            <a:r>
              <a:rPr lang="tr-TR" sz="2000" dirty="0" smtClean="0"/>
              <a:t>’ + </a:t>
            </a:r>
            <a:r>
              <a:rPr lang="tr-TR" sz="2000" u="sng" dirty="0" err="1" smtClean="0"/>
              <a:t>xyz</a:t>
            </a:r>
            <a:r>
              <a:rPr lang="tr-TR" sz="2000" u="sng" dirty="0" smtClean="0"/>
              <a:t> </a:t>
            </a:r>
            <a:r>
              <a:rPr lang="tr-TR" sz="2000" dirty="0" smtClean="0"/>
              <a:t>= </a:t>
            </a:r>
            <a:r>
              <a:rPr lang="tr-TR" sz="2000" dirty="0" err="1" smtClean="0"/>
              <a:t>yz</a:t>
            </a:r>
            <a:r>
              <a:rPr lang="tr-TR" sz="2000" dirty="0" smtClean="0"/>
              <a:t> + x(</a:t>
            </a:r>
            <a:r>
              <a:rPr lang="tr-TR" sz="2000" dirty="0" err="1" smtClean="0"/>
              <a:t>y’z</a:t>
            </a:r>
            <a:r>
              <a:rPr lang="tr-TR" sz="2000" dirty="0" smtClean="0"/>
              <a:t>+</a:t>
            </a:r>
            <a:r>
              <a:rPr lang="tr-TR" sz="2000" dirty="0" err="1" smtClean="0"/>
              <a:t>yz</a:t>
            </a:r>
            <a:r>
              <a:rPr lang="tr-TR" sz="2000" dirty="0" smtClean="0"/>
              <a:t>’) = </a:t>
            </a:r>
            <a:r>
              <a:rPr lang="tr-TR" sz="2000" dirty="0" err="1" smtClean="0"/>
              <a:t>yz</a:t>
            </a:r>
            <a:r>
              <a:rPr lang="tr-TR" sz="2000" dirty="0" smtClean="0"/>
              <a:t>+x(y</a:t>
            </a:r>
            <a:r>
              <a:rPr lang="tr-TR" sz="2000" dirty="0" smtClean="0">
                <a:sym typeface="Symbol"/>
              </a:rPr>
              <a:t></a:t>
            </a:r>
            <a:r>
              <a:rPr lang="tr-TR" sz="2000" dirty="0" smtClean="0"/>
              <a:t>z)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73161" y="3179223"/>
          <a:ext cx="1442135" cy="2913507"/>
        </p:xfrm>
        <a:graphic>
          <a:graphicData uri="http://schemas.openxmlformats.org/drawingml/2006/table">
            <a:tbl>
              <a:tblPr/>
              <a:tblGrid>
                <a:gridCol w="31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14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There are 3 compulsory and 2 optional questions in an exam.</a:t>
            </a:r>
          </a:p>
          <a:p>
            <a:pPr marL="0" indent="0" algn="just">
              <a:buNone/>
            </a:pPr>
            <a:r>
              <a:rPr lang="en-US" sz="2000" dirty="0" smtClean="0"/>
              <a:t>A student must answer 3 compulsory questions, or 2 compulsory + 2 optional questions in order to pass the exam.</a:t>
            </a:r>
          </a:p>
          <a:p>
            <a:pPr marL="0" indent="0" algn="just">
              <a:buNone/>
            </a:pPr>
            <a:r>
              <a:rPr lang="en-US" sz="2000" dirty="0" smtClean="0"/>
              <a:t>The inputs </a:t>
            </a:r>
            <a:r>
              <a:rPr lang="tr-TR" sz="2000" dirty="0" smtClean="0"/>
              <a:t>z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, z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, </a:t>
            </a:r>
            <a:r>
              <a:rPr lang="en-US" sz="2000" dirty="0" smtClean="0"/>
              <a:t>and </a:t>
            </a:r>
            <a:r>
              <a:rPr lang="tr-TR" sz="2000" dirty="0" smtClean="0"/>
              <a:t>z</a:t>
            </a:r>
            <a:r>
              <a:rPr lang="tr-TR" sz="2000" baseline="-25000" dirty="0" smtClean="0"/>
              <a:t>3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represent the compulsory questions.</a:t>
            </a:r>
          </a:p>
          <a:p>
            <a:pPr marL="0" indent="0" algn="just">
              <a:buNone/>
            </a:pPr>
            <a:r>
              <a:rPr lang="en-US" sz="2000" dirty="0" smtClean="0"/>
              <a:t>The inputs </a:t>
            </a:r>
            <a:r>
              <a:rPr lang="tr-TR" sz="2000" dirty="0" smtClean="0"/>
              <a:t>s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tr-TR" sz="2000" dirty="0" smtClean="0"/>
              <a:t>s</a:t>
            </a:r>
            <a:r>
              <a:rPr lang="tr-TR" sz="2000" baseline="-25000" dirty="0" smtClean="0"/>
              <a:t>2</a:t>
            </a:r>
            <a:r>
              <a:rPr lang="en-US" sz="2000" dirty="0" smtClean="0"/>
              <a:t> represent the optional questions.</a:t>
            </a:r>
            <a:endParaRPr lang="tr-TR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We can write the expression directly without generating the truth table.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G= z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.z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.z</a:t>
            </a:r>
            <a:r>
              <a:rPr lang="tr-TR" sz="2000" baseline="-25000" dirty="0" smtClean="0"/>
              <a:t>3</a:t>
            </a:r>
            <a:r>
              <a:rPr lang="tr-TR" sz="2000" dirty="0" smtClean="0"/>
              <a:t> + </a:t>
            </a:r>
            <a:r>
              <a:rPr lang="tr-TR" sz="2000" dirty="0" smtClean="0">
                <a:solidFill>
                  <a:srgbClr val="FF0000"/>
                </a:solidFill>
              </a:rPr>
              <a:t>z</a:t>
            </a:r>
            <a:r>
              <a:rPr lang="tr-TR" sz="2000" baseline="-25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>
                <a:solidFill>
                  <a:srgbClr val="FF0000"/>
                </a:solidFill>
              </a:rPr>
              <a:t>.z</a:t>
            </a:r>
            <a:r>
              <a:rPr lang="tr-TR" sz="2000" baseline="-25000" dirty="0" smtClean="0">
                <a:solidFill>
                  <a:srgbClr val="FF0000"/>
                </a:solidFill>
              </a:rPr>
              <a:t>2</a:t>
            </a:r>
            <a:r>
              <a:rPr lang="tr-TR" sz="2000" dirty="0" smtClean="0"/>
              <a:t>.s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.s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+ </a:t>
            </a:r>
            <a:r>
              <a:rPr lang="tr-TR" sz="2000" dirty="0" smtClean="0">
                <a:solidFill>
                  <a:srgbClr val="FF0000"/>
                </a:solidFill>
              </a:rPr>
              <a:t>z</a:t>
            </a:r>
            <a:r>
              <a:rPr lang="tr-TR" sz="2000" baseline="-25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>
                <a:solidFill>
                  <a:srgbClr val="FF0000"/>
                </a:solidFill>
              </a:rPr>
              <a:t>.z</a:t>
            </a:r>
            <a:r>
              <a:rPr lang="tr-TR" sz="2000" baseline="-25000" dirty="0" smtClean="0">
                <a:solidFill>
                  <a:srgbClr val="FF0000"/>
                </a:solidFill>
              </a:rPr>
              <a:t>3</a:t>
            </a:r>
            <a:r>
              <a:rPr lang="tr-TR" sz="2000" dirty="0" smtClean="0"/>
              <a:t>.s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.s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+ </a:t>
            </a:r>
            <a:r>
              <a:rPr lang="tr-TR" sz="2000" dirty="0" smtClean="0">
                <a:solidFill>
                  <a:srgbClr val="FF0000"/>
                </a:solidFill>
              </a:rPr>
              <a:t>z</a:t>
            </a:r>
            <a:r>
              <a:rPr lang="tr-TR" sz="2000" baseline="-25000" dirty="0" smtClean="0">
                <a:solidFill>
                  <a:srgbClr val="FF0000"/>
                </a:solidFill>
              </a:rPr>
              <a:t>2</a:t>
            </a:r>
            <a:r>
              <a:rPr lang="tr-TR" sz="2000" dirty="0" smtClean="0">
                <a:solidFill>
                  <a:srgbClr val="FF0000"/>
                </a:solidFill>
              </a:rPr>
              <a:t>.z</a:t>
            </a:r>
            <a:r>
              <a:rPr lang="tr-TR" sz="2000" baseline="-25000" dirty="0" smtClean="0">
                <a:solidFill>
                  <a:srgbClr val="FF0000"/>
                </a:solidFill>
              </a:rPr>
              <a:t>3</a:t>
            </a:r>
            <a:r>
              <a:rPr lang="tr-TR" sz="2000" dirty="0" smtClean="0"/>
              <a:t>.s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.s</a:t>
            </a:r>
            <a:r>
              <a:rPr lang="tr-TR" sz="2000" baseline="-25000" dirty="0" smtClean="0"/>
              <a:t>2</a:t>
            </a: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15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smtClean="0"/>
              <a:t>We have a car alarm with 3 sensors.</a:t>
            </a:r>
          </a:p>
          <a:p>
            <a:pPr marL="0" indent="0" algn="just">
              <a:buNone/>
            </a:pPr>
            <a:r>
              <a:rPr lang="en-US" sz="1800" b="1" dirty="0" smtClean="0"/>
              <a:t>Sensor D: </a:t>
            </a:r>
            <a:r>
              <a:rPr lang="en-US" sz="1800" dirty="0" smtClean="0"/>
              <a:t>The value is 0 if all the doors are closed, and 1 if any door is open</a:t>
            </a:r>
          </a:p>
          <a:p>
            <a:pPr marL="0" indent="0" algn="just">
              <a:buNone/>
            </a:pPr>
            <a:r>
              <a:rPr lang="en-US" sz="1800" b="1" dirty="0" smtClean="0"/>
              <a:t>Sensor </a:t>
            </a:r>
            <a:r>
              <a:rPr lang="tr-TR" sz="1800" b="1" dirty="0" smtClean="0"/>
              <a:t>G</a:t>
            </a:r>
            <a:r>
              <a:rPr lang="en-US" sz="1800" b="1" dirty="0" smtClean="0"/>
              <a:t>:</a:t>
            </a:r>
            <a:r>
              <a:rPr lang="tr-TR" sz="1800" b="1" dirty="0" smtClean="0"/>
              <a:t> </a:t>
            </a:r>
            <a:r>
              <a:rPr lang="en-US" sz="1800" dirty="0" smtClean="0"/>
              <a:t>The value is </a:t>
            </a:r>
            <a:r>
              <a:rPr lang="tr-TR" sz="1800" dirty="0" smtClean="0"/>
              <a:t>0</a:t>
            </a:r>
            <a:r>
              <a:rPr lang="en-US" sz="1800" dirty="0" smtClean="0"/>
              <a:t> if the engine is stopped</a:t>
            </a:r>
            <a:r>
              <a:rPr lang="tr-TR" sz="1800" dirty="0" smtClean="0"/>
              <a:t>, </a:t>
            </a:r>
            <a:r>
              <a:rPr lang="en-US" sz="1800" dirty="0" smtClean="0"/>
              <a:t>and 1 if the engine is started</a:t>
            </a:r>
            <a:r>
              <a:rPr lang="tr-TR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Sensor</a:t>
            </a:r>
            <a:r>
              <a:rPr lang="tr-TR" sz="1800" b="1" dirty="0" smtClean="0"/>
              <a:t> L</a:t>
            </a:r>
            <a:r>
              <a:rPr lang="en-US" sz="1800" b="1" dirty="0" smtClean="0"/>
              <a:t>:</a:t>
            </a:r>
            <a:r>
              <a:rPr lang="tr-TR" sz="1800" b="1" dirty="0" smtClean="0"/>
              <a:t> </a:t>
            </a:r>
            <a:r>
              <a:rPr lang="en-US" sz="1800" dirty="0" smtClean="0"/>
              <a:t>The value is 0 if the headlights are off, and 1 if the headlights are off.</a:t>
            </a:r>
            <a:endParaRPr lang="tr-TR" sz="1800" dirty="0" smtClean="0"/>
          </a:p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alarm rings (output </a:t>
            </a:r>
            <a:r>
              <a:rPr lang="en-US" sz="1800" dirty="0" smtClean="0"/>
              <a:t>Y is 1) </a:t>
            </a:r>
            <a:r>
              <a:rPr lang="en-US" sz="1800" dirty="0"/>
              <a:t>under </a:t>
            </a:r>
            <a:r>
              <a:rPr lang="en-US" sz="1800" dirty="0" smtClean="0"/>
              <a:t>these conditions:</a:t>
            </a:r>
            <a:endParaRPr lang="tr-TR" sz="1800" dirty="0" smtClean="0"/>
          </a:p>
          <a:p>
            <a:pPr lvl="0">
              <a:buNone/>
            </a:pPr>
            <a:r>
              <a:rPr lang="tr-TR" sz="1800" dirty="0" smtClean="0"/>
              <a:t>1.</a:t>
            </a:r>
            <a:r>
              <a:rPr lang="en-US" sz="1800" dirty="0" smtClean="0"/>
              <a:t> Headlights are on when the engine is stopped.</a:t>
            </a:r>
            <a:endParaRPr lang="tr-TR" sz="1800" dirty="0" smtClean="0"/>
          </a:p>
          <a:p>
            <a:pPr lvl="0">
              <a:buNone/>
            </a:pPr>
            <a:r>
              <a:rPr lang="tr-TR" sz="1800" dirty="0" smtClean="0"/>
              <a:t>2. </a:t>
            </a:r>
            <a:r>
              <a:rPr lang="en-US" sz="1800" dirty="0" smtClean="0"/>
              <a:t>Any door is open when the engine is started.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Let’s generate the truth table and find the expression in </a:t>
            </a:r>
            <a:r>
              <a:rPr lang="en-US" sz="1800" dirty="0" err="1" smtClean="0"/>
              <a:t>SoP</a:t>
            </a:r>
            <a:r>
              <a:rPr lang="en-US" sz="1800" dirty="0" smtClean="0"/>
              <a:t> form.</a:t>
            </a:r>
            <a:endParaRPr lang="tr-TR" sz="18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				 Y=∑ (1,5,6,7) = DG+G’L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72677" y="3535047"/>
          <a:ext cx="1787405" cy="2839212"/>
        </p:xfrm>
        <a:graphic>
          <a:graphicData uri="http://schemas.openxmlformats.org/drawingml/2006/table">
            <a:tbl>
              <a:tblPr/>
              <a:tblGrid>
                <a:gridCol w="4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16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We are asked to build a controller for an air conditioner. The controller has 3 inputs (A, B, T) and 2 outputs (I, S).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b="1" dirty="0" smtClean="0"/>
              <a:t>Input </a:t>
            </a:r>
            <a:r>
              <a:rPr lang="tr-TR" sz="2000" b="1" dirty="0" smtClean="0"/>
              <a:t>A</a:t>
            </a:r>
            <a:r>
              <a:rPr lang="en-US" sz="2000" b="1" dirty="0" smtClean="0"/>
              <a:t> </a:t>
            </a:r>
            <a:r>
              <a:rPr lang="en-US" sz="2000" dirty="0" smtClean="0"/>
              <a:t>is used to select automatic mode (A=1) or manual mode (A=0).</a:t>
            </a:r>
          </a:p>
          <a:p>
            <a:pPr marL="0" indent="0" algn="just">
              <a:buNone/>
            </a:pPr>
            <a:r>
              <a:rPr lang="en-US" sz="2000" b="1" dirty="0" smtClean="0"/>
              <a:t>Input B </a:t>
            </a:r>
            <a:r>
              <a:rPr lang="en-US" sz="2000" dirty="0" smtClean="0"/>
              <a:t>is used to select heating mode (B=1) or cooling mode (B=0).</a:t>
            </a:r>
          </a:p>
          <a:p>
            <a:pPr marL="0" indent="0" algn="just">
              <a:buNone/>
            </a:pPr>
            <a:r>
              <a:rPr lang="en-US" sz="2000" b="1" dirty="0" smtClean="0"/>
              <a:t>Input </a:t>
            </a:r>
            <a:r>
              <a:rPr lang="tr-TR" sz="2000" b="1" dirty="0" smtClean="0"/>
              <a:t>T</a:t>
            </a:r>
            <a:r>
              <a:rPr lang="tr-TR" sz="2000" dirty="0" smtClean="0"/>
              <a:t> </a:t>
            </a:r>
            <a:r>
              <a:rPr lang="en-US" sz="2000" dirty="0" smtClean="0"/>
              <a:t>is connected to a sensor which tells if the room is warmer than desired (T=1) or cooler than desired (T=0).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en-US" sz="2000" b="1" dirty="0" smtClean="0"/>
              <a:t>Output </a:t>
            </a:r>
            <a:r>
              <a:rPr lang="tr-TR" sz="2000" b="1" dirty="0" smtClean="0"/>
              <a:t>I</a:t>
            </a:r>
            <a:r>
              <a:rPr lang="en-US" sz="2000" b="1" dirty="0" smtClean="0"/>
              <a:t> </a:t>
            </a:r>
            <a:r>
              <a:rPr lang="en-US" sz="2000" dirty="0" smtClean="0"/>
              <a:t>is used to switch the heater on (I=1) or off (I=0).</a:t>
            </a:r>
          </a:p>
          <a:p>
            <a:pPr marL="0" indent="0" algn="just">
              <a:buNone/>
            </a:pPr>
            <a:r>
              <a:rPr lang="en-US" sz="2000" b="1" dirty="0"/>
              <a:t>Output </a:t>
            </a:r>
            <a:r>
              <a:rPr lang="en-US" sz="2000" b="1" dirty="0" smtClean="0"/>
              <a:t>S </a:t>
            </a:r>
            <a:r>
              <a:rPr lang="en-US" sz="2000" dirty="0"/>
              <a:t>is used to switch the </a:t>
            </a:r>
            <a:r>
              <a:rPr lang="en-US" sz="2000" dirty="0" smtClean="0"/>
              <a:t>cooler </a:t>
            </a:r>
            <a:r>
              <a:rPr lang="en-US" sz="2000" dirty="0"/>
              <a:t>on </a:t>
            </a:r>
            <a:r>
              <a:rPr lang="en-US" sz="2000" dirty="0" smtClean="0"/>
              <a:t>(S=1</a:t>
            </a:r>
            <a:r>
              <a:rPr lang="en-US" sz="2000" dirty="0"/>
              <a:t>) or off </a:t>
            </a:r>
            <a:r>
              <a:rPr lang="en-US" sz="2000" dirty="0" smtClean="0"/>
              <a:t>(S=0).</a:t>
            </a: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 smtClean="0"/>
              <a:t>Example #1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Let’s perform the operations below and check if there’s an overflow</a:t>
            </a:r>
            <a:r>
              <a:rPr lang="tr-TR" sz="2000" dirty="0" smtClean="0"/>
              <a:t>.</a:t>
            </a:r>
          </a:p>
          <a:p>
            <a:pPr>
              <a:buNone/>
            </a:pPr>
            <a:r>
              <a:rPr lang="tr-TR" sz="2000" dirty="0" smtClean="0"/>
              <a:t> -117              117      </a:t>
            </a:r>
          </a:p>
          <a:p>
            <a:pPr>
              <a:buNone/>
            </a:pPr>
            <a:r>
              <a:rPr lang="tr-TR" sz="2000" u="sng" dirty="0" smtClean="0"/>
              <a:t> + 89</a:t>
            </a:r>
            <a:r>
              <a:rPr lang="tr-TR" sz="2000" dirty="0" smtClean="0"/>
              <a:t>          </a:t>
            </a:r>
            <a:r>
              <a:rPr lang="tr-TR" sz="2000" u="sng" dirty="0" smtClean="0"/>
              <a:t>-  (-89</a:t>
            </a:r>
            <a:r>
              <a:rPr lang="tr-TR" sz="2000" dirty="0" smtClean="0"/>
              <a:t>)</a:t>
            </a:r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FontTx/>
              <a:buNone/>
            </a:pPr>
            <a:endParaRPr lang="tr-TR" sz="2000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42707"/>
              </p:ext>
            </p:extLst>
          </p:nvPr>
        </p:nvGraphicFramePr>
        <p:xfrm>
          <a:off x="491050" y="2659188"/>
          <a:ext cx="3784387" cy="2523744"/>
        </p:xfrm>
        <a:graphic>
          <a:graphicData uri="http://schemas.openxmlformats.org/drawingml/2006/table">
            <a:tbl>
              <a:tblPr/>
              <a:tblGrid>
                <a:gridCol w="122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     - 117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tr-TR" sz="1800" u="sng" dirty="0">
                          <a:latin typeface="Times New Roman"/>
                          <a:ea typeface="Times New Roman"/>
                          <a:cs typeface="Times New Roman"/>
                        </a:rPr>
                        <a:t>+  89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       -28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10001011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u="sng" dirty="0">
                          <a:latin typeface="Times New Roman"/>
                          <a:ea typeface="Times New Roman"/>
                          <a:cs typeface="Times New Roman"/>
                        </a:rPr>
                        <a:t>+ 01011001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tr-TR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1100100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tr-TR" sz="18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Overflow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117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tr-TR" sz="1800" u="sng" dirty="0">
                          <a:latin typeface="Times New Roman"/>
                          <a:ea typeface="Times New Roman"/>
                          <a:cs typeface="Times New Roman"/>
                        </a:rPr>
                        <a:t>- ( - 89)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      206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01110101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u="sng" dirty="0">
                          <a:latin typeface="Times New Roman"/>
                          <a:ea typeface="Times New Roman"/>
                          <a:cs typeface="Times New Roman"/>
                        </a:rPr>
                        <a:t>+ 01011001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tr-TR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1001110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Overflow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#</a:t>
            </a:r>
            <a:r>
              <a:rPr lang="en-US" sz="2400" b="1" dirty="0" smtClean="0"/>
              <a:t>16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The desired behavior of the controller is described below.</a:t>
            </a:r>
            <a:endParaRPr lang="tr-TR" sz="2000" dirty="0" smtClean="0"/>
          </a:p>
          <a:p>
            <a:pPr marL="0" indent="0" algn="just">
              <a:buNone/>
            </a:pPr>
            <a:endParaRPr lang="tr-TR" sz="11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 truth table can be generated from the description above.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							      S(A,B,T) = ∑(0,1,5)</a:t>
            </a:r>
          </a:p>
          <a:p>
            <a:pPr marL="0" indent="0" algn="just">
              <a:buNone/>
            </a:pPr>
            <a:r>
              <a:rPr lang="tr-TR" sz="2000" dirty="0" smtClean="0"/>
              <a:t>						      I(A,B,T)  = ∑(2,3,6)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83816"/>
              </p:ext>
            </p:extLst>
          </p:nvPr>
        </p:nvGraphicFramePr>
        <p:xfrm>
          <a:off x="485652" y="1345137"/>
          <a:ext cx="8188790" cy="2266188"/>
        </p:xfrm>
        <a:graphic>
          <a:graphicData uri="http://schemas.openxmlformats.org/drawingml/2006/table">
            <a:tbl>
              <a:tblPr/>
              <a:tblGrid>
                <a:gridCol w="409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In Automatic</a:t>
                      </a:r>
                      <a:r>
                        <a:rPr lang="en-US" sz="18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Mode 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(A=1)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tr-TR" sz="18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Manu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Mode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A=0)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When the user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switches to heating mode, the controller will turn on the heater if the room is cooler than desired, or turn off the heater if the room is warmer than desired.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When the user switches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to heating mode, the controller will turn on the heater no matter what the temperature is.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When the user</a:t>
                      </a:r>
                      <a:r>
                        <a:rPr lang="en-US" sz="16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switches to cooling mode, the controller will turn on the cooer if the room is warmer than desired, or turn off the cooler if the room is cooler than desired.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When the user switches</a:t>
                      </a:r>
                      <a:r>
                        <a:rPr lang="en-US" sz="16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to cooling mode, the controller will turn on the cooler no matter what the temperature is.</a:t>
                      </a:r>
                      <a:endParaRPr lang="tr-TR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8579"/>
              </p:ext>
            </p:extLst>
          </p:nvPr>
        </p:nvGraphicFramePr>
        <p:xfrm>
          <a:off x="490254" y="4068214"/>
          <a:ext cx="5552201" cy="2194560"/>
        </p:xfrm>
        <a:graphic>
          <a:graphicData uri="http://schemas.openxmlformats.org/drawingml/2006/table">
            <a:tbl>
              <a:tblPr/>
              <a:tblGrid>
                <a:gridCol w="55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0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Rule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Manual Mode Rule #2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Manual Mode Rule #2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Manual Mode Rule #1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Manual Mode Rule #1</a:t>
                      </a:r>
                      <a:r>
                        <a:rPr lang="tr-TR" sz="16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Automatic Mode Rule #2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Automatic Mode Rule #2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Automatic Mode Rule #1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Automatic Mode Rule #1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#2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Let’s perform the operation below in BCD.</a:t>
            </a:r>
          </a:p>
          <a:p>
            <a:pPr>
              <a:buNone/>
            </a:pPr>
            <a:r>
              <a:rPr lang="tr-TR" sz="2000" dirty="0"/>
              <a:t>(387)</a:t>
            </a:r>
            <a:r>
              <a:rPr lang="tr-TR" sz="2000" baseline="-25000" dirty="0"/>
              <a:t>10</a:t>
            </a:r>
            <a:r>
              <a:rPr lang="tr-TR" sz="2000" dirty="0"/>
              <a:t> + (</a:t>
            </a:r>
            <a:r>
              <a:rPr lang="tr-TR" sz="2000" dirty="0" smtClean="0"/>
              <a:t>439)</a:t>
            </a:r>
            <a:r>
              <a:rPr lang="tr-TR" sz="2000" baseline="-25000" dirty="0" smtClean="0"/>
              <a:t>10</a:t>
            </a:r>
            <a:endParaRPr lang="en-US" sz="2000" baseline="-25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         </a:t>
            </a:r>
            <a:r>
              <a:rPr lang="tr-TR" sz="2000" dirty="0" smtClean="0">
                <a:solidFill>
                  <a:srgbClr val="FF0000"/>
                </a:solidFill>
              </a:rPr>
              <a:t>1	        1</a:t>
            </a:r>
          </a:p>
          <a:p>
            <a:pPr>
              <a:buNone/>
            </a:pPr>
            <a:r>
              <a:rPr lang="tr-TR" sz="2000" dirty="0" smtClean="0"/>
              <a:t>   0011	  1000    0111</a:t>
            </a:r>
          </a:p>
          <a:p>
            <a:pPr>
              <a:buNone/>
            </a:pPr>
            <a:r>
              <a:rPr lang="tr-TR" sz="2000" dirty="0" smtClean="0"/>
              <a:t>+ 0100 	  0011    1001</a:t>
            </a:r>
          </a:p>
          <a:p>
            <a:pPr>
              <a:buNone/>
            </a:pPr>
            <a:r>
              <a:rPr lang="tr-TR" sz="2000" dirty="0" smtClean="0"/>
              <a:t>   1000     1100   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0000</a:t>
            </a:r>
          </a:p>
          <a:p>
            <a:pPr>
              <a:buNone/>
            </a:pPr>
            <a:r>
              <a:rPr lang="tr-TR" sz="2000" dirty="0" smtClean="0"/>
              <a:t>+             0110     0110</a:t>
            </a:r>
          </a:p>
          <a:p>
            <a:pPr>
              <a:buNone/>
            </a:pPr>
            <a:r>
              <a:rPr lang="tr-TR" sz="2000" dirty="0" smtClean="0"/>
              <a:t>   1000  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0010     0110 	</a:t>
            </a:r>
          </a:p>
          <a:p>
            <a:pPr>
              <a:buNone/>
            </a:pPr>
            <a:r>
              <a:rPr lang="tr-TR" sz="2000" dirty="0" smtClean="0"/>
              <a:t>   </a:t>
            </a:r>
          </a:p>
          <a:p>
            <a:pPr>
              <a:buNone/>
            </a:pPr>
            <a:r>
              <a:rPr lang="tr-TR" sz="2000" dirty="0" smtClean="0"/>
              <a:t> (1000 0010 0110)</a:t>
            </a:r>
            <a:r>
              <a:rPr lang="tr-TR" sz="2000" baseline="-25000" dirty="0" smtClean="0"/>
              <a:t>BCD </a:t>
            </a:r>
            <a:r>
              <a:rPr lang="tr-TR" sz="2000" dirty="0" smtClean="0"/>
              <a:t>= 826</a:t>
            </a:r>
          </a:p>
          <a:p>
            <a:pPr marL="0" indent="0" algn="just">
              <a:buFontTx/>
              <a:buNone/>
            </a:pPr>
            <a:endParaRPr lang="tr-TR" sz="2000" dirty="0" smtClean="0"/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489036" y="3409371"/>
            <a:ext cx="219238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513749" y="2667937"/>
            <a:ext cx="219238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#3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Let’s find out the binary number represented in 32-bit floating point form as below.</a:t>
            </a:r>
          </a:p>
          <a:p>
            <a:pPr marL="0" indent="0" algn="just">
              <a:buNone/>
            </a:pPr>
            <a:r>
              <a:rPr lang="tr-TR" sz="2000" dirty="0" smtClean="0"/>
              <a:t>01000000101101100000000000000000</a:t>
            </a:r>
            <a:endParaRPr lang="tr-TR" sz="2000" b="1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r>
              <a:rPr lang="en-US" sz="2000" dirty="0" smtClean="0"/>
              <a:t>Since the sign bit is 0, we can say that the number is positive.</a:t>
            </a:r>
            <a:endParaRPr lang="tr-TR" sz="2000" dirty="0" smtClean="0"/>
          </a:p>
          <a:p>
            <a:r>
              <a:rPr lang="en-US" sz="2000" dirty="0" smtClean="0"/>
              <a:t>Bias =</a:t>
            </a:r>
            <a:r>
              <a:rPr lang="en-US" sz="2000" dirty="0"/>
              <a:t> 2</a:t>
            </a:r>
            <a:r>
              <a:rPr lang="en-US" sz="2000" baseline="30000" dirty="0"/>
              <a:t>n-1</a:t>
            </a:r>
            <a:r>
              <a:rPr lang="en-US" sz="2000" dirty="0"/>
              <a:t>-1 </a:t>
            </a:r>
            <a:r>
              <a:rPr lang="en-US" sz="2000" dirty="0" smtClean="0"/>
              <a:t>=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8-1</a:t>
            </a:r>
            <a:r>
              <a:rPr lang="en-US" sz="2000" dirty="0" smtClean="0"/>
              <a:t>-1 =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r>
              <a:rPr lang="en-US" sz="2000" baseline="30000" dirty="0"/>
              <a:t>7</a:t>
            </a:r>
            <a:r>
              <a:rPr lang="en-US" sz="2000" dirty="0" smtClean="0"/>
              <a:t>-1 = 127 </a:t>
            </a:r>
          </a:p>
          <a:p>
            <a:r>
              <a:rPr lang="en-US" sz="2000" dirty="0" smtClean="0">
                <a:ea typeface="Times New Roman"/>
                <a:cs typeface="Times New Roman"/>
              </a:rPr>
              <a:t>Exponent + Bias = (</a:t>
            </a:r>
            <a:r>
              <a:rPr lang="tr-TR" sz="2000" dirty="0" smtClean="0">
                <a:ea typeface="Times New Roman"/>
                <a:cs typeface="Times New Roman"/>
              </a:rPr>
              <a:t>10000001</a:t>
            </a:r>
            <a:r>
              <a:rPr lang="en-US" sz="2000" dirty="0" smtClean="0">
                <a:ea typeface="Times New Roman"/>
                <a:cs typeface="Times New Roman"/>
              </a:rPr>
              <a:t>)</a:t>
            </a:r>
            <a:r>
              <a:rPr lang="en-US" sz="2000" baseline="-25000" dirty="0" smtClean="0">
                <a:ea typeface="Times New Roman"/>
                <a:cs typeface="Times New Roman"/>
              </a:rPr>
              <a:t>2</a:t>
            </a:r>
            <a:r>
              <a:rPr lang="en-US" sz="2000" dirty="0" smtClean="0">
                <a:ea typeface="Times New Roman"/>
                <a:cs typeface="Times New Roman"/>
              </a:rPr>
              <a:t> = 129</a:t>
            </a:r>
            <a:endParaRPr lang="en-US" sz="2000" dirty="0"/>
          </a:p>
          <a:p>
            <a:r>
              <a:rPr lang="en-US" sz="2000" dirty="0" smtClean="0"/>
              <a:t>Exponent =</a:t>
            </a:r>
            <a:r>
              <a:rPr lang="tr-TR" sz="2000" dirty="0" smtClean="0"/>
              <a:t> 129-127 = 2.</a:t>
            </a:r>
          </a:p>
          <a:p>
            <a:r>
              <a:rPr lang="en-US" sz="2000" dirty="0" smtClean="0"/>
              <a:t>Then, the number is,</a:t>
            </a:r>
            <a:r>
              <a:rPr lang="tr-TR" sz="2000" dirty="0" smtClean="0"/>
              <a:t>  + 1.011011×2</a:t>
            </a:r>
            <a:r>
              <a:rPr lang="tr-TR" sz="2000" baseline="30000" dirty="0" smtClean="0"/>
              <a:t>2</a:t>
            </a:r>
            <a:r>
              <a:rPr lang="tr-TR" sz="2000" dirty="0" smtClean="0"/>
              <a:t> = 101.1011 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aphicFrame>
        <p:nvGraphicFramePr>
          <p:cNvPr id="8" name="7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90981"/>
              </p:ext>
            </p:extLst>
          </p:nvPr>
        </p:nvGraphicFramePr>
        <p:xfrm>
          <a:off x="481441" y="2000540"/>
          <a:ext cx="5195082" cy="630936"/>
        </p:xfrm>
        <a:graphic>
          <a:graphicData uri="http://schemas.openxmlformats.org/drawingml/2006/table">
            <a:tbl>
              <a:tblPr/>
              <a:tblGrid>
                <a:gridCol w="74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Sign</a:t>
                      </a:r>
                      <a:endParaRPr lang="tr-T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Exponent+Bias</a:t>
                      </a:r>
                      <a:endParaRPr lang="tr-T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Fractional Part</a:t>
                      </a:r>
                      <a:endParaRPr lang="tr-T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    0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10000001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01101100000000000000000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#4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215120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Let’s prove that </a:t>
            </a:r>
            <a:r>
              <a:rPr lang="tr-TR" sz="2000" dirty="0" smtClean="0"/>
              <a:t>ab’+</a:t>
            </a:r>
            <a:r>
              <a:rPr lang="tr-TR" sz="2000" dirty="0" err="1" smtClean="0"/>
              <a:t>bc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a’c</a:t>
            </a:r>
            <a:r>
              <a:rPr lang="tr-TR" sz="2000" dirty="0" smtClean="0"/>
              <a:t> = </a:t>
            </a:r>
            <a:r>
              <a:rPr lang="tr-TR" sz="2000" dirty="0" err="1" smtClean="0"/>
              <a:t>a’b+b’c+ac</a:t>
            </a:r>
            <a:r>
              <a:rPr lang="tr-TR" sz="2000" dirty="0" smtClean="0"/>
              <a:t>’</a:t>
            </a:r>
            <a:r>
              <a:rPr lang="en-US" sz="2000" dirty="0"/>
              <a:t> </a:t>
            </a:r>
            <a:r>
              <a:rPr lang="en-US" sz="2000" dirty="0" smtClean="0"/>
              <a:t>using Boolean algebra.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 marL="0" indent="0">
              <a:buNone/>
            </a:pPr>
            <a:r>
              <a:rPr lang="en-US" sz="2000" dirty="0" smtClean="0"/>
              <a:t>We will first extend the terms on the left hand side of the equation, then simplify it again.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ab’(c+c’)+(a+a’)</a:t>
            </a:r>
            <a:r>
              <a:rPr lang="tr-TR" sz="2000" dirty="0" err="1" smtClean="0"/>
              <a:t>bc</a:t>
            </a:r>
            <a:r>
              <a:rPr lang="tr-TR" sz="2000" dirty="0" smtClean="0"/>
              <a:t>’+a’(b+b’)c = ab’c+</a:t>
            </a:r>
            <a:r>
              <a:rPr lang="tr-TR" sz="2000" u="sng" dirty="0" smtClean="0"/>
              <a:t>ab’c’+</a:t>
            </a:r>
            <a:r>
              <a:rPr lang="tr-TR" sz="2000" u="sng" dirty="0" err="1" smtClean="0"/>
              <a:t>abc</a:t>
            </a:r>
            <a:r>
              <a:rPr lang="tr-TR" sz="2000" u="sng" dirty="0" smtClean="0"/>
              <a:t>’</a:t>
            </a:r>
            <a:r>
              <a:rPr lang="tr-TR" sz="2000" dirty="0" smtClean="0"/>
              <a:t>+</a:t>
            </a:r>
            <a:r>
              <a:rPr lang="tr-TR" sz="2000" u="sng" dirty="0" smtClean="0"/>
              <a:t>a’</a:t>
            </a:r>
            <a:r>
              <a:rPr lang="tr-TR" sz="2000" u="sng" dirty="0" err="1" smtClean="0"/>
              <a:t>bc</a:t>
            </a:r>
            <a:r>
              <a:rPr lang="tr-TR" sz="2000" u="sng" dirty="0" smtClean="0"/>
              <a:t>’+</a:t>
            </a:r>
            <a:r>
              <a:rPr lang="tr-TR" sz="2000" u="sng" dirty="0" err="1" smtClean="0"/>
              <a:t>a’bc</a:t>
            </a:r>
            <a:r>
              <a:rPr lang="tr-TR" sz="2000" dirty="0" err="1" smtClean="0"/>
              <a:t>+a’b’c</a:t>
            </a:r>
            <a:r>
              <a:rPr lang="tr-TR" sz="2000" dirty="0" smtClean="0"/>
              <a:t> 				       = b’</a:t>
            </a:r>
            <a:r>
              <a:rPr lang="tr-TR" sz="2000" dirty="0" err="1" smtClean="0"/>
              <a:t>c+ac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a’b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#5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Let’s prove that </a:t>
            </a:r>
            <a:r>
              <a:rPr lang="tr-TR" sz="2000" dirty="0" err="1" smtClean="0"/>
              <a:t>ab+a’c+bcd</a:t>
            </a:r>
            <a:r>
              <a:rPr lang="tr-TR" sz="2000" dirty="0" smtClean="0"/>
              <a:t> = </a:t>
            </a:r>
            <a:r>
              <a:rPr lang="tr-TR" sz="2000" dirty="0" err="1" smtClean="0"/>
              <a:t>ab+a’c</a:t>
            </a:r>
            <a:r>
              <a:rPr lang="en-US" sz="2000" dirty="0" smtClean="0"/>
              <a:t> using Boolean algebra.</a:t>
            </a:r>
            <a:endParaRPr lang="tr-TR" sz="2000" dirty="0" smtClean="0"/>
          </a:p>
          <a:p>
            <a:pPr marL="0" indent="0" algn="just"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ab+</a:t>
            </a:r>
            <a:r>
              <a:rPr lang="tr-TR" sz="2000" dirty="0" err="1" smtClean="0"/>
              <a:t>a’c</a:t>
            </a:r>
            <a:r>
              <a:rPr lang="tr-TR" sz="2000" dirty="0" smtClean="0"/>
              <a:t>+(a+a’)</a:t>
            </a:r>
            <a:r>
              <a:rPr lang="tr-TR" sz="2000" dirty="0" err="1" smtClean="0"/>
              <a:t>bcd</a:t>
            </a:r>
            <a:r>
              <a:rPr lang="tr-TR" sz="2000" dirty="0" smtClean="0"/>
              <a:t> = </a:t>
            </a:r>
            <a:r>
              <a:rPr lang="tr-TR" sz="2000" u="sng" dirty="0" smtClean="0"/>
              <a:t>ab</a:t>
            </a:r>
            <a:r>
              <a:rPr lang="tr-TR" sz="2000" dirty="0" smtClean="0"/>
              <a:t>+</a:t>
            </a:r>
            <a:r>
              <a:rPr lang="tr-TR" sz="2000" dirty="0" err="1" smtClean="0"/>
              <a:t>a’c</a:t>
            </a:r>
            <a:r>
              <a:rPr lang="tr-TR" sz="2000" dirty="0" smtClean="0"/>
              <a:t>+</a:t>
            </a:r>
            <a:r>
              <a:rPr lang="tr-TR" sz="2000" u="sng" dirty="0" err="1" smtClean="0"/>
              <a:t>abcd</a:t>
            </a:r>
            <a:r>
              <a:rPr lang="tr-TR" sz="2000" dirty="0" smtClean="0"/>
              <a:t>+</a:t>
            </a:r>
            <a:r>
              <a:rPr lang="tr-TR" sz="2000" dirty="0" err="1" smtClean="0"/>
              <a:t>a’bcd</a:t>
            </a:r>
            <a:r>
              <a:rPr lang="tr-TR" sz="2000" dirty="0" smtClean="0"/>
              <a:t> = ab(1+</a:t>
            </a:r>
            <a:r>
              <a:rPr lang="tr-TR" sz="2000" dirty="0" err="1" smtClean="0"/>
              <a:t>cd</a:t>
            </a:r>
            <a:r>
              <a:rPr lang="tr-TR" sz="2000" dirty="0" smtClean="0"/>
              <a:t>) + </a:t>
            </a:r>
            <a:r>
              <a:rPr lang="tr-TR" sz="2000" dirty="0" err="1" smtClean="0"/>
              <a:t>a’c</a:t>
            </a:r>
            <a:r>
              <a:rPr lang="tr-TR" sz="2000" dirty="0" smtClean="0"/>
              <a:t> (1+</a:t>
            </a:r>
            <a:r>
              <a:rPr lang="tr-TR" sz="2000" dirty="0" err="1" smtClean="0"/>
              <a:t>bd</a:t>
            </a:r>
            <a:r>
              <a:rPr lang="tr-TR" sz="2000" dirty="0" smtClean="0"/>
              <a:t>) = ab+</a:t>
            </a:r>
            <a:r>
              <a:rPr lang="tr-TR" sz="2000" dirty="0" err="1" smtClean="0"/>
              <a:t>a’c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en-US" sz="2000" dirty="0" smtClean="0"/>
              <a:t>Remember that, we have proven that </a:t>
            </a:r>
            <a:r>
              <a:rPr lang="tr-TR" sz="2000" dirty="0" smtClean="0"/>
              <a:t>ab + </a:t>
            </a:r>
            <a:r>
              <a:rPr lang="tr-TR" sz="2000" dirty="0" err="1" smtClean="0"/>
              <a:t>a’c</a:t>
            </a:r>
            <a:r>
              <a:rPr lang="tr-TR" sz="2000" dirty="0" smtClean="0"/>
              <a:t> + </a:t>
            </a:r>
            <a:r>
              <a:rPr lang="tr-TR" sz="2000" dirty="0" err="1" smtClean="0"/>
              <a:t>bc</a:t>
            </a:r>
            <a:r>
              <a:rPr lang="tr-TR" sz="2000" dirty="0" smtClean="0"/>
              <a:t> = </a:t>
            </a:r>
            <a:r>
              <a:rPr lang="tr-TR" sz="2000" dirty="0" err="1" smtClean="0"/>
              <a:t>ab+a’c</a:t>
            </a:r>
            <a:r>
              <a:rPr lang="tr-TR" sz="2000" dirty="0" smtClean="0"/>
              <a:t> </a:t>
            </a:r>
            <a:r>
              <a:rPr lang="en-US" sz="2000" dirty="0" smtClean="0"/>
              <a:t>before.</a:t>
            </a:r>
            <a:endParaRPr lang="tr-TR" sz="2000" dirty="0" smtClean="0"/>
          </a:p>
          <a:p>
            <a:pPr marL="0" indent="0" algn="just">
              <a:buNone/>
            </a:pPr>
            <a:r>
              <a:rPr lang="en-US" sz="2000" dirty="0" smtClean="0"/>
              <a:t>We can say that, if we add additional variables to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term (</a:t>
            </a:r>
            <a:r>
              <a:rPr lang="en-US" sz="2000" dirty="0" err="1" smtClean="0"/>
              <a:t>bc</a:t>
            </a:r>
            <a:r>
              <a:rPr lang="en-US" sz="2000" dirty="0" smtClean="0"/>
              <a:t>) in the equation </a:t>
            </a:r>
            <a:r>
              <a:rPr lang="tr-TR" sz="2000" i="1" dirty="0" smtClean="0"/>
              <a:t>ab </a:t>
            </a:r>
            <a:r>
              <a:rPr lang="tr-TR" sz="2000" i="1" dirty="0"/>
              <a:t>+ </a:t>
            </a:r>
            <a:r>
              <a:rPr lang="tr-TR" sz="2000" i="1" dirty="0" err="1"/>
              <a:t>a’c</a:t>
            </a:r>
            <a:r>
              <a:rPr lang="tr-TR" sz="2000" i="1" dirty="0"/>
              <a:t> + </a:t>
            </a:r>
            <a:r>
              <a:rPr lang="tr-TR" sz="2000" i="1" dirty="0" err="1"/>
              <a:t>bc</a:t>
            </a:r>
            <a:r>
              <a:rPr lang="tr-TR" sz="2000" i="1" dirty="0"/>
              <a:t> = </a:t>
            </a:r>
            <a:r>
              <a:rPr lang="tr-TR" sz="2000" i="1" dirty="0" err="1" smtClean="0"/>
              <a:t>ab+a’c</a:t>
            </a:r>
            <a:r>
              <a:rPr lang="en-US" sz="2000" dirty="0" smtClean="0"/>
              <a:t>, we can still eliminate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term.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err="1"/>
              <a:t>ab+a’c+bcd</a:t>
            </a:r>
            <a:r>
              <a:rPr lang="tr-TR" sz="2000" dirty="0"/>
              <a:t> = </a:t>
            </a:r>
            <a:r>
              <a:rPr lang="tr-TR" sz="2000" dirty="0" err="1" smtClean="0"/>
              <a:t>ab+a’c</a:t>
            </a:r>
            <a:endParaRPr lang="en-US" sz="2000" dirty="0" smtClean="0"/>
          </a:p>
          <a:p>
            <a:pPr marL="0" indent="0" algn="just">
              <a:buNone/>
            </a:pPr>
            <a:r>
              <a:rPr lang="tr-TR" sz="2000" dirty="0" err="1" smtClean="0"/>
              <a:t>ab+a’c+bcd</a:t>
            </a:r>
            <a:r>
              <a:rPr lang="en-US" sz="2000" dirty="0" smtClean="0"/>
              <a:t>e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 smtClean="0"/>
              <a:t>ab+a’c</a:t>
            </a:r>
            <a:endParaRPr lang="en-US" sz="2000" dirty="0" smtClean="0"/>
          </a:p>
          <a:p>
            <a:pPr marL="0" indent="0" algn="just">
              <a:buNone/>
            </a:pPr>
            <a:r>
              <a:rPr lang="tr-TR" sz="2000" dirty="0" err="1" smtClean="0"/>
              <a:t>ab+a’c+bcd</a:t>
            </a:r>
            <a:r>
              <a:rPr lang="en-US" sz="2000" dirty="0" err="1" smtClean="0"/>
              <a:t>ef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/>
              <a:t>ab+a’c</a:t>
            </a: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5966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#6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Let’s generate the truth table of the following logic circuit.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2380" y="1449018"/>
            <a:ext cx="3063060" cy="72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5" y="3813991"/>
            <a:ext cx="3256110" cy="7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697130" y="3006229"/>
          <a:ext cx="2741638" cy="2913507"/>
        </p:xfrm>
        <a:graphic>
          <a:graphicData uri="http://schemas.openxmlformats.org/drawingml/2006/table">
            <a:tbl>
              <a:tblPr/>
              <a:tblGrid>
                <a:gridCol w="333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tr-T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x.y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x.y+z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alibri"/>
                          <a:ea typeface="Calibri"/>
                          <a:cs typeface="Times New Roman"/>
                        </a:rPr>
                        <a:t>(x.y+z)’</a:t>
                      </a:r>
                      <a:endParaRPr lang="tr-T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8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#7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Let’s find the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 of the output.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en-US" sz="2000" dirty="0" smtClean="0"/>
              <a:t>One of the inputs of the EXOR gate is </a:t>
            </a:r>
            <a:r>
              <a:rPr lang="tr-TR" sz="2000" i="1" dirty="0" smtClean="0"/>
              <a:t>((a+b)’.c)’ = (</a:t>
            </a:r>
            <a:r>
              <a:rPr lang="tr-TR" sz="2000" i="1" dirty="0" err="1" smtClean="0"/>
              <a:t>a’b’c</a:t>
            </a:r>
            <a:r>
              <a:rPr lang="tr-TR" sz="2000" i="1" dirty="0" smtClean="0"/>
              <a:t>)’</a:t>
            </a:r>
            <a:r>
              <a:rPr lang="tr-TR" sz="2000" dirty="0" smtClean="0"/>
              <a:t>, </a:t>
            </a:r>
            <a:r>
              <a:rPr lang="en-US" sz="2000" dirty="0" smtClean="0"/>
              <a:t>and the other is</a:t>
            </a:r>
            <a:r>
              <a:rPr lang="tr-TR" sz="2000" dirty="0" smtClean="0"/>
              <a:t> </a:t>
            </a:r>
            <a:r>
              <a:rPr lang="tr-TR" sz="2000" i="1" dirty="0" smtClean="0"/>
              <a:t>b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One of the inputs of EXNOR gate is </a:t>
            </a:r>
            <a:r>
              <a:rPr lang="tr-TR" sz="2000" i="1" dirty="0" smtClean="0"/>
              <a:t>(</a:t>
            </a:r>
            <a:r>
              <a:rPr lang="tr-TR" sz="2000" i="1" dirty="0" err="1" smtClean="0"/>
              <a:t>a’b’c</a:t>
            </a:r>
            <a:r>
              <a:rPr lang="tr-TR" sz="2000" i="1" dirty="0" smtClean="0"/>
              <a:t>).b+(</a:t>
            </a:r>
            <a:r>
              <a:rPr lang="tr-TR" sz="2000" i="1" dirty="0" err="1" smtClean="0"/>
              <a:t>a’b’c</a:t>
            </a:r>
            <a:r>
              <a:rPr lang="tr-TR" sz="2000" i="1" dirty="0" smtClean="0"/>
              <a:t>)’b’ = (a+b+c’).b’</a:t>
            </a:r>
            <a:r>
              <a:rPr lang="tr-TR" sz="2000" dirty="0" smtClean="0"/>
              <a:t>, </a:t>
            </a:r>
            <a:r>
              <a:rPr lang="en-US" sz="2000" dirty="0" smtClean="0"/>
              <a:t>and the other one is </a:t>
            </a:r>
            <a:r>
              <a:rPr lang="en-US" sz="2000" i="1" dirty="0" smtClean="0"/>
              <a:t>d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>
              <a:buNone/>
            </a:pPr>
            <a:r>
              <a:rPr lang="en-US" sz="2000" dirty="0" smtClean="0"/>
              <a:t>Then, the output is;</a:t>
            </a:r>
          </a:p>
          <a:p>
            <a:pPr>
              <a:buNone/>
            </a:pPr>
            <a:r>
              <a:rPr lang="tr-TR" sz="2000" dirty="0" smtClean="0"/>
              <a:t>f = (ab’+</a:t>
            </a:r>
            <a:r>
              <a:rPr lang="tr-TR" sz="2000" dirty="0" err="1" smtClean="0"/>
              <a:t>b’c</a:t>
            </a:r>
            <a:r>
              <a:rPr lang="tr-TR" sz="2000" dirty="0" smtClean="0"/>
              <a:t>’)d+( ab’+</a:t>
            </a:r>
            <a:r>
              <a:rPr lang="tr-TR" sz="2000" dirty="0" err="1" smtClean="0"/>
              <a:t>b’c</a:t>
            </a:r>
            <a:r>
              <a:rPr lang="tr-TR" sz="2000" dirty="0" smtClean="0"/>
              <a:t>’)’d’</a:t>
            </a:r>
            <a:endParaRPr lang="tr-TR" sz="1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tr-TR" sz="2000" dirty="0" smtClean="0"/>
              <a:t> = </a:t>
            </a:r>
            <a:r>
              <a:rPr lang="tr-TR" sz="2000" dirty="0" err="1" smtClean="0"/>
              <a:t>ab’d+b’c’d</a:t>
            </a:r>
            <a:r>
              <a:rPr lang="tr-TR" sz="2000" dirty="0" smtClean="0"/>
              <a:t>+(a’+b)(b+c)d’ = ab’d+b’c’d+</a:t>
            </a:r>
            <a:r>
              <a:rPr lang="tr-TR" sz="2000" u="sng" dirty="0" smtClean="0"/>
              <a:t>a’</a:t>
            </a:r>
            <a:r>
              <a:rPr lang="tr-TR" sz="2000" u="sng" dirty="0" err="1" smtClean="0"/>
              <a:t>bd</a:t>
            </a:r>
            <a:r>
              <a:rPr lang="tr-TR" sz="2000" u="sng" dirty="0" smtClean="0"/>
              <a:t>’</a:t>
            </a:r>
            <a:r>
              <a:rPr lang="tr-TR" sz="2000" dirty="0" smtClean="0"/>
              <a:t>+a’cd’+</a:t>
            </a:r>
            <a:r>
              <a:rPr lang="tr-TR" sz="2000" u="sng" dirty="0" err="1" smtClean="0"/>
              <a:t>bd</a:t>
            </a:r>
            <a:r>
              <a:rPr lang="tr-TR" sz="2000" u="sng" dirty="0" smtClean="0"/>
              <a:t>’</a:t>
            </a:r>
            <a:r>
              <a:rPr lang="tr-TR" sz="2000" dirty="0" smtClean="0"/>
              <a:t>+</a:t>
            </a:r>
            <a:r>
              <a:rPr lang="tr-TR" sz="2000" u="sng" dirty="0" err="1" smtClean="0"/>
              <a:t>bcd</a:t>
            </a:r>
            <a:r>
              <a:rPr lang="tr-TR" sz="2000" u="sng" dirty="0" smtClean="0"/>
              <a:t>’ </a:t>
            </a:r>
          </a:p>
          <a:p>
            <a:pPr>
              <a:buNone/>
            </a:pPr>
            <a:r>
              <a:rPr lang="tr-TR" sz="2000" dirty="0" smtClean="0"/>
              <a:t>  = </a:t>
            </a:r>
            <a:r>
              <a:rPr lang="tr-TR" sz="2000" dirty="0" err="1" smtClean="0"/>
              <a:t>ab’d</a:t>
            </a:r>
            <a:r>
              <a:rPr lang="tr-TR" sz="2000" dirty="0" smtClean="0"/>
              <a:t>+</a:t>
            </a:r>
            <a:r>
              <a:rPr lang="tr-TR" sz="2000" dirty="0" err="1" smtClean="0"/>
              <a:t>b’c’d</a:t>
            </a:r>
            <a:r>
              <a:rPr lang="tr-TR" sz="2000" dirty="0" smtClean="0"/>
              <a:t>+</a:t>
            </a:r>
            <a:r>
              <a:rPr lang="tr-TR" sz="2000" dirty="0" err="1" smtClean="0"/>
              <a:t>bd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a’cd</a:t>
            </a:r>
            <a:r>
              <a:rPr lang="tr-TR" sz="2000" dirty="0" smtClean="0"/>
              <a:t>’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pic>
        <p:nvPicPr>
          <p:cNvPr id="8" name="7 Resim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1813055" y="1365785"/>
            <a:ext cx="5096251" cy="7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483" y="2353109"/>
            <a:ext cx="5219619" cy="9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ağ Ok 1"/>
          <p:cNvSpPr/>
          <p:nvPr/>
        </p:nvSpPr>
        <p:spPr bwMode="auto">
          <a:xfrm>
            <a:off x="6518495" y="5776416"/>
            <a:ext cx="2203230" cy="62438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Continue to next page</a:t>
            </a:r>
            <a:endParaRPr kumimoji="0" lang="tr-T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00" y="212127"/>
            <a:ext cx="7772400" cy="790575"/>
          </a:xfrm>
        </p:spPr>
        <p:txBody>
          <a:bodyPr/>
          <a:lstStyle/>
          <a:p>
            <a:pPr algn="l"/>
            <a:r>
              <a:rPr lang="en-US" sz="2400" b="1" dirty="0"/>
              <a:t>Example </a:t>
            </a:r>
            <a:r>
              <a:rPr lang="en-US" sz="2400" b="1" dirty="0" smtClean="0"/>
              <a:t>#7</a:t>
            </a:r>
            <a:endParaRPr lang="tr-TR" sz="2400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4546"/>
            <a:ext cx="8375650" cy="531147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f= </a:t>
            </a:r>
            <a:r>
              <a:rPr lang="tr-TR" sz="2000" dirty="0" err="1" smtClean="0"/>
              <a:t>ab’d</a:t>
            </a:r>
            <a:r>
              <a:rPr lang="tr-TR" sz="2000" dirty="0" smtClean="0"/>
              <a:t>+</a:t>
            </a:r>
            <a:r>
              <a:rPr lang="tr-TR" sz="2000" dirty="0" err="1" smtClean="0"/>
              <a:t>b’c’d</a:t>
            </a:r>
            <a:r>
              <a:rPr lang="tr-TR" sz="2000" dirty="0" smtClean="0"/>
              <a:t>+</a:t>
            </a:r>
            <a:r>
              <a:rPr lang="tr-TR" sz="2000" dirty="0" err="1" smtClean="0"/>
              <a:t>bd</a:t>
            </a:r>
            <a:r>
              <a:rPr lang="tr-TR" sz="2000" dirty="0" smtClean="0"/>
              <a:t>’+</a:t>
            </a:r>
            <a:r>
              <a:rPr lang="tr-TR" sz="2000" dirty="0" err="1" smtClean="0"/>
              <a:t>a’cd</a:t>
            </a:r>
            <a:r>
              <a:rPr lang="tr-TR" sz="2000" dirty="0" smtClean="0"/>
              <a:t>’</a:t>
            </a:r>
          </a:p>
          <a:p>
            <a:pPr>
              <a:buNone/>
            </a:pPr>
            <a:r>
              <a:rPr lang="en-US" sz="2000" dirty="0" smtClean="0"/>
              <a:t>Now, let’s find the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>
              <a:buNone/>
            </a:pPr>
            <a:r>
              <a:rPr lang="tr-TR" sz="2000" b="1" u="sng" dirty="0" err="1" smtClean="0"/>
              <a:t>ab’d</a:t>
            </a:r>
            <a:r>
              <a:rPr lang="tr-TR" sz="2000" b="1" dirty="0" smtClean="0"/>
              <a:t>	</a:t>
            </a:r>
            <a:r>
              <a:rPr lang="tr-TR" sz="2000" b="1" u="sng" dirty="0" err="1" smtClean="0"/>
              <a:t>b’c’d</a:t>
            </a:r>
            <a:r>
              <a:rPr lang="tr-TR" sz="2000" b="1" dirty="0" smtClean="0"/>
              <a:t> 	 </a:t>
            </a:r>
            <a:r>
              <a:rPr lang="tr-TR" sz="2000" b="1" u="sng" dirty="0" err="1" smtClean="0"/>
              <a:t>bd</a:t>
            </a:r>
            <a:r>
              <a:rPr lang="tr-TR" sz="2000" b="1" u="sng" dirty="0" smtClean="0"/>
              <a:t>’</a:t>
            </a:r>
            <a:r>
              <a:rPr lang="tr-TR" sz="2000" b="1" dirty="0" smtClean="0"/>
              <a:t>	</a:t>
            </a:r>
            <a:r>
              <a:rPr lang="tr-TR" sz="2000" b="1" u="sng" dirty="0" err="1" smtClean="0"/>
              <a:t>a’cd</a:t>
            </a:r>
            <a:r>
              <a:rPr lang="tr-TR" sz="2000" b="1" u="sng" dirty="0" smtClean="0"/>
              <a:t>’</a:t>
            </a:r>
            <a:endParaRPr lang="tr-TR" sz="2000" dirty="0" smtClean="0"/>
          </a:p>
          <a:p>
            <a:pPr>
              <a:buNone/>
            </a:pPr>
            <a:r>
              <a:rPr lang="tr-TR" sz="2000" dirty="0" err="1" smtClean="0"/>
              <a:t>abcd</a:t>
            </a:r>
            <a:r>
              <a:rPr lang="tr-TR" sz="2000" dirty="0" smtClean="0"/>
              <a:t>	</a:t>
            </a:r>
            <a:r>
              <a:rPr lang="tr-TR" sz="2000" dirty="0" err="1" smtClean="0"/>
              <a:t>abcd</a:t>
            </a:r>
            <a:r>
              <a:rPr lang="tr-TR" sz="2000" dirty="0" smtClean="0"/>
              <a:t>	</a:t>
            </a:r>
            <a:r>
              <a:rPr lang="tr-TR" sz="2000" dirty="0" err="1" smtClean="0"/>
              <a:t>abcd</a:t>
            </a:r>
            <a:r>
              <a:rPr lang="tr-TR" sz="2000" dirty="0" smtClean="0"/>
              <a:t>	</a:t>
            </a:r>
            <a:r>
              <a:rPr lang="tr-TR" sz="2000" dirty="0" err="1" smtClean="0"/>
              <a:t>abcd</a:t>
            </a:r>
            <a:r>
              <a:rPr lang="tr-TR" sz="2000" dirty="0" smtClean="0"/>
              <a:t>	</a:t>
            </a:r>
            <a:r>
              <a:rPr lang="tr-TR" sz="2000" b="1" dirty="0" smtClean="0"/>
              <a:t>	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10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1	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001	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1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0	0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10 </a:t>
            </a:r>
          </a:p>
          <a:p>
            <a:pPr>
              <a:buNone/>
            </a:pPr>
            <a:r>
              <a:rPr lang="tr-TR" sz="2000" dirty="0" smtClean="0"/>
              <a:t>10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1 	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001	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1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0	0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10</a:t>
            </a:r>
          </a:p>
          <a:p>
            <a:pPr>
              <a:buNone/>
            </a:pPr>
            <a:r>
              <a:rPr lang="tr-TR" sz="2000" dirty="0" smtClean="0"/>
              <a:t>			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1</a:t>
            </a:r>
            <a:r>
              <a:rPr lang="tr-TR" sz="2000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0</a:t>
            </a:r>
          </a:p>
          <a:p>
            <a:pPr>
              <a:buNone/>
            </a:pPr>
            <a:r>
              <a:rPr lang="tr-TR" sz="2000" dirty="0" smtClean="0"/>
              <a:t>			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1</a:t>
            </a:r>
            <a:r>
              <a:rPr lang="tr-TR" sz="2000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0                                  </a:t>
            </a:r>
          </a:p>
          <a:p>
            <a:pPr>
              <a:buNone/>
            </a:pPr>
            <a:r>
              <a:rPr lang="tr-TR" sz="2000" dirty="0" smtClean="0"/>
              <a:t>f(a,b,c,d)=∑(1,2,4,6,9,11,12,14)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7058</TotalTime>
  <Words>1781</Words>
  <Application>Microsoft Office PowerPoint</Application>
  <PresentationFormat>Ekran Gösterisi (4:3)</PresentationFormat>
  <Paragraphs>606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Comic Sans MS</vt:lpstr>
      <vt:lpstr>Helvetica</vt:lpstr>
      <vt:lpstr>Symbol</vt:lpstr>
      <vt:lpstr>Times New Roman</vt:lpstr>
      <vt:lpstr>Wingdings</vt:lpstr>
      <vt:lpstr>overview</vt:lpstr>
      <vt:lpstr>EXAMPLES</vt:lpstr>
      <vt:lpstr>Example #1</vt:lpstr>
      <vt:lpstr>Example #2</vt:lpstr>
      <vt:lpstr>Example #3</vt:lpstr>
      <vt:lpstr>Example #4</vt:lpstr>
      <vt:lpstr>Example #5</vt:lpstr>
      <vt:lpstr>Example #6</vt:lpstr>
      <vt:lpstr>Example #7</vt:lpstr>
      <vt:lpstr>Example #7</vt:lpstr>
      <vt:lpstr>Example #8</vt:lpstr>
      <vt:lpstr>Example #8</vt:lpstr>
      <vt:lpstr>Example #9</vt:lpstr>
      <vt:lpstr>Example #10</vt:lpstr>
      <vt:lpstr>Example #11</vt:lpstr>
      <vt:lpstr>Example #12</vt:lpstr>
      <vt:lpstr>Example #13</vt:lpstr>
      <vt:lpstr>Example #14</vt:lpstr>
      <vt:lpstr>Example #15</vt:lpstr>
      <vt:lpstr>Example #16</vt:lpstr>
      <vt:lpstr>Example #16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Windows User</cp:lastModifiedBy>
  <cp:revision>280</cp:revision>
  <cp:lastPrinted>2001-01-30T20:22:47Z</cp:lastPrinted>
  <dcterms:created xsi:type="dcterms:W3CDTF">1999-07-07T12:46:17Z</dcterms:created>
  <dcterms:modified xsi:type="dcterms:W3CDTF">2018-11-10T18:29:48Z</dcterms:modified>
</cp:coreProperties>
</file>