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5"/>
  </p:notesMasterIdLst>
  <p:handoutMasterIdLst>
    <p:handoutMasterId r:id="rId16"/>
  </p:handoutMasterIdLst>
  <p:sldIdLst>
    <p:sldId id="349" r:id="rId2"/>
    <p:sldId id="356" r:id="rId3"/>
    <p:sldId id="357" r:id="rId4"/>
    <p:sldId id="364" r:id="rId5"/>
    <p:sldId id="358" r:id="rId6"/>
    <p:sldId id="359" r:id="rId7"/>
    <p:sldId id="360" r:id="rId8"/>
    <p:sldId id="361" r:id="rId9"/>
    <p:sldId id="362" r:id="rId10"/>
    <p:sldId id="363" r:id="rId11"/>
    <p:sldId id="365" r:id="rId12"/>
    <p:sldId id="366" r:id="rId13"/>
    <p:sldId id="367" r:id="rId1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varScale="1">
        <p:scale>
          <a:sx n="106" d="100"/>
          <a:sy n="106" d="100"/>
        </p:scale>
        <p:origin x="3486" y="102"/>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759E3982-A226-4E68-BF9A-60232C1BE99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9972D3BF-D65E-4D7E-A7E0-1517F7F1934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B773A4BC-89EC-4089-AEC2-CDB8A992A9A8}"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8715" y="6400800"/>
            <a:ext cx="3276600" cy="457200"/>
          </a:xfrm>
          <a:prstGeom prst="rect">
            <a:avLst/>
          </a:prstGeom>
          <a:noFill/>
          <a:ln w="9525">
            <a:noFill/>
            <a:miter lim="800000"/>
            <a:headEnd/>
            <a:tailEnd/>
          </a:ln>
          <a:effectLst/>
        </p:spPr>
        <p:txBody>
          <a:bodyPr lIns="45720" rIns="45720" anchor="ctr" anchorCtr="1"/>
          <a:lstStyle/>
          <a:p>
            <a:pPr algn="ctr">
              <a:defRPr/>
            </a:pPr>
            <a:r>
              <a:rPr lang="en-US" sz="1200" b="0" i="1" dirty="0" smtClean="0">
                <a:latin typeface="Comic Sans MS" pitchFamily="66" charset="0"/>
              </a:rPr>
              <a:t>Ali </a:t>
            </a:r>
            <a:r>
              <a:rPr lang="en-US" sz="1200" b="0" i="1" dirty="0" err="1" smtClean="0">
                <a:latin typeface="Comic Sans MS" pitchFamily="66" charset="0"/>
              </a:rPr>
              <a:t>Gülbağ</a:t>
            </a:r>
            <a:r>
              <a:rPr lang="en-US" sz="1200" b="0" i="1" dirty="0" smtClean="0">
                <a:latin typeface="Comic Sans MS" pitchFamily="66" charset="0"/>
              </a:rPr>
              <a:t> (Translated by Sinan </a:t>
            </a:r>
            <a:r>
              <a:rPr lang="en-US" sz="1200" b="0" i="1" dirty="0" err="1" smtClean="0">
                <a:latin typeface="Comic Sans MS" pitchFamily="66" charset="0"/>
              </a:rPr>
              <a:t>İlyas</a:t>
            </a:r>
            <a:r>
              <a:rPr lang="en-US" sz="1200" b="0" i="1" dirty="0" smtClean="0">
                <a:latin typeface="Comic Sans MS" pitchFamily="66" charset="0"/>
              </a:rPr>
              <a:t>)</a:t>
            </a:r>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en-US" dirty="0" smtClean="0"/>
              <a:t>Logic Circuits</a:t>
            </a:r>
          </a:p>
        </p:txBody>
      </p:sp>
      <p:sp>
        <p:nvSpPr>
          <p:cNvPr id="3075" name="Rectangle 2"/>
          <p:cNvSpPr>
            <a:spLocks noGrp="1" noChangeArrowheads="1"/>
          </p:cNvSpPr>
          <p:nvPr>
            <p:ph type="title"/>
          </p:nvPr>
        </p:nvSpPr>
        <p:spPr>
          <a:xfrm>
            <a:off x="539750" y="76200"/>
            <a:ext cx="8151813" cy="790575"/>
          </a:xfrm>
        </p:spPr>
        <p:txBody>
          <a:bodyPr/>
          <a:lstStyle/>
          <a:p>
            <a:r>
              <a:rPr lang="tr-TR" sz="3200" b="1" dirty="0" smtClean="0"/>
              <a:t>BOOL</a:t>
            </a:r>
            <a:r>
              <a:rPr lang="en-US" sz="3200" b="1" dirty="0" smtClean="0"/>
              <a:t>EAN ALGEBRA</a:t>
            </a:r>
            <a:r>
              <a:rPr lang="tr-TR" sz="3200" b="1" dirty="0" smtClean="0"/>
              <a:t> </a:t>
            </a:r>
            <a:r>
              <a:rPr lang="tr-TR" sz="2000" b="1" dirty="0" smtClean="0"/>
              <a:t>(</a:t>
            </a:r>
            <a:r>
              <a:rPr lang="en-US" sz="2000" b="1" dirty="0" smtClean="0"/>
              <a:t>Continuing</a:t>
            </a:r>
            <a:r>
              <a:rPr lang="tr-TR" sz="2000" b="1" dirty="0" smtClean="0"/>
              <a:t>)</a:t>
            </a:r>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90000"/>
              </a:lnSpc>
              <a:buFont typeface="Wingdings" pitchFamily="2" charset="2"/>
              <a:buChar char="v"/>
            </a:pPr>
            <a:r>
              <a:rPr lang="tr-TR" sz="2400" b="1" dirty="0" smtClean="0"/>
              <a:t> </a:t>
            </a:r>
            <a:r>
              <a:rPr lang="tr-TR" sz="2400" b="1" dirty="0" err="1" smtClean="0"/>
              <a:t>Canonical</a:t>
            </a:r>
            <a:r>
              <a:rPr lang="tr-TR" sz="2400" b="1" dirty="0" smtClean="0"/>
              <a:t> Forms</a:t>
            </a:r>
          </a:p>
          <a:p>
            <a:pPr marL="0" indent="990600" algn="just">
              <a:lnSpc>
                <a:spcPct val="90000"/>
              </a:lnSpc>
              <a:buNone/>
            </a:pPr>
            <a:r>
              <a:rPr lang="tr-TR" sz="2400" b="1" dirty="0" smtClean="0"/>
              <a:t>- </a:t>
            </a:r>
            <a:r>
              <a:rPr lang="en-US" sz="2400" b="1" dirty="0" smtClean="0"/>
              <a:t>Sum of Products (SoP) Form</a:t>
            </a:r>
            <a:endParaRPr lang="tr-TR" sz="2400" b="1" dirty="0" smtClean="0"/>
          </a:p>
          <a:p>
            <a:pPr marL="0" indent="0" algn="just">
              <a:lnSpc>
                <a:spcPct val="90000"/>
              </a:lnSpc>
              <a:buFontTx/>
              <a:buNone/>
            </a:pPr>
            <a:r>
              <a:rPr lang="tr-TR" sz="2400" b="1" dirty="0" smtClean="0"/>
              <a:t>	    </a:t>
            </a:r>
            <a:r>
              <a:rPr lang="en-US" sz="2400" dirty="0" smtClean="0"/>
              <a:t>Standard Sum of Products Form</a:t>
            </a:r>
            <a:endParaRPr lang="tr-TR" sz="2400" dirty="0" smtClean="0"/>
          </a:p>
          <a:p>
            <a:pPr marL="0" indent="0" algn="just">
              <a:lnSpc>
                <a:spcPct val="90000"/>
              </a:lnSpc>
              <a:buFontTx/>
              <a:buNone/>
            </a:pPr>
            <a:r>
              <a:rPr lang="tr-TR" sz="2400" dirty="0" smtClean="0"/>
              <a:t>	    </a:t>
            </a:r>
            <a:r>
              <a:rPr lang="tr-TR" sz="2400" dirty="0" err="1" smtClean="0"/>
              <a:t>Minterm</a:t>
            </a:r>
            <a:r>
              <a:rPr lang="en-US" sz="2400" dirty="0" smtClean="0"/>
              <a:t>s</a:t>
            </a:r>
            <a:endParaRPr lang="tr-TR" sz="2400" dirty="0" smtClean="0"/>
          </a:p>
          <a:p>
            <a:pPr marL="0" indent="0" algn="just">
              <a:lnSpc>
                <a:spcPct val="90000"/>
              </a:lnSpc>
              <a:buFontTx/>
              <a:buNone/>
            </a:pPr>
            <a:endParaRPr lang="tr-TR" sz="1600" b="1" dirty="0" smtClean="0"/>
          </a:p>
          <a:p>
            <a:pPr marL="0" indent="0" algn="just">
              <a:lnSpc>
                <a:spcPct val="90000"/>
              </a:lnSpc>
              <a:buFontTx/>
              <a:buNone/>
            </a:pPr>
            <a:r>
              <a:rPr lang="tr-TR" sz="2400" b="1" dirty="0" smtClean="0"/>
              <a:t>	  - </a:t>
            </a:r>
            <a:r>
              <a:rPr lang="en-US" sz="2400" b="1" dirty="0" smtClean="0"/>
              <a:t>Product of Sums (PoS) Form</a:t>
            </a:r>
            <a:endParaRPr lang="tr-TR" sz="2400" b="1" dirty="0" smtClean="0"/>
          </a:p>
          <a:p>
            <a:pPr marL="0" indent="0" algn="just">
              <a:lnSpc>
                <a:spcPct val="90000"/>
              </a:lnSpc>
              <a:buFontTx/>
              <a:buNone/>
            </a:pPr>
            <a:r>
              <a:rPr lang="tr-TR" sz="2400" b="1" dirty="0" smtClean="0"/>
              <a:t>	     </a:t>
            </a:r>
            <a:r>
              <a:rPr lang="tr-TR" sz="2400" dirty="0" err="1" smtClean="0"/>
              <a:t>St</a:t>
            </a:r>
            <a:r>
              <a:rPr lang="en-US" sz="2400" dirty="0" err="1" smtClean="0"/>
              <a:t>andard</a:t>
            </a:r>
            <a:r>
              <a:rPr lang="en-US" sz="2400" dirty="0" smtClean="0"/>
              <a:t> Products of Sum Form</a:t>
            </a:r>
            <a:endParaRPr lang="tr-TR" sz="2400" dirty="0" smtClean="0"/>
          </a:p>
          <a:p>
            <a:pPr marL="0" indent="0" algn="just">
              <a:lnSpc>
                <a:spcPct val="90000"/>
              </a:lnSpc>
              <a:buFontTx/>
              <a:buNone/>
            </a:pPr>
            <a:r>
              <a:rPr lang="tr-TR" sz="2400" dirty="0" smtClean="0"/>
              <a:t>	     </a:t>
            </a:r>
            <a:r>
              <a:rPr lang="tr-TR" sz="2400" dirty="0" err="1" smtClean="0"/>
              <a:t>Maxterm</a:t>
            </a:r>
            <a:r>
              <a:rPr lang="en-US" sz="2400" dirty="0" smtClean="0"/>
              <a:t>s</a:t>
            </a:r>
            <a:endParaRPr lang="tr-TR" sz="2400" dirty="0" smtClean="0"/>
          </a:p>
          <a:p>
            <a:pPr marL="0" indent="0" algn="just">
              <a:lnSpc>
                <a:spcPct val="90000"/>
              </a:lnSpc>
              <a:buFontTx/>
              <a:buNone/>
            </a:pPr>
            <a:endParaRPr lang="tr-TR" sz="1600" b="1" dirty="0" smtClean="0"/>
          </a:p>
          <a:p>
            <a:pPr marL="0" indent="0" algn="just">
              <a:lnSpc>
                <a:spcPct val="90000"/>
              </a:lnSpc>
              <a:buNone/>
            </a:pPr>
            <a:r>
              <a:rPr lang="tr-TR" sz="2400" b="1" dirty="0" smtClean="0"/>
              <a:t>	  - </a:t>
            </a:r>
            <a:r>
              <a:rPr lang="en-US" sz="2400" b="1" dirty="0" smtClean="0"/>
              <a:t>Conversion Between Standard SoP and PoS Forms</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r>
              <a:rPr lang="en-US" sz="2400" b="1" dirty="0"/>
              <a:t>Conversion Between Standard SoP and PoS Forms</a:t>
            </a:r>
            <a:endParaRPr lang="tr-TR" sz="2400" dirty="0" smtClean="0"/>
          </a:p>
        </p:txBody>
      </p:sp>
      <p:sp>
        <p:nvSpPr>
          <p:cNvPr id="3" name="2 İçerik Yer Tutucusu"/>
          <p:cNvSpPr>
            <a:spLocks noGrp="1"/>
          </p:cNvSpPr>
          <p:nvPr>
            <p:ph idx="1"/>
          </p:nvPr>
        </p:nvSpPr>
        <p:spPr>
          <a:xfrm>
            <a:off x="342900" y="874713"/>
            <a:ext cx="8445500" cy="5526087"/>
          </a:xfrm>
        </p:spPr>
        <p:txBody>
          <a:bodyPr/>
          <a:lstStyle/>
          <a:p>
            <a:pPr marL="0" indent="0" algn="just">
              <a:buNone/>
            </a:pPr>
            <a:r>
              <a:rPr lang="en-US" sz="2000" b="1" dirty="0" smtClean="0"/>
              <a:t>Example</a:t>
            </a:r>
            <a:r>
              <a:rPr lang="tr-TR" sz="2000" b="1" dirty="0" smtClean="0"/>
              <a:t>:</a:t>
            </a:r>
            <a:r>
              <a:rPr lang="tr-TR" sz="2000" dirty="0" smtClean="0"/>
              <a:t> </a:t>
            </a:r>
            <a:r>
              <a:rPr lang="en-US" sz="2000" dirty="0" smtClean="0"/>
              <a:t>Let’s convert </a:t>
            </a:r>
            <a:r>
              <a:rPr lang="tr-TR" sz="2000" i="1" dirty="0" smtClean="0"/>
              <a:t>F</a:t>
            </a:r>
            <a:r>
              <a:rPr lang="tr-TR" sz="2000" dirty="0" smtClean="0"/>
              <a:t>(</a:t>
            </a:r>
            <a:r>
              <a:rPr lang="tr-TR" sz="2000" i="1" dirty="0" smtClean="0"/>
              <a:t>A,B,C</a:t>
            </a:r>
            <a:r>
              <a:rPr lang="tr-TR" sz="2000" dirty="0" smtClean="0"/>
              <a:t>) = </a:t>
            </a:r>
            <a:r>
              <a:rPr lang="tr-TR" sz="2000" dirty="0" smtClean="0">
                <a:sym typeface="Symbol"/>
              </a:rPr>
              <a:t></a:t>
            </a:r>
            <a:r>
              <a:rPr lang="tr-TR" sz="2000" dirty="0" smtClean="0"/>
              <a:t>(4,5,6,7)  </a:t>
            </a:r>
            <a:r>
              <a:rPr lang="en-US" sz="2000" dirty="0" smtClean="0"/>
              <a:t>into </a:t>
            </a:r>
            <a:r>
              <a:rPr lang="en-US" sz="2000" dirty="0" err="1" smtClean="0"/>
              <a:t>maxterms</a:t>
            </a:r>
            <a:r>
              <a:rPr lang="en-US" sz="2000" dirty="0" smtClean="0"/>
              <a:t>.</a:t>
            </a:r>
            <a:endParaRPr lang="tr-TR" sz="2000" dirty="0"/>
          </a:p>
        </p:txBody>
      </p:sp>
      <p:sp>
        <p:nvSpPr>
          <p:cNvPr id="18436"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3075606754"/>
              </p:ext>
            </p:extLst>
          </p:nvPr>
        </p:nvGraphicFramePr>
        <p:xfrm>
          <a:off x="501015" y="1699909"/>
          <a:ext cx="1537970" cy="3154680"/>
        </p:xfrm>
        <a:graphic>
          <a:graphicData uri="http://schemas.openxmlformats.org/drawingml/2006/table">
            <a:tbl>
              <a:tblPr/>
              <a:tblGrid>
                <a:gridCol w="269875">
                  <a:extLst>
                    <a:ext uri="{9D8B030D-6E8A-4147-A177-3AD203B41FA5}">
                      <a16:colId xmlns:a16="http://schemas.microsoft.com/office/drawing/2014/main" val="20000"/>
                    </a:ext>
                  </a:extLst>
                </a:gridCol>
                <a:gridCol w="270510">
                  <a:extLst>
                    <a:ext uri="{9D8B030D-6E8A-4147-A177-3AD203B41FA5}">
                      <a16:colId xmlns:a16="http://schemas.microsoft.com/office/drawing/2014/main" val="20001"/>
                    </a:ext>
                  </a:extLst>
                </a:gridCol>
                <a:gridCol w="270510">
                  <a:extLst>
                    <a:ext uri="{9D8B030D-6E8A-4147-A177-3AD203B41FA5}">
                      <a16:colId xmlns:a16="http://schemas.microsoft.com/office/drawing/2014/main" val="20002"/>
                    </a:ext>
                  </a:extLst>
                </a:gridCol>
                <a:gridCol w="371475">
                  <a:extLst>
                    <a:ext uri="{9D8B030D-6E8A-4147-A177-3AD203B41FA5}">
                      <a16:colId xmlns:a16="http://schemas.microsoft.com/office/drawing/2014/main" val="20003"/>
                    </a:ext>
                  </a:extLst>
                </a:gridCol>
                <a:gridCol w="355600">
                  <a:extLst>
                    <a:ext uri="{9D8B030D-6E8A-4147-A177-3AD203B41FA5}">
                      <a16:colId xmlns:a16="http://schemas.microsoft.com/office/drawing/2014/main" val="20004"/>
                    </a:ext>
                  </a:extLst>
                </a:gridCol>
              </a:tblGrid>
              <a:tr h="228600">
                <a:tc gridSpan="3">
                  <a:txBody>
                    <a:bodyPr/>
                    <a:lstStyle/>
                    <a:p>
                      <a:pPr algn="ctr">
                        <a:lnSpc>
                          <a:spcPct val="115000"/>
                        </a:lnSpc>
                        <a:spcAft>
                          <a:spcPts val="0"/>
                        </a:spcAft>
                      </a:pPr>
                      <a:r>
                        <a:rPr lang="en-US" sz="1800" dirty="0" smtClean="0">
                          <a:latin typeface="Calibri"/>
                          <a:ea typeface="Times New Roman"/>
                        </a:rPr>
                        <a:t>Inputs</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rowSpan="2">
                  <a:txBody>
                    <a:bodyPr/>
                    <a:lstStyle/>
                    <a:p>
                      <a:pPr algn="ctr">
                        <a:lnSpc>
                          <a:spcPct val="115000"/>
                        </a:lnSpc>
                        <a:spcAft>
                          <a:spcPts val="0"/>
                        </a:spcAft>
                      </a:pPr>
                      <a:r>
                        <a:rPr lang="tr-TR" sz="1800" i="1">
                          <a:latin typeface="Calibri"/>
                          <a:ea typeface="Times New Roman"/>
                        </a:rPr>
                        <a:t>F</a:t>
                      </a:r>
                      <a:endParaRPr lang="tr-TR" sz="18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800" i="1">
                          <a:latin typeface="Calibri"/>
                          <a:ea typeface="Times New Roman"/>
                        </a:rPr>
                        <a:t>F’</a:t>
                      </a:r>
                      <a:endParaRPr lang="tr-TR" sz="18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ctr">
                        <a:lnSpc>
                          <a:spcPct val="115000"/>
                        </a:lnSpc>
                        <a:spcAft>
                          <a:spcPts val="0"/>
                        </a:spcAft>
                      </a:pPr>
                      <a:r>
                        <a:rPr lang="tr-TR" sz="1800" i="1">
                          <a:latin typeface="Calibri"/>
                          <a:ea typeface="Times New Roman"/>
                        </a:rPr>
                        <a:t>A</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B</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C</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tc vMerge="1">
                  <a:txBody>
                    <a:bodyPr/>
                    <a:lstStyle/>
                    <a:p>
                      <a:endParaRPr lang="tr-TR"/>
                    </a:p>
                  </a:txBody>
                  <a:tcPr/>
                </a:tc>
                <a:extLst>
                  <a:ext uri="{0D108BD9-81ED-4DB2-BD59-A6C34878D82A}">
                    <a16:rowId xmlns:a16="http://schemas.microsoft.com/office/drawing/2014/main" val="10001"/>
                  </a:ext>
                </a:extLst>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dirty="0">
                          <a:latin typeface="Calibri"/>
                          <a:ea typeface="Times New Roman"/>
                        </a:rPr>
                        <a:t>0</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Times New Roman"/>
                        </a:rPr>
                        <a:t>1</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dirty="0">
                          <a:latin typeface="Calibri"/>
                          <a:ea typeface="Times New Roman"/>
                        </a:rPr>
                        <a:t>0</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5 Metin kutusu"/>
          <p:cNvSpPr txBox="1"/>
          <p:nvPr/>
        </p:nvSpPr>
        <p:spPr>
          <a:xfrm>
            <a:off x="2578100" y="1713879"/>
            <a:ext cx="5876925" cy="3416320"/>
          </a:xfrm>
          <a:prstGeom prst="rect">
            <a:avLst/>
          </a:prstGeom>
          <a:noFill/>
        </p:spPr>
        <p:txBody>
          <a:bodyPr wrap="square" rtlCol="0">
            <a:spAutoFit/>
          </a:bodyPr>
          <a:lstStyle/>
          <a:p>
            <a:r>
              <a:rPr lang="en-US" sz="1800" b="0" dirty="0" smtClean="0"/>
              <a:t>We will do double negation and find out (F’)’.</a:t>
            </a:r>
          </a:p>
          <a:p>
            <a:endParaRPr lang="en-US" sz="1800" b="0" dirty="0"/>
          </a:p>
          <a:p>
            <a:r>
              <a:rPr lang="en-US" sz="1800" b="0" dirty="0" smtClean="0"/>
              <a:t>The complement of function F is;</a:t>
            </a:r>
          </a:p>
          <a:p>
            <a:r>
              <a:rPr lang="tr-TR" sz="1800" b="0" i="1" dirty="0" smtClean="0"/>
              <a:t>F’</a:t>
            </a:r>
            <a:r>
              <a:rPr lang="tr-TR" sz="1800" b="0" dirty="0" smtClean="0"/>
              <a:t>(</a:t>
            </a:r>
            <a:r>
              <a:rPr lang="tr-TR" sz="1800" b="0" i="1" dirty="0" smtClean="0"/>
              <a:t>A,B,C</a:t>
            </a:r>
            <a:r>
              <a:rPr lang="tr-TR" sz="1800" b="0" dirty="0" smtClean="0"/>
              <a:t>) = </a:t>
            </a:r>
            <a:r>
              <a:rPr lang="tr-TR" sz="1800" b="0" dirty="0" smtClean="0">
                <a:sym typeface="Symbol"/>
              </a:rPr>
              <a:t></a:t>
            </a:r>
            <a:r>
              <a:rPr lang="tr-TR" sz="1800" b="0" dirty="0" smtClean="0"/>
              <a:t> (0,1,2,3)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endParaRPr lang="tr-TR" sz="1800" b="0" dirty="0" smtClean="0"/>
          </a:p>
          <a:p>
            <a:endParaRPr lang="tr-TR" sz="1800" b="0" i="1" dirty="0" smtClean="0"/>
          </a:p>
          <a:p>
            <a:r>
              <a:rPr lang="en-US" sz="1800" b="0" dirty="0" smtClean="0"/>
              <a:t>The complement of F’ is equal to F. So;</a:t>
            </a:r>
          </a:p>
          <a:p>
            <a:r>
              <a:rPr lang="tr-TR" sz="1800" b="0" i="1" dirty="0" smtClean="0"/>
              <a:t>F</a:t>
            </a:r>
            <a:r>
              <a:rPr lang="tr-TR" sz="1800" b="0" dirty="0" smtClean="0"/>
              <a:t>(</a:t>
            </a:r>
            <a:r>
              <a:rPr lang="tr-TR" sz="1800" b="0" i="1" dirty="0" smtClean="0"/>
              <a:t>A,B,C</a:t>
            </a:r>
            <a:r>
              <a:rPr lang="tr-TR" sz="1800" b="0" dirty="0" smtClean="0"/>
              <a:t>)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a:t>
            </a:r>
          </a:p>
          <a:p>
            <a:r>
              <a:rPr lang="tr-TR" sz="1800" b="0" dirty="0" smtClean="0"/>
              <a:t>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a:t>
            </a:r>
          </a:p>
          <a:p>
            <a:r>
              <a:rPr lang="tr-TR" sz="1800" b="0" dirty="0" smtClean="0"/>
              <a:t>                                                 = </a:t>
            </a:r>
            <a:r>
              <a:rPr lang="tr-TR" sz="1800" b="0" dirty="0" smtClean="0">
                <a:sym typeface="Symbol"/>
              </a:rPr>
              <a:t></a:t>
            </a:r>
            <a:r>
              <a:rPr lang="tr-TR" sz="1800" b="0" dirty="0" smtClean="0"/>
              <a:t> (0,1,2,3)</a:t>
            </a:r>
            <a:endParaRPr lang="en-US" sz="1800" b="0" dirty="0" smtClean="0"/>
          </a:p>
          <a:p>
            <a:endParaRPr lang="en-US" sz="1800" b="0" dirty="0"/>
          </a:p>
          <a:p>
            <a:r>
              <a:rPr lang="en-US" sz="1800" b="0" dirty="0" smtClean="0"/>
              <a:t>Remember that, </a:t>
            </a:r>
            <a:r>
              <a:rPr lang="en-US" sz="1800" b="0" dirty="0" err="1" smtClean="0"/>
              <a:t>minterms</a:t>
            </a:r>
            <a:r>
              <a:rPr lang="en-US" sz="1800" b="0" dirty="0" smtClean="0"/>
              <a:t> and </a:t>
            </a:r>
            <a:r>
              <a:rPr lang="en-US" sz="1800" b="0" dirty="0" err="1" smtClean="0"/>
              <a:t>maxterms</a:t>
            </a:r>
            <a:r>
              <a:rPr lang="en-US" sz="1800" b="0" dirty="0" smtClean="0"/>
              <a:t> are complements of each other. M</a:t>
            </a:r>
            <a:r>
              <a:rPr lang="en-US" sz="1800" b="0" baseline="-25000" dirty="0" smtClean="0"/>
              <a:t>0</a:t>
            </a:r>
            <a:r>
              <a:rPr lang="en-US" sz="1800" b="0" dirty="0" smtClean="0"/>
              <a:t> = m</a:t>
            </a:r>
            <a:r>
              <a:rPr lang="en-US" sz="1800" b="0" baseline="-25000" dirty="0" smtClean="0"/>
              <a:t>0</a:t>
            </a:r>
            <a:r>
              <a:rPr lang="en-US" sz="1800" b="0" dirty="0" smtClean="0"/>
              <a:t>’ and m</a:t>
            </a:r>
            <a:r>
              <a:rPr lang="en-US" sz="1800" b="0" baseline="-25000" dirty="0" smtClean="0"/>
              <a:t>0</a:t>
            </a:r>
            <a:r>
              <a:rPr lang="en-US" sz="1800" b="0" dirty="0" smtClean="0"/>
              <a:t> = M</a:t>
            </a:r>
            <a:r>
              <a:rPr lang="en-US" sz="1800" b="0" baseline="-25000" dirty="0" smtClean="0"/>
              <a:t>0</a:t>
            </a:r>
            <a:r>
              <a:rPr lang="en-US" sz="1800" b="0" dirty="0" smtClean="0"/>
              <a:t>’</a:t>
            </a:r>
            <a:endParaRPr lang="tr-TR" sz="1800"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a:t>Conversion Between Standard SoP and PoS Forms</a:t>
            </a:r>
            <a:endParaRPr lang="tr-TR" sz="2400" dirty="0"/>
          </a:p>
        </p:txBody>
      </p:sp>
      <p:sp>
        <p:nvSpPr>
          <p:cNvPr id="3" name="2 İçerik Yer Tutucusu"/>
          <p:cNvSpPr>
            <a:spLocks noGrp="1"/>
          </p:cNvSpPr>
          <p:nvPr>
            <p:ph idx="1"/>
          </p:nvPr>
        </p:nvSpPr>
        <p:spPr>
          <a:xfrm>
            <a:off x="336550" y="900113"/>
            <a:ext cx="8375650" cy="5078412"/>
          </a:xfrm>
        </p:spPr>
        <p:txBody>
          <a:bodyPr/>
          <a:lstStyle/>
          <a:p>
            <a:pPr marL="0" indent="0" algn="just">
              <a:buNone/>
            </a:pPr>
            <a:r>
              <a:rPr lang="en-US" sz="2000" b="1" dirty="0" smtClean="0"/>
              <a:t>Example</a:t>
            </a:r>
            <a:r>
              <a:rPr lang="tr-TR" sz="2000" b="1" dirty="0" smtClean="0"/>
              <a:t>: </a:t>
            </a:r>
            <a:r>
              <a:rPr lang="en-US" sz="2000" dirty="0" smtClean="0"/>
              <a:t>Let’s convert the </a:t>
            </a:r>
            <a:r>
              <a:rPr lang="en-US" sz="2000" dirty="0"/>
              <a:t>following expression in standard SoP </a:t>
            </a:r>
            <a:r>
              <a:rPr lang="en-US" sz="2000" dirty="0" smtClean="0"/>
              <a:t>form to </a:t>
            </a:r>
            <a:r>
              <a:rPr lang="en-US" sz="2000" dirty="0" smtClean="0"/>
              <a:t>standard PoS form.</a:t>
            </a:r>
          </a:p>
          <a:p>
            <a:pPr marL="0" indent="0" algn="just">
              <a:buNone/>
            </a:pPr>
            <a:r>
              <a:rPr lang="tr-TR" sz="2000" i="1" dirty="0" smtClean="0"/>
              <a:t>F(A,B,C</a:t>
            </a:r>
            <a:r>
              <a:rPr lang="tr-TR" sz="2000" i="1" dirty="0" smtClean="0"/>
              <a:t>) = AB’C+A’BC+AB’C’+</a:t>
            </a:r>
            <a:r>
              <a:rPr lang="tr-TR" sz="2000" i="1" dirty="0" smtClean="0"/>
              <a:t>ABC+A’B’C</a:t>
            </a:r>
            <a:endParaRPr lang="tr-TR" sz="1000" dirty="0" smtClean="0"/>
          </a:p>
          <a:p>
            <a:pPr marL="0" indent="0" algn="just">
              <a:buNone/>
            </a:pPr>
            <a:r>
              <a:rPr lang="en-US" sz="2000" i="1" dirty="0" smtClean="0">
                <a:solidFill>
                  <a:srgbClr val="FF0000"/>
                </a:solidFill>
              </a:rPr>
              <a:t>1</a:t>
            </a:r>
            <a:r>
              <a:rPr lang="en-US" sz="2000" i="1" baseline="30000" dirty="0" smtClean="0">
                <a:solidFill>
                  <a:srgbClr val="FF0000"/>
                </a:solidFill>
              </a:rPr>
              <a:t>st</a:t>
            </a:r>
            <a:r>
              <a:rPr lang="en-US" sz="2000" i="1" dirty="0" smtClean="0">
                <a:solidFill>
                  <a:srgbClr val="FF0000"/>
                </a:solidFill>
              </a:rPr>
              <a:t> way</a:t>
            </a:r>
          </a:p>
          <a:p>
            <a:pPr marL="0" indent="0" algn="just">
              <a:buNone/>
            </a:pPr>
            <a:r>
              <a:rPr lang="en-US" sz="2000" dirty="0" smtClean="0"/>
              <a:t>All the combinations that make F=1 are 101, 011, 100, 111 and 011. It means that</a:t>
            </a:r>
            <a:r>
              <a:rPr lang="en-US" sz="2000" dirty="0"/>
              <a:t>, all other combinations 000, 010, and 110 make </a:t>
            </a:r>
            <a:r>
              <a:rPr lang="en-US" sz="2000" dirty="0" smtClean="0"/>
              <a:t>F=0. </a:t>
            </a:r>
            <a:r>
              <a:rPr lang="en-US" sz="2000" dirty="0" smtClean="0"/>
              <a:t>Therefore, the </a:t>
            </a:r>
            <a:r>
              <a:rPr lang="en-US" sz="2000" dirty="0" err="1" smtClean="0"/>
              <a:t>maxterms</a:t>
            </a:r>
            <a:r>
              <a:rPr lang="en-US" sz="2000" dirty="0" smtClean="0"/>
              <a:t> are </a:t>
            </a:r>
            <a:r>
              <a:rPr lang="tr-TR" sz="2000" i="1" dirty="0"/>
              <a:t>(A+B+C), (A+B’+C</a:t>
            </a:r>
            <a:r>
              <a:rPr lang="tr-TR" sz="2000" i="1" dirty="0" smtClean="0"/>
              <a:t>)</a:t>
            </a:r>
            <a:r>
              <a:rPr lang="en-US" sz="2000" i="1" dirty="0" smtClean="0"/>
              <a:t>,</a:t>
            </a:r>
            <a:r>
              <a:rPr lang="tr-TR" sz="2000" dirty="0" smtClean="0"/>
              <a:t> </a:t>
            </a:r>
            <a:r>
              <a:rPr lang="en-US" sz="2000" dirty="0" smtClean="0"/>
              <a:t>and</a:t>
            </a:r>
            <a:r>
              <a:rPr lang="tr-TR" sz="2000" dirty="0" smtClean="0"/>
              <a:t> </a:t>
            </a:r>
            <a:r>
              <a:rPr lang="tr-TR" sz="2000" i="1" dirty="0"/>
              <a:t>(A’+B’+C</a:t>
            </a:r>
            <a:r>
              <a:rPr lang="tr-TR" sz="2000" i="1" dirty="0" smtClean="0"/>
              <a:t>)</a:t>
            </a:r>
            <a:r>
              <a:rPr lang="en-US" sz="2000" i="1" dirty="0" smtClean="0"/>
              <a:t>.</a:t>
            </a:r>
            <a:endParaRPr lang="en-US" sz="2000" dirty="0" smtClean="0"/>
          </a:p>
          <a:p>
            <a:pPr>
              <a:buNone/>
            </a:pPr>
            <a:endParaRPr lang="tr-TR" sz="1000" dirty="0" smtClean="0"/>
          </a:p>
          <a:p>
            <a:pPr>
              <a:buNone/>
            </a:pPr>
            <a:r>
              <a:rPr lang="tr-TR" sz="2000" i="1" dirty="0" smtClean="0"/>
              <a:t>F(A,B,C)= (A+B+C).(A+B’+C).(A’+B’+C)</a:t>
            </a:r>
            <a:endParaRPr lang="tr-TR" sz="2000" dirty="0" smtClean="0"/>
          </a:p>
          <a:p>
            <a:pPr>
              <a:buNone/>
            </a:pPr>
            <a:endParaRPr lang="en-US" sz="1000" dirty="0" smtClean="0"/>
          </a:p>
          <a:p>
            <a:pPr marL="0" indent="0" algn="just">
              <a:buNone/>
            </a:pPr>
            <a:r>
              <a:rPr lang="en-US" sz="2000" i="1" dirty="0">
                <a:solidFill>
                  <a:srgbClr val="FF0000"/>
                </a:solidFill>
              </a:rPr>
              <a:t>2nd Way</a:t>
            </a:r>
            <a:endParaRPr lang="tr-TR" sz="2000" i="1" dirty="0">
              <a:solidFill>
                <a:srgbClr val="FF0000"/>
              </a:solidFill>
            </a:endParaRPr>
          </a:p>
          <a:p>
            <a:pPr marL="0" indent="0" algn="just">
              <a:buNone/>
            </a:pPr>
            <a:r>
              <a:rPr lang="en-US" sz="2000" dirty="0" smtClean="0"/>
              <a:t>We can write the</a:t>
            </a:r>
            <a:r>
              <a:rPr lang="tr-TR" sz="2000" dirty="0" smtClean="0"/>
              <a:t> </a:t>
            </a:r>
            <a:r>
              <a:rPr lang="en-US" sz="2000" dirty="0" smtClean="0"/>
              <a:t>expression in the following form.</a:t>
            </a:r>
          </a:p>
          <a:p>
            <a:pPr marL="0" indent="0" algn="just">
              <a:buNone/>
            </a:pPr>
            <a:r>
              <a:rPr lang="en-US" sz="2000" i="1" dirty="0" smtClean="0">
                <a:sym typeface="Symbol"/>
              </a:rPr>
              <a:t>F(A,B,C) = </a:t>
            </a:r>
            <a:r>
              <a:rPr lang="tr-TR" sz="2000" dirty="0" smtClean="0">
                <a:sym typeface="Symbol"/>
              </a:rPr>
              <a:t></a:t>
            </a:r>
            <a:r>
              <a:rPr lang="tr-TR" sz="2000" dirty="0" smtClean="0"/>
              <a:t>(</a:t>
            </a:r>
            <a:r>
              <a:rPr lang="tr-TR" sz="2000" dirty="0" smtClean="0"/>
              <a:t>1,3,4,5,7</a:t>
            </a:r>
            <a:r>
              <a:rPr lang="en-US" sz="2000" dirty="0" smtClean="0"/>
              <a:t>)</a:t>
            </a:r>
            <a:r>
              <a:rPr lang="tr-TR" sz="2000" dirty="0" smtClean="0"/>
              <a:t> </a:t>
            </a:r>
            <a:endParaRPr lang="tr-TR" sz="2000" dirty="0" smtClean="0"/>
          </a:p>
          <a:p>
            <a:pPr>
              <a:buNone/>
            </a:pPr>
            <a:r>
              <a:rPr lang="en-US" sz="2000" dirty="0"/>
              <a:t>Since </a:t>
            </a:r>
            <a:r>
              <a:rPr lang="en-US" sz="2000" dirty="0" err="1"/>
              <a:t>maxterms</a:t>
            </a:r>
            <a:r>
              <a:rPr lang="en-US" sz="2000" dirty="0"/>
              <a:t> are complements of </a:t>
            </a:r>
            <a:r>
              <a:rPr lang="en-US" sz="2000" dirty="0" err="1"/>
              <a:t>minterms</a:t>
            </a:r>
            <a:r>
              <a:rPr lang="en-US" sz="2000" dirty="0"/>
              <a:t>, we can say that;</a:t>
            </a:r>
            <a:endParaRPr lang="tr-TR" sz="2000" dirty="0"/>
          </a:p>
          <a:p>
            <a:pPr>
              <a:buNone/>
            </a:pPr>
            <a:r>
              <a:rPr lang="tr-TR" sz="2000" i="1" dirty="0" smtClean="0"/>
              <a:t>F(A,B,C</a:t>
            </a:r>
            <a:r>
              <a:rPr lang="tr-TR" sz="2000" i="1" dirty="0" smtClean="0"/>
              <a:t>)</a:t>
            </a:r>
            <a:r>
              <a:rPr lang="en-US" sz="2000" i="1" dirty="0" smtClean="0"/>
              <a:t> </a:t>
            </a:r>
            <a:r>
              <a:rPr lang="tr-TR" sz="2000" i="1" dirty="0" smtClean="0"/>
              <a:t>= </a:t>
            </a:r>
            <a:r>
              <a:rPr lang="tr-TR" sz="2000" dirty="0" smtClean="0">
                <a:sym typeface="Symbol"/>
              </a:rPr>
              <a:t></a:t>
            </a:r>
            <a:r>
              <a:rPr lang="tr-TR" sz="2000" dirty="0" smtClean="0"/>
              <a:t> (1,3,4,5,7) = </a:t>
            </a:r>
            <a:r>
              <a:rPr lang="tr-TR" sz="2000" dirty="0" smtClean="0">
                <a:sym typeface="Symbol"/>
              </a:rPr>
              <a:t></a:t>
            </a:r>
            <a:r>
              <a:rPr lang="tr-TR" sz="2000" dirty="0" smtClean="0"/>
              <a:t> (0,2,6</a:t>
            </a:r>
            <a:r>
              <a:rPr lang="tr-TR" sz="2000" dirty="0" smtClean="0"/>
              <a:t>)</a:t>
            </a:r>
            <a:endParaRPr lang="tr-TR" sz="2000" dirty="0" smtClean="0"/>
          </a:p>
          <a:p>
            <a:pPr>
              <a:buNone/>
            </a:pPr>
            <a:endParaRPr lang="tr-TR" sz="2000"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Simplification</a:t>
            </a:r>
            <a:endParaRPr lang="tr-TR" sz="2400" b="1" dirty="0"/>
          </a:p>
        </p:txBody>
      </p:sp>
      <p:sp>
        <p:nvSpPr>
          <p:cNvPr id="3" name="2 İçerik Yer Tutucusu"/>
          <p:cNvSpPr>
            <a:spLocks noGrp="1"/>
          </p:cNvSpPr>
          <p:nvPr>
            <p:ph idx="1"/>
          </p:nvPr>
        </p:nvSpPr>
        <p:spPr>
          <a:xfrm>
            <a:off x="349250" y="900113"/>
            <a:ext cx="8375650" cy="5078412"/>
          </a:xfrm>
        </p:spPr>
        <p:txBody>
          <a:bodyPr/>
          <a:lstStyle/>
          <a:p>
            <a:pPr marL="0" indent="0" algn="just">
              <a:buNone/>
            </a:pPr>
            <a:r>
              <a:rPr lang="en-US" sz="2000" b="1" dirty="0" smtClean="0"/>
              <a:t>Example</a:t>
            </a:r>
            <a:r>
              <a:rPr lang="tr-TR" sz="2000" b="1" dirty="0" smtClean="0"/>
              <a:t>:</a:t>
            </a:r>
            <a:r>
              <a:rPr lang="tr-TR" sz="2000" dirty="0" smtClean="0"/>
              <a:t> </a:t>
            </a:r>
            <a:r>
              <a:rPr lang="en-US" sz="2000" dirty="0" smtClean="0"/>
              <a:t>Let’s find the simplest form of </a:t>
            </a:r>
            <a:r>
              <a:rPr lang="en-US" sz="2000" i="1" dirty="0" smtClean="0"/>
              <a:t>F</a:t>
            </a:r>
            <a:r>
              <a:rPr lang="en-US" sz="2000" dirty="0" smtClean="0"/>
              <a:t> given in the truth table below, using </a:t>
            </a:r>
            <a:r>
              <a:rPr lang="en-US" sz="2000" dirty="0" err="1" smtClean="0"/>
              <a:t>minterms</a:t>
            </a:r>
            <a:r>
              <a:rPr lang="en-US" sz="2000" dirty="0" smtClean="0"/>
              <a:t> and </a:t>
            </a:r>
            <a:r>
              <a:rPr lang="en-US" sz="2000" dirty="0" err="1" smtClean="0"/>
              <a:t>maxterms</a:t>
            </a:r>
            <a:r>
              <a:rPr lang="en-US" sz="2000" dirty="0" smtClean="0"/>
              <a:t>. </a:t>
            </a:r>
            <a:endParaRPr lang="tr-TR" sz="2000" dirty="0" smtClean="0"/>
          </a:p>
          <a:p>
            <a:pPr>
              <a:buNone/>
            </a:pPr>
            <a:endParaRPr lang="tr-TR" sz="2000" dirty="0"/>
          </a:p>
        </p:txBody>
      </p:sp>
      <p:sp>
        <p:nvSpPr>
          <p:cNvPr id="4" name="3 Altbilgi Yer Tutucusu"/>
          <p:cNvSpPr>
            <a:spLocks noGrp="1"/>
          </p:cNvSpPr>
          <p:nvPr>
            <p:ph type="ftr" sz="quarter" idx="10"/>
          </p:nvPr>
        </p:nvSpPr>
        <p:spPr/>
        <p:txBody>
          <a:bodyPr/>
          <a:lstStyle/>
          <a:p>
            <a:r>
              <a:rPr lang="en-US" dirty="0"/>
              <a:t>Logic Circuits</a:t>
            </a:r>
          </a:p>
        </p:txBody>
      </p:sp>
      <p:graphicFrame>
        <p:nvGraphicFramePr>
          <p:cNvPr id="5" name="4 Tablo"/>
          <p:cNvGraphicFramePr>
            <a:graphicFrameLocks noGrp="1"/>
          </p:cNvGraphicFramePr>
          <p:nvPr/>
        </p:nvGraphicFramePr>
        <p:xfrm>
          <a:off x="514350" y="1800415"/>
          <a:ext cx="1104900" cy="2913507"/>
        </p:xfrm>
        <a:graphic>
          <a:graphicData uri="http://schemas.openxmlformats.org/drawingml/2006/table">
            <a:tbl>
              <a:tblPr/>
              <a:tblGrid>
                <a:gridCol w="244475">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gridCol w="372745">
                  <a:extLst>
                    <a:ext uri="{9D8B030D-6E8A-4147-A177-3AD203B41FA5}">
                      <a16:colId xmlns:a16="http://schemas.microsoft.com/office/drawing/2014/main" val="20003"/>
                    </a:ext>
                  </a:extLst>
                </a:gridCol>
              </a:tblGrid>
              <a:tr h="117475">
                <a:tc>
                  <a:txBody>
                    <a:bodyPr/>
                    <a:lstStyle/>
                    <a:p>
                      <a:pPr algn="ctr">
                        <a:lnSpc>
                          <a:spcPct val="115000"/>
                        </a:lnSpc>
                        <a:spcAft>
                          <a:spcPts val="0"/>
                        </a:spcAft>
                      </a:pPr>
                      <a:r>
                        <a:rPr lang="tr-TR" sz="1800" b="1" i="1">
                          <a:latin typeface="Calibri"/>
                          <a:ea typeface="Times New Roman"/>
                        </a:rPr>
                        <a:t>A</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B</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C</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F</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Times New Roman"/>
                        </a:rPr>
                        <a:t>1</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5 Metin kutusu"/>
          <p:cNvSpPr txBox="1"/>
          <p:nvPr/>
        </p:nvSpPr>
        <p:spPr>
          <a:xfrm>
            <a:off x="1981200" y="1790700"/>
            <a:ext cx="6705600" cy="3970318"/>
          </a:xfrm>
          <a:prstGeom prst="rect">
            <a:avLst/>
          </a:prstGeom>
          <a:noFill/>
        </p:spPr>
        <p:txBody>
          <a:bodyPr wrap="square" rtlCol="0">
            <a:spAutoFit/>
          </a:bodyPr>
          <a:lstStyle/>
          <a:p>
            <a:pPr algn="just"/>
            <a:r>
              <a:rPr lang="en-US" sz="1800" b="0" dirty="0" smtClean="0"/>
              <a:t>First, let’s write the </a:t>
            </a:r>
            <a:r>
              <a:rPr lang="en-US" sz="1800" b="0" i="1" dirty="0" smtClean="0"/>
              <a:t>F</a:t>
            </a:r>
            <a:r>
              <a:rPr lang="en-US" sz="1800" b="0" dirty="0" smtClean="0"/>
              <a:t> using </a:t>
            </a:r>
            <a:r>
              <a:rPr lang="en-US" sz="1800" b="0" dirty="0" err="1" smtClean="0"/>
              <a:t>minterms</a:t>
            </a:r>
            <a:r>
              <a:rPr lang="en-US" sz="1800" b="0" dirty="0" smtClean="0"/>
              <a:t>, and then simplify</a:t>
            </a:r>
            <a:r>
              <a:rPr lang="tr-TR" sz="1800" b="0" dirty="0" smtClean="0"/>
              <a:t>.</a:t>
            </a:r>
            <a:endParaRPr lang="tr-TR" sz="1800" b="0" dirty="0" smtClean="0"/>
          </a:p>
          <a:p>
            <a:r>
              <a:rPr lang="tr-TR" sz="1800" b="0" dirty="0" smtClean="0"/>
              <a:t> </a:t>
            </a:r>
          </a:p>
          <a:p>
            <a:r>
              <a:rPr lang="tr-TR" sz="1800" b="0" i="1" dirty="0" smtClean="0"/>
              <a:t>F(A,B,C) = </a:t>
            </a:r>
            <a:r>
              <a:rPr lang="tr-TR" sz="1800" b="0" i="1" dirty="0" smtClean="0">
                <a:sym typeface="Symbol"/>
              </a:rPr>
              <a:t></a:t>
            </a:r>
            <a:r>
              <a:rPr lang="tr-TR" sz="1800" b="0" i="1" dirty="0" smtClean="0"/>
              <a:t> (0,2,3,5,7) = </a:t>
            </a:r>
            <a:r>
              <a:rPr lang="tr-TR" sz="1800" b="0" i="1" u="sng" dirty="0" smtClean="0"/>
              <a:t>A'B'C'</a:t>
            </a:r>
            <a:r>
              <a:rPr lang="tr-TR" sz="1800" b="0" i="1" dirty="0" smtClean="0"/>
              <a:t> + </a:t>
            </a:r>
            <a:r>
              <a:rPr lang="tr-TR" sz="1800" b="0" i="1" u="sng" dirty="0" smtClean="0"/>
              <a:t>A'BC’</a:t>
            </a:r>
            <a:r>
              <a:rPr lang="tr-TR" sz="1800" b="0" i="1" dirty="0" smtClean="0"/>
              <a:t> + A'BC + </a:t>
            </a:r>
            <a:r>
              <a:rPr lang="tr-TR" sz="1800" b="0" i="1" u="dbl" dirty="0" smtClean="0"/>
              <a:t>AB'C </a:t>
            </a:r>
            <a:r>
              <a:rPr lang="tr-TR" sz="1800" b="0" i="1" dirty="0" smtClean="0"/>
              <a:t>+ </a:t>
            </a:r>
            <a:r>
              <a:rPr lang="tr-TR" sz="1800" b="0" i="1" u="dbl" dirty="0" smtClean="0"/>
              <a:t>ABC</a:t>
            </a:r>
            <a:endParaRPr lang="tr-TR" sz="1800" b="0" dirty="0" smtClean="0"/>
          </a:p>
          <a:p>
            <a:r>
              <a:rPr lang="tr-TR" sz="1800" b="0" dirty="0" smtClean="0"/>
              <a:t>	 = </a:t>
            </a:r>
            <a:r>
              <a:rPr lang="tr-TR" sz="1800" b="0" i="1" dirty="0" smtClean="0"/>
              <a:t> A'C'(B'+B) + A’BC + AC(B’+B) = A’C’+</a:t>
            </a:r>
            <a:r>
              <a:rPr lang="tr-TR" sz="1800" b="0" i="1" u="sng" dirty="0" smtClean="0"/>
              <a:t>A’BC</a:t>
            </a:r>
            <a:r>
              <a:rPr lang="tr-TR" sz="1800" b="0" i="1" dirty="0" smtClean="0"/>
              <a:t>+</a:t>
            </a:r>
            <a:r>
              <a:rPr lang="tr-TR" sz="1800" b="0" i="1" u="sng" dirty="0" smtClean="0"/>
              <a:t>AC</a:t>
            </a:r>
            <a:r>
              <a:rPr lang="tr-TR" sz="1800" b="0" i="1" dirty="0" smtClean="0"/>
              <a:t> </a:t>
            </a:r>
          </a:p>
          <a:p>
            <a:r>
              <a:rPr lang="tr-TR" sz="1800" b="0" i="1" dirty="0" smtClean="0"/>
              <a:t>                = A’C’ + C(A’B+A) = A’C’+C(A+B) = </a:t>
            </a:r>
            <a:r>
              <a:rPr lang="tr-TR" sz="1800" b="0" i="1" dirty="0" smtClean="0">
                <a:solidFill>
                  <a:srgbClr val="FF0000"/>
                </a:solidFill>
              </a:rPr>
              <a:t>A’C’+AC+BC </a:t>
            </a:r>
            <a:endParaRPr lang="tr-TR" sz="1800" b="0" dirty="0" smtClean="0">
              <a:solidFill>
                <a:srgbClr val="FF0000"/>
              </a:solidFill>
            </a:endParaRPr>
          </a:p>
          <a:p>
            <a:r>
              <a:rPr lang="tr-TR" sz="1800" b="0" dirty="0" smtClean="0"/>
              <a:t>           </a:t>
            </a:r>
            <a:r>
              <a:rPr lang="tr-TR" sz="1800" b="0" baseline="-25000" dirty="0" smtClean="0"/>
              <a:t> </a:t>
            </a:r>
            <a:endParaRPr lang="tr-TR" sz="1800" b="0" dirty="0" smtClean="0"/>
          </a:p>
          <a:p>
            <a:r>
              <a:rPr lang="en-US" sz="1800" b="0" dirty="0" smtClean="0"/>
              <a:t>We could simplify the expression in another way.</a:t>
            </a:r>
          </a:p>
          <a:p>
            <a:endParaRPr lang="en-US" sz="1800" b="0" dirty="0" smtClean="0"/>
          </a:p>
          <a:p>
            <a:r>
              <a:rPr lang="tr-TR" sz="1800" b="0" i="1" dirty="0"/>
              <a:t>F(A,B,C) = </a:t>
            </a:r>
            <a:r>
              <a:rPr lang="tr-TR" sz="1800" b="0" i="1" dirty="0">
                <a:sym typeface="Symbol"/>
              </a:rPr>
              <a:t></a:t>
            </a:r>
            <a:r>
              <a:rPr lang="tr-TR" sz="1800" b="0" i="1" dirty="0"/>
              <a:t> (0,2,3,5,7) = </a:t>
            </a:r>
            <a:r>
              <a:rPr lang="tr-TR" sz="1800" b="0" i="1" u="sng" dirty="0"/>
              <a:t>A'B'C'</a:t>
            </a:r>
            <a:r>
              <a:rPr lang="tr-TR" sz="1800" b="0" i="1" dirty="0"/>
              <a:t> + </a:t>
            </a:r>
            <a:r>
              <a:rPr lang="tr-TR" sz="1800" b="0" i="1" u="sng" dirty="0"/>
              <a:t>A'BC’</a:t>
            </a:r>
            <a:r>
              <a:rPr lang="tr-TR" sz="1800" b="0" i="1" dirty="0"/>
              <a:t> + A'BC + </a:t>
            </a:r>
            <a:r>
              <a:rPr lang="tr-TR" sz="1800" b="0" i="1" u="dbl" dirty="0"/>
              <a:t>AB'C </a:t>
            </a:r>
            <a:r>
              <a:rPr lang="tr-TR" sz="1800" b="0" i="1" dirty="0"/>
              <a:t>+ </a:t>
            </a:r>
            <a:r>
              <a:rPr lang="tr-TR" sz="1800" b="0" i="1" u="dbl" dirty="0"/>
              <a:t>ABC</a:t>
            </a:r>
            <a:endParaRPr lang="tr-TR" sz="1800" b="0" dirty="0"/>
          </a:p>
          <a:p>
            <a:r>
              <a:rPr lang="tr-TR" sz="1800" b="0" dirty="0"/>
              <a:t>	 = </a:t>
            </a:r>
            <a:r>
              <a:rPr lang="tr-TR" sz="1800" b="0" i="1" dirty="0"/>
              <a:t> A'C'(B'+B) + A’BC + AC(B’+B) = </a:t>
            </a:r>
            <a:r>
              <a:rPr lang="tr-TR" sz="1800" b="0" i="1" u="sng" dirty="0"/>
              <a:t>A’C’</a:t>
            </a:r>
            <a:r>
              <a:rPr lang="tr-TR" sz="1800" b="0" i="1" dirty="0"/>
              <a:t>+</a:t>
            </a:r>
            <a:r>
              <a:rPr lang="tr-TR" sz="1800" b="0" i="1" u="sng" dirty="0"/>
              <a:t>A’BC</a:t>
            </a:r>
            <a:r>
              <a:rPr lang="tr-TR" sz="1800" b="0" i="1" dirty="0"/>
              <a:t>+AC </a:t>
            </a:r>
          </a:p>
          <a:p>
            <a:r>
              <a:rPr lang="tr-TR" sz="1800" b="0" i="1" dirty="0" smtClean="0"/>
              <a:t>                 = A</a:t>
            </a:r>
            <a:r>
              <a:rPr lang="tr-TR" sz="1800" b="0" i="1" dirty="0" smtClean="0"/>
              <a:t>’(C’+BC)+AC =  A’(B+C’)+AC = </a:t>
            </a:r>
            <a:r>
              <a:rPr lang="tr-TR" sz="1800" b="0" i="1" dirty="0" smtClean="0">
                <a:solidFill>
                  <a:srgbClr val="FF0000"/>
                </a:solidFill>
              </a:rPr>
              <a:t>A’C’+</a:t>
            </a:r>
            <a:r>
              <a:rPr lang="tr-TR" sz="1800" b="0" i="1" dirty="0" smtClean="0">
                <a:solidFill>
                  <a:srgbClr val="FF0000"/>
                </a:solidFill>
              </a:rPr>
              <a:t>AC+A’B</a:t>
            </a:r>
            <a:endParaRPr lang="tr-TR" sz="1800" b="0" dirty="0" smtClean="0">
              <a:solidFill>
                <a:srgbClr val="FF0000"/>
              </a:solidFill>
            </a:endParaRPr>
          </a:p>
          <a:p>
            <a:endParaRPr lang="tr-TR" sz="1800" b="0" dirty="0" smtClean="0"/>
          </a:p>
          <a:p>
            <a:r>
              <a:rPr lang="tr-TR" sz="1800" b="0" dirty="0" err="1" smtClean="0"/>
              <a:t>Both</a:t>
            </a:r>
            <a:r>
              <a:rPr lang="tr-TR" sz="1800" b="0" dirty="0" smtClean="0"/>
              <a:t> </a:t>
            </a:r>
            <a:r>
              <a:rPr lang="tr-TR" sz="1800" b="0" dirty="0" err="1" smtClean="0"/>
              <a:t>results</a:t>
            </a:r>
            <a:r>
              <a:rPr lang="tr-TR" sz="1800" b="0" dirty="0" smtClean="0"/>
              <a:t> </a:t>
            </a:r>
            <a:r>
              <a:rPr lang="tr-TR" sz="1800" b="0" dirty="0" err="1" smtClean="0"/>
              <a:t>are</a:t>
            </a:r>
            <a:r>
              <a:rPr lang="tr-TR" sz="1800" b="0" dirty="0" smtClean="0"/>
              <a:t> </a:t>
            </a:r>
            <a:r>
              <a:rPr lang="tr-TR" sz="1800" b="0" dirty="0" err="1" smtClean="0"/>
              <a:t>correct</a:t>
            </a:r>
            <a:r>
              <a:rPr lang="tr-TR" sz="1800" b="0" dirty="0" smtClean="0"/>
              <a:t>.</a:t>
            </a:r>
            <a:endParaRPr lang="tr-TR" sz="1800" b="0" dirty="0" smtClean="0"/>
          </a:p>
          <a:p>
            <a:endParaRPr lang="tr-TR" sz="18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65125" y="215900"/>
            <a:ext cx="7772400" cy="790575"/>
          </a:xfrm>
        </p:spPr>
        <p:txBody>
          <a:bodyPr/>
          <a:lstStyle/>
          <a:p>
            <a:r>
              <a:rPr lang="en-US" sz="2400" b="1" dirty="0" smtClean="0"/>
              <a:t>Simplification</a:t>
            </a:r>
            <a:endParaRPr lang="tr-TR" sz="2400" b="1" dirty="0"/>
          </a:p>
        </p:txBody>
      </p:sp>
      <p:graphicFrame>
        <p:nvGraphicFramePr>
          <p:cNvPr id="5" name="4 İçerik Yer Tutucusu"/>
          <p:cNvGraphicFramePr>
            <a:graphicFrameLocks noGrp="1"/>
          </p:cNvGraphicFramePr>
          <p:nvPr>
            <p:ph idx="1"/>
          </p:nvPr>
        </p:nvGraphicFramePr>
        <p:xfrm>
          <a:off x="457200" y="1061434"/>
          <a:ext cx="1104900" cy="2913507"/>
        </p:xfrm>
        <a:graphic>
          <a:graphicData uri="http://schemas.openxmlformats.org/drawingml/2006/table">
            <a:tbl>
              <a:tblPr/>
              <a:tblGrid>
                <a:gridCol w="244475">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gridCol w="372745">
                  <a:extLst>
                    <a:ext uri="{9D8B030D-6E8A-4147-A177-3AD203B41FA5}">
                      <a16:colId xmlns:a16="http://schemas.microsoft.com/office/drawing/2014/main" val="20003"/>
                    </a:ext>
                  </a:extLst>
                </a:gridCol>
              </a:tblGrid>
              <a:tr h="117475">
                <a:tc>
                  <a:txBody>
                    <a:bodyPr/>
                    <a:lstStyle/>
                    <a:p>
                      <a:pPr algn="ctr">
                        <a:lnSpc>
                          <a:spcPct val="115000"/>
                        </a:lnSpc>
                        <a:spcAft>
                          <a:spcPts val="0"/>
                        </a:spcAft>
                      </a:pPr>
                      <a:r>
                        <a:rPr lang="tr-TR" sz="1800" b="1" i="1" dirty="0">
                          <a:latin typeface="Calibri"/>
                          <a:ea typeface="Times New Roman"/>
                        </a:rPr>
                        <a:t>A</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dirty="0">
                          <a:latin typeface="Calibri"/>
                          <a:ea typeface="Times New Roman"/>
                        </a:rPr>
                        <a:t>B</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C</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F</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Times New Roman"/>
                        </a:rPr>
                        <a:t>1</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3 Altbilgi Yer Tutucusu"/>
          <p:cNvSpPr>
            <a:spLocks noGrp="1"/>
          </p:cNvSpPr>
          <p:nvPr>
            <p:ph type="ftr" sz="quarter" idx="10"/>
          </p:nvPr>
        </p:nvSpPr>
        <p:spPr/>
        <p:txBody>
          <a:bodyPr/>
          <a:lstStyle/>
          <a:p>
            <a:r>
              <a:rPr lang="en-US" dirty="0"/>
              <a:t>Logic Circuits</a:t>
            </a:r>
          </a:p>
        </p:txBody>
      </p:sp>
      <p:sp>
        <p:nvSpPr>
          <p:cNvPr id="6" name="5 Metin kutusu"/>
          <p:cNvSpPr txBox="1"/>
          <p:nvPr/>
        </p:nvSpPr>
        <p:spPr>
          <a:xfrm>
            <a:off x="1752600" y="1028701"/>
            <a:ext cx="6985000" cy="4247317"/>
          </a:xfrm>
          <a:prstGeom prst="rect">
            <a:avLst/>
          </a:prstGeom>
          <a:noFill/>
        </p:spPr>
        <p:txBody>
          <a:bodyPr wrap="square" rtlCol="0">
            <a:spAutoFit/>
          </a:bodyPr>
          <a:lstStyle/>
          <a:p>
            <a:pPr algn="just"/>
            <a:r>
              <a:rPr lang="en-US" sz="1800" b="0" dirty="0" smtClean="0"/>
              <a:t>First, let’s write the </a:t>
            </a:r>
            <a:r>
              <a:rPr lang="en-US" sz="1800" b="0" i="1" dirty="0" smtClean="0"/>
              <a:t>F</a:t>
            </a:r>
            <a:r>
              <a:rPr lang="en-US" sz="1800" b="0" dirty="0" smtClean="0"/>
              <a:t> using </a:t>
            </a:r>
            <a:r>
              <a:rPr lang="en-US" sz="1800" b="0" dirty="0" err="1" smtClean="0"/>
              <a:t>maxterms</a:t>
            </a:r>
            <a:r>
              <a:rPr lang="en-US" sz="1800" b="0" dirty="0" smtClean="0"/>
              <a:t>, and then simplify.</a:t>
            </a:r>
          </a:p>
          <a:p>
            <a:r>
              <a:rPr lang="en-US" sz="1800" b="0" dirty="0" smtClean="0"/>
              <a:t> </a:t>
            </a:r>
          </a:p>
          <a:p>
            <a:r>
              <a:rPr lang="en-US" sz="1800" b="0" i="1" dirty="0" smtClean="0"/>
              <a:t>F(A,B,C)</a:t>
            </a:r>
            <a:r>
              <a:rPr lang="en-US" sz="1800" b="0" dirty="0" smtClean="0"/>
              <a:t> = </a:t>
            </a:r>
            <a:r>
              <a:rPr lang="en-US" sz="1800" b="0" dirty="0" smtClean="0">
                <a:sym typeface="Symbol"/>
              </a:rPr>
              <a:t></a:t>
            </a:r>
            <a:r>
              <a:rPr lang="en-US" sz="1800" b="0" dirty="0" smtClean="0"/>
              <a:t> (1,4,6) </a:t>
            </a:r>
            <a:r>
              <a:rPr lang="en-US" sz="1800" b="0" i="1" dirty="0" smtClean="0"/>
              <a:t>= (A+B+C').(A’+B+C).(A'+B'+C)</a:t>
            </a:r>
            <a:endParaRPr lang="en-US" sz="1800" b="0" dirty="0" smtClean="0"/>
          </a:p>
          <a:p>
            <a:r>
              <a:rPr lang="en-US" sz="1800" b="0" i="1" dirty="0" smtClean="0"/>
              <a:t>               = (AA’+AB+AC+A’B+BB+BC+A’C’+BC’+C’C)( A'+B'+C)  </a:t>
            </a:r>
            <a:endParaRPr lang="en-US" sz="1800" b="0" dirty="0" smtClean="0"/>
          </a:p>
          <a:p>
            <a:r>
              <a:rPr lang="en-US" sz="1800" b="0" i="1" dirty="0" smtClean="0"/>
              <a:t>               = (</a:t>
            </a:r>
            <a:r>
              <a:rPr lang="en-US" sz="1800" b="0" i="1" u="sng" dirty="0" smtClean="0"/>
              <a:t>AB</a:t>
            </a:r>
            <a:r>
              <a:rPr lang="en-US" sz="1800" b="0" i="1" dirty="0" smtClean="0"/>
              <a:t>+AC+</a:t>
            </a:r>
            <a:r>
              <a:rPr lang="en-US" sz="1800" b="0" i="1" u="sng" dirty="0" smtClean="0"/>
              <a:t>A’B</a:t>
            </a:r>
            <a:r>
              <a:rPr lang="en-US" sz="1800" b="0" i="1" dirty="0" smtClean="0"/>
              <a:t>+</a:t>
            </a:r>
            <a:r>
              <a:rPr lang="en-US" sz="1800" b="0" i="1" u="sng" dirty="0" smtClean="0"/>
              <a:t>B</a:t>
            </a:r>
            <a:r>
              <a:rPr lang="en-US" sz="1800" b="0" i="1" dirty="0" smtClean="0"/>
              <a:t>+</a:t>
            </a:r>
            <a:r>
              <a:rPr lang="en-US" sz="1800" b="0" i="1" u="sng" dirty="0" smtClean="0"/>
              <a:t>BC</a:t>
            </a:r>
            <a:r>
              <a:rPr lang="en-US" sz="1800" b="0" i="1" dirty="0" smtClean="0"/>
              <a:t>+A’C’+</a:t>
            </a:r>
            <a:r>
              <a:rPr lang="en-US" sz="1800" b="0" i="1" u="sng" dirty="0" smtClean="0"/>
              <a:t>BC’</a:t>
            </a:r>
            <a:r>
              <a:rPr lang="en-US" sz="1800" b="0" i="1" dirty="0" smtClean="0"/>
              <a:t>)( A'+B'+C)</a:t>
            </a:r>
            <a:endParaRPr lang="en-US" sz="1800" b="0" dirty="0" smtClean="0"/>
          </a:p>
          <a:p>
            <a:r>
              <a:rPr lang="en-US" sz="1800" b="0" i="1" dirty="0" smtClean="0"/>
              <a:t>               =(B+AC+A’C’)(A’+B’+C)</a:t>
            </a:r>
          </a:p>
          <a:p>
            <a:r>
              <a:rPr lang="en-US" sz="1800" b="0" i="1" dirty="0" smtClean="0"/>
              <a:t>               = A’B+</a:t>
            </a:r>
            <a:r>
              <a:rPr lang="en-US" sz="1800" b="0" i="1" u="sng" dirty="0" smtClean="0"/>
              <a:t>BB’</a:t>
            </a:r>
            <a:r>
              <a:rPr lang="en-US" sz="1800" b="0" i="1" dirty="0" smtClean="0"/>
              <a:t>+BC+</a:t>
            </a:r>
            <a:r>
              <a:rPr lang="en-US" sz="1800" b="0" i="1" u="sng" dirty="0" smtClean="0"/>
              <a:t>A’AC</a:t>
            </a:r>
            <a:r>
              <a:rPr lang="en-US" sz="1800" b="0" i="1" dirty="0" smtClean="0"/>
              <a:t>+AB’C+ACC+A’A’C’+A’B’C’+</a:t>
            </a:r>
            <a:r>
              <a:rPr lang="en-US" sz="1800" b="0" i="1" u="sng" dirty="0" smtClean="0"/>
              <a:t>A’C’C</a:t>
            </a:r>
            <a:endParaRPr lang="en-US" sz="1800" b="0" dirty="0" smtClean="0"/>
          </a:p>
          <a:p>
            <a:r>
              <a:rPr lang="en-US" sz="1800" b="0" i="1" dirty="0" smtClean="0"/>
              <a:t>               = A’B+BC+</a:t>
            </a:r>
            <a:r>
              <a:rPr lang="en-US" sz="1800" b="0" i="1" u="sng" dirty="0" smtClean="0"/>
              <a:t>AB’C</a:t>
            </a:r>
            <a:r>
              <a:rPr lang="en-US" sz="1800" b="0" i="1" dirty="0" smtClean="0"/>
              <a:t>+AC+A’C’+</a:t>
            </a:r>
            <a:r>
              <a:rPr lang="en-US" sz="1800" b="0" i="1" u="sng" dirty="0" smtClean="0"/>
              <a:t>A’B’C’</a:t>
            </a:r>
            <a:r>
              <a:rPr lang="en-US" sz="1800" b="0" i="1" dirty="0" smtClean="0"/>
              <a:t> </a:t>
            </a:r>
          </a:p>
          <a:p>
            <a:r>
              <a:rPr lang="en-US" sz="1800" b="0" i="1" dirty="0" smtClean="0"/>
              <a:t>               = A’B+B’(</a:t>
            </a:r>
            <a:r>
              <a:rPr lang="en-US" sz="1800" b="0" i="1" u="sng" dirty="0" smtClean="0"/>
              <a:t>AC+A’C’</a:t>
            </a:r>
            <a:r>
              <a:rPr lang="en-US" sz="1800" b="0" i="1" dirty="0" smtClean="0"/>
              <a:t>)+ </a:t>
            </a:r>
            <a:r>
              <a:rPr lang="en-US" sz="1800" b="0" i="1" u="sng" dirty="0" smtClean="0"/>
              <a:t>AC+A’C’ </a:t>
            </a:r>
          </a:p>
          <a:p>
            <a:r>
              <a:rPr lang="en-US" sz="1800" b="0" i="1" dirty="0" smtClean="0"/>
              <a:t>               = </a:t>
            </a:r>
            <a:r>
              <a:rPr lang="en-US" sz="1800" b="0" i="1" dirty="0" smtClean="0">
                <a:solidFill>
                  <a:srgbClr val="FF0000"/>
                </a:solidFill>
              </a:rPr>
              <a:t>A’B+AC+A’C’ </a:t>
            </a:r>
            <a:endParaRPr lang="en-US" sz="1800" b="0" dirty="0" smtClean="0">
              <a:solidFill>
                <a:srgbClr val="FF0000"/>
              </a:solidFill>
            </a:endParaRPr>
          </a:p>
          <a:p>
            <a:endParaRPr lang="en-US" sz="1800" b="0" dirty="0" smtClean="0"/>
          </a:p>
          <a:p>
            <a:pPr algn="just"/>
            <a:r>
              <a:rPr lang="en-US" sz="1800" b="0" dirty="0" smtClean="0"/>
              <a:t>As you can see above, this simplified expression is the same as we</a:t>
            </a:r>
            <a:r>
              <a:rPr lang="en-US" sz="1800" b="0" dirty="0" smtClean="0"/>
              <a:t> have found </a:t>
            </a:r>
            <a:r>
              <a:rPr lang="en-US" sz="1800" b="0" smtClean="0"/>
              <a:t>by simplifying </a:t>
            </a:r>
            <a:r>
              <a:rPr lang="en-US" sz="1800" b="0" dirty="0" err="1" smtClean="0"/>
              <a:t>minterms</a:t>
            </a:r>
            <a:r>
              <a:rPr lang="en-US" sz="1800" b="0" dirty="0" smtClean="0"/>
              <a:t>. </a:t>
            </a:r>
            <a:r>
              <a:rPr lang="en-US" sz="1800" b="0" dirty="0" smtClean="0"/>
              <a:t>We can also find the other correct result by doing the simplification in another way.</a:t>
            </a:r>
          </a:p>
          <a:p>
            <a:endParaRPr lang="en-US" sz="18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p:txBody>
          <a:bodyPr/>
          <a:lstStyle/>
          <a:p>
            <a:r>
              <a:rPr lang="tr-TR" sz="2400" b="1" dirty="0" err="1" smtClean="0"/>
              <a:t>Canonical</a:t>
            </a:r>
            <a:r>
              <a:rPr lang="tr-TR" sz="2400" b="1" dirty="0" smtClean="0"/>
              <a:t> Forms</a:t>
            </a:r>
            <a:endParaRPr lang="tr-TR" dirty="0" smtClean="0"/>
          </a:p>
        </p:txBody>
      </p:sp>
      <p:sp>
        <p:nvSpPr>
          <p:cNvPr id="3" name="2 İçerik Yer Tutucusu"/>
          <p:cNvSpPr>
            <a:spLocks noGrp="1"/>
          </p:cNvSpPr>
          <p:nvPr>
            <p:ph idx="1"/>
          </p:nvPr>
        </p:nvSpPr>
        <p:spPr>
          <a:xfrm>
            <a:off x="361950" y="900113"/>
            <a:ext cx="8375650" cy="5078412"/>
          </a:xfrm>
        </p:spPr>
        <p:txBody>
          <a:bodyPr/>
          <a:lstStyle/>
          <a:p>
            <a:pPr marL="0" indent="0" algn="just">
              <a:buNone/>
              <a:tabLst>
                <a:tab pos="0" algn="l"/>
              </a:tabLst>
              <a:defRPr/>
            </a:pPr>
            <a:r>
              <a:rPr lang="en-US" sz="2000" dirty="0" smtClean="0"/>
              <a:t>Logical expressions can be written in Sum of Products (SoP) form and Product of Sums (PoS) form. These forms help us standardize the logical expressions. They also help us understand, simplify, and implement the logical expressions easily and systematically.</a:t>
            </a:r>
          </a:p>
          <a:p>
            <a:pPr marL="0" indent="0" algn="just">
              <a:buFontTx/>
              <a:buNone/>
              <a:tabLst>
                <a:tab pos="0" algn="l"/>
              </a:tabLst>
              <a:defRPr/>
            </a:pPr>
            <a:endParaRPr lang="tr-TR" sz="1000" dirty="0" smtClean="0"/>
          </a:p>
          <a:p>
            <a:pPr marL="0" indent="0" algn="just">
              <a:buNone/>
            </a:pPr>
            <a:r>
              <a:rPr lang="en-US" sz="2000" b="1" dirty="0" smtClean="0"/>
              <a:t>Sum of Products Form</a:t>
            </a:r>
            <a:r>
              <a:rPr lang="tr-TR" sz="2000" b="1" dirty="0" smtClean="0"/>
              <a:t>: </a:t>
            </a:r>
            <a:r>
              <a:rPr lang="en-US" sz="2000" dirty="0" smtClean="0"/>
              <a:t>An expression which is in SoP form, consists of the sum of products of the variables</a:t>
            </a:r>
            <a:r>
              <a:rPr lang="tr-TR" sz="2000" dirty="0" smtClean="0"/>
              <a:t>. </a:t>
            </a:r>
            <a:r>
              <a:rPr lang="en-US" sz="2000" dirty="0" smtClean="0"/>
              <a:t>We get the product by multiplying the variables or complements of variables. A product does not necessarily have all the variables in it.</a:t>
            </a:r>
            <a:endParaRPr lang="tr-TR" sz="2000" dirty="0" smtClean="0"/>
          </a:p>
          <a:p>
            <a:pPr>
              <a:buNone/>
            </a:pPr>
            <a:endParaRPr lang="tr-TR" sz="1000" dirty="0" smtClean="0"/>
          </a:p>
          <a:p>
            <a:pPr marL="0" indent="0" algn="just">
              <a:buNone/>
            </a:pPr>
            <a:r>
              <a:rPr lang="en-US" sz="2000" dirty="0" smtClean="0"/>
              <a:t>The expressions </a:t>
            </a:r>
            <a:r>
              <a:rPr lang="tr-TR" sz="2000" i="1" dirty="0" smtClean="0"/>
              <a:t>ABC+A’B+BC’D’</a:t>
            </a:r>
            <a:r>
              <a:rPr lang="tr-TR" sz="2000" dirty="0" smtClean="0"/>
              <a:t> </a:t>
            </a:r>
            <a:r>
              <a:rPr lang="en-US" sz="2000" dirty="0" smtClean="0"/>
              <a:t>and</a:t>
            </a:r>
            <a:r>
              <a:rPr lang="tr-TR" sz="2000" dirty="0" smtClean="0"/>
              <a:t> </a:t>
            </a:r>
            <a:r>
              <a:rPr lang="tr-TR" sz="2000" i="1" dirty="0" smtClean="0"/>
              <a:t>A’+AB+BC’</a:t>
            </a:r>
            <a:r>
              <a:rPr lang="tr-TR" sz="2000" dirty="0" smtClean="0"/>
              <a:t> </a:t>
            </a:r>
            <a:r>
              <a:rPr lang="en-US" sz="2000" dirty="0" smtClean="0"/>
              <a:t>are in SoP form</a:t>
            </a:r>
            <a:r>
              <a:rPr lang="tr-TR" sz="2000" dirty="0" smtClean="0"/>
              <a:t>. </a:t>
            </a:r>
            <a:r>
              <a:rPr lang="en-US" sz="2000" dirty="0" smtClean="0"/>
              <a:t>Because we multiply only variables in each term. However, if we multiply something complicated like</a:t>
            </a:r>
            <a:r>
              <a:rPr lang="tr-TR" sz="2000" dirty="0" smtClean="0"/>
              <a:t> </a:t>
            </a:r>
            <a:r>
              <a:rPr lang="tr-TR" sz="2000" i="1" dirty="0" smtClean="0"/>
              <a:t>(ABC)’</a:t>
            </a:r>
            <a:r>
              <a:rPr lang="tr-TR" sz="2000" dirty="0" smtClean="0"/>
              <a:t> </a:t>
            </a:r>
            <a:r>
              <a:rPr lang="en-US" sz="2000" dirty="0" smtClean="0"/>
              <a:t>in a term, we cannot say that the expression is in SoP form.</a:t>
            </a:r>
            <a:endParaRPr lang="tr-TR" sz="2000" dirty="0" smtClean="0"/>
          </a:p>
          <a:p>
            <a:pPr>
              <a:buNone/>
            </a:pPr>
            <a:endParaRPr lang="tr-TR" sz="1000" dirty="0" smtClean="0"/>
          </a:p>
          <a:p>
            <a:pPr marL="0" indent="0" algn="just">
              <a:buNone/>
            </a:pPr>
            <a:r>
              <a:rPr lang="en-US" sz="2000" dirty="0" smtClean="0"/>
              <a:t>We can convert any expression into SoP form using Boolean algebra.</a:t>
            </a:r>
            <a:endParaRPr lang="tr-TR" sz="2000" dirty="0" smtClean="0"/>
          </a:p>
          <a:p>
            <a:pPr marL="0" indent="0" algn="just">
              <a:buFontTx/>
              <a:buNone/>
              <a:tabLst>
                <a:tab pos="0" algn="l"/>
              </a:tabLst>
              <a:defRPr/>
            </a:pPr>
            <a:endParaRPr lang="tr-TR" sz="2000" dirty="0" smtClean="0"/>
          </a:p>
          <a:p>
            <a:pPr algn="just">
              <a:buFontTx/>
              <a:buNone/>
              <a:defRPr/>
            </a:pPr>
            <a:endParaRPr lang="tr-TR" sz="2000" dirty="0"/>
          </a:p>
        </p:txBody>
      </p:sp>
      <p:sp>
        <p:nvSpPr>
          <p:cNvPr id="11268" name="3 Altbilgi Yer Tutucusu"/>
          <p:cNvSpPr>
            <a:spLocks noGrp="1"/>
          </p:cNvSpPr>
          <p:nvPr>
            <p:ph type="ftr" sz="quarter" idx="10"/>
          </p:nvPr>
        </p:nvSpPr>
        <p:spPr>
          <a:noFill/>
        </p:spPr>
        <p:txBody>
          <a:bodyPr/>
          <a:lstStyle/>
          <a:p>
            <a:r>
              <a:rPr lang="en-US" dirty="0"/>
              <a:t>Logic Circuits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r>
              <a:rPr lang="tr-TR" sz="2400" b="1" dirty="0" err="1"/>
              <a:t>Canonical</a:t>
            </a:r>
            <a:r>
              <a:rPr lang="tr-TR" sz="2400" b="1" dirty="0"/>
              <a:t> Forms</a:t>
            </a:r>
            <a:endParaRPr lang="tr-TR" sz="2400" dirty="0" smtClean="0"/>
          </a:p>
        </p:txBody>
      </p:sp>
      <p:sp>
        <p:nvSpPr>
          <p:cNvPr id="3" name="2 İçerik Yer Tutucusu"/>
          <p:cNvSpPr>
            <a:spLocks noGrp="1"/>
          </p:cNvSpPr>
          <p:nvPr>
            <p:ph idx="1"/>
          </p:nvPr>
        </p:nvSpPr>
        <p:spPr>
          <a:xfrm>
            <a:off x="349250" y="887412"/>
            <a:ext cx="8375650" cy="5297487"/>
          </a:xfrm>
        </p:spPr>
        <p:txBody>
          <a:bodyPr/>
          <a:lstStyle/>
          <a:p>
            <a:pPr marL="0" indent="0" algn="just">
              <a:buNone/>
            </a:pPr>
            <a:r>
              <a:rPr lang="en-US" sz="2000" b="1" dirty="0" smtClean="0"/>
              <a:t>Example</a:t>
            </a:r>
            <a:r>
              <a:rPr lang="tr-TR" sz="2000" b="1" dirty="0" smtClean="0"/>
              <a:t>: </a:t>
            </a:r>
            <a:r>
              <a:rPr lang="en-US" sz="2000" dirty="0" smtClean="0"/>
              <a:t>Let’s convert </a:t>
            </a:r>
            <a:r>
              <a:rPr lang="tr-TR" sz="2000" i="1" dirty="0" smtClean="0"/>
              <a:t>A’B(C+BD’) </a:t>
            </a:r>
            <a:r>
              <a:rPr lang="en-US" sz="2000" dirty="0" smtClean="0"/>
              <a:t>into SoP form.</a:t>
            </a:r>
          </a:p>
          <a:p>
            <a:pPr marL="0" indent="0" algn="just">
              <a:buNone/>
            </a:pPr>
            <a:r>
              <a:rPr lang="en-US" sz="2000" dirty="0" smtClean="0"/>
              <a:t>We apply the distributive law.</a:t>
            </a:r>
            <a:endParaRPr lang="tr-TR" sz="1000" dirty="0" smtClean="0"/>
          </a:p>
          <a:p>
            <a:pPr>
              <a:buNone/>
            </a:pPr>
            <a:r>
              <a:rPr lang="tr-TR" sz="2000" i="1" dirty="0" smtClean="0"/>
              <a:t>A’B(C+BD’) </a:t>
            </a:r>
            <a:r>
              <a:rPr lang="tr-TR" sz="2000" dirty="0" smtClean="0"/>
              <a:t> = </a:t>
            </a:r>
            <a:r>
              <a:rPr lang="tr-TR" sz="2000" i="1" dirty="0" smtClean="0"/>
              <a:t>A’BC + A’BD’   </a:t>
            </a:r>
            <a:endParaRPr lang="tr-TR" sz="2000" dirty="0" smtClean="0"/>
          </a:p>
          <a:p>
            <a:pPr marL="0" indent="0" algn="just">
              <a:buFontTx/>
              <a:buNone/>
              <a:defRPr/>
            </a:pPr>
            <a:endParaRPr lang="tr-TR" sz="1000" b="1" dirty="0" smtClean="0"/>
          </a:p>
          <a:p>
            <a:pPr marL="0" indent="0" algn="just">
              <a:buNone/>
              <a:defRPr/>
            </a:pPr>
            <a:r>
              <a:rPr lang="en-US" sz="2000" b="1" dirty="0" smtClean="0"/>
              <a:t>Standard Sum of Products Form</a:t>
            </a:r>
            <a:r>
              <a:rPr lang="tr-TR" sz="2000" b="1" dirty="0" smtClean="0"/>
              <a:t>: </a:t>
            </a:r>
            <a:r>
              <a:rPr lang="en-US" sz="2000" dirty="0" smtClean="0"/>
              <a:t>In SoP form, a term may not have all the variables in it. However, in standard SoP form, each term </a:t>
            </a:r>
            <a:r>
              <a:rPr lang="en-US" sz="2000" i="1" dirty="0" smtClean="0"/>
              <a:t>must have</a:t>
            </a:r>
            <a:r>
              <a:rPr lang="en-US" sz="2000" dirty="0" smtClean="0"/>
              <a:t> all the variables in it.</a:t>
            </a:r>
            <a:r>
              <a:rPr lang="tr-TR" sz="2000" dirty="0" smtClean="0"/>
              <a:t> </a:t>
            </a:r>
            <a:r>
              <a:rPr lang="en-US" sz="2000" dirty="0" smtClean="0"/>
              <a:t>To convert an expression in SoP form into Standard SoP form, we must extend all the terms with missing variables.</a:t>
            </a:r>
            <a:endParaRPr lang="tr-TR" sz="2000" dirty="0" smtClean="0"/>
          </a:p>
          <a:p>
            <a:pPr algn="just">
              <a:buFontTx/>
              <a:buNone/>
              <a:defRPr/>
            </a:pPr>
            <a:endParaRPr lang="tr-TR" sz="1000" dirty="0" smtClean="0"/>
          </a:p>
          <a:p>
            <a:pPr marL="0" indent="0" algn="just">
              <a:buFontTx/>
              <a:buNone/>
              <a:defRPr/>
            </a:pPr>
            <a:r>
              <a:rPr lang="en-US" sz="2000" b="1" dirty="0" smtClean="0"/>
              <a:t>Example</a:t>
            </a:r>
            <a:r>
              <a:rPr lang="tr-TR" sz="2000" b="1" dirty="0" smtClean="0"/>
              <a:t>: </a:t>
            </a:r>
            <a:r>
              <a:rPr lang="en-US" sz="2000" dirty="0" smtClean="0"/>
              <a:t>Let’s convert </a:t>
            </a:r>
            <a:r>
              <a:rPr lang="tr-TR" sz="2000" i="1" dirty="0" smtClean="0"/>
              <a:t>F(A,B,C)</a:t>
            </a:r>
            <a:r>
              <a:rPr lang="tr-TR" sz="2000" b="1" dirty="0" smtClean="0"/>
              <a:t> = </a:t>
            </a:r>
            <a:r>
              <a:rPr lang="tr-TR" sz="2000" i="1" dirty="0" smtClean="0"/>
              <a:t>A.B’+A.C</a:t>
            </a:r>
            <a:r>
              <a:rPr lang="tr-TR" sz="2000" dirty="0" smtClean="0"/>
              <a:t> </a:t>
            </a:r>
            <a:r>
              <a:rPr lang="en-US" sz="2000" dirty="0" smtClean="0"/>
              <a:t>into standard SoP form.</a:t>
            </a:r>
          </a:p>
          <a:p>
            <a:pPr marL="0" indent="0" algn="just">
              <a:buFontTx/>
              <a:buNone/>
              <a:defRPr/>
            </a:pPr>
            <a:r>
              <a:rPr lang="en-US" sz="2000" dirty="0" smtClean="0"/>
              <a:t>We need to extend the first term with </a:t>
            </a:r>
            <a:r>
              <a:rPr lang="tr-TR" sz="2000" i="1" dirty="0" smtClean="0"/>
              <a:t>(C+C’)</a:t>
            </a:r>
            <a:r>
              <a:rPr lang="en-US" sz="2000" dirty="0"/>
              <a:t> </a:t>
            </a:r>
            <a:r>
              <a:rPr lang="en-US" sz="2000" dirty="0" smtClean="0"/>
              <a:t>and the second term with </a:t>
            </a:r>
            <a:r>
              <a:rPr lang="tr-TR" sz="2000" i="1" dirty="0" smtClean="0"/>
              <a:t>(B+B’)</a:t>
            </a:r>
            <a:r>
              <a:rPr lang="en-US" sz="2000" i="1" dirty="0" smtClean="0"/>
              <a:t>.</a:t>
            </a:r>
            <a:endParaRPr lang="tr-TR" sz="2000" dirty="0" smtClean="0"/>
          </a:p>
          <a:p>
            <a:pPr marL="0" indent="0" algn="just">
              <a:buFontTx/>
              <a:buNone/>
              <a:defRPr/>
            </a:pPr>
            <a:endParaRPr lang="tr-TR" sz="2000" dirty="0" smtClean="0"/>
          </a:p>
          <a:p>
            <a:pPr marL="0" indent="0">
              <a:buFontTx/>
              <a:buNone/>
              <a:defRPr/>
            </a:pPr>
            <a:r>
              <a:rPr lang="tr-TR" sz="2000" i="1" dirty="0" smtClean="0"/>
              <a:t>AB’+AC = AB’(C+C’)+A(B+B’)C = </a:t>
            </a:r>
            <a:r>
              <a:rPr lang="tr-TR" sz="2000" i="1" u="sng" dirty="0" smtClean="0"/>
              <a:t>AB’C</a:t>
            </a:r>
            <a:r>
              <a:rPr lang="tr-TR" sz="2000" i="1" dirty="0" smtClean="0"/>
              <a:t>+AB’C’+ABC+</a:t>
            </a:r>
            <a:r>
              <a:rPr lang="tr-TR" sz="2000" i="1" u="sng" dirty="0" smtClean="0"/>
              <a:t>AB’C</a:t>
            </a:r>
            <a:r>
              <a:rPr lang="tr-TR" sz="2000" i="1" dirty="0" smtClean="0"/>
              <a:t>            				= AB’C+AB’C’+ABC  </a:t>
            </a:r>
          </a:p>
          <a:p>
            <a:pPr marL="0" indent="0">
              <a:buFontTx/>
              <a:buNone/>
              <a:defRPr/>
            </a:pPr>
            <a:endParaRPr lang="tr-TR" sz="2000" i="1" dirty="0" smtClean="0"/>
          </a:p>
          <a:p>
            <a:pPr marL="0" indent="0">
              <a:buFontTx/>
              <a:buNone/>
              <a:defRPr/>
            </a:pPr>
            <a:endParaRPr lang="tr-TR" sz="2000" dirty="0" smtClean="0"/>
          </a:p>
          <a:p>
            <a:pPr algn="just">
              <a:buFontTx/>
              <a:buNone/>
              <a:defRPr/>
            </a:pPr>
            <a:r>
              <a:rPr lang="tr-TR" sz="2000" i="1" dirty="0" smtClean="0"/>
              <a:t> </a:t>
            </a:r>
            <a:endParaRPr lang="tr-TR" sz="2000" dirty="0" smtClean="0"/>
          </a:p>
          <a:p>
            <a:pPr algn="just">
              <a:buFontTx/>
              <a:buNone/>
              <a:defRPr/>
            </a:pPr>
            <a:endParaRPr lang="tr-TR" sz="2000" dirty="0"/>
          </a:p>
        </p:txBody>
      </p:sp>
      <p:sp>
        <p:nvSpPr>
          <p:cNvPr id="12292" name="3 Altbilgi Yer Tutucusu"/>
          <p:cNvSpPr>
            <a:spLocks noGrp="1"/>
          </p:cNvSpPr>
          <p:nvPr>
            <p:ph type="ftr" sz="quarter" idx="10"/>
          </p:nvPr>
        </p:nvSpPr>
        <p:spPr>
          <a:noFill/>
        </p:spPr>
        <p:txBody>
          <a:bodyPr/>
          <a:lstStyle/>
          <a:p>
            <a:r>
              <a:rPr lang="en-US" dirty="0"/>
              <a:t>Logic Circuits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a:t>Canonical</a:t>
            </a:r>
            <a:r>
              <a:rPr lang="tr-TR" sz="2400" b="1" dirty="0"/>
              <a:t> Forms</a:t>
            </a:r>
            <a:endParaRPr lang="tr-TR" sz="2400" dirty="0"/>
          </a:p>
        </p:txBody>
      </p:sp>
      <p:sp>
        <p:nvSpPr>
          <p:cNvPr id="3" name="2 İçerik Yer Tutucusu"/>
          <p:cNvSpPr>
            <a:spLocks noGrp="1"/>
          </p:cNvSpPr>
          <p:nvPr>
            <p:ph idx="1"/>
          </p:nvPr>
        </p:nvSpPr>
        <p:spPr>
          <a:xfrm>
            <a:off x="349250" y="874713"/>
            <a:ext cx="8375650" cy="5078412"/>
          </a:xfrm>
        </p:spPr>
        <p:txBody>
          <a:bodyPr/>
          <a:lstStyle/>
          <a:p>
            <a:pPr marL="0" indent="0" algn="just">
              <a:buNone/>
            </a:pPr>
            <a:r>
              <a:rPr lang="en-US" sz="2000" b="1" dirty="0" smtClean="0"/>
              <a:t>Example</a:t>
            </a:r>
            <a:r>
              <a:rPr lang="tr-TR" sz="2000" b="1" dirty="0" smtClean="0"/>
              <a:t>:</a:t>
            </a:r>
            <a:r>
              <a:rPr lang="tr-TR" sz="2000" dirty="0" smtClean="0"/>
              <a:t> </a:t>
            </a:r>
            <a:r>
              <a:rPr lang="en-US" sz="2000" dirty="0" smtClean="0"/>
              <a:t>Let’s convert </a:t>
            </a:r>
            <a:r>
              <a:rPr lang="tr-TR" sz="2000" i="1" dirty="0" smtClean="0"/>
              <a:t>F(A,B,C)</a:t>
            </a:r>
            <a:r>
              <a:rPr lang="tr-TR" sz="2000" b="1" dirty="0" smtClean="0"/>
              <a:t> </a:t>
            </a:r>
            <a:r>
              <a:rPr lang="tr-TR" sz="2000" dirty="0" smtClean="0"/>
              <a:t>= </a:t>
            </a:r>
            <a:r>
              <a:rPr lang="tr-TR" sz="2000" i="1" dirty="0" smtClean="0"/>
              <a:t>A+BC+A’C </a:t>
            </a:r>
            <a:r>
              <a:rPr lang="en-US" sz="2000" dirty="0" smtClean="0"/>
              <a:t>into</a:t>
            </a:r>
            <a:r>
              <a:rPr lang="tr-TR" sz="2000" dirty="0" smtClean="0"/>
              <a:t> </a:t>
            </a:r>
            <a:r>
              <a:rPr lang="en-US" sz="2000" dirty="0" smtClean="0"/>
              <a:t>standard SoP form in a more practical way. We create a table for conversion.</a:t>
            </a: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en-US" sz="2000" dirty="0" smtClean="0"/>
          </a:p>
          <a:p>
            <a:pPr>
              <a:buNone/>
            </a:pPr>
            <a:r>
              <a:rPr lang="tr-TR" sz="2000" i="1" dirty="0" smtClean="0"/>
              <a:t>F(A,B,C)</a:t>
            </a:r>
            <a:r>
              <a:rPr lang="tr-TR" sz="2000" b="1" dirty="0" smtClean="0"/>
              <a:t> </a:t>
            </a:r>
            <a:r>
              <a:rPr lang="tr-TR" sz="2000" dirty="0" smtClean="0"/>
              <a:t>= </a:t>
            </a:r>
            <a:r>
              <a:rPr lang="tr-TR" sz="2000" i="1" dirty="0" smtClean="0"/>
              <a:t>AB’C’+AB’C+ABC’+</a:t>
            </a:r>
            <a:r>
              <a:rPr lang="tr-TR" sz="2000" i="1" u="sng" dirty="0" smtClean="0">
                <a:solidFill>
                  <a:schemeClr val="accent2"/>
                </a:solidFill>
              </a:rPr>
              <a:t>ABC</a:t>
            </a:r>
            <a:r>
              <a:rPr lang="tr-TR" sz="2000" i="1" dirty="0" smtClean="0"/>
              <a:t>+</a:t>
            </a:r>
            <a:r>
              <a:rPr lang="tr-TR" sz="2000" i="1" u="dbl" dirty="0" smtClean="0">
                <a:solidFill>
                  <a:srgbClr val="FF0000"/>
                </a:solidFill>
              </a:rPr>
              <a:t>A’BC</a:t>
            </a:r>
            <a:r>
              <a:rPr lang="tr-TR" sz="2000" i="1" dirty="0" smtClean="0"/>
              <a:t>+</a:t>
            </a:r>
            <a:r>
              <a:rPr lang="tr-TR" sz="2000" i="1" u="sng" dirty="0" smtClean="0">
                <a:solidFill>
                  <a:schemeClr val="accent2"/>
                </a:solidFill>
              </a:rPr>
              <a:t>ABC</a:t>
            </a:r>
            <a:r>
              <a:rPr lang="tr-TR" sz="2000" i="1" dirty="0" smtClean="0"/>
              <a:t>+A’B’C+</a:t>
            </a:r>
            <a:r>
              <a:rPr lang="tr-TR" sz="2000" i="1" u="dbl" dirty="0" smtClean="0">
                <a:solidFill>
                  <a:srgbClr val="FF0000"/>
                </a:solidFill>
              </a:rPr>
              <a:t>A’BC</a:t>
            </a:r>
            <a:endParaRPr lang="tr-TR" sz="2000" dirty="0" smtClean="0">
              <a:solidFill>
                <a:srgbClr val="FF0000"/>
              </a:solidFill>
            </a:endParaRPr>
          </a:p>
          <a:p>
            <a:pPr>
              <a:buNone/>
            </a:pPr>
            <a:r>
              <a:rPr lang="tr-TR" sz="2000" i="1" dirty="0" smtClean="0"/>
              <a:t>               = AB’C’+AB’C+ABC’+ABC+A’BC+A’B’C</a:t>
            </a:r>
            <a:endParaRPr lang="en-US" sz="2000" i="1" dirty="0" smtClean="0"/>
          </a:p>
          <a:p>
            <a:pPr>
              <a:buNone/>
            </a:pPr>
            <a:endParaRPr lang="tr-TR" sz="2000" i="1" dirty="0" smtClean="0"/>
          </a:p>
          <a:p>
            <a:pPr marL="0" indent="0" algn="just">
              <a:buNone/>
            </a:pPr>
            <a:r>
              <a:rPr lang="en-US" sz="2000" dirty="0" smtClean="0"/>
              <a:t>We will use Standard SoP form to populate truth tables and </a:t>
            </a:r>
            <a:r>
              <a:rPr lang="en-US" sz="2000" dirty="0" err="1" smtClean="0"/>
              <a:t>Karnaugh</a:t>
            </a:r>
            <a:r>
              <a:rPr lang="en-US" sz="2000" dirty="0" smtClean="0"/>
              <a:t> maps.</a:t>
            </a:r>
            <a:endParaRPr lang="tr-TR" sz="2000" dirty="0" smtClean="0"/>
          </a:p>
          <a:p>
            <a:pPr algn="just">
              <a:buNone/>
            </a:pPr>
            <a:endParaRPr lang="tr-TR" sz="2000" dirty="0" smtClean="0"/>
          </a:p>
          <a:p>
            <a:pPr marL="0" indent="0" algn="just">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graphicFrame>
        <p:nvGraphicFramePr>
          <p:cNvPr id="5" name="4 Tablo"/>
          <p:cNvGraphicFramePr>
            <a:graphicFrameLocks noGrp="1"/>
          </p:cNvGraphicFramePr>
          <p:nvPr/>
        </p:nvGraphicFramePr>
        <p:xfrm>
          <a:off x="3192462" y="1935480"/>
          <a:ext cx="1989138" cy="1828800"/>
        </p:xfrm>
        <a:graphic>
          <a:graphicData uri="http://schemas.openxmlformats.org/drawingml/2006/table">
            <a:tbl>
              <a:tblPr/>
              <a:tblGrid>
                <a:gridCol w="662378">
                  <a:extLst>
                    <a:ext uri="{9D8B030D-6E8A-4147-A177-3AD203B41FA5}">
                      <a16:colId xmlns:a16="http://schemas.microsoft.com/office/drawing/2014/main" val="20000"/>
                    </a:ext>
                  </a:extLst>
                </a:gridCol>
                <a:gridCol w="664382">
                  <a:extLst>
                    <a:ext uri="{9D8B030D-6E8A-4147-A177-3AD203B41FA5}">
                      <a16:colId xmlns:a16="http://schemas.microsoft.com/office/drawing/2014/main" val="20001"/>
                    </a:ext>
                  </a:extLst>
                </a:gridCol>
                <a:gridCol w="662378">
                  <a:extLst>
                    <a:ext uri="{9D8B030D-6E8A-4147-A177-3AD203B41FA5}">
                      <a16:colId xmlns:a16="http://schemas.microsoft.com/office/drawing/2014/main" val="20002"/>
                    </a:ext>
                  </a:extLst>
                </a:gridCol>
              </a:tblGrid>
              <a:tr h="0">
                <a:tc>
                  <a:txBody>
                    <a:bodyPr/>
                    <a:lstStyle/>
                    <a:p>
                      <a:pPr algn="ctr">
                        <a:spcAft>
                          <a:spcPts val="0"/>
                        </a:spcAft>
                      </a:pPr>
                      <a:r>
                        <a:rPr lang="tr-TR" sz="2000" b="1" i="1">
                          <a:latin typeface="Calibri"/>
                          <a:ea typeface="Times New Roman"/>
                        </a:rPr>
                        <a:t>A</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b="1" i="1">
                          <a:latin typeface="Calibri"/>
                          <a:ea typeface="Times New Roman"/>
                        </a:rPr>
                        <a:t>  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b="1" i="1">
                          <a:latin typeface="Calibri"/>
                          <a:ea typeface="Times New Roman"/>
                        </a:rPr>
                        <a:t>A’C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tr-TR" sz="2000" i="1" u="sng">
                          <a:latin typeface="Calibri"/>
                          <a:ea typeface="Times New Roman"/>
                        </a:rPr>
                        <a:t>ABC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i="1" u="sng">
                          <a:latin typeface="Calibri"/>
                          <a:ea typeface="Times New Roman"/>
                        </a:rPr>
                        <a:t>ABC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i="1" u="sng">
                          <a:latin typeface="Calibri"/>
                          <a:ea typeface="Times New Roman"/>
                        </a:rPr>
                        <a:t>ABC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00</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solidFill>
                            <a:srgbClr val="FF0000"/>
                          </a:solidFill>
                          <a:latin typeface="Calibri"/>
                          <a:ea typeface="Times New Roman"/>
                        </a:rPr>
                        <a:t>0</a:t>
                      </a:r>
                      <a:r>
                        <a:rPr lang="tr-TR" sz="2000">
                          <a:latin typeface="Calibri"/>
                          <a:ea typeface="Times New Roman"/>
                        </a:rPr>
                        <a:t>11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latin typeface="Calibri"/>
                          <a:ea typeface="Times New Roman"/>
                        </a:rPr>
                        <a:t>0</a:t>
                      </a:r>
                      <a:r>
                        <a:rPr lang="tr-TR" sz="2000">
                          <a:solidFill>
                            <a:srgbClr val="FF0000"/>
                          </a:solidFill>
                          <a:latin typeface="Calibri"/>
                          <a:ea typeface="Times New Roman"/>
                        </a:rPr>
                        <a:t>0</a:t>
                      </a:r>
                      <a:r>
                        <a:rPr lang="tr-TR" sz="2000">
                          <a:latin typeface="Calibri"/>
                          <a:ea typeface="Times New Roman"/>
                        </a:rPr>
                        <a:t>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01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solidFill>
                            <a:srgbClr val="FF0000"/>
                          </a:solidFill>
                          <a:latin typeface="Calibri"/>
                          <a:ea typeface="Times New Roman"/>
                        </a:rPr>
                        <a:t>1</a:t>
                      </a:r>
                      <a:r>
                        <a:rPr lang="tr-TR" sz="2000">
                          <a:latin typeface="Calibri"/>
                          <a:ea typeface="Times New Roman"/>
                        </a:rPr>
                        <a:t>11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latin typeface="Calibri"/>
                          <a:ea typeface="Times New Roman"/>
                        </a:rPr>
                        <a:t>0</a:t>
                      </a:r>
                      <a:r>
                        <a:rPr lang="tr-TR" sz="2000">
                          <a:solidFill>
                            <a:srgbClr val="FF0000"/>
                          </a:solidFill>
                          <a:latin typeface="Calibri"/>
                          <a:ea typeface="Times New Roman"/>
                        </a:rPr>
                        <a:t>1</a:t>
                      </a:r>
                      <a:r>
                        <a:rPr lang="tr-TR" sz="2000">
                          <a:latin typeface="Calibri"/>
                          <a:ea typeface="Times New Roman"/>
                        </a:rPr>
                        <a:t>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10</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11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z="2400" b="1" dirty="0" err="1" smtClean="0"/>
              <a:t>Minterm</a:t>
            </a:r>
            <a:r>
              <a:rPr lang="en-US" sz="2400" b="1" dirty="0" smtClean="0"/>
              <a:t>s</a:t>
            </a:r>
            <a:endParaRPr lang="tr-TR" sz="2400" b="1" dirty="0" smtClean="0"/>
          </a:p>
        </p:txBody>
      </p:sp>
      <p:sp>
        <p:nvSpPr>
          <p:cNvPr id="13315" name="2 İçerik Yer Tutucusu"/>
          <p:cNvSpPr>
            <a:spLocks noGrp="1"/>
          </p:cNvSpPr>
          <p:nvPr>
            <p:ph idx="1"/>
          </p:nvPr>
        </p:nvSpPr>
        <p:spPr>
          <a:xfrm>
            <a:off x="349250" y="887412"/>
            <a:ext cx="4539621" cy="5115035"/>
          </a:xfrm>
        </p:spPr>
        <p:txBody>
          <a:bodyPr/>
          <a:lstStyle/>
          <a:p>
            <a:pPr marL="0" indent="0" algn="just">
              <a:buNone/>
              <a:defRPr/>
            </a:pPr>
            <a:r>
              <a:rPr lang="en-US" sz="2100" dirty="0" smtClean="0"/>
              <a:t>Each term in an expression in standard SoP form is called a </a:t>
            </a:r>
            <a:r>
              <a:rPr lang="en-US" sz="2100" dirty="0" err="1" smtClean="0"/>
              <a:t>minterm</a:t>
            </a:r>
            <a:r>
              <a:rPr lang="en-US" sz="2100" dirty="0" smtClean="0"/>
              <a:t>. An expression with </a:t>
            </a:r>
            <a:r>
              <a:rPr lang="en-US" sz="2100" i="1" dirty="0" smtClean="0"/>
              <a:t>n</a:t>
            </a:r>
            <a:r>
              <a:rPr lang="en-US" sz="2100" dirty="0" smtClean="0"/>
              <a:t> variables has </a:t>
            </a:r>
            <a:r>
              <a:rPr lang="en-US" sz="2100" i="1" dirty="0" smtClean="0"/>
              <a:t>2</a:t>
            </a:r>
            <a:r>
              <a:rPr lang="en-US" sz="2100" i="1" baseline="30000" dirty="0" smtClean="0"/>
              <a:t>n</a:t>
            </a:r>
            <a:r>
              <a:rPr lang="en-US" sz="2100" dirty="0" smtClean="0"/>
              <a:t> </a:t>
            </a:r>
            <a:r>
              <a:rPr lang="en-US" sz="2100" dirty="0" err="1" smtClean="0"/>
              <a:t>minterms</a:t>
            </a:r>
            <a:r>
              <a:rPr lang="en-US" sz="2100" dirty="0" smtClean="0"/>
              <a:t>.</a:t>
            </a:r>
            <a:r>
              <a:rPr lang="tr-TR" sz="2100" dirty="0" smtClean="0"/>
              <a:t> </a:t>
            </a:r>
            <a:r>
              <a:rPr lang="en-US" sz="2100" dirty="0" smtClean="0"/>
              <a:t>For example, an expression with 3 variables has </a:t>
            </a:r>
            <a:r>
              <a:rPr lang="tr-TR" sz="2100" dirty="0" smtClean="0"/>
              <a:t>8</a:t>
            </a:r>
            <a:r>
              <a:rPr lang="en-US" sz="2100" dirty="0" smtClean="0"/>
              <a:t> </a:t>
            </a:r>
            <a:r>
              <a:rPr lang="en-US" sz="2100" dirty="0" err="1" smtClean="0"/>
              <a:t>minterms</a:t>
            </a:r>
            <a:r>
              <a:rPr lang="tr-TR" sz="2100" dirty="0" smtClean="0"/>
              <a:t>. </a:t>
            </a:r>
            <a:r>
              <a:rPr lang="en-US" sz="2100" dirty="0" smtClean="0"/>
              <a:t>Each </a:t>
            </a:r>
            <a:r>
              <a:rPr lang="en-US" sz="2100" dirty="0" err="1" smtClean="0"/>
              <a:t>minterm</a:t>
            </a:r>
            <a:r>
              <a:rPr lang="en-US" sz="2100" dirty="0" smtClean="0"/>
              <a:t> in an expression corresponds to a single row (with output 1) in the truth table.</a:t>
            </a:r>
          </a:p>
          <a:p>
            <a:pPr marL="0" indent="0" algn="just">
              <a:buNone/>
              <a:defRPr/>
            </a:pPr>
            <a:r>
              <a:rPr lang="en-US" sz="2100" dirty="0" smtClean="0"/>
              <a:t>m</a:t>
            </a:r>
            <a:r>
              <a:rPr lang="tr-TR" sz="2100" baseline="-25000" dirty="0" err="1" smtClean="0"/>
              <a:t>ind</a:t>
            </a:r>
            <a:r>
              <a:rPr lang="en-US" sz="2100" baseline="-25000" dirty="0" smtClean="0"/>
              <a:t>ex</a:t>
            </a:r>
            <a:r>
              <a:rPr lang="en-US" sz="2100" dirty="0" smtClean="0"/>
              <a:t> denotes the </a:t>
            </a:r>
            <a:r>
              <a:rPr lang="en-US" sz="2100" dirty="0" err="1" smtClean="0"/>
              <a:t>minterm</a:t>
            </a:r>
            <a:r>
              <a:rPr lang="en-US" sz="2100" dirty="0" smtClean="0"/>
              <a:t> with that index.</a:t>
            </a:r>
            <a:r>
              <a:rPr lang="en-US" sz="2100" dirty="0"/>
              <a:t> </a:t>
            </a:r>
            <a:r>
              <a:rPr lang="en-US" sz="2100" dirty="0" smtClean="0"/>
              <a:t>Index can easily be calculated by the values that make the </a:t>
            </a:r>
            <a:r>
              <a:rPr lang="en-US" sz="2100" dirty="0" err="1" smtClean="0"/>
              <a:t>minterm</a:t>
            </a:r>
            <a:r>
              <a:rPr lang="en-US" sz="2100" dirty="0" smtClean="0"/>
              <a:t> 1. </a:t>
            </a:r>
            <a:r>
              <a:rPr lang="en-US" sz="2100" dirty="0"/>
              <a:t>For example, the term AB’C’ will be 1 if and only if A=1, B=0, and C=0 (ABC=100). (100)</a:t>
            </a:r>
            <a:r>
              <a:rPr lang="en-US" sz="2100" baseline="-25000" dirty="0"/>
              <a:t>2</a:t>
            </a:r>
            <a:r>
              <a:rPr lang="en-US" sz="2100" dirty="0"/>
              <a:t> is 4 in decimal. So, AB’C’ is m</a:t>
            </a:r>
            <a:r>
              <a:rPr lang="en-US" sz="2100" baseline="-25000" dirty="0"/>
              <a:t>4</a:t>
            </a:r>
            <a:r>
              <a:rPr lang="en-US" sz="2100" dirty="0"/>
              <a:t>.</a:t>
            </a:r>
            <a:endParaRPr lang="tr-TR" sz="2100" dirty="0"/>
          </a:p>
          <a:p>
            <a:pPr marL="0" indent="0" algn="just">
              <a:buFontTx/>
              <a:buNone/>
              <a:defRPr/>
            </a:pPr>
            <a:endParaRPr lang="tr-TR" sz="2100" dirty="0" smtClean="0"/>
          </a:p>
          <a:p>
            <a:pPr algn="just">
              <a:buFontTx/>
              <a:buNone/>
              <a:defRPr/>
            </a:pPr>
            <a:endParaRPr lang="tr-TR" sz="2200" dirty="0" smtClean="0"/>
          </a:p>
        </p:txBody>
      </p:sp>
      <p:sp>
        <p:nvSpPr>
          <p:cNvPr id="13316"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3135494932"/>
              </p:ext>
            </p:extLst>
          </p:nvPr>
        </p:nvGraphicFramePr>
        <p:xfrm>
          <a:off x="5149740" y="1118788"/>
          <a:ext cx="3463925" cy="3154680"/>
        </p:xfrm>
        <a:graphic>
          <a:graphicData uri="http://schemas.openxmlformats.org/drawingml/2006/table">
            <a:tbl>
              <a:tblPr/>
              <a:tblGrid>
                <a:gridCol w="392112">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52438">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006475">
                  <a:extLst>
                    <a:ext uri="{9D8B030D-6E8A-4147-A177-3AD203B41FA5}">
                      <a16:colId xmlns:a16="http://schemas.microsoft.com/office/drawing/2014/main" val="20004"/>
                    </a:ext>
                  </a:extLst>
                </a:gridCol>
              </a:tblGrid>
              <a:tr h="228600">
                <a:tc gridSpan="3">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Variables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Times New Roman" pitchFamily="18" charset="0"/>
                          <a:cs typeface="Times New Roman" pitchFamily="18" charset="0"/>
                        </a:rPr>
                        <a:t>Minterm</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Term</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Symbol</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dirty="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3</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5</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6</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dirty="0" smtClean="0">
                          <a:ln>
                            <a:noFill/>
                          </a:ln>
                          <a:solidFill>
                            <a:schemeClr val="tx1"/>
                          </a:solidFill>
                          <a:effectLst/>
                          <a:latin typeface="Times New Roman" pitchFamily="18" charset="0"/>
                          <a:cs typeface="Times New Roman" pitchFamily="18" charset="0"/>
                        </a:rPr>
                        <a:t>7</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r>
              <a:rPr lang="tr-TR" sz="2400" b="1" dirty="0" err="1"/>
              <a:t>Minterm</a:t>
            </a:r>
            <a:r>
              <a:rPr lang="en-US" sz="2400" b="1" dirty="0"/>
              <a:t>s</a:t>
            </a:r>
            <a:endParaRPr lang="tr-TR" sz="2400" dirty="0" smtClean="0"/>
          </a:p>
        </p:txBody>
      </p:sp>
      <p:sp>
        <p:nvSpPr>
          <p:cNvPr id="14339" name="2 İçerik Yer Tutucusu"/>
          <p:cNvSpPr>
            <a:spLocks noGrp="1"/>
          </p:cNvSpPr>
          <p:nvPr>
            <p:ph idx="1"/>
          </p:nvPr>
        </p:nvSpPr>
        <p:spPr>
          <a:xfrm>
            <a:off x="336550" y="938214"/>
            <a:ext cx="8375650" cy="474128"/>
          </a:xfrm>
        </p:spPr>
        <p:txBody>
          <a:bodyPr/>
          <a:lstStyle/>
          <a:p>
            <a:pPr marL="0" indent="0" algn="just">
              <a:buFontTx/>
              <a:buNone/>
            </a:pPr>
            <a:r>
              <a:rPr lang="en-US" sz="2000" b="1" dirty="0" smtClean="0"/>
              <a:t>Example</a:t>
            </a:r>
            <a:r>
              <a:rPr lang="tr-TR" sz="2000" b="1" dirty="0" smtClean="0"/>
              <a:t>: </a:t>
            </a:r>
            <a:r>
              <a:rPr lang="en-US" sz="2000" dirty="0" smtClean="0"/>
              <a:t>Let’s generate the truth table of </a:t>
            </a:r>
            <a:r>
              <a:rPr lang="tr-TR" sz="2000" i="1" dirty="0" smtClean="0"/>
              <a:t>F=A’B’C+A’BC+ABC</a:t>
            </a:r>
            <a:r>
              <a:rPr lang="en-US" sz="2000" i="1" dirty="0" smtClean="0"/>
              <a:t>.</a:t>
            </a: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p:txBody>
      </p:sp>
      <p:sp>
        <p:nvSpPr>
          <p:cNvPr id="14340"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809108541"/>
              </p:ext>
            </p:extLst>
          </p:nvPr>
        </p:nvGraphicFramePr>
        <p:xfrm>
          <a:off x="458788" y="2044700"/>
          <a:ext cx="3325812" cy="3324000"/>
        </p:xfrm>
        <a:graphic>
          <a:graphicData uri="http://schemas.openxmlformats.org/drawingml/2006/table">
            <a:tbl>
              <a:tblPr/>
              <a:tblGrid>
                <a:gridCol w="411162">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1275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tblGrid>
              <a:tr h="290513">
                <a:tc gridSpan="3">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Inputs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Output</a:t>
                      </a:r>
                    </a:p>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tr-TR" sz="1800" b="0" i="1" u="none" strike="noStrike" cap="none" normalizeH="0" baseline="0" dirty="0" smtClean="0">
                          <a:ln>
                            <a:noFill/>
                          </a:ln>
                          <a:solidFill>
                            <a:schemeClr val="tx1"/>
                          </a:solidFill>
                          <a:effectLst/>
                          <a:latin typeface="Times New Roman" pitchFamily="18" charset="0"/>
                          <a:cs typeface="Times New Roman" pitchFamily="18" charset="0"/>
                        </a:rPr>
                        <a:t>F</a:t>
                      </a: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a:t>
                      </a:r>
                    </a:p>
                  </a:txBody>
                  <a:tcPr marL="72000" marR="44450" marT="108000" marB="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Times New Roman" pitchFamily="18" charset="0"/>
                          <a:cs typeface="Times New Roman" pitchFamily="18" charset="0"/>
                        </a:rPr>
                        <a:t>Minterm</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72000" marR="44450" marT="108000" marB="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c vMerge="1">
                  <a:txBody>
                    <a:bodyPr/>
                    <a:lstStyle/>
                    <a:p>
                      <a:endParaRPr lang="tr-TR"/>
                    </a:p>
                  </a:txBody>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dirty="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5 Metin kutusu"/>
          <p:cNvSpPr txBox="1"/>
          <p:nvPr/>
        </p:nvSpPr>
        <p:spPr>
          <a:xfrm>
            <a:off x="4152900" y="1941086"/>
            <a:ext cx="4356100" cy="1938992"/>
          </a:xfrm>
          <a:prstGeom prst="rect">
            <a:avLst/>
          </a:prstGeom>
          <a:noFill/>
        </p:spPr>
        <p:txBody>
          <a:bodyPr wrap="square" rtlCol="0">
            <a:spAutoFit/>
          </a:bodyPr>
          <a:lstStyle/>
          <a:p>
            <a:pPr algn="just">
              <a:buNone/>
            </a:pPr>
            <a:r>
              <a:rPr lang="en-US" sz="2000" b="0" dirty="0" smtClean="0"/>
              <a:t>In short, we use the </a:t>
            </a:r>
            <a:r>
              <a:rPr lang="tr-TR" sz="2000" b="0" dirty="0">
                <a:sym typeface="Symbol"/>
              </a:rPr>
              <a:t> </a:t>
            </a:r>
            <a:r>
              <a:rPr lang="en-US" sz="2000" b="0" dirty="0" smtClean="0">
                <a:sym typeface="Symbol"/>
              </a:rPr>
              <a:t>symbol to abbreviate </a:t>
            </a:r>
            <a:r>
              <a:rPr lang="en-US" sz="2000" b="0" dirty="0" smtClean="0"/>
              <a:t>the expressions in standard SoP form.</a:t>
            </a:r>
            <a:endParaRPr lang="tr-TR" sz="2000" b="0" dirty="0" smtClean="0"/>
          </a:p>
          <a:p>
            <a:pPr>
              <a:buNone/>
            </a:pPr>
            <a:endParaRPr lang="tr-TR" sz="2000" b="0" dirty="0" smtClean="0"/>
          </a:p>
          <a:p>
            <a:pPr>
              <a:buNone/>
            </a:pPr>
            <a:r>
              <a:rPr lang="tr-TR" sz="2000" b="0" i="1" dirty="0" smtClean="0"/>
              <a:t>F(A,B,C) =</a:t>
            </a:r>
            <a:r>
              <a:rPr lang="tr-TR" sz="2000" b="0" dirty="0" smtClean="0"/>
              <a:t> m</a:t>
            </a:r>
            <a:r>
              <a:rPr lang="tr-TR" sz="2000" b="0" baseline="-25000" dirty="0" smtClean="0"/>
              <a:t>1</a:t>
            </a:r>
            <a:r>
              <a:rPr lang="tr-TR" sz="2000" b="0" dirty="0" smtClean="0"/>
              <a:t> + m</a:t>
            </a:r>
            <a:r>
              <a:rPr lang="tr-TR" sz="2000" b="0" baseline="-25000" dirty="0" smtClean="0"/>
              <a:t>3</a:t>
            </a:r>
            <a:r>
              <a:rPr lang="tr-TR" sz="2000" b="0" dirty="0" smtClean="0"/>
              <a:t> + m</a:t>
            </a:r>
            <a:r>
              <a:rPr lang="tr-TR" sz="2000" b="0" baseline="-25000" dirty="0" smtClean="0"/>
              <a:t>7</a:t>
            </a:r>
            <a:r>
              <a:rPr lang="en-US" sz="2000" b="0" baseline="-25000" dirty="0" smtClean="0"/>
              <a:t> </a:t>
            </a:r>
            <a:r>
              <a:rPr lang="en-US" sz="2000" b="0" dirty="0" smtClean="0"/>
              <a:t>=</a:t>
            </a:r>
            <a:r>
              <a:rPr lang="en-US" sz="2000" b="0" baseline="-25000" dirty="0" smtClean="0"/>
              <a:t> </a:t>
            </a:r>
            <a:r>
              <a:rPr lang="tr-TR" sz="2000" b="0" dirty="0">
                <a:sym typeface="Symbol"/>
              </a:rPr>
              <a:t></a:t>
            </a:r>
            <a:r>
              <a:rPr lang="tr-TR" sz="2000" b="0" dirty="0"/>
              <a:t> (1,3,7</a:t>
            </a:r>
            <a:r>
              <a:rPr lang="tr-TR" sz="2000" b="0" dirty="0" smtClean="0"/>
              <a:t>)</a:t>
            </a:r>
          </a:p>
          <a:p>
            <a:endParaRPr lang="tr-TR" sz="20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r>
              <a:rPr lang="tr-TR" sz="2400" b="1" dirty="0" err="1"/>
              <a:t>Canonical</a:t>
            </a:r>
            <a:r>
              <a:rPr lang="tr-TR" sz="2400" b="1" dirty="0"/>
              <a:t> Forms</a:t>
            </a:r>
            <a:endParaRPr lang="tr-TR" sz="2400" dirty="0" smtClean="0"/>
          </a:p>
        </p:txBody>
      </p:sp>
      <p:sp>
        <p:nvSpPr>
          <p:cNvPr id="3" name="2 İçerik Yer Tutucusu"/>
          <p:cNvSpPr>
            <a:spLocks noGrp="1"/>
          </p:cNvSpPr>
          <p:nvPr>
            <p:ph idx="1"/>
          </p:nvPr>
        </p:nvSpPr>
        <p:spPr>
          <a:xfrm>
            <a:off x="336550" y="912813"/>
            <a:ext cx="8375650" cy="5373687"/>
          </a:xfrm>
        </p:spPr>
        <p:txBody>
          <a:bodyPr/>
          <a:lstStyle/>
          <a:p>
            <a:pPr marL="0" indent="0" algn="just">
              <a:buFontTx/>
              <a:buNone/>
              <a:defRPr/>
            </a:pPr>
            <a:r>
              <a:rPr lang="en-US" sz="2000" b="1" dirty="0" smtClean="0"/>
              <a:t>Product of Sums (PoS) Form:</a:t>
            </a:r>
            <a:r>
              <a:rPr lang="tr-TR" sz="2000" dirty="0" smtClean="0"/>
              <a:t> </a:t>
            </a:r>
            <a:r>
              <a:rPr lang="en-US" sz="2000" dirty="0"/>
              <a:t>An expression which is in </a:t>
            </a:r>
            <a:r>
              <a:rPr lang="en-US" sz="2000" dirty="0" smtClean="0"/>
              <a:t>PoS </a:t>
            </a:r>
            <a:r>
              <a:rPr lang="en-US" sz="2000" dirty="0"/>
              <a:t>form, consists of the </a:t>
            </a:r>
            <a:r>
              <a:rPr lang="en-US" sz="2000" dirty="0" smtClean="0"/>
              <a:t>products </a:t>
            </a:r>
            <a:r>
              <a:rPr lang="en-US" sz="2000" dirty="0"/>
              <a:t>of </a:t>
            </a:r>
            <a:r>
              <a:rPr lang="en-US" sz="2000" dirty="0" smtClean="0"/>
              <a:t>sums of </a:t>
            </a:r>
            <a:r>
              <a:rPr lang="en-US" sz="2000" dirty="0"/>
              <a:t>the variables</a:t>
            </a:r>
            <a:r>
              <a:rPr lang="tr-TR" sz="2000" dirty="0"/>
              <a:t>. . </a:t>
            </a:r>
            <a:endParaRPr lang="tr-TR" sz="2000" dirty="0" smtClean="0"/>
          </a:p>
          <a:p>
            <a:pPr marL="0" indent="0" algn="just">
              <a:buFontTx/>
              <a:buNone/>
              <a:defRPr/>
            </a:pPr>
            <a:endParaRPr lang="tr-TR" sz="1000" dirty="0" smtClean="0"/>
          </a:p>
          <a:p>
            <a:pPr marL="0" indent="0" algn="just">
              <a:buFontTx/>
              <a:buNone/>
              <a:defRPr/>
            </a:pPr>
            <a:r>
              <a:rPr lang="en-US" sz="2000" dirty="0" smtClean="0"/>
              <a:t>The expressions </a:t>
            </a:r>
            <a:r>
              <a:rPr lang="tr-TR" sz="2000" i="1" dirty="0" smtClean="0"/>
              <a:t>(A+B’)(A’+B+C)</a:t>
            </a:r>
            <a:r>
              <a:rPr lang="tr-TR" sz="2000" dirty="0" smtClean="0"/>
              <a:t> </a:t>
            </a:r>
            <a:r>
              <a:rPr lang="en-US" sz="2000" dirty="0" smtClean="0"/>
              <a:t>and</a:t>
            </a:r>
            <a:r>
              <a:rPr lang="tr-TR" sz="2000" dirty="0" smtClean="0"/>
              <a:t> </a:t>
            </a:r>
            <a:r>
              <a:rPr lang="tr-TR" sz="2000" i="1" dirty="0" smtClean="0"/>
              <a:t>A(A’+B)(B+C’)</a:t>
            </a:r>
            <a:r>
              <a:rPr lang="tr-TR" sz="2000" dirty="0" smtClean="0"/>
              <a:t> </a:t>
            </a:r>
            <a:r>
              <a:rPr lang="en-US" sz="2000" dirty="0" smtClean="0"/>
              <a:t>are in PoS form.</a:t>
            </a:r>
            <a:r>
              <a:rPr lang="tr-TR" sz="2000" dirty="0" smtClean="0"/>
              <a:t> </a:t>
            </a:r>
            <a:r>
              <a:rPr lang="en-US" sz="2000" dirty="0"/>
              <a:t>However, if we </a:t>
            </a:r>
            <a:r>
              <a:rPr lang="en-US" sz="2000" dirty="0" smtClean="0"/>
              <a:t>add something </a:t>
            </a:r>
            <a:r>
              <a:rPr lang="en-US" sz="2000" dirty="0"/>
              <a:t>complicated like</a:t>
            </a:r>
            <a:r>
              <a:rPr lang="tr-TR" sz="2000" dirty="0"/>
              <a:t> </a:t>
            </a:r>
            <a:r>
              <a:rPr lang="tr-TR" sz="2000" i="1" dirty="0"/>
              <a:t>(ABC)’</a:t>
            </a:r>
            <a:r>
              <a:rPr lang="tr-TR" sz="2000" dirty="0"/>
              <a:t> </a:t>
            </a:r>
            <a:r>
              <a:rPr lang="en-US" sz="2000" dirty="0"/>
              <a:t>in a term, we cannot say that the expression is in </a:t>
            </a:r>
            <a:r>
              <a:rPr lang="en-US" sz="2000" dirty="0" smtClean="0"/>
              <a:t>PoS </a:t>
            </a:r>
            <a:r>
              <a:rPr lang="en-US" sz="2000" dirty="0"/>
              <a:t>form.</a:t>
            </a:r>
            <a:endParaRPr lang="tr-TR" sz="1000" dirty="0" smtClean="0"/>
          </a:p>
          <a:p>
            <a:pPr marL="0" indent="0" algn="just">
              <a:buNone/>
              <a:defRPr/>
            </a:pPr>
            <a:r>
              <a:rPr lang="en-US" sz="2000" b="1" dirty="0" smtClean="0"/>
              <a:t>Standard Product of Sums Form</a:t>
            </a:r>
            <a:r>
              <a:rPr lang="tr-TR" sz="2000" b="1" dirty="0" smtClean="0"/>
              <a:t>: </a:t>
            </a:r>
            <a:r>
              <a:rPr lang="en-US" sz="2000" dirty="0"/>
              <a:t>In </a:t>
            </a:r>
            <a:r>
              <a:rPr lang="en-US" sz="2000" dirty="0" smtClean="0"/>
              <a:t>PoS </a:t>
            </a:r>
            <a:r>
              <a:rPr lang="en-US" sz="2000" dirty="0"/>
              <a:t>form, a term may not have all the variables in it. However, in standard </a:t>
            </a:r>
            <a:r>
              <a:rPr lang="en-US" sz="2000" dirty="0" smtClean="0"/>
              <a:t>PoS </a:t>
            </a:r>
            <a:r>
              <a:rPr lang="en-US" sz="2000" dirty="0"/>
              <a:t>form, each term </a:t>
            </a:r>
            <a:r>
              <a:rPr lang="en-US" sz="2000" i="1" dirty="0"/>
              <a:t>must have</a:t>
            </a:r>
            <a:r>
              <a:rPr lang="en-US" sz="2000" dirty="0"/>
              <a:t> all the variables in it.</a:t>
            </a:r>
            <a:r>
              <a:rPr lang="tr-TR" sz="2000" dirty="0"/>
              <a:t> </a:t>
            </a:r>
            <a:r>
              <a:rPr lang="en-US" sz="2000" dirty="0"/>
              <a:t>To convert an expression in </a:t>
            </a:r>
            <a:r>
              <a:rPr lang="en-US" sz="2000" dirty="0" smtClean="0"/>
              <a:t>PoS </a:t>
            </a:r>
            <a:r>
              <a:rPr lang="en-US" sz="2000" dirty="0"/>
              <a:t>form into Standard </a:t>
            </a:r>
            <a:r>
              <a:rPr lang="en-US" sz="2000" dirty="0" smtClean="0"/>
              <a:t>PoS </a:t>
            </a:r>
            <a:r>
              <a:rPr lang="en-US" sz="2000" dirty="0"/>
              <a:t>form, we must extend all the terms with missing variables.</a:t>
            </a:r>
            <a:endParaRPr lang="tr-TR" sz="2000" dirty="0"/>
          </a:p>
          <a:p>
            <a:pPr>
              <a:buFontTx/>
              <a:buNone/>
              <a:defRPr/>
            </a:pPr>
            <a:endParaRPr lang="tr-TR" sz="1000" dirty="0" smtClean="0"/>
          </a:p>
          <a:p>
            <a:pPr marL="0" indent="0" algn="just">
              <a:buFontTx/>
              <a:buNone/>
              <a:defRPr/>
            </a:pPr>
            <a:r>
              <a:rPr lang="en-US" sz="2000" b="1" dirty="0" smtClean="0"/>
              <a:t>Example</a:t>
            </a:r>
            <a:r>
              <a:rPr lang="tr-TR" sz="2000" b="1" dirty="0" smtClean="0"/>
              <a:t>:</a:t>
            </a:r>
            <a:r>
              <a:rPr lang="tr-TR" sz="2000" i="1" dirty="0" smtClean="0"/>
              <a:t> </a:t>
            </a:r>
            <a:r>
              <a:rPr lang="en-US" sz="2000" dirty="0" smtClean="0"/>
              <a:t>Let’s convert </a:t>
            </a:r>
            <a:r>
              <a:rPr lang="tr-TR" sz="2000" i="1" dirty="0" smtClean="0"/>
              <a:t>F(A,B,C)=(A+B’)(B+C)</a:t>
            </a:r>
            <a:r>
              <a:rPr lang="tr-TR" sz="2000" dirty="0" smtClean="0"/>
              <a:t> </a:t>
            </a:r>
            <a:r>
              <a:rPr lang="en-US" sz="2000" dirty="0" smtClean="0"/>
              <a:t>into standard PoS form.</a:t>
            </a:r>
            <a:r>
              <a:rPr lang="tr-TR" sz="2000" dirty="0" smtClean="0"/>
              <a:t>   </a:t>
            </a:r>
          </a:p>
          <a:p>
            <a:pPr>
              <a:buFontTx/>
              <a:buNone/>
              <a:defRPr/>
            </a:pPr>
            <a:r>
              <a:rPr lang="tr-TR" sz="2000" i="1" dirty="0" smtClean="0"/>
              <a:t>      (A+B’)(B+C) = (</a:t>
            </a:r>
            <a:r>
              <a:rPr lang="tr-TR" sz="2000" i="1" u="sng" dirty="0" smtClean="0"/>
              <a:t>A+B’</a:t>
            </a:r>
            <a:r>
              <a:rPr lang="tr-TR" sz="2000" i="1" dirty="0" smtClean="0"/>
              <a:t>+C.C’)(A.A’+</a:t>
            </a:r>
            <a:r>
              <a:rPr lang="tr-TR" sz="2000" i="1" u="sng" dirty="0" smtClean="0"/>
              <a:t>B+C</a:t>
            </a:r>
            <a:r>
              <a:rPr lang="tr-TR" sz="2000" i="1" dirty="0" smtClean="0"/>
              <a:t>)</a:t>
            </a:r>
          </a:p>
          <a:p>
            <a:pPr>
              <a:buFontTx/>
              <a:buNone/>
              <a:defRPr/>
            </a:pPr>
            <a:r>
              <a:rPr lang="tr-TR" sz="2000" i="1" dirty="0" smtClean="0"/>
              <a:t>                             = (A+B’+C).(A+B’+C’).(A+B+C).( A’+B+C)</a:t>
            </a:r>
            <a:endParaRPr lang="tr-TR" sz="2000" dirty="0" smtClean="0"/>
          </a:p>
          <a:p>
            <a:pPr marL="0" indent="0" algn="just">
              <a:buFontTx/>
              <a:buNone/>
              <a:defRPr/>
            </a:pPr>
            <a:endParaRPr lang="tr-TR" sz="2000" dirty="0" smtClean="0"/>
          </a:p>
          <a:p>
            <a:pPr marL="0" indent="0" algn="just">
              <a:buFontTx/>
              <a:buNone/>
              <a:defRPr/>
            </a:pPr>
            <a:endParaRPr lang="tr-TR" sz="2000" dirty="0"/>
          </a:p>
        </p:txBody>
      </p:sp>
      <p:sp>
        <p:nvSpPr>
          <p:cNvPr id="15364" name="3 Altbilgi Yer Tutucusu"/>
          <p:cNvSpPr>
            <a:spLocks noGrp="1"/>
          </p:cNvSpPr>
          <p:nvPr>
            <p:ph type="ftr" sz="quarter" idx="10"/>
          </p:nvPr>
        </p:nvSpPr>
        <p:spPr>
          <a:noFill/>
        </p:spPr>
        <p:txBody>
          <a:bodyPr/>
          <a:lstStyle/>
          <a:p>
            <a:r>
              <a:rPr lang="en-US" dirty="0"/>
              <a:t>Logic Circuits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r>
              <a:rPr lang="tr-TR" sz="2400" b="1" dirty="0" err="1" smtClean="0"/>
              <a:t>Maxterm</a:t>
            </a:r>
            <a:r>
              <a:rPr lang="en-US" sz="2400" b="1" dirty="0" smtClean="0"/>
              <a:t>s</a:t>
            </a:r>
            <a:endParaRPr lang="tr-TR" sz="2400" b="1" dirty="0" smtClean="0"/>
          </a:p>
        </p:txBody>
      </p:sp>
      <p:sp>
        <p:nvSpPr>
          <p:cNvPr id="3" name="2 İçerik Yer Tutucusu"/>
          <p:cNvSpPr>
            <a:spLocks noGrp="1"/>
          </p:cNvSpPr>
          <p:nvPr>
            <p:ph idx="1"/>
          </p:nvPr>
        </p:nvSpPr>
        <p:spPr>
          <a:xfrm>
            <a:off x="336550" y="887413"/>
            <a:ext cx="8375650" cy="1409689"/>
          </a:xfrm>
        </p:spPr>
        <p:txBody>
          <a:bodyPr/>
          <a:lstStyle/>
          <a:p>
            <a:pPr marL="0" indent="0" algn="just">
              <a:buNone/>
              <a:defRPr/>
            </a:pPr>
            <a:r>
              <a:rPr lang="en-US" sz="2000" dirty="0"/>
              <a:t>Each term in an expression in standard </a:t>
            </a:r>
            <a:r>
              <a:rPr lang="en-US" sz="2000" dirty="0" smtClean="0"/>
              <a:t>PoS </a:t>
            </a:r>
            <a:r>
              <a:rPr lang="en-US" sz="2000" dirty="0"/>
              <a:t>form is called a </a:t>
            </a:r>
            <a:r>
              <a:rPr lang="en-US" sz="2000" dirty="0" err="1" smtClean="0"/>
              <a:t>maxterm</a:t>
            </a:r>
            <a:r>
              <a:rPr lang="en-US" sz="2000" dirty="0" smtClean="0"/>
              <a:t>. </a:t>
            </a:r>
            <a:r>
              <a:rPr lang="en-US" sz="2000" dirty="0"/>
              <a:t>An expression with </a:t>
            </a:r>
            <a:r>
              <a:rPr lang="en-US" sz="2000" i="1" dirty="0"/>
              <a:t>n</a:t>
            </a:r>
            <a:r>
              <a:rPr lang="en-US" sz="2000" dirty="0"/>
              <a:t> variables has </a:t>
            </a:r>
            <a:r>
              <a:rPr lang="en-US" sz="2000" i="1" dirty="0"/>
              <a:t>2</a:t>
            </a:r>
            <a:r>
              <a:rPr lang="en-US" sz="2000" i="1" baseline="30000" dirty="0"/>
              <a:t>n</a:t>
            </a:r>
            <a:r>
              <a:rPr lang="en-US" sz="2000" dirty="0"/>
              <a:t> </a:t>
            </a:r>
            <a:r>
              <a:rPr lang="en-US" sz="2000" dirty="0" err="1" smtClean="0"/>
              <a:t>maxterms</a:t>
            </a:r>
            <a:r>
              <a:rPr lang="en-US" sz="2000" dirty="0"/>
              <a:t>.</a:t>
            </a:r>
            <a:r>
              <a:rPr lang="tr-TR" sz="2000" dirty="0"/>
              <a:t> </a:t>
            </a:r>
            <a:r>
              <a:rPr lang="en-US" sz="2000" dirty="0"/>
              <a:t>For example, an expression with 3 variables has </a:t>
            </a:r>
            <a:r>
              <a:rPr lang="tr-TR" sz="2000" dirty="0"/>
              <a:t>8</a:t>
            </a:r>
            <a:r>
              <a:rPr lang="en-US" sz="2000" dirty="0"/>
              <a:t> </a:t>
            </a:r>
            <a:r>
              <a:rPr lang="en-US" sz="2000" dirty="0" err="1" smtClean="0"/>
              <a:t>maxterms</a:t>
            </a:r>
            <a:r>
              <a:rPr lang="tr-TR" sz="2000" dirty="0"/>
              <a:t>. </a:t>
            </a:r>
            <a:r>
              <a:rPr lang="en-US" sz="2000" dirty="0"/>
              <a:t>Each </a:t>
            </a:r>
            <a:r>
              <a:rPr lang="en-US" sz="2000" dirty="0" err="1" smtClean="0"/>
              <a:t>maxterm</a:t>
            </a:r>
            <a:r>
              <a:rPr lang="en-US" sz="2000" dirty="0" smtClean="0"/>
              <a:t> </a:t>
            </a:r>
            <a:r>
              <a:rPr lang="en-US" sz="2000" dirty="0"/>
              <a:t>corresponds to a single </a:t>
            </a:r>
            <a:r>
              <a:rPr lang="en-US" sz="2000" dirty="0" smtClean="0"/>
              <a:t>row (with output 0) </a:t>
            </a:r>
            <a:r>
              <a:rPr lang="en-US" sz="2000" dirty="0"/>
              <a:t>in the truth </a:t>
            </a:r>
            <a:r>
              <a:rPr lang="en-US" sz="2000" dirty="0" smtClean="0"/>
              <a:t>table.</a:t>
            </a:r>
          </a:p>
        </p:txBody>
      </p:sp>
      <p:sp>
        <p:nvSpPr>
          <p:cNvPr id="16388"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1325352238"/>
              </p:ext>
            </p:extLst>
          </p:nvPr>
        </p:nvGraphicFramePr>
        <p:xfrm>
          <a:off x="3992665" y="2360473"/>
          <a:ext cx="4592637" cy="2804160"/>
        </p:xfrm>
        <a:graphic>
          <a:graphicData uri="http://schemas.openxmlformats.org/drawingml/2006/table">
            <a:tbl>
              <a:tblPr/>
              <a:tblGrid>
                <a:gridCol w="360362">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973137">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tblGrid>
              <a:tr h="228600">
                <a:tc gridSpan="3">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Variables</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dirty="0" err="1" smtClean="0">
                          <a:ln>
                            <a:noFill/>
                          </a:ln>
                          <a:solidFill>
                            <a:schemeClr val="tx1"/>
                          </a:solidFill>
                          <a:effectLst/>
                          <a:latin typeface="Times New Roman" pitchFamily="18" charset="0"/>
                          <a:cs typeface="Times New Roman" pitchFamily="18" charset="0"/>
                        </a:rPr>
                        <a:t>Maxterm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dirty="0" err="1" smtClean="0">
                          <a:ln>
                            <a:noFill/>
                          </a:ln>
                          <a:solidFill>
                            <a:schemeClr val="tx1"/>
                          </a:solidFill>
                          <a:effectLst/>
                          <a:latin typeface="Times New Roman" pitchFamily="18" charset="0"/>
                          <a:cs typeface="Times New Roman" pitchFamily="18" charset="0"/>
                        </a:rPr>
                        <a:t>Minterm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dirty="0" err="1" smtClean="0">
                          <a:ln>
                            <a:noFill/>
                          </a:ln>
                          <a:solidFill>
                            <a:schemeClr val="tx1"/>
                          </a:solidFill>
                          <a:effectLst/>
                          <a:latin typeface="Times New Roman" pitchFamily="18" charset="0"/>
                          <a:cs typeface="Times New Roman" pitchFamily="18" charset="0"/>
                        </a:rPr>
                        <a:t>Term</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Symbol</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dirty="0" err="1" smtClean="0">
                          <a:ln>
                            <a:noFill/>
                          </a:ln>
                          <a:solidFill>
                            <a:schemeClr val="tx1"/>
                          </a:solidFill>
                          <a:effectLst/>
                          <a:latin typeface="Times New Roman" pitchFamily="18" charset="0"/>
                          <a:cs typeface="Times New Roman" pitchFamily="18" charset="0"/>
                        </a:rPr>
                        <a:t>Term</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Symbol</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3</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3</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5</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5</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6</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6</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7</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dirty="0" smtClean="0">
                          <a:ln>
                            <a:noFill/>
                          </a:ln>
                          <a:solidFill>
                            <a:schemeClr val="tx1"/>
                          </a:solidFill>
                          <a:effectLst/>
                          <a:latin typeface="Times New Roman" pitchFamily="18" charset="0"/>
                          <a:cs typeface="Times New Roman" pitchFamily="18" charset="0"/>
                        </a:rPr>
                        <a:t>7</a:t>
                      </a:r>
                      <a:endParaRPr kumimoji="0" lang="tr-TR"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2 İçerik Yer Tutucusu"/>
          <p:cNvSpPr txBox="1">
            <a:spLocks/>
          </p:cNvSpPr>
          <p:nvPr/>
        </p:nvSpPr>
        <p:spPr bwMode="auto">
          <a:xfrm>
            <a:off x="336550" y="2271384"/>
            <a:ext cx="3402531" cy="40298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a:lstStyle>
          <a:p>
            <a:pPr marL="0" indent="0" algn="just">
              <a:buFontTx/>
              <a:buNone/>
              <a:defRPr/>
            </a:pPr>
            <a:r>
              <a:rPr lang="en-US" sz="2000" b="0" kern="0" dirty="0" err="1"/>
              <a:t>M</a:t>
            </a:r>
            <a:r>
              <a:rPr lang="en-US" sz="2000" b="0" kern="0" baseline="-25000" dirty="0" err="1"/>
              <a:t>index</a:t>
            </a:r>
            <a:r>
              <a:rPr lang="en-US" sz="2000" b="0" kern="0" dirty="0"/>
              <a:t> denotes the </a:t>
            </a:r>
            <a:r>
              <a:rPr lang="en-US" sz="2000" b="0" kern="0" dirty="0" err="1"/>
              <a:t>maxterm</a:t>
            </a:r>
            <a:r>
              <a:rPr lang="en-US" sz="2000" b="0" kern="0" dirty="0"/>
              <a:t> with that index. Index can easily be calculated by the values that make the </a:t>
            </a:r>
            <a:r>
              <a:rPr lang="en-US" sz="2000" b="0" kern="0" dirty="0" err="1"/>
              <a:t>maxterm</a:t>
            </a:r>
            <a:r>
              <a:rPr lang="en-US" sz="2000" b="0" kern="0" dirty="0"/>
              <a:t> 0. For example, the term A’+B+C will be 0 if and only if A=1, B=0, and C=0 (ABC=100). (100)</a:t>
            </a:r>
            <a:r>
              <a:rPr lang="en-US" sz="2000" b="0" kern="0" baseline="-25000" dirty="0"/>
              <a:t>2</a:t>
            </a:r>
            <a:r>
              <a:rPr lang="en-US" sz="2000" b="0" kern="0" dirty="0"/>
              <a:t> is 4 in decimal. So, A’+B+C is M</a:t>
            </a:r>
            <a:r>
              <a:rPr lang="en-US" sz="2000" b="0" kern="0" baseline="-25000" dirty="0"/>
              <a:t>4</a:t>
            </a:r>
            <a:r>
              <a:rPr lang="en-US" sz="2000" b="0" kern="0" dirty="0"/>
              <a:t>. </a:t>
            </a:r>
            <a:endParaRPr lang="en-US" sz="2000" b="0" kern="0" dirty="0" smtClean="0"/>
          </a:p>
          <a:p>
            <a:pPr marL="0" indent="0" algn="just">
              <a:buFontTx/>
              <a:buNone/>
              <a:defRPr/>
            </a:pPr>
            <a:endParaRPr lang="en-US" sz="500" b="0" kern="0" dirty="0" smtClean="0"/>
          </a:p>
          <a:p>
            <a:pPr marL="0" indent="0">
              <a:buNone/>
            </a:pPr>
            <a:r>
              <a:rPr lang="en-US" sz="2000" b="0" dirty="0" err="1" smtClean="0"/>
              <a:t>Maxterms</a:t>
            </a:r>
            <a:r>
              <a:rPr lang="en-US" sz="2000" b="0" dirty="0" smtClean="0"/>
              <a:t> and </a:t>
            </a:r>
            <a:r>
              <a:rPr lang="en-US" sz="2000" b="0" dirty="0" err="1" smtClean="0"/>
              <a:t>minterms</a:t>
            </a:r>
            <a:r>
              <a:rPr lang="en-US" sz="2000" b="0" dirty="0" smtClean="0"/>
              <a:t> </a:t>
            </a:r>
            <a:r>
              <a:rPr lang="en-US" sz="2000" b="0" dirty="0"/>
              <a:t>are complements of each </a:t>
            </a:r>
            <a:r>
              <a:rPr lang="en-US" sz="2000" b="0" dirty="0" smtClean="0"/>
              <a:t>other.</a:t>
            </a:r>
          </a:p>
          <a:p>
            <a:pPr marL="0" indent="0">
              <a:buNone/>
            </a:pPr>
            <a:r>
              <a:rPr lang="en-US" sz="2000" b="0" dirty="0" smtClean="0"/>
              <a:t>M</a:t>
            </a:r>
            <a:r>
              <a:rPr lang="en-US" sz="2000" b="0" baseline="-25000" dirty="0" smtClean="0"/>
              <a:t>0</a:t>
            </a:r>
            <a:r>
              <a:rPr lang="en-US" sz="2000" b="0" dirty="0" smtClean="0"/>
              <a:t> </a:t>
            </a:r>
            <a:r>
              <a:rPr lang="en-US" sz="2000" b="0" dirty="0"/>
              <a:t>= m</a:t>
            </a:r>
            <a:r>
              <a:rPr lang="en-US" sz="2000" b="0" baseline="-25000" dirty="0"/>
              <a:t>0</a:t>
            </a:r>
            <a:r>
              <a:rPr lang="en-US" sz="2000" b="0" dirty="0"/>
              <a:t>’ and m</a:t>
            </a:r>
            <a:r>
              <a:rPr lang="en-US" sz="2000" b="0" baseline="-25000" dirty="0"/>
              <a:t>0</a:t>
            </a:r>
            <a:r>
              <a:rPr lang="en-US" sz="2000" b="0" dirty="0"/>
              <a:t> = M</a:t>
            </a:r>
            <a:r>
              <a:rPr lang="en-US" sz="2000" b="0" baseline="-25000" dirty="0"/>
              <a:t>0</a:t>
            </a:r>
            <a:r>
              <a:rPr lang="en-US" sz="2000" b="0" dirty="0"/>
              <a:t>’</a:t>
            </a:r>
            <a:endParaRPr lang="tr-TR" sz="2000" b="0" dirty="0"/>
          </a:p>
          <a:p>
            <a:pPr marL="0" indent="0" algn="just">
              <a:buFontTx/>
              <a:buNone/>
              <a:defRPr/>
            </a:pPr>
            <a:endParaRPr lang="en-US" sz="2000" b="0" kern="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z="2400" b="1" dirty="0" err="1"/>
              <a:t>Maxterm</a:t>
            </a:r>
            <a:r>
              <a:rPr lang="en-US" sz="2400" b="1" dirty="0"/>
              <a:t>s</a:t>
            </a:r>
            <a:endParaRPr lang="tr-TR" sz="2400" dirty="0" smtClean="0"/>
          </a:p>
        </p:txBody>
      </p:sp>
      <p:sp>
        <p:nvSpPr>
          <p:cNvPr id="3" name="2 İçerik Yer Tutucusu"/>
          <p:cNvSpPr>
            <a:spLocks noGrp="1"/>
          </p:cNvSpPr>
          <p:nvPr>
            <p:ph idx="1"/>
          </p:nvPr>
        </p:nvSpPr>
        <p:spPr>
          <a:xfrm>
            <a:off x="349250" y="925513"/>
            <a:ext cx="8375650" cy="5078412"/>
          </a:xfrm>
        </p:spPr>
        <p:txBody>
          <a:bodyPr/>
          <a:lstStyle/>
          <a:p>
            <a:pPr marL="0" indent="0">
              <a:buFontTx/>
              <a:buNone/>
              <a:defRPr/>
            </a:pPr>
            <a:r>
              <a:rPr lang="en-US" sz="2000" b="1" dirty="0" smtClean="0"/>
              <a:t>Example</a:t>
            </a:r>
            <a:r>
              <a:rPr lang="tr-TR" sz="2000" b="1" dirty="0" smtClean="0"/>
              <a:t>: </a:t>
            </a:r>
            <a:r>
              <a:rPr lang="en-US" sz="2000" dirty="0" smtClean="0"/>
              <a:t>Let’s generate the truth table of </a:t>
            </a:r>
            <a:r>
              <a:rPr lang="tr-TR" sz="2000" i="1" dirty="0" smtClean="0"/>
              <a:t>F(A,B,C)=(A+B+C).(A+B’+C).(A’+B+C).(A’+B+C’).(A’+B’+C)</a:t>
            </a:r>
            <a:endParaRPr lang="en-US" sz="2000" i="1" dirty="0" smtClean="0"/>
          </a:p>
          <a:p>
            <a:pPr algn="just">
              <a:buFontTx/>
              <a:buNone/>
              <a:defRPr/>
            </a:pPr>
            <a:endParaRPr lang="tr-TR" sz="2000" dirty="0"/>
          </a:p>
        </p:txBody>
      </p:sp>
      <p:sp>
        <p:nvSpPr>
          <p:cNvPr id="17412" name="3 Altbilgi Yer Tutucusu"/>
          <p:cNvSpPr>
            <a:spLocks noGrp="1"/>
          </p:cNvSpPr>
          <p:nvPr>
            <p:ph type="ftr" sz="quarter" idx="10"/>
          </p:nvPr>
        </p:nvSpPr>
        <p:spPr>
          <a:noFill/>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1814850189"/>
              </p:ext>
            </p:extLst>
          </p:nvPr>
        </p:nvGraphicFramePr>
        <p:xfrm>
          <a:off x="484188" y="2387600"/>
          <a:ext cx="3452812" cy="3296544"/>
        </p:xfrm>
        <a:graphic>
          <a:graphicData uri="http://schemas.openxmlformats.org/drawingml/2006/table">
            <a:tbl>
              <a:tblPr/>
              <a:tblGrid>
                <a:gridCol w="427037">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gridSpan="3">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Inputs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Output</a:t>
                      </a:r>
                    </a:p>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tr-TR" sz="1800" b="0" i="1" u="none" strike="noStrike" cap="none" normalizeH="0" baseline="0" dirty="0" smtClean="0">
                          <a:ln>
                            <a:noFill/>
                          </a:ln>
                          <a:solidFill>
                            <a:schemeClr val="tx1"/>
                          </a:solidFill>
                          <a:effectLst/>
                          <a:latin typeface="Times New Roman" pitchFamily="18" charset="0"/>
                          <a:cs typeface="Times New Roman" pitchFamily="18" charset="0"/>
                        </a:rPr>
                        <a:t>F</a:t>
                      </a: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a:t>
                      </a:r>
                    </a:p>
                  </a:txBody>
                  <a:tcPr marL="44450" marR="44450" marT="14400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Times New Roman" pitchFamily="18" charset="0"/>
                          <a:cs typeface="Times New Roman" pitchFamily="18" charset="0"/>
                        </a:rPr>
                        <a:t>Maxterm</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14400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c vMerge="1">
                  <a:txBody>
                    <a:bodyPr/>
                    <a:lstStyle/>
                    <a:p>
                      <a:endParaRPr lang="tr-TR"/>
                    </a:p>
                  </a:txBody>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 name="7 Metin kutusu"/>
          <p:cNvSpPr txBox="1"/>
          <p:nvPr/>
        </p:nvSpPr>
        <p:spPr>
          <a:xfrm>
            <a:off x="4413250" y="2387600"/>
            <a:ext cx="4152900" cy="1938992"/>
          </a:xfrm>
          <a:prstGeom prst="rect">
            <a:avLst/>
          </a:prstGeom>
          <a:noFill/>
        </p:spPr>
        <p:txBody>
          <a:bodyPr wrap="square" rtlCol="0">
            <a:spAutoFit/>
          </a:bodyPr>
          <a:lstStyle/>
          <a:p>
            <a:pPr algn="just"/>
            <a:r>
              <a:rPr lang="en-US" sz="2000" b="0" dirty="0"/>
              <a:t>In short, we use the </a:t>
            </a:r>
            <a:r>
              <a:rPr lang="tr-TR" sz="2000" b="0" dirty="0">
                <a:sym typeface="Symbol"/>
              </a:rPr>
              <a:t></a:t>
            </a:r>
            <a:r>
              <a:rPr lang="tr-TR" sz="2000" b="0" dirty="0" smtClean="0">
                <a:sym typeface="Symbol"/>
              </a:rPr>
              <a:t> </a:t>
            </a:r>
            <a:r>
              <a:rPr lang="en-US" sz="2000" b="0" dirty="0">
                <a:sym typeface="Symbol"/>
              </a:rPr>
              <a:t>symbol to abbreviate </a:t>
            </a:r>
            <a:r>
              <a:rPr lang="en-US" sz="2000" b="0" dirty="0"/>
              <a:t>the expressions in standard </a:t>
            </a:r>
            <a:r>
              <a:rPr lang="en-US" sz="2000" b="0" dirty="0" smtClean="0"/>
              <a:t>PoS </a:t>
            </a:r>
            <a:r>
              <a:rPr lang="en-US" sz="2000" b="0" dirty="0"/>
              <a:t>form</a:t>
            </a:r>
            <a:r>
              <a:rPr lang="en-US" sz="2000" b="0" dirty="0" smtClean="0"/>
              <a:t>.</a:t>
            </a:r>
          </a:p>
          <a:p>
            <a:pPr algn="just"/>
            <a:endParaRPr lang="tr-TR" sz="2000" b="0" i="1" dirty="0" smtClean="0"/>
          </a:p>
          <a:p>
            <a:pPr algn="just"/>
            <a:r>
              <a:rPr lang="tr-TR" sz="2000" b="0" i="1" dirty="0" smtClean="0"/>
              <a:t>F=</a:t>
            </a:r>
            <a:r>
              <a:rPr lang="tr-TR" sz="2000" b="0" dirty="0" smtClean="0"/>
              <a:t> </a:t>
            </a:r>
            <a:r>
              <a:rPr lang="tr-TR" sz="2000" b="0" dirty="0" smtClean="0">
                <a:sym typeface="Symbol"/>
              </a:rPr>
              <a:t></a:t>
            </a:r>
            <a:r>
              <a:rPr lang="tr-TR" sz="2000" b="0" dirty="0" smtClean="0"/>
              <a:t> (0,2,4,5,6) = M</a:t>
            </a:r>
            <a:r>
              <a:rPr lang="tr-TR" sz="2000" b="0" baseline="-25000" dirty="0" smtClean="0"/>
              <a:t>0</a:t>
            </a:r>
            <a:r>
              <a:rPr lang="tr-TR" sz="2000" b="0" dirty="0" smtClean="0"/>
              <a:t>∙M</a:t>
            </a:r>
            <a:r>
              <a:rPr lang="tr-TR" sz="2000" b="0" baseline="-25000" dirty="0" smtClean="0"/>
              <a:t>2</a:t>
            </a:r>
            <a:r>
              <a:rPr lang="tr-TR" sz="2000" b="0" dirty="0" smtClean="0"/>
              <a:t>∙M</a:t>
            </a:r>
            <a:r>
              <a:rPr lang="tr-TR" sz="2000" b="0" baseline="-25000" dirty="0" smtClean="0"/>
              <a:t>4</a:t>
            </a:r>
            <a:r>
              <a:rPr lang="tr-TR" sz="2000" b="0" dirty="0" smtClean="0"/>
              <a:t>∙M</a:t>
            </a:r>
            <a:r>
              <a:rPr lang="tr-TR" sz="2000" b="0" baseline="-25000" dirty="0" smtClean="0"/>
              <a:t>5</a:t>
            </a:r>
            <a:r>
              <a:rPr lang="tr-TR" sz="2000" b="0" dirty="0" smtClean="0"/>
              <a:t>∙M</a:t>
            </a:r>
            <a:r>
              <a:rPr lang="tr-TR" sz="2000" b="0" baseline="-25000" dirty="0" smtClean="0"/>
              <a:t>6</a:t>
            </a:r>
            <a:endParaRPr lang="tr-TR" sz="2000" b="0" dirty="0" smtClean="0"/>
          </a:p>
          <a:p>
            <a:pPr algn="just"/>
            <a:endParaRPr lang="tr-TR" sz="2000"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6538</TotalTime>
  <Words>1591</Words>
  <Application>Microsoft Office PowerPoint</Application>
  <PresentationFormat>Ekran Gösterisi (4:3)</PresentationFormat>
  <Paragraphs>481</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Calibri</vt:lpstr>
      <vt:lpstr>Comic Sans MS</vt:lpstr>
      <vt:lpstr>Helvetica</vt:lpstr>
      <vt:lpstr>Symbol</vt:lpstr>
      <vt:lpstr>Times New Roman</vt:lpstr>
      <vt:lpstr>Wingdings</vt:lpstr>
      <vt:lpstr>overview</vt:lpstr>
      <vt:lpstr>BOOLEAN ALGEBRA (Continuing)</vt:lpstr>
      <vt:lpstr>Canonical Forms</vt:lpstr>
      <vt:lpstr>Canonical Forms</vt:lpstr>
      <vt:lpstr>Canonical Forms</vt:lpstr>
      <vt:lpstr>Minterms</vt:lpstr>
      <vt:lpstr>Minterms</vt:lpstr>
      <vt:lpstr>Canonical Forms</vt:lpstr>
      <vt:lpstr>Maxterms</vt:lpstr>
      <vt:lpstr>Maxterms</vt:lpstr>
      <vt:lpstr>Conversion Between Standard SoP and PoS Forms</vt:lpstr>
      <vt:lpstr>Conversion Between Standard SoP and PoS Forms</vt:lpstr>
      <vt:lpstr>Simplification</vt:lpstr>
      <vt:lpstr>Simplification</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286</cp:revision>
  <cp:lastPrinted>2001-01-30T20:22:47Z</cp:lastPrinted>
  <dcterms:created xsi:type="dcterms:W3CDTF">1999-07-07T12:46:17Z</dcterms:created>
  <dcterms:modified xsi:type="dcterms:W3CDTF">2018-11-02T11:53:57Z</dcterms:modified>
</cp:coreProperties>
</file>