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1"/>
  </p:notesMasterIdLst>
  <p:handoutMasterIdLst>
    <p:handoutMasterId r:id="rId22"/>
  </p:handoutMasterIdLst>
  <p:sldIdLst>
    <p:sldId id="348" r:id="rId2"/>
    <p:sldId id="349"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Lst>
  <p:sldSz cx="9144000" cy="6858000" type="screen4x3"/>
  <p:notesSz cx="7104063" cy="10234613"/>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94660"/>
  </p:normalViewPr>
  <p:slideViewPr>
    <p:cSldViewPr snapToGrid="0">
      <p:cViewPr varScale="1">
        <p:scale>
          <a:sx n="107" d="100"/>
          <a:sy n="107" d="100"/>
        </p:scale>
        <p:origin x="34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1"/>
            <a:ext cx="3097237" cy="502593"/>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7" name="Rectangle 3"/>
          <p:cNvSpPr>
            <a:spLocks noGrp="1" noChangeArrowheads="1"/>
          </p:cNvSpPr>
          <p:nvPr>
            <p:ph type="dt" sz="quarter" idx="1"/>
          </p:nvPr>
        </p:nvSpPr>
        <p:spPr bwMode="auto">
          <a:xfrm>
            <a:off x="4028412" y="1"/>
            <a:ext cx="3094152" cy="502593"/>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a:latin typeface="Helvetica" pitchFamily="34" charset="0"/>
              </a:defRPr>
            </a:lvl1pPr>
          </a:lstStyle>
          <a:p>
            <a:endParaRPr lang="en-US"/>
          </a:p>
        </p:txBody>
      </p:sp>
      <p:sp>
        <p:nvSpPr>
          <p:cNvPr id="62468" name="Rectangle 4"/>
          <p:cNvSpPr>
            <a:spLocks noGrp="1" noChangeArrowheads="1"/>
          </p:cNvSpPr>
          <p:nvPr>
            <p:ph type="ftr" sz="quarter" idx="2"/>
          </p:nvPr>
        </p:nvSpPr>
        <p:spPr bwMode="auto">
          <a:xfrm>
            <a:off x="0" y="9748943"/>
            <a:ext cx="3097237" cy="500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a:latin typeface="Helvetica" pitchFamily="34" charset="0"/>
              </a:defRPr>
            </a:lvl1pPr>
          </a:lstStyle>
          <a:p>
            <a:endParaRPr lang="en-US"/>
          </a:p>
        </p:txBody>
      </p:sp>
      <p:sp>
        <p:nvSpPr>
          <p:cNvPr id="62469" name="Rectangle 5"/>
          <p:cNvSpPr>
            <a:spLocks noGrp="1" noChangeArrowheads="1"/>
          </p:cNvSpPr>
          <p:nvPr>
            <p:ph type="sldNum" sz="quarter" idx="3"/>
          </p:nvPr>
        </p:nvSpPr>
        <p:spPr bwMode="auto">
          <a:xfrm>
            <a:off x="4028412" y="9748943"/>
            <a:ext cx="3094152" cy="500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a:latin typeface="Helvetica" pitchFamily="34" charset="0"/>
              </a:defRPr>
            </a:lvl1pPr>
          </a:lstStyle>
          <a:p>
            <a:fld id="{3CBCF507-2E09-43C4-A179-CBDAEBF2D1F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075653" cy="509362"/>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a:lvl1pPr>
          </a:lstStyle>
          <a:p>
            <a:endParaRPr lang="en-US"/>
          </a:p>
        </p:txBody>
      </p:sp>
      <p:sp>
        <p:nvSpPr>
          <p:cNvPr id="6147" name="Rectangle 3"/>
          <p:cNvSpPr>
            <a:spLocks noGrp="1" noChangeArrowheads="1"/>
          </p:cNvSpPr>
          <p:nvPr>
            <p:ph type="dt" idx="1"/>
          </p:nvPr>
        </p:nvSpPr>
        <p:spPr bwMode="auto">
          <a:xfrm>
            <a:off x="4028411" y="0"/>
            <a:ext cx="3075652" cy="509362"/>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a:lvl1pPr>
          </a:lstStyle>
          <a:p>
            <a:endParaRPr lang="en-US"/>
          </a:p>
        </p:txBody>
      </p:sp>
      <p:sp>
        <p:nvSpPr>
          <p:cNvPr id="6148" name="Rectangle 4"/>
          <p:cNvSpPr>
            <a:spLocks noGrp="1" noRot="1" noChangeAspect="1" noChangeArrowheads="1" noTextEdit="1"/>
          </p:cNvSpPr>
          <p:nvPr>
            <p:ph type="sldImg" idx="2"/>
          </p:nvPr>
        </p:nvSpPr>
        <p:spPr bwMode="auto">
          <a:xfrm>
            <a:off x="992188" y="768350"/>
            <a:ext cx="5121275" cy="3840163"/>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46592" y="4860089"/>
            <a:ext cx="5210880" cy="4606253"/>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1" y="9725254"/>
            <a:ext cx="3075653" cy="509361"/>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a:lvl1pPr>
          </a:lstStyle>
          <a:p>
            <a:endParaRPr lang="en-US"/>
          </a:p>
        </p:txBody>
      </p:sp>
      <p:sp>
        <p:nvSpPr>
          <p:cNvPr id="6151" name="Rectangle 7"/>
          <p:cNvSpPr>
            <a:spLocks noGrp="1" noChangeArrowheads="1"/>
          </p:cNvSpPr>
          <p:nvPr>
            <p:ph type="sldNum" sz="quarter" idx="5"/>
          </p:nvPr>
        </p:nvSpPr>
        <p:spPr bwMode="auto">
          <a:xfrm>
            <a:off x="4028411" y="9725254"/>
            <a:ext cx="3075652" cy="509361"/>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a:lvl1pPr>
          </a:lstStyle>
          <a:p>
            <a:fld id="{AF4ED202-28B5-4A4F-BE34-7C41061831B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Altbilgi Yer Tutucusu"/>
          <p:cNvSpPr>
            <a:spLocks noGrp="1"/>
          </p:cNvSpPr>
          <p:nvPr>
            <p:ph type="ftr" sz="quarter" idx="10"/>
          </p:nvPr>
        </p:nvSpPr>
        <p:spPr/>
        <p:txBody>
          <a:bodyPr/>
          <a:lstStyle>
            <a:lvl1pPr>
              <a:defRPr/>
            </a:lvl1pPr>
          </a:lstStyle>
          <a:p>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682625" y="76200"/>
            <a:ext cx="7772400" cy="7905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9507"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a:latin typeface="Comic Sans MS" pitchFamily="66" charset="0"/>
              </a:defRPr>
            </a:lvl1pPr>
          </a:lstStyle>
          <a:p>
            <a:r>
              <a:rPr lang="en-US" dirty="0" smtClean="0"/>
              <a:t>Logic Circuits</a:t>
            </a:r>
            <a:endParaRPr lang="en-US" dirty="0"/>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fld id="{55016A76-B0C5-4EE7-A2B4-62B5A3C51CE3}" type="slidenum">
              <a:rPr lang="en-US" sz="1200" b="0">
                <a:latin typeface="Comic Sans MS" pitchFamily="66" charset="0"/>
              </a:rPr>
              <a:pPr/>
              <a:t>‹#›</a:t>
            </a:fld>
            <a:endParaRPr lang="en-US" sz="1200" b="0">
              <a:latin typeface="Comic Sans MS" pitchFamily="66" charset="0"/>
            </a:endParaRPr>
          </a:p>
        </p:txBody>
      </p:sp>
      <p:sp>
        <p:nvSpPr>
          <p:cNvPr id="149512" name="Rectangle 8"/>
          <p:cNvSpPr>
            <a:spLocks noChangeArrowheads="1"/>
          </p:cNvSpPr>
          <p:nvPr/>
        </p:nvSpPr>
        <p:spPr bwMode="auto">
          <a:xfrm>
            <a:off x="88186" y="6400800"/>
            <a:ext cx="3276600" cy="457200"/>
          </a:xfrm>
          <a:prstGeom prst="rect">
            <a:avLst/>
          </a:prstGeom>
          <a:noFill/>
          <a:ln w="9525">
            <a:noFill/>
            <a:miter lim="800000"/>
            <a:headEnd/>
            <a:tailEnd/>
          </a:ln>
          <a:effectLst/>
        </p:spPr>
        <p:txBody>
          <a:bodyPr lIns="45720" rIns="45720" anchor="ctr" anchorCtr="1"/>
          <a:lstStyle/>
          <a:p>
            <a:pPr algn="ctr"/>
            <a:r>
              <a:rPr lang="tr-TR" sz="1200" b="0" i="1" dirty="0">
                <a:latin typeface="Comic Sans MS" pitchFamily="66" charset="0"/>
              </a:rPr>
              <a:t>Ali </a:t>
            </a:r>
            <a:r>
              <a:rPr lang="tr-TR" sz="1200" b="0" i="1" dirty="0" err="1" smtClean="0">
                <a:latin typeface="Comic Sans MS" pitchFamily="66" charset="0"/>
              </a:rPr>
              <a:t>Gülbağ</a:t>
            </a:r>
            <a:r>
              <a:rPr lang="en-US" sz="1200" b="0" i="1" dirty="0" smtClean="0">
                <a:latin typeface="Comic Sans MS" pitchFamily="66" charset="0"/>
              </a:rPr>
              <a:t> (Translated by Sinan </a:t>
            </a:r>
            <a:r>
              <a:rPr lang="en-US" sz="1200" b="0" i="1" dirty="0" err="1" smtClean="0">
                <a:latin typeface="Comic Sans MS" pitchFamily="66" charset="0"/>
              </a:rPr>
              <a:t>İlyas</a:t>
            </a:r>
            <a:r>
              <a:rPr lang="en-US" sz="1200" b="0" i="1" dirty="0" smtClean="0">
                <a:latin typeface="Comic Sans MS" pitchFamily="66" charset="0"/>
              </a:rPr>
              <a:t>)</a:t>
            </a:r>
            <a:endParaRPr lang="en-US" sz="1200" b="0" i="1" dirty="0">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smtClean="0"/>
              <a:t>Logic Circuits</a:t>
            </a:r>
            <a:endParaRPr lang="en-US" dirty="0"/>
          </a:p>
        </p:txBody>
      </p:sp>
      <p:sp>
        <p:nvSpPr>
          <p:cNvPr id="409602" name="Rectangle 2"/>
          <p:cNvSpPr>
            <a:spLocks noGrp="1" noChangeArrowheads="1"/>
          </p:cNvSpPr>
          <p:nvPr>
            <p:ph type="title"/>
          </p:nvPr>
        </p:nvSpPr>
        <p:spPr/>
        <p:txBody>
          <a:bodyPr/>
          <a:lstStyle/>
          <a:p>
            <a:r>
              <a:rPr lang="en-US" sz="2400" b="1" dirty="0" smtClean="0"/>
              <a:t>ANALOG</a:t>
            </a:r>
            <a:r>
              <a:rPr lang="en-US" sz="2400" b="1" dirty="0"/>
              <a:t> </a:t>
            </a:r>
            <a:r>
              <a:rPr lang="en-US" sz="2400" b="1" dirty="0" smtClean="0"/>
              <a:t>AND DIGITAL ELECTRONIC CONCEPTS,</a:t>
            </a:r>
            <a:r>
              <a:rPr lang="en-US" sz="2400" b="1" smtClean="0"/>
              <a:t/>
            </a:r>
            <a:br>
              <a:rPr lang="en-US" sz="2400" b="1" smtClean="0"/>
            </a:br>
            <a:r>
              <a:rPr lang="en-US" sz="2400" b="1" smtClean="0"/>
              <a:t>NUMBER SYSTEMS</a:t>
            </a:r>
            <a:endParaRPr lang="tr-TR" sz="2400" b="1" dirty="0"/>
          </a:p>
        </p:txBody>
      </p:sp>
      <p:sp>
        <p:nvSpPr>
          <p:cNvPr id="409603" name="Rectangle 3"/>
          <p:cNvSpPr>
            <a:spLocks noGrp="1" noChangeArrowheads="1"/>
          </p:cNvSpPr>
          <p:nvPr>
            <p:ph type="body" idx="1"/>
          </p:nvPr>
        </p:nvSpPr>
        <p:spPr>
          <a:xfrm>
            <a:off x="374650" y="1055688"/>
            <a:ext cx="8375650" cy="5078412"/>
          </a:xfrm>
        </p:spPr>
        <p:txBody>
          <a:bodyPr/>
          <a:lstStyle/>
          <a:p>
            <a:pPr marL="0" indent="0"/>
            <a:r>
              <a:rPr lang="tr-TR" sz="2800" b="1" dirty="0" smtClean="0"/>
              <a:t> </a:t>
            </a:r>
            <a:r>
              <a:rPr lang="en-US" sz="2800" b="1" dirty="0" smtClean="0"/>
              <a:t>Analog vs. Digital</a:t>
            </a:r>
            <a:endParaRPr lang="tr-TR" sz="2800" b="1" dirty="0" smtClean="0"/>
          </a:p>
          <a:p>
            <a:pPr marL="0" indent="0"/>
            <a:r>
              <a:rPr lang="tr-TR" sz="2800" b="1" dirty="0" smtClean="0"/>
              <a:t> </a:t>
            </a:r>
            <a:r>
              <a:rPr lang="en-US" sz="2800" b="1" dirty="0" smtClean="0"/>
              <a:t>Number Systems</a:t>
            </a:r>
            <a:endParaRPr lang="tr-TR" sz="2800" dirty="0" smtClean="0"/>
          </a:p>
          <a:p>
            <a:pPr marL="0" indent="0"/>
            <a:r>
              <a:rPr lang="tr-TR" sz="2800" b="1" dirty="0" smtClean="0"/>
              <a:t> </a:t>
            </a:r>
            <a:r>
              <a:rPr lang="en-US" sz="2800" b="1" dirty="0" smtClean="0"/>
              <a:t>Arithmetic Operations on Binary Numbers</a:t>
            </a:r>
            <a:endParaRPr lang="tr-TR" sz="2800" dirty="0" smtClean="0"/>
          </a:p>
          <a:p>
            <a:pPr marL="0" indent="0"/>
            <a:r>
              <a:rPr lang="tr-TR" sz="2800" b="1" dirty="0" smtClean="0"/>
              <a:t> </a:t>
            </a:r>
            <a:r>
              <a:rPr lang="en-US" sz="2800" b="1" dirty="0" smtClean="0"/>
              <a:t>One’s Complement and Two’s Complement</a:t>
            </a:r>
            <a:endParaRPr lang="tr-TR" sz="2800" b="1" dirty="0" smtClean="0"/>
          </a:p>
          <a:p>
            <a:pPr marL="0" indent="0"/>
            <a:r>
              <a:rPr lang="tr-TR" sz="2800" b="1" dirty="0" smtClean="0"/>
              <a:t> </a:t>
            </a:r>
            <a:r>
              <a:rPr lang="en-US" sz="2800" b="1" dirty="0" smtClean="0"/>
              <a:t>Signed Numbers</a:t>
            </a:r>
            <a:endParaRPr lang="tr-TR"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en-US" dirty="0"/>
              <a:t>Logic Circuits</a:t>
            </a:r>
          </a:p>
        </p:txBody>
      </p:sp>
      <p:sp>
        <p:nvSpPr>
          <p:cNvPr id="433154" name="Rectangle 2"/>
          <p:cNvSpPr>
            <a:spLocks noGrp="1" noChangeArrowheads="1"/>
          </p:cNvSpPr>
          <p:nvPr>
            <p:ph type="title"/>
          </p:nvPr>
        </p:nvSpPr>
        <p:spPr/>
        <p:txBody>
          <a:bodyPr/>
          <a:lstStyle/>
          <a:p>
            <a:r>
              <a:rPr lang="en-US" sz="2400" b="1" dirty="0"/>
              <a:t>Number </a:t>
            </a:r>
            <a:r>
              <a:rPr lang="en-US" sz="2400" b="1" dirty="0" smtClean="0"/>
              <a:t>Systems</a:t>
            </a:r>
            <a:endParaRPr lang="tr-TR" sz="2400" b="1" dirty="0"/>
          </a:p>
        </p:txBody>
      </p:sp>
      <p:sp>
        <p:nvSpPr>
          <p:cNvPr id="433155" name="Rectangle 3"/>
          <p:cNvSpPr>
            <a:spLocks noGrp="1" noChangeArrowheads="1"/>
          </p:cNvSpPr>
          <p:nvPr>
            <p:ph type="body" idx="1"/>
          </p:nvPr>
        </p:nvSpPr>
        <p:spPr>
          <a:xfrm>
            <a:off x="346075" y="941388"/>
            <a:ext cx="8375650" cy="5078412"/>
          </a:xfrm>
        </p:spPr>
        <p:txBody>
          <a:bodyPr/>
          <a:lstStyle/>
          <a:p>
            <a:pPr marL="0" indent="0">
              <a:spcBef>
                <a:spcPts val="0"/>
              </a:spcBef>
              <a:buFontTx/>
              <a:buNone/>
            </a:pPr>
            <a:r>
              <a:rPr lang="en-US" sz="2200" b="1" dirty="0"/>
              <a:t>Conversion of decimal floating point numbers to binary:</a:t>
            </a:r>
            <a:endParaRPr lang="tr-TR" sz="2200" b="1" dirty="0"/>
          </a:p>
          <a:p>
            <a:pPr marL="0" indent="0" algn="just">
              <a:spcBef>
                <a:spcPts val="0"/>
              </a:spcBef>
              <a:buFontTx/>
              <a:buNone/>
            </a:pPr>
            <a:r>
              <a:rPr lang="en-US" sz="2200" b="1" i="1" dirty="0" smtClean="0">
                <a:solidFill>
                  <a:srgbClr val="FF0000"/>
                </a:solidFill>
              </a:rPr>
              <a:t>2</a:t>
            </a:r>
            <a:r>
              <a:rPr lang="en-US" sz="2200" b="1" i="1" baseline="30000" dirty="0" smtClean="0">
                <a:solidFill>
                  <a:srgbClr val="FF0000"/>
                </a:solidFill>
              </a:rPr>
              <a:t>nd</a:t>
            </a:r>
            <a:r>
              <a:rPr lang="en-US" sz="2200" b="1" i="1" dirty="0" smtClean="0">
                <a:solidFill>
                  <a:srgbClr val="FF0000"/>
                </a:solidFill>
              </a:rPr>
              <a:t> method</a:t>
            </a:r>
            <a:endParaRPr lang="tr-TR" sz="2200" b="1" i="1" dirty="0">
              <a:solidFill>
                <a:srgbClr val="FF0000"/>
              </a:solidFill>
            </a:endParaRPr>
          </a:p>
          <a:p>
            <a:pPr marL="0" indent="0" algn="just">
              <a:buNone/>
            </a:pPr>
            <a:r>
              <a:rPr lang="en-US" sz="2200" dirty="0" smtClean="0"/>
              <a:t>Multiply the fractional part by 2 consecutively until the fractional part of the result is 0, or until we decide that we have enough bits.</a:t>
            </a:r>
          </a:p>
          <a:p>
            <a:pPr marL="0" indent="0" algn="just">
              <a:buNone/>
            </a:pPr>
            <a:r>
              <a:rPr lang="en-US" sz="2200" dirty="0" smtClean="0"/>
              <a:t>Then, we get the whole parts of the results.</a:t>
            </a:r>
          </a:p>
          <a:p>
            <a:pPr marL="0" indent="0">
              <a:buFontTx/>
              <a:buNone/>
            </a:pPr>
            <a:endParaRPr lang="tr-TR" sz="2200" b="1" dirty="0"/>
          </a:p>
          <a:p>
            <a:pPr marL="0" indent="0">
              <a:buFontTx/>
              <a:buNone/>
            </a:pPr>
            <a:r>
              <a:rPr lang="en-US" sz="2200" b="1" dirty="0" smtClean="0"/>
              <a:t>Example</a:t>
            </a:r>
            <a:r>
              <a:rPr lang="tr-TR" sz="2200" b="1" dirty="0" smtClean="0"/>
              <a:t>:</a:t>
            </a:r>
            <a:r>
              <a:rPr lang="en-US" sz="2200" b="1" dirty="0" smtClean="0"/>
              <a:t> </a:t>
            </a:r>
            <a:r>
              <a:rPr lang="en-US" sz="2200" dirty="0" smtClean="0"/>
              <a:t>Let’s convert</a:t>
            </a:r>
            <a:r>
              <a:rPr lang="tr-TR" sz="2200" b="1" dirty="0" smtClean="0"/>
              <a:t> </a:t>
            </a:r>
            <a:r>
              <a:rPr lang="en-US" sz="2200" dirty="0" smtClean="0"/>
              <a:t>(</a:t>
            </a:r>
            <a:r>
              <a:rPr lang="tr-TR" sz="2200" dirty="0" smtClean="0"/>
              <a:t>0.625</a:t>
            </a:r>
            <a:r>
              <a:rPr lang="en-US" sz="2200" dirty="0" smtClean="0"/>
              <a:t>)</a:t>
            </a:r>
            <a:r>
              <a:rPr lang="en-US" sz="2200" baseline="-25000" dirty="0" smtClean="0"/>
              <a:t>10</a:t>
            </a:r>
            <a:r>
              <a:rPr lang="tr-TR" sz="2200" dirty="0" smtClean="0"/>
              <a:t> </a:t>
            </a:r>
            <a:r>
              <a:rPr lang="en-US" sz="2200" dirty="0" smtClean="0"/>
              <a:t>to binary.</a:t>
            </a:r>
            <a:endParaRPr lang="tr-TR" sz="2200" dirty="0"/>
          </a:p>
          <a:p>
            <a:pPr marL="0" indent="0">
              <a:buFontTx/>
              <a:buNone/>
            </a:pPr>
            <a:r>
              <a:rPr lang="tr-TR" sz="2200" dirty="0"/>
              <a:t>0.625×2 = </a:t>
            </a:r>
            <a:r>
              <a:rPr lang="tr-TR" sz="2200" b="1" dirty="0"/>
              <a:t>1</a:t>
            </a:r>
            <a:r>
              <a:rPr lang="tr-TR" sz="2200" dirty="0"/>
              <a:t>.25 (MSB)</a:t>
            </a:r>
          </a:p>
          <a:p>
            <a:pPr marL="0" indent="0">
              <a:buFontTx/>
              <a:buNone/>
            </a:pPr>
            <a:r>
              <a:rPr lang="tr-TR" sz="2200" dirty="0"/>
              <a:t>  0.25×2 = </a:t>
            </a:r>
            <a:r>
              <a:rPr lang="tr-TR" sz="2200" b="1" dirty="0"/>
              <a:t>0</a:t>
            </a:r>
            <a:r>
              <a:rPr lang="tr-TR" sz="2200" dirty="0"/>
              <a:t>.50	                (0.625)</a:t>
            </a:r>
            <a:r>
              <a:rPr lang="tr-TR" sz="2200" baseline="-25000" dirty="0"/>
              <a:t>10</a:t>
            </a:r>
            <a:r>
              <a:rPr lang="tr-TR" sz="2200" dirty="0"/>
              <a:t>=(0.101)</a:t>
            </a:r>
            <a:r>
              <a:rPr lang="tr-TR" sz="2200" baseline="-25000" dirty="0"/>
              <a:t>2</a:t>
            </a:r>
          </a:p>
          <a:p>
            <a:pPr marL="0" indent="0">
              <a:buFontTx/>
              <a:buNone/>
            </a:pPr>
            <a:r>
              <a:rPr lang="tr-TR" sz="2200" dirty="0"/>
              <a:t>    0.5×2 = </a:t>
            </a:r>
            <a:r>
              <a:rPr lang="tr-TR" sz="2200" b="1" dirty="0"/>
              <a:t>1</a:t>
            </a:r>
            <a:r>
              <a:rPr lang="tr-TR" sz="2200" dirty="0"/>
              <a:t>.</a:t>
            </a:r>
            <a:r>
              <a:rPr lang="tr-TR" sz="2200" dirty="0">
                <a:solidFill>
                  <a:srgbClr val="FF0000"/>
                </a:solidFill>
              </a:rPr>
              <a:t>00</a:t>
            </a:r>
            <a:r>
              <a:rPr lang="tr-TR" sz="2200" dirty="0"/>
              <a:t> (LSB)</a:t>
            </a:r>
          </a:p>
        </p:txBody>
      </p:sp>
      <p:sp>
        <p:nvSpPr>
          <p:cNvPr id="433156" name="AutoShape 4"/>
          <p:cNvSpPr>
            <a:spLocks/>
          </p:cNvSpPr>
          <p:nvPr/>
        </p:nvSpPr>
        <p:spPr bwMode="auto">
          <a:xfrm>
            <a:off x="3116263" y="3703638"/>
            <a:ext cx="114300" cy="949325"/>
          </a:xfrm>
          <a:prstGeom prst="rightBrace">
            <a:avLst>
              <a:gd name="adj1" fmla="val 69213"/>
              <a:gd name="adj2" fmla="val 50000"/>
            </a:avLst>
          </a:prstGeom>
          <a:noFill/>
          <a:ln w="9525">
            <a:solidFill>
              <a:srgbClr val="000000"/>
            </a:solidFill>
            <a:round/>
            <a:headEnd/>
            <a:tailEnd/>
          </a:ln>
        </p:spPr>
        <p:txBody>
          <a:bodyPr/>
          <a:lstStyle/>
          <a:p>
            <a:endParaRPr lang="tr-TR"/>
          </a:p>
        </p:txBody>
      </p:sp>
      <p:sp>
        <p:nvSpPr>
          <p:cNvPr id="2" name="Metin kutusu 1"/>
          <p:cNvSpPr txBox="1"/>
          <p:nvPr/>
        </p:nvSpPr>
        <p:spPr>
          <a:xfrm>
            <a:off x="1775012" y="5333138"/>
            <a:ext cx="3908611" cy="584775"/>
          </a:xfrm>
          <a:prstGeom prst="rect">
            <a:avLst/>
          </a:prstGeom>
          <a:noFill/>
        </p:spPr>
        <p:txBody>
          <a:bodyPr wrap="square" rtlCol="0">
            <a:spAutoFit/>
          </a:bodyPr>
          <a:lstStyle/>
          <a:p>
            <a:r>
              <a:rPr lang="en-US" b="0" dirty="0" smtClean="0"/>
              <a:t>The fractional part is 0.</a:t>
            </a:r>
          </a:p>
          <a:p>
            <a:r>
              <a:rPr lang="en-US" b="0" dirty="0" smtClean="0"/>
              <a:t>It means that the conversion is done.</a:t>
            </a:r>
            <a:endParaRPr lang="tr-TR" b="0" dirty="0"/>
          </a:p>
        </p:txBody>
      </p:sp>
      <p:cxnSp>
        <p:nvCxnSpPr>
          <p:cNvPr id="4" name="Düz Ok Bağlayıcısı 3"/>
          <p:cNvCxnSpPr/>
          <p:nvPr/>
        </p:nvCxnSpPr>
        <p:spPr bwMode="auto">
          <a:xfrm flipV="1">
            <a:off x="1999130" y="4814047"/>
            <a:ext cx="0" cy="5190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Altbilgi Yer Tutucusu"/>
          <p:cNvSpPr>
            <a:spLocks noGrp="1"/>
          </p:cNvSpPr>
          <p:nvPr>
            <p:ph type="ftr" sz="quarter" idx="10"/>
          </p:nvPr>
        </p:nvSpPr>
        <p:spPr/>
        <p:txBody>
          <a:bodyPr/>
          <a:lstStyle/>
          <a:p>
            <a:r>
              <a:rPr lang="en-US" dirty="0"/>
              <a:t>Logic Circuits</a:t>
            </a:r>
          </a:p>
        </p:txBody>
      </p:sp>
      <p:sp>
        <p:nvSpPr>
          <p:cNvPr id="434178" name="Rectangle 2"/>
          <p:cNvSpPr>
            <a:spLocks noGrp="1" noChangeArrowheads="1"/>
          </p:cNvSpPr>
          <p:nvPr>
            <p:ph type="title"/>
          </p:nvPr>
        </p:nvSpPr>
        <p:spPr/>
        <p:txBody>
          <a:bodyPr/>
          <a:lstStyle/>
          <a:p>
            <a:r>
              <a:rPr lang="en-US" sz="2400" b="1" dirty="0" smtClean="0"/>
              <a:t>Arithmetic Operations on Binary Numbers</a:t>
            </a:r>
            <a:endParaRPr lang="tr-TR" dirty="0"/>
          </a:p>
        </p:txBody>
      </p:sp>
      <p:sp>
        <p:nvSpPr>
          <p:cNvPr id="434179" name="Rectangle 3"/>
          <p:cNvSpPr>
            <a:spLocks noGrp="1" noChangeArrowheads="1"/>
          </p:cNvSpPr>
          <p:nvPr>
            <p:ph type="body" idx="1"/>
          </p:nvPr>
        </p:nvSpPr>
        <p:spPr>
          <a:xfrm>
            <a:off x="317500" y="941388"/>
            <a:ext cx="8375650" cy="5078412"/>
          </a:xfrm>
        </p:spPr>
        <p:txBody>
          <a:bodyPr/>
          <a:lstStyle/>
          <a:p>
            <a:pPr marL="0" indent="0">
              <a:buFontTx/>
              <a:buNone/>
            </a:pPr>
            <a:r>
              <a:rPr lang="en-US" sz="2200" b="1" dirty="0" smtClean="0"/>
              <a:t>Binary Addition</a:t>
            </a:r>
            <a:endParaRPr lang="tr-TR" sz="2200" dirty="0"/>
          </a:p>
          <a:p>
            <a:pPr marL="0" indent="0">
              <a:buFontTx/>
              <a:buNone/>
            </a:pPr>
            <a:r>
              <a:rPr lang="en-US" sz="2200" dirty="0" smtClean="0"/>
              <a:t>Binary addition has 4 basic rules:</a:t>
            </a:r>
            <a:endParaRPr lang="tr-TR" sz="2200" dirty="0"/>
          </a:p>
          <a:p>
            <a:pPr marL="0" indent="0">
              <a:buFontTx/>
              <a:buNone/>
            </a:pPr>
            <a:r>
              <a:rPr lang="tr-TR" sz="2200" dirty="0"/>
              <a:t>0 + 0 = 0, 0 + 1 = 1, 1 + 0 = </a:t>
            </a:r>
            <a:r>
              <a:rPr lang="tr-TR" sz="2200" dirty="0" smtClean="0"/>
              <a:t>1</a:t>
            </a:r>
            <a:r>
              <a:rPr lang="en-US" sz="2200" dirty="0" smtClean="0"/>
              <a:t>, </a:t>
            </a:r>
            <a:r>
              <a:rPr lang="tr-TR" sz="2200" dirty="0" smtClean="0"/>
              <a:t>1 </a:t>
            </a:r>
            <a:r>
              <a:rPr lang="tr-TR" sz="2200" dirty="0"/>
              <a:t>+ 1 = </a:t>
            </a:r>
            <a:r>
              <a:rPr lang="tr-TR" sz="2200" b="1" dirty="0">
                <a:solidFill>
                  <a:srgbClr val="FF0000"/>
                </a:solidFill>
              </a:rPr>
              <a:t>1</a:t>
            </a:r>
            <a:r>
              <a:rPr lang="tr-TR" sz="2200" dirty="0"/>
              <a:t>0   </a:t>
            </a:r>
            <a:r>
              <a:rPr lang="tr-TR" sz="2200" dirty="0" smtClean="0"/>
              <a:t>(</a:t>
            </a:r>
            <a:r>
              <a:rPr lang="en-US" sz="2200" dirty="0" smtClean="0"/>
              <a:t>0 carry </a:t>
            </a:r>
            <a:r>
              <a:rPr lang="en-US" sz="2200" b="1" dirty="0" smtClean="0">
                <a:solidFill>
                  <a:srgbClr val="FF0000"/>
                </a:solidFill>
              </a:rPr>
              <a:t>1</a:t>
            </a:r>
            <a:r>
              <a:rPr lang="tr-TR" sz="2200" dirty="0" smtClean="0"/>
              <a:t>)</a:t>
            </a:r>
            <a:endParaRPr lang="tr-TR" sz="2200" dirty="0"/>
          </a:p>
          <a:p>
            <a:pPr marL="0" indent="0">
              <a:buFontTx/>
              <a:buNone/>
            </a:pPr>
            <a:endParaRPr lang="tr-TR" sz="1000" dirty="0"/>
          </a:p>
          <a:p>
            <a:pPr marL="0" indent="0">
              <a:buFontTx/>
              <a:buNone/>
            </a:pPr>
            <a:r>
              <a:rPr lang="en-US" sz="2200" dirty="0" smtClean="0"/>
              <a:t>If we also have a carry bit to add, there are 4 different probabilities.</a:t>
            </a:r>
            <a:endParaRPr lang="tr-TR" sz="2200" dirty="0"/>
          </a:p>
          <a:p>
            <a:pPr marL="0" indent="0">
              <a:buFontTx/>
              <a:buNone/>
            </a:pPr>
            <a:endParaRPr lang="tr-TR" sz="2200" dirty="0"/>
          </a:p>
          <a:p>
            <a:pPr marL="0" indent="0">
              <a:buFontTx/>
              <a:buNone/>
            </a:pPr>
            <a:r>
              <a:rPr lang="en-US" sz="1800" dirty="0" smtClean="0"/>
              <a:t> </a:t>
            </a:r>
            <a:r>
              <a:rPr lang="tr-TR" sz="1800" dirty="0" smtClean="0"/>
              <a:t>                  </a:t>
            </a:r>
            <a:r>
              <a:rPr lang="en-US" sz="1800" dirty="0" smtClean="0"/>
              <a:t>Carry</a:t>
            </a:r>
            <a:r>
              <a:rPr lang="tr-TR" sz="1800" dirty="0" smtClean="0"/>
              <a:t> </a:t>
            </a:r>
            <a:r>
              <a:rPr lang="en-US" sz="1800" dirty="0" smtClean="0"/>
              <a:t> Sum</a:t>
            </a:r>
            <a:endParaRPr lang="tr-TR" sz="1800" dirty="0"/>
          </a:p>
          <a:p>
            <a:pPr marL="0" indent="0">
              <a:buFontTx/>
              <a:buNone/>
            </a:pPr>
            <a:r>
              <a:rPr lang="tr-TR" sz="2200" dirty="0"/>
              <a:t> </a:t>
            </a:r>
            <a:r>
              <a:rPr lang="en-US" sz="1800" b="1" dirty="0" smtClean="0"/>
              <a:t>Carry</a:t>
            </a:r>
            <a:endParaRPr lang="tr-TR" sz="1800" b="1" dirty="0"/>
          </a:p>
          <a:p>
            <a:pPr marL="0" indent="0">
              <a:buFontTx/>
              <a:buNone/>
            </a:pPr>
            <a:r>
              <a:rPr lang="tr-TR" sz="2200" dirty="0"/>
              <a:t>   1 + 0 + 0 = 01</a:t>
            </a:r>
          </a:p>
          <a:p>
            <a:pPr marL="0" indent="0">
              <a:buFontTx/>
              <a:buNone/>
            </a:pPr>
            <a:r>
              <a:rPr lang="tr-TR" sz="2200" dirty="0"/>
              <a:t>   1 + 0 + 1 = 10</a:t>
            </a:r>
          </a:p>
          <a:p>
            <a:pPr marL="0" indent="0">
              <a:buFontTx/>
              <a:buNone/>
            </a:pPr>
            <a:r>
              <a:rPr lang="tr-TR" sz="2200" dirty="0"/>
              <a:t>   1 + 1 + 0 = 10</a:t>
            </a:r>
          </a:p>
          <a:p>
            <a:pPr marL="0" indent="0">
              <a:buFontTx/>
              <a:buNone/>
            </a:pPr>
            <a:r>
              <a:rPr lang="tr-TR" sz="2200" dirty="0"/>
              <a:t>   1 + 1 + 1 = 11 </a:t>
            </a:r>
          </a:p>
        </p:txBody>
      </p:sp>
      <p:sp>
        <p:nvSpPr>
          <p:cNvPr id="434180" name="Line 4"/>
          <p:cNvSpPr>
            <a:spLocks noChangeShapeType="1"/>
          </p:cNvSpPr>
          <p:nvPr/>
        </p:nvSpPr>
        <p:spPr bwMode="auto">
          <a:xfrm>
            <a:off x="1997075" y="3432175"/>
            <a:ext cx="0" cy="50641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34181" name="Line 5"/>
          <p:cNvSpPr>
            <a:spLocks noChangeShapeType="1"/>
          </p:cNvSpPr>
          <p:nvPr/>
        </p:nvSpPr>
        <p:spPr bwMode="auto">
          <a:xfrm>
            <a:off x="2138363" y="3432175"/>
            <a:ext cx="0" cy="50641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34182" name="Text Box 6"/>
          <p:cNvSpPr txBox="1">
            <a:spLocks noChangeArrowheads="1"/>
          </p:cNvSpPr>
          <p:nvPr/>
        </p:nvSpPr>
        <p:spPr bwMode="auto">
          <a:xfrm>
            <a:off x="3724275" y="3883025"/>
            <a:ext cx="3362325" cy="1520825"/>
          </a:xfrm>
          <a:prstGeom prst="rect">
            <a:avLst/>
          </a:prstGeom>
          <a:noFill/>
          <a:ln w="9525">
            <a:noFill/>
            <a:miter lim="800000"/>
            <a:headEnd/>
            <a:tailEnd/>
          </a:ln>
          <a:effectLst/>
        </p:spPr>
        <p:txBody>
          <a:bodyPr lIns="36000" tIns="36000" rIns="36000" bIns="36000">
            <a:spAutoFit/>
          </a:bodyPr>
          <a:lstStyle/>
          <a:p>
            <a:pPr>
              <a:spcBef>
                <a:spcPct val="50000"/>
              </a:spcBef>
            </a:pPr>
            <a:r>
              <a:rPr lang="en-US" sz="2000" dirty="0" smtClean="0"/>
              <a:t>Example:</a:t>
            </a:r>
            <a:endParaRPr lang="tr-TR" sz="2000" dirty="0"/>
          </a:p>
          <a:p>
            <a:pPr>
              <a:lnSpc>
                <a:spcPct val="75000"/>
              </a:lnSpc>
              <a:spcBef>
                <a:spcPct val="50000"/>
              </a:spcBef>
            </a:pPr>
            <a:r>
              <a:rPr lang="tr-TR" sz="2000" b="0" dirty="0"/>
              <a:t>   101</a:t>
            </a:r>
            <a:r>
              <a:rPr lang="tr-TR" sz="2000" b="0" baseline="-25000" dirty="0"/>
              <a:t>2</a:t>
            </a:r>
            <a:endParaRPr lang="tr-TR" sz="2000" b="0" dirty="0"/>
          </a:p>
          <a:p>
            <a:pPr>
              <a:lnSpc>
                <a:spcPct val="75000"/>
              </a:lnSpc>
              <a:spcBef>
                <a:spcPct val="50000"/>
              </a:spcBef>
            </a:pPr>
            <a:r>
              <a:rPr lang="tr-TR" sz="2000" b="0" dirty="0"/>
              <a:t>+ 001</a:t>
            </a:r>
            <a:r>
              <a:rPr lang="tr-TR" sz="2000" b="0" baseline="-25000" dirty="0"/>
              <a:t>2</a:t>
            </a:r>
            <a:endParaRPr lang="tr-TR" sz="2000" b="0" dirty="0"/>
          </a:p>
          <a:p>
            <a:pPr>
              <a:lnSpc>
                <a:spcPct val="75000"/>
              </a:lnSpc>
              <a:spcBef>
                <a:spcPct val="50000"/>
              </a:spcBef>
            </a:pPr>
            <a:r>
              <a:rPr lang="tr-TR" sz="2000" b="0" dirty="0"/>
              <a:t>   110</a:t>
            </a:r>
            <a:r>
              <a:rPr lang="tr-TR" sz="2000" b="0" baseline="-25000" dirty="0"/>
              <a:t>2</a:t>
            </a:r>
            <a:endParaRPr lang="tr-TR" sz="2000" b="0" dirty="0"/>
          </a:p>
        </p:txBody>
      </p:sp>
      <p:sp>
        <p:nvSpPr>
          <p:cNvPr id="434183" name="Line 7"/>
          <p:cNvSpPr>
            <a:spLocks noChangeShapeType="1"/>
          </p:cNvSpPr>
          <p:nvPr/>
        </p:nvSpPr>
        <p:spPr bwMode="auto">
          <a:xfrm>
            <a:off x="3797300" y="5037138"/>
            <a:ext cx="577850" cy="0"/>
          </a:xfrm>
          <a:prstGeom prst="line">
            <a:avLst/>
          </a:prstGeom>
          <a:noFill/>
          <a:ln w="9525">
            <a:solidFill>
              <a:schemeClr val="tx1"/>
            </a:solidFill>
            <a:round/>
            <a:headEnd/>
            <a:tailEn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en-US" dirty="0"/>
              <a:t>Logic Circuits</a:t>
            </a:r>
          </a:p>
        </p:txBody>
      </p:sp>
      <p:sp>
        <p:nvSpPr>
          <p:cNvPr id="435202" name="Rectangle 2"/>
          <p:cNvSpPr>
            <a:spLocks noGrp="1" noChangeArrowheads="1"/>
          </p:cNvSpPr>
          <p:nvPr>
            <p:ph type="title"/>
          </p:nvPr>
        </p:nvSpPr>
        <p:spPr/>
        <p:txBody>
          <a:bodyPr/>
          <a:lstStyle/>
          <a:p>
            <a:r>
              <a:rPr lang="en-US" sz="2400" b="1" dirty="0"/>
              <a:t>Arithmetic Operations on Binary Numbers</a:t>
            </a:r>
            <a:endParaRPr lang="tr-TR" sz="2400" b="1" dirty="0"/>
          </a:p>
        </p:txBody>
      </p:sp>
      <p:sp>
        <p:nvSpPr>
          <p:cNvPr id="435203" name="Rectangle 3"/>
          <p:cNvSpPr>
            <a:spLocks noGrp="1" noChangeArrowheads="1"/>
          </p:cNvSpPr>
          <p:nvPr>
            <p:ph type="body" idx="1"/>
          </p:nvPr>
        </p:nvSpPr>
        <p:spPr>
          <a:xfrm>
            <a:off x="360363" y="927100"/>
            <a:ext cx="8375650" cy="5078413"/>
          </a:xfrm>
        </p:spPr>
        <p:txBody>
          <a:bodyPr/>
          <a:lstStyle/>
          <a:p>
            <a:pPr marL="0" indent="0">
              <a:buFontTx/>
              <a:buNone/>
            </a:pPr>
            <a:r>
              <a:rPr lang="en-US" sz="2200" b="1" dirty="0" smtClean="0"/>
              <a:t>Binary Subtraction</a:t>
            </a:r>
            <a:endParaRPr lang="tr-TR" sz="2200" dirty="0" smtClean="0"/>
          </a:p>
          <a:p>
            <a:pPr marL="0" indent="0">
              <a:buFontTx/>
              <a:buNone/>
            </a:pPr>
            <a:r>
              <a:rPr lang="en-US" sz="2200" dirty="0" smtClean="0"/>
              <a:t>Binary subtraction has 4 basic rules.</a:t>
            </a:r>
            <a:endParaRPr lang="tr-TR" sz="2200" dirty="0" smtClean="0"/>
          </a:p>
          <a:p>
            <a:pPr marL="0" indent="0">
              <a:buFontTx/>
              <a:buNone/>
            </a:pPr>
            <a:r>
              <a:rPr lang="tr-TR" sz="2200" dirty="0" smtClean="0"/>
              <a:t>0 </a:t>
            </a:r>
            <a:r>
              <a:rPr lang="tr-TR" sz="2200" dirty="0"/>
              <a:t>- 0 = 0, 1 - 0 = 1, 1 - 1 = </a:t>
            </a:r>
            <a:r>
              <a:rPr lang="tr-TR" sz="2200" dirty="0" smtClean="0"/>
              <a:t>0</a:t>
            </a:r>
            <a:r>
              <a:rPr lang="en-US" sz="2200" dirty="0" smtClean="0"/>
              <a:t>, </a:t>
            </a:r>
            <a:r>
              <a:rPr lang="tr-TR" sz="2200" b="1" dirty="0" smtClean="0">
                <a:solidFill>
                  <a:srgbClr val="FF0000"/>
                </a:solidFill>
              </a:rPr>
              <a:t>1</a:t>
            </a:r>
            <a:r>
              <a:rPr lang="tr-TR" sz="2200" dirty="0" smtClean="0"/>
              <a:t>0 </a:t>
            </a:r>
            <a:r>
              <a:rPr lang="tr-TR" sz="2200" dirty="0"/>
              <a:t>- 1 = 1 </a:t>
            </a:r>
            <a:r>
              <a:rPr lang="tr-TR" sz="2200" dirty="0" smtClean="0"/>
              <a:t>(</a:t>
            </a:r>
            <a:r>
              <a:rPr lang="en-US" sz="2200" dirty="0" smtClean="0"/>
              <a:t>We borrow 1 from the left bit</a:t>
            </a:r>
            <a:r>
              <a:rPr lang="tr-TR" sz="2200" dirty="0" smtClean="0"/>
              <a:t>)</a:t>
            </a:r>
            <a:endParaRPr lang="tr-TR" sz="2200" b="1" dirty="0"/>
          </a:p>
          <a:p>
            <a:pPr marL="0" indent="0">
              <a:buFontTx/>
              <a:buNone/>
            </a:pPr>
            <a:r>
              <a:rPr lang="en-US" sz="2200" dirty="0" smtClean="0"/>
              <a:t>Example:</a:t>
            </a:r>
            <a:endParaRPr lang="tr-TR" sz="2200" dirty="0"/>
          </a:p>
          <a:p>
            <a:pPr marL="0" indent="0">
              <a:buFontTx/>
              <a:buNone/>
            </a:pPr>
            <a:endParaRPr lang="tr-TR" sz="2200" dirty="0"/>
          </a:p>
          <a:p>
            <a:pPr marL="0" indent="0">
              <a:buFontTx/>
              <a:buNone/>
            </a:pPr>
            <a:endParaRPr lang="tr-TR" sz="2200" dirty="0"/>
          </a:p>
          <a:p>
            <a:pPr marL="0" indent="0">
              <a:buFontTx/>
              <a:buNone/>
            </a:pPr>
            <a:endParaRPr lang="tr-TR" sz="2200" dirty="0"/>
          </a:p>
          <a:p>
            <a:pPr marL="0" indent="0">
              <a:buFontTx/>
              <a:buNone/>
            </a:pPr>
            <a:endParaRPr lang="en-US" sz="2200" b="1" dirty="0" smtClean="0"/>
          </a:p>
          <a:p>
            <a:pPr marL="0" indent="0">
              <a:buFontTx/>
              <a:buNone/>
            </a:pPr>
            <a:r>
              <a:rPr lang="en-US" sz="2200" b="1" dirty="0" smtClean="0"/>
              <a:t>Binary Multiplication</a:t>
            </a:r>
            <a:endParaRPr lang="tr-TR" sz="2200" dirty="0"/>
          </a:p>
          <a:p>
            <a:pPr marL="0" indent="0">
              <a:buFontTx/>
              <a:buNone/>
            </a:pPr>
            <a:r>
              <a:rPr lang="en-US" sz="2200" dirty="0" smtClean="0"/>
              <a:t>Binary multiplication has 4 basic rules</a:t>
            </a:r>
            <a:endParaRPr lang="tr-TR" sz="2200" dirty="0"/>
          </a:p>
          <a:p>
            <a:pPr marL="0" indent="0">
              <a:buFontTx/>
              <a:buNone/>
            </a:pPr>
            <a:r>
              <a:rPr lang="tr-TR" sz="2200" dirty="0"/>
              <a:t>0 × 0 = 0, 0 × 1 = 0, 1 × 0 = </a:t>
            </a:r>
            <a:r>
              <a:rPr lang="tr-TR" sz="2200" dirty="0" smtClean="0"/>
              <a:t>0</a:t>
            </a:r>
            <a:r>
              <a:rPr lang="en-US" sz="2200" dirty="0" smtClean="0"/>
              <a:t>, </a:t>
            </a:r>
            <a:r>
              <a:rPr lang="tr-TR" sz="2200" dirty="0" smtClean="0"/>
              <a:t>1 </a:t>
            </a:r>
            <a:r>
              <a:rPr lang="tr-TR" sz="2200" dirty="0"/>
              <a:t>× 1 = 1 </a:t>
            </a:r>
          </a:p>
          <a:p>
            <a:pPr marL="0" indent="0" algn="just">
              <a:buFontTx/>
              <a:buNone/>
            </a:pPr>
            <a:r>
              <a:rPr lang="en-US" sz="2200" dirty="0" smtClean="0"/>
              <a:t>It is similar to decimal multiplication.</a:t>
            </a:r>
            <a:endParaRPr lang="tr-TR" sz="2200" b="1" dirty="0"/>
          </a:p>
          <a:p>
            <a:pPr marL="0" indent="0">
              <a:buFontTx/>
              <a:buNone/>
            </a:pPr>
            <a:endParaRPr lang="tr-TR" sz="2200" dirty="0"/>
          </a:p>
        </p:txBody>
      </p:sp>
      <p:pic>
        <p:nvPicPr>
          <p:cNvPr id="435206" name="Picture 6"/>
          <p:cNvPicPr>
            <a:picLocks noChangeAspect="1" noChangeArrowheads="1"/>
          </p:cNvPicPr>
          <p:nvPr/>
        </p:nvPicPr>
        <p:blipFill>
          <a:blip r:embed="rId2" cstate="print"/>
          <a:srcRect/>
          <a:stretch>
            <a:fillRect/>
          </a:stretch>
        </p:blipFill>
        <p:spPr bwMode="auto">
          <a:xfrm>
            <a:off x="1317625" y="2571750"/>
            <a:ext cx="657225" cy="11239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Altbilgi Yer Tutucusu"/>
          <p:cNvSpPr>
            <a:spLocks noGrp="1"/>
          </p:cNvSpPr>
          <p:nvPr>
            <p:ph type="ftr" sz="quarter" idx="10"/>
          </p:nvPr>
        </p:nvSpPr>
        <p:spPr/>
        <p:txBody>
          <a:bodyPr/>
          <a:lstStyle/>
          <a:p>
            <a:r>
              <a:rPr lang="en-US" dirty="0"/>
              <a:t>Logic Circuits</a:t>
            </a:r>
          </a:p>
        </p:txBody>
      </p:sp>
      <p:sp>
        <p:nvSpPr>
          <p:cNvPr id="436226" name="Rectangle 2"/>
          <p:cNvSpPr>
            <a:spLocks noGrp="1" noChangeArrowheads="1"/>
          </p:cNvSpPr>
          <p:nvPr>
            <p:ph type="title"/>
          </p:nvPr>
        </p:nvSpPr>
        <p:spPr/>
        <p:txBody>
          <a:bodyPr/>
          <a:lstStyle/>
          <a:p>
            <a:r>
              <a:rPr lang="en-US" sz="2400" b="1" dirty="0"/>
              <a:t>Arithmetic Operations on Binary Numbers</a:t>
            </a:r>
            <a:endParaRPr lang="tr-TR" sz="2400" b="1" dirty="0"/>
          </a:p>
        </p:txBody>
      </p:sp>
      <p:sp>
        <p:nvSpPr>
          <p:cNvPr id="436227" name="Rectangle 3"/>
          <p:cNvSpPr>
            <a:spLocks noGrp="1" noChangeArrowheads="1"/>
          </p:cNvSpPr>
          <p:nvPr>
            <p:ph type="body" idx="1"/>
          </p:nvPr>
        </p:nvSpPr>
        <p:spPr>
          <a:xfrm>
            <a:off x="360363" y="941388"/>
            <a:ext cx="8375650" cy="5078412"/>
          </a:xfrm>
        </p:spPr>
        <p:txBody>
          <a:bodyPr/>
          <a:lstStyle/>
          <a:p>
            <a:pPr marL="0" indent="0">
              <a:buFontTx/>
              <a:buNone/>
            </a:pPr>
            <a:r>
              <a:rPr lang="en-US" sz="2200" b="1" dirty="0" smtClean="0"/>
              <a:t>Example:</a:t>
            </a:r>
            <a:endParaRPr lang="tr-TR" sz="2200" dirty="0"/>
          </a:p>
          <a:p>
            <a:pPr marL="0" indent="0">
              <a:buFontTx/>
              <a:buNone/>
            </a:pPr>
            <a:endParaRPr lang="tr-TR" sz="2200" dirty="0"/>
          </a:p>
          <a:p>
            <a:pPr marL="0" indent="0">
              <a:buFontTx/>
              <a:buNone/>
            </a:pPr>
            <a:endParaRPr lang="tr-TR" sz="2200" dirty="0"/>
          </a:p>
          <a:p>
            <a:pPr marL="0" indent="0">
              <a:buFontTx/>
              <a:buNone/>
            </a:pPr>
            <a:endParaRPr lang="tr-TR" sz="2200" dirty="0"/>
          </a:p>
          <a:p>
            <a:pPr marL="0" indent="0">
              <a:buFontTx/>
              <a:buNone/>
            </a:pPr>
            <a:endParaRPr lang="en-US" sz="2200" b="1" dirty="0" smtClean="0"/>
          </a:p>
          <a:p>
            <a:pPr marL="0" indent="0">
              <a:buFontTx/>
              <a:buNone/>
            </a:pPr>
            <a:r>
              <a:rPr lang="en-US" sz="2200" b="1" dirty="0" smtClean="0"/>
              <a:t>Binary Division</a:t>
            </a:r>
            <a:endParaRPr lang="tr-TR" sz="2200" dirty="0"/>
          </a:p>
          <a:p>
            <a:pPr marL="0" indent="0">
              <a:buFontTx/>
              <a:buNone/>
            </a:pPr>
            <a:r>
              <a:rPr lang="en-US" sz="2200" dirty="0" smtClean="0"/>
              <a:t>This operation is also similar to decimal division.</a:t>
            </a:r>
            <a:endParaRPr lang="tr-TR" sz="2200" dirty="0"/>
          </a:p>
          <a:p>
            <a:pPr marL="0" indent="0">
              <a:buFontTx/>
              <a:buNone/>
            </a:pPr>
            <a:r>
              <a:rPr lang="en-US" sz="2200" b="1" dirty="0" smtClean="0"/>
              <a:t>Example:</a:t>
            </a:r>
            <a:endParaRPr lang="tr-TR" sz="2200" b="1" dirty="0"/>
          </a:p>
        </p:txBody>
      </p:sp>
      <p:pic>
        <p:nvPicPr>
          <p:cNvPr id="436228" name="Picture 4"/>
          <p:cNvPicPr>
            <a:picLocks noChangeAspect="1" noChangeArrowheads="1"/>
          </p:cNvPicPr>
          <p:nvPr/>
        </p:nvPicPr>
        <p:blipFill>
          <a:blip r:embed="rId2" cstate="print"/>
          <a:srcRect/>
          <a:stretch>
            <a:fillRect/>
          </a:stretch>
        </p:blipFill>
        <p:spPr bwMode="auto">
          <a:xfrm>
            <a:off x="1239838" y="1398308"/>
            <a:ext cx="1771650" cy="1504950"/>
          </a:xfrm>
          <a:prstGeom prst="rect">
            <a:avLst/>
          </a:prstGeom>
          <a:noFill/>
        </p:spPr>
      </p:pic>
      <p:pic>
        <p:nvPicPr>
          <p:cNvPr id="436229" name="Picture 5"/>
          <p:cNvPicPr>
            <a:picLocks noChangeAspect="1" noChangeArrowheads="1"/>
          </p:cNvPicPr>
          <p:nvPr/>
        </p:nvPicPr>
        <p:blipFill>
          <a:blip r:embed="rId3" cstate="print"/>
          <a:srcRect/>
          <a:stretch>
            <a:fillRect/>
          </a:stretch>
        </p:blipFill>
        <p:spPr bwMode="auto">
          <a:xfrm>
            <a:off x="1295400" y="4270375"/>
            <a:ext cx="1152525" cy="1552575"/>
          </a:xfrm>
          <a:prstGeom prst="rect">
            <a:avLst/>
          </a:prstGeom>
          <a:noFill/>
        </p:spPr>
      </p:pic>
      <p:sp>
        <p:nvSpPr>
          <p:cNvPr id="2" name="Metin kutusu 1"/>
          <p:cNvSpPr txBox="1"/>
          <p:nvPr/>
        </p:nvSpPr>
        <p:spPr>
          <a:xfrm>
            <a:off x="2133600" y="2017060"/>
            <a:ext cx="1057836" cy="584775"/>
          </a:xfrm>
          <a:prstGeom prst="rect">
            <a:avLst/>
          </a:prstGeom>
          <a:solidFill>
            <a:schemeClr val="bg1"/>
          </a:solidFill>
        </p:spPr>
        <p:txBody>
          <a:bodyPr wrap="square" rtlCol="0">
            <a:spAutoFit/>
          </a:bodyPr>
          <a:lstStyle/>
          <a:p>
            <a:r>
              <a:rPr lang="en-US" b="0" dirty="0" smtClean="0"/>
              <a:t>Partial</a:t>
            </a:r>
          </a:p>
          <a:p>
            <a:r>
              <a:rPr lang="en-US" b="0" dirty="0" smtClean="0"/>
              <a:t>products</a:t>
            </a:r>
            <a:endParaRPr lang="tr-TR" b="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en-US" dirty="0"/>
              <a:t>Logic Circuits</a:t>
            </a:r>
          </a:p>
        </p:txBody>
      </p:sp>
      <p:sp>
        <p:nvSpPr>
          <p:cNvPr id="437250" name="Rectangle 2"/>
          <p:cNvSpPr>
            <a:spLocks noGrp="1" noChangeArrowheads="1"/>
          </p:cNvSpPr>
          <p:nvPr>
            <p:ph type="title"/>
          </p:nvPr>
        </p:nvSpPr>
        <p:spPr/>
        <p:txBody>
          <a:bodyPr/>
          <a:lstStyle/>
          <a:p>
            <a:r>
              <a:rPr lang="en-US" sz="2400" b="1" dirty="0" smtClean="0"/>
              <a:t>One’s Complement and Two’s Complement</a:t>
            </a:r>
            <a:endParaRPr lang="tr-TR" sz="3600" dirty="0"/>
          </a:p>
        </p:txBody>
      </p:sp>
      <p:sp>
        <p:nvSpPr>
          <p:cNvPr id="437251" name="Rectangle 3"/>
          <p:cNvSpPr>
            <a:spLocks noGrp="1" noChangeArrowheads="1"/>
          </p:cNvSpPr>
          <p:nvPr>
            <p:ph type="body" idx="1"/>
          </p:nvPr>
        </p:nvSpPr>
        <p:spPr>
          <a:xfrm>
            <a:off x="346075" y="927100"/>
            <a:ext cx="8375650" cy="5360988"/>
          </a:xfrm>
        </p:spPr>
        <p:txBody>
          <a:bodyPr/>
          <a:lstStyle/>
          <a:p>
            <a:pPr marL="0" indent="0" algn="just">
              <a:lnSpc>
                <a:spcPct val="90000"/>
              </a:lnSpc>
              <a:buFontTx/>
              <a:buNone/>
            </a:pPr>
            <a:r>
              <a:rPr lang="en-US" sz="2200" dirty="0" smtClean="0"/>
              <a:t>One’s complement and two’s complement are especially used in representing negative numbers and performing arithmetic operations on negative numbers.</a:t>
            </a:r>
          </a:p>
          <a:p>
            <a:pPr marL="0" indent="0" algn="just">
              <a:lnSpc>
                <a:spcPct val="90000"/>
              </a:lnSpc>
              <a:buFontTx/>
              <a:buNone/>
            </a:pPr>
            <a:r>
              <a:rPr lang="en-US" sz="2200" b="1" i="1" dirty="0" smtClean="0">
                <a:solidFill>
                  <a:srgbClr val="FF0000"/>
                </a:solidFill>
              </a:rPr>
              <a:t>One’s complement</a:t>
            </a:r>
            <a:endParaRPr lang="tr-TR" sz="2200" b="1" i="1" dirty="0">
              <a:solidFill>
                <a:srgbClr val="FF0000"/>
              </a:solidFill>
            </a:endParaRPr>
          </a:p>
          <a:p>
            <a:pPr marL="0" indent="0" algn="just">
              <a:lnSpc>
                <a:spcPct val="90000"/>
              </a:lnSpc>
              <a:buFontTx/>
              <a:buNone/>
            </a:pPr>
            <a:r>
              <a:rPr lang="en-US" sz="2200" dirty="0" smtClean="0"/>
              <a:t>We calculate one’s complement by simply converting 1’s to 0’s and 0’s to 1’s.</a:t>
            </a:r>
            <a:endParaRPr lang="tr-TR" dirty="0"/>
          </a:p>
          <a:p>
            <a:pPr marL="0" indent="0" algn="just">
              <a:lnSpc>
                <a:spcPct val="90000"/>
              </a:lnSpc>
              <a:buFontTx/>
              <a:buNone/>
            </a:pPr>
            <a:r>
              <a:rPr lang="en-US" sz="2200" b="1" dirty="0" smtClean="0"/>
              <a:t>Example</a:t>
            </a:r>
            <a:r>
              <a:rPr lang="tr-TR" sz="2200" b="1" dirty="0" smtClean="0"/>
              <a:t>:</a:t>
            </a:r>
            <a:endParaRPr lang="tr-TR" sz="2200" b="1" dirty="0"/>
          </a:p>
          <a:p>
            <a:pPr marL="0" indent="0" algn="just">
              <a:lnSpc>
                <a:spcPct val="90000"/>
              </a:lnSpc>
              <a:buFontTx/>
              <a:buNone/>
            </a:pPr>
            <a:endParaRPr lang="tr-TR" dirty="0"/>
          </a:p>
          <a:p>
            <a:pPr marL="0" indent="0" algn="just">
              <a:lnSpc>
                <a:spcPct val="90000"/>
              </a:lnSpc>
              <a:buFontTx/>
              <a:buNone/>
            </a:pPr>
            <a:endParaRPr lang="tr-TR" sz="1000" dirty="0"/>
          </a:p>
          <a:p>
            <a:pPr marL="0" indent="0" algn="just">
              <a:lnSpc>
                <a:spcPct val="90000"/>
              </a:lnSpc>
              <a:buFontTx/>
              <a:buNone/>
            </a:pPr>
            <a:endParaRPr lang="tr-TR" sz="1000" dirty="0"/>
          </a:p>
          <a:p>
            <a:pPr marL="0" indent="0" algn="just">
              <a:lnSpc>
                <a:spcPct val="90000"/>
              </a:lnSpc>
              <a:buFontTx/>
              <a:buNone/>
            </a:pPr>
            <a:r>
              <a:rPr lang="en-US" sz="2200" dirty="0" smtClean="0"/>
              <a:t>We can also calculate one’s complement by the formula</a:t>
            </a:r>
            <a:r>
              <a:rPr lang="tr-TR" sz="2200" dirty="0" smtClean="0"/>
              <a:t> 2</a:t>
            </a:r>
            <a:r>
              <a:rPr lang="tr-TR" sz="2200" baseline="30000" dirty="0" smtClean="0"/>
              <a:t>n</a:t>
            </a:r>
            <a:r>
              <a:rPr lang="tr-TR" sz="2200" dirty="0" smtClean="0"/>
              <a:t>-N-1</a:t>
            </a:r>
            <a:r>
              <a:rPr lang="en-US" sz="2200" dirty="0" smtClean="0"/>
              <a:t> where </a:t>
            </a:r>
            <a:r>
              <a:rPr lang="tr-TR" sz="2200" dirty="0" smtClean="0"/>
              <a:t>n </a:t>
            </a:r>
            <a:r>
              <a:rPr lang="en-US" sz="2200" dirty="0" smtClean="0"/>
              <a:t>is the number of </a:t>
            </a:r>
            <a:r>
              <a:rPr lang="tr-TR" sz="2200" dirty="0" smtClean="0"/>
              <a:t>bit</a:t>
            </a:r>
            <a:r>
              <a:rPr lang="en-US" sz="2200" dirty="0" smtClean="0"/>
              <a:t>s</a:t>
            </a:r>
            <a:r>
              <a:rPr lang="tr-TR" sz="2200" dirty="0" smtClean="0"/>
              <a:t>, </a:t>
            </a:r>
            <a:r>
              <a:rPr lang="en-US" sz="2200" dirty="0" smtClean="0"/>
              <a:t>and </a:t>
            </a:r>
            <a:r>
              <a:rPr lang="tr-TR" sz="2200" dirty="0" smtClean="0"/>
              <a:t>N </a:t>
            </a:r>
            <a:r>
              <a:rPr lang="en-US" sz="2200" dirty="0" smtClean="0"/>
              <a:t>is the binary number.</a:t>
            </a:r>
            <a:endParaRPr lang="tr-TR" sz="2200" dirty="0"/>
          </a:p>
          <a:p>
            <a:pPr marL="0" indent="0" algn="just">
              <a:lnSpc>
                <a:spcPct val="90000"/>
              </a:lnSpc>
              <a:buFontTx/>
              <a:buNone/>
            </a:pPr>
            <a:r>
              <a:rPr lang="en-US" sz="2200" b="1" dirty="0" smtClean="0"/>
              <a:t>Example:</a:t>
            </a:r>
          </a:p>
          <a:p>
            <a:pPr marL="0" indent="0" algn="just">
              <a:lnSpc>
                <a:spcPct val="90000"/>
              </a:lnSpc>
              <a:buFontTx/>
              <a:buNone/>
            </a:pPr>
            <a:r>
              <a:rPr lang="en-US" sz="2200" dirty="0" smtClean="0"/>
              <a:t>One’s complement of </a:t>
            </a:r>
            <a:r>
              <a:rPr lang="tr-TR" sz="2200" dirty="0" smtClean="0"/>
              <a:t>110110</a:t>
            </a:r>
            <a:r>
              <a:rPr lang="tr-TR" sz="2200" baseline="-25000" dirty="0" smtClean="0"/>
              <a:t>2</a:t>
            </a:r>
            <a:r>
              <a:rPr lang="en-US" sz="2200" baseline="-25000" dirty="0" smtClean="0"/>
              <a:t> </a:t>
            </a:r>
            <a:r>
              <a:rPr lang="en-US" sz="2200" dirty="0" smtClean="0"/>
              <a:t>is</a:t>
            </a:r>
            <a:r>
              <a:rPr lang="tr-TR" sz="2200" dirty="0" smtClean="0"/>
              <a:t> </a:t>
            </a:r>
            <a:r>
              <a:rPr lang="tr-TR" sz="2200" dirty="0"/>
              <a:t>2</a:t>
            </a:r>
            <a:r>
              <a:rPr lang="tr-TR" sz="2200" baseline="30000" dirty="0"/>
              <a:t>6</a:t>
            </a:r>
            <a:r>
              <a:rPr lang="tr-TR" sz="2200" dirty="0"/>
              <a:t>-110110-1=1000000-110110-1</a:t>
            </a:r>
          </a:p>
          <a:p>
            <a:pPr marL="0" indent="0" algn="just">
              <a:lnSpc>
                <a:spcPct val="90000"/>
              </a:lnSpc>
              <a:buFontTx/>
              <a:buNone/>
            </a:pPr>
            <a:r>
              <a:rPr lang="tr-TR" sz="2200" dirty="0"/>
              <a:t>					        =1000000-(110111) 					        = 001001</a:t>
            </a:r>
          </a:p>
        </p:txBody>
      </p:sp>
      <p:pic>
        <p:nvPicPr>
          <p:cNvPr id="437252" name="Picture 4"/>
          <p:cNvPicPr>
            <a:picLocks noChangeAspect="1" noChangeArrowheads="1"/>
          </p:cNvPicPr>
          <p:nvPr/>
        </p:nvPicPr>
        <p:blipFill>
          <a:blip r:embed="rId2" cstate="print"/>
          <a:srcRect/>
          <a:stretch>
            <a:fillRect/>
          </a:stretch>
        </p:blipFill>
        <p:spPr bwMode="auto">
          <a:xfrm>
            <a:off x="2886075" y="3178175"/>
            <a:ext cx="2638425" cy="1000125"/>
          </a:xfrm>
          <a:prstGeom prst="rect">
            <a:avLst/>
          </a:prstGeom>
          <a:noFill/>
        </p:spPr>
      </p:pic>
      <p:sp>
        <p:nvSpPr>
          <p:cNvPr id="2" name="Metin kutusu 1"/>
          <p:cNvSpPr txBox="1"/>
          <p:nvPr/>
        </p:nvSpPr>
        <p:spPr>
          <a:xfrm>
            <a:off x="2350433" y="3178175"/>
            <a:ext cx="2214282" cy="1015663"/>
          </a:xfrm>
          <a:prstGeom prst="rect">
            <a:avLst/>
          </a:prstGeom>
          <a:solidFill>
            <a:schemeClr val="bg1"/>
          </a:solidFill>
        </p:spPr>
        <p:txBody>
          <a:bodyPr wrap="square" rtlCol="0">
            <a:spAutoFit/>
          </a:bodyPr>
          <a:lstStyle/>
          <a:p>
            <a:r>
              <a:rPr lang="en-US" sz="2000" b="0" dirty="0" smtClean="0"/>
              <a:t>Binary Number</a:t>
            </a:r>
          </a:p>
          <a:p>
            <a:endParaRPr lang="en-US" sz="2000" b="0" dirty="0" smtClean="0"/>
          </a:p>
          <a:p>
            <a:r>
              <a:rPr lang="en-US" sz="2000" b="0" dirty="0" smtClean="0"/>
              <a:t>One’s Complement</a:t>
            </a:r>
            <a:endParaRPr lang="tr-TR" sz="2000"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en-US" dirty="0"/>
              <a:t>Logic Circuits</a:t>
            </a:r>
          </a:p>
        </p:txBody>
      </p:sp>
      <p:sp>
        <p:nvSpPr>
          <p:cNvPr id="438274" name="Rectangle 2"/>
          <p:cNvSpPr>
            <a:spLocks noGrp="1" noChangeArrowheads="1"/>
          </p:cNvSpPr>
          <p:nvPr>
            <p:ph type="title"/>
          </p:nvPr>
        </p:nvSpPr>
        <p:spPr/>
        <p:txBody>
          <a:bodyPr/>
          <a:lstStyle/>
          <a:p>
            <a:r>
              <a:rPr lang="en-US" sz="2400" b="1" dirty="0"/>
              <a:t>One’s Complement and Two’s Complement</a:t>
            </a:r>
            <a:endParaRPr lang="tr-TR" sz="2400" b="1" dirty="0"/>
          </a:p>
        </p:txBody>
      </p:sp>
      <p:pic>
        <p:nvPicPr>
          <p:cNvPr id="438276" name="Picture 4"/>
          <p:cNvPicPr>
            <a:picLocks noGrp="1" noChangeAspect="1" noChangeArrowheads="1"/>
          </p:cNvPicPr>
          <p:nvPr>
            <p:ph type="body" idx="1"/>
          </p:nvPr>
        </p:nvPicPr>
        <p:blipFill>
          <a:blip r:embed="rId2" cstate="print"/>
          <a:srcRect/>
          <a:stretch>
            <a:fillRect/>
          </a:stretch>
        </p:blipFill>
        <p:spPr>
          <a:xfrm>
            <a:off x="2593975" y="2222500"/>
            <a:ext cx="3409950" cy="1285875"/>
          </a:xfrm>
          <a:noFill/>
          <a:ln/>
        </p:spPr>
      </p:pic>
      <p:sp>
        <p:nvSpPr>
          <p:cNvPr id="438279" name="Rectangle 7"/>
          <p:cNvSpPr>
            <a:spLocks noChangeArrowheads="1"/>
          </p:cNvSpPr>
          <p:nvPr/>
        </p:nvSpPr>
        <p:spPr bwMode="auto">
          <a:xfrm>
            <a:off x="346075" y="927100"/>
            <a:ext cx="8375650" cy="5360988"/>
          </a:xfrm>
          <a:prstGeom prst="rect">
            <a:avLst/>
          </a:prstGeom>
          <a:noFill/>
          <a:ln w="9525">
            <a:noFill/>
            <a:miter lim="800000"/>
            <a:headEnd/>
            <a:tailEnd/>
          </a:ln>
          <a:effectLst/>
        </p:spPr>
        <p:txBody>
          <a:bodyPr/>
          <a:lstStyle/>
          <a:p>
            <a:pPr algn="just" eaLnBrk="0" hangingPunct="0">
              <a:spcBef>
                <a:spcPct val="20000"/>
              </a:spcBef>
            </a:pPr>
            <a:r>
              <a:rPr lang="en-US" sz="2200" i="1" dirty="0" smtClean="0">
                <a:solidFill>
                  <a:srgbClr val="FF0000"/>
                </a:solidFill>
              </a:rPr>
              <a:t>Two’s complement</a:t>
            </a:r>
            <a:endParaRPr lang="tr-TR" sz="2200" i="1" dirty="0">
              <a:solidFill>
                <a:srgbClr val="FF0000"/>
              </a:solidFill>
            </a:endParaRPr>
          </a:p>
          <a:p>
            <a:pPr algn="just" eaLnBrk="0" hangingPunct="0">
              <a:spcBef>
                <a:spcPct val="20000"/>
              </a:spcBef>
            </a:pPr>
            <a:r>
              <a:rPr lang="en-US" sz="2200" b="0" dirty="0" smtClean="0"/>
              <a:t>We calculate two’s complement by simply adding 1 to one’s complement.</a:t>
            </a:r>
            <a:endParaRPr lang="tr-TR" sz="2200" b="0" dirty="0"/>
          </a:p>
          <a:p>
            <a:pPr algn="just" eaLnBrk="0" hangingPunct="0">
              <a:spcBef>
                <a:spcPct val="20000"/>
              </a:spcBef>
            </a:pPr>
            <a:endParaRPr lang="tr-TR" sz="2200" b="0" dirty="0"/>
          </a:p>
          <a:p>
            <a:pPr algn="just" eaLnBrk="0" hangingPunct="0">
              <a:spcBef>
                <a:spcPct val="20000"/>
              </a:spcBef>
            </a:pPr>
            <a:endParaRPr lang="tr-TR" sz="2200" b="0" dirty="0"/>
          </a:p>
          <a:p>
            <a:pPr algn="just" eaLnBrk="0" hangingPunct="0">
              <a:spcBef>
                <a:spcPct val="20000"/>
              </a:spcBef>
            </a:pPr>
            <a:endParaRPr lang="tr-TR" sz="2200" b="0" dirty="0"/>
          </a:p>
          <a:p>
            <a:pPr algn="just" eaLnBrk="0" hangingPunct="0">
              <a:spcBef>
                <a:spcPct val="20000"/>
              </a:spcBef>
            </a:pPr>
            <a:endParaRPr lang="tr-TR" sz="2200" b="0" dirty="0"/>
          </a:p>
          <a:p>
            <a:pPr algn="just" eaLnBrk="0" hangingPunct="0">
              <a:spcBef>
                <a:spcPct val="20000"/>
              </a:spcBef>
            </a:pPr>
            <a:r>
              <a:rPr lang="en-US" sz="2200" b="0" dirty="0" smtClean="0"/>
              <a:t>We can also calculate two’s complement by the formula</a:t>
            </a:r>
            <a:r>
              <a:rPr lang="tr-TR" sz="2200" b="0" dirty="0" smtClean="0"/>
              <a:t> </a:t>
            </a:r>
            <a:r>
              <a:rPr lang="tr-TR" sz="2200" b="0" dirty="0"/>
              <a:t>2</a:t>
            </a:r>
            <a:r>
              <a:rPr lang="tr-TR" sz="2200" b="0" baseline="30000" dirty="0"/>
              <a:t>n</a:t>
            </a:r>
            <a:r>
              <a:rPr lang="tr-TR" sz="2200" b="0" dirty="0"/>
              <a:t>-N </a:t>
            </a:r>
            <a:r>
              <a:rPr lang="en-US" sz="2200" b="0" dirty="0" smtClean="0"/>
              <a:t>where</a:t>
            </a:r>
            <a:r>
              <a:rPr lang="en-US" sz="2200" dirty="0"/>
              <a:t> </a:t>
            </a:r>
            <a:r>
              <a:rPr lang="tr-TR" sz="2200" b="0" dirty="0"/>
              <a:t>n </a:t>
            </a:r>
            <a:r>
              <a:rPr lang="en-US" sz="2200" b="0" dirty="0"/>
              <a:t>is the number of </a:t>
            </a:r>
            <a:r>
              <a:rPr lang="tr-TR" sz="2200" b="0" dirty="0"/>
              <a:t>bit</a:t>
            </a:r>
            <a:r>
              <a:rPr lang="en-US" sz="2200" b="0" dirty="0"/>
              <a:t>s</a:t>
            </a:r>
            <a:r>
              <a:rPr lang="tr-TR" sz="2200" b="0" dirty="0"/>
              <a:t>, </a:t>
            </a:r>
            <a:r>
              <a:rPr lang="en-US" sz="2200" b="0" dirty="0"/>
              <a:t>and </a:t>
            </a:r>
            <a:r>
              <a:rPr lang="tr-TR" sz="2200" b="0" dirty="0"/>
              <a:t>N </a:t>
            </a:r>
            <a:r>
              <a:rPr lang="en-US" sz="2200" b="0" dirty="0"/>
              <a:t>is the binary number.</a:t>
            </a:r>
            <a:endParaRPr lang="tr-TR" sz="2200" b="0" dirty="0"/>
          </a:p>
          <a:p>
            <a:pPr algn="just" eaLnBrk="0" hangingPunct="0">
              <a:spcBef>
                <a:spcPct val="20000"/>
              </a:spcBef>
            </a:pPr>
            <a:r>
              <a:rPr lang="en-US" sz="2200" dirty="0" smtClean="0"/>
              <a:t>Example:</a:t>
            </a:r>
          </a:p>
          <a:p>
            <a:pPr algn="just" eaLnBrk="0" hangingPunct="0">
              <a:spcBef>
                <a:spcPct val="20000"/>
              </a:spcBef>
            </a:pPr>
            <a:r>
              <a:rPr lang="en-US" sz="2200" b="0" dirty="0" smtClean="0"/>
              <a:t>Two’s complement of </a:t>
            </a:r>
            <a:r>
              <a:rPr lang="tr-TR" sz="2200" b="0" dirty="0" smtClean="0"/>
              <a:t>110110</a:t>
            </a:r>
            <a:r>
              <a:rPr lang="tr-TR" sz="2200" b="0" baseline="-25000" dirty="0" smtClean="0"/>
              <a:t>2</a:t>
            </a:r>
            <a:r>
              <a:rPr lang="tr-TR" sz="2200" b="0" dirty="0" smtClean="0"/>
              <a:t> </a:t>
            </a:r>
            <a:r>
              <a:rPr lang="en-US" sz="2200" b="0" dirty="0" smtClean="0"/>
              <a:t>is</a:t>
            </a:r>
            <a:r>
              <a:rPr lang="tr-TR" sz="2200" b="0" dirty="0" smtClean="0"/>
              <a:t> </a:t>
            </a:r>
            <a:r>
              <a:rPr lang="tr-TR" sz="2200" b="0" dirty="0"/>
              <a:t>2</a:t>
            </a:r>
            <a:r>
              <a:rPr lang="tr-TR" sz="2200" b="0" baseline="30000" dirty="0"/>
              <a:t>6</a:t>
            </a:r>
            <a:r>
              <a:rPr lang="tr-TR" sz="2200" b="0" dirty="0"/>
              <a:t>-110110 = 1000000-110110</a:t>
            </a:r>
          </a:p>
          <a:p>
            <a:pPr algn="just" eaLnBrk="0" hangingPunct="0">
              <a:spcBef>
                <a:spcPct val="20000"/>
              </a:spcBef>
            </a:pPr>
            <a:r>
              <a:rPr lang="tr-TR" sz="2200" b="0" dirty="0"/>
              <a:t>					        = 001010</a:t>
            </a:r>
          </a:p>
          <a:p>
            <a:pPr algn="just" eaLnBrk="0" hangingPunct="0">
              <a:spcBef>
                <a:spcPct val="20000"/>
              </a:spcBef>
            </a:pPr>
            <a:endParaRPr lang="tr-TR" sz="2200" b="0" dirty="0"/>
          </a:p>
        </p:txBody>
      </p:sp>
      <p:sp>
        <p:nvSpPr>
          <p:cNvPr id="7" name="Metin kutusu 6"/>
          <p:cNvSpPr txBox="1"/>
          <p:nvPr/>
        </p:nvSpPr>
        <p:spPr>
          <a:xfrm>
            <a:off x="2014818" y="2177675"/>
            <a:ext cx="2214282" cy="1323439"/>
          </a:xfrm>
          <a:prstGeom prst="rect">
            <a:avLst/>
          </a:prstGeom>
          <a:solidFill>
            <a:schemeClr val="bg1"/>
          </a:solidFill>
        </p:spPr>
        <p:txBody>
          <a:bodyPr wrap="square" rtlCol="0">
            <a:spAutoFit/>
          </a:bodyPr>
          <a:lstStyle/>
          <a:p>
            <a:r>
              <a:rPr lang="en-US" sz="2000" b="0" dirty="0" smtClean="0"/>
              <a:t>Binary Number</a:t>
            </a:r>
          </a:p>
          <a:p>
            <a:r>
              <a:rPr lang="en-US" sz="2000" b="0" dirty="0" smtClean="0"/>
              <a:t>One’s Complement</a:t>
            </a:r>
          </a:p>
          <a:p>
            <a:endParaRPr lang="en-US" sz="2000" b="0" dirty="0"/>
          </a:p>
          <a:p>
            <a:r>
              <a:rPr lang="en-US" sz="2000" b="0" dirty="0" smtClean="0"/>
              <a:t>Two’s Complement</a:t>
            </a:r>
            <a:endParaRPr lang="tr-TR" sz="2000"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Altbilgi Yer Tutucusu"/>
          <p:cNvSpPr>
            <a:spLocks noGrp="1"/>
          </p:cNvSpPr>
          <p:nvPr>
            <p:ph type="ftr" sz="quarter" idx="10"/>
          </p:nvPr>
        </p:nvSpPr>
        <p:spPr/>
        <p:txBody>
          <a:bodyPr/>
          <a:lstStyle/>
          <a:p>
            <a:r>
              <a:rPr lang="en-US" dirty="0"/>
              <a:t>Logic Circuits</a:t>
            </a:r>
          </a:p>
        </p:txBody>
      </p:sp>
      <p:sp>
        <p:nvSpPr>
          <p:cNvPr id="439298" name="Rectangle 2"/>
          <p:cNvSpPr>
            <a:spLocks noGrp="1" noChangeArrowheads="1"/>
          </p:cNvSpPr>
          <p:nvPr>
            <p:ph type="title"/>
          </p:nvPr>
        </p:nvSpPr>
        <p:spPr/>
        <p:txBody>
          <a:bodyPr/>
          <a:lstStyle/>
          <a:p>
            <a:r>
              <a:rPr lang="en-US" sz="2400" b="1" dirty="0" smtClean="0"/>
              <a:t>Signed Numbers</a:t>
            </a:r>
            <a:endParaRPr lang="tr-TR" dirty="0"/>
          </a:p>
        </p:txBody>
      </p:sp>
      <p:sp>
        <p:nvSpPr>
          <p:cNvPr id="439299" name="Rectangle 3"/>
          <p:cNvSpPr>
            <a:spLocks noGrp="1" noChangeArrowheads="1"/>
          </p:cNvSpPr>
          <p:nvPr>
            <p:ph type="body" idx="1"/>
          </p:nvPr>
        </p:nvSpPr>
        <p:spPr>
          <a:xfrm>
            <a:off x="374650" y="898525"/>
            <a:ext cx="8375650" cy="5078413"/>
          </a:xfrm>
        </p:spPr>
        <p:txBody>
          <a:bodyPr/>
          <a:lstStyle/>
          <a:p>
            <a:pPr marL="0" indent="0" algn="just">
              <a:buFontTx/>
              <a:buNone/>
            </a:pPr>
            <a:r>
              <a:rPr lang="en-US" sz="2000" dirty="0" smtClean="0"/>
              <a:t>Signed numbers contain both the sign and the magnitude.</a:t>
            </a:r>
            <a:r>
              <a:rPr lang="tr-TR" sz="2000" dirty="0" smtClean="0"/>
              <a:t> </a:t>
            </a:r>
            <a:r>
              <a:rPr lang="en-US" sz="2000" dirty="0" smtClean="0"/>
              <a:t>Sign is whether the number is positive or negative</a:t>
            </a:r>
            <a:r>
              <a:rPr lang="tr-TR" sz="2000" dirty="0" smtClean="0"/>
              <a:t>,</a:t>
            </a:r>
            <a:r>
              <a:rPr lang="en-US" sz="2000" dirty="0" smtClean="0"/>
              <a:t> and quantity is the value of the number</a:t>
            </a:r>
            <a:r>
              <a:rPr lang="tr-TR" sz="2000" dirty="0" smtClean="0"/>
              <a:t>. </a:t>
            </a:r>
            <a:r>
              <a:rPr lang="en-US" sz="2000" dirty="0" smtClean="0"/>
              <a:t>In binary system, signed numbers can be represented in three forms:</a:t>
            </a:r>
            <a:r>
              <a:rPr lang="tr-TR" sz="2000" dirty="0" smtClean="0"/>
              <a:t> </a:t>
            </a:r>
            <a:r>
              <a:rPr lang="en-US" sz="2000" dirty="0" smtClean="0"/>
              <a:t>Sign-Magnitude, One’s Complement, and Two’s Complement.</a:t>
            </a:r>
            <a:r>
              <a:rPr lang="tr-TR" sz="2000" dirty="0" smtClean="0"/>
              <a:t> </a:t>
            </a:r>
            <a:endParaRPr lang="tr-TR" sz="2000" dirty="0"/>
          </a:p>
          <a:p>
            <a:pPr marL="0" indent="0" algn="just">
              <a:buFontTx/>
              <a:buNone/>
            </a:pPr>
            <a:endParaRPr lang="tr-TR" sz="1000" dirty="0"/>
          </a:p>
          <a:p>
            <a:pPr marL="0" indent="0" algn="just">
              <a:buFontTx/>
              <a:buNone/>
            </a:pPr>
            <a:r>
              <a:rPr lang="en-US" sz="2000" dirty="0" smtClean="0"/>
              <a:t>In all these three methods, if the MSB is 1, then the number is negative.</a:t>
            </a:r>
            <a:endParaRPr lang="tr-TR" sz="2000" b="1" dirty="0"/>
          </a:p>
          <a:p>
            <a:pPr marL="0" indent="0">
              <a:buFontTx/>
              <a:buNone/>
            </a:pPr>
            <a:endParaRPr lang="tr-TR" sz="1000" b="1" dirty="0"/>
          </a:p>
          <a:p>
            <a:pPr marL="0" indent="0">
              <a:buFontTx/>
              <a:buNone/>
            </a:pPr>
            <a:r>
              <a:rPr lang="en-US" sz="2200" b="1" i="1" dirty="0" smtClean="0">
                <a:solidFill>
                  <a:srgbClr val="FF0000"/>
                </a:solidFill>
              </a:rPr>
              <a:t>Sign-Magnitude Form</a:t>
            </a:r>
            <a:endParaRPr lang="tr-TR" sz="2200" b="1" i="1" dirty="0">
              <a:solidFill>
                <a:srgbClr val="FF0000"/>
              </a:solidFill>
            </a:endParaRPr>
          </a:p>
          <a:p>
            <a:pPr marL="0" indent="0" algn="just">
              <a:buFontTx/>
              <a:buNone/>
            </a:pPr>
            <a:r>
              <a:rPr lang="en-US" sz="2000" dirty="0" smtClean="0"/>
              <a:t>In sign-magnitude form, the MSB represents the sign</a:t>
            </a:r>
            <a:r>
              <a:rPr lang="tr-TR" sz="2000" dirty="0" smtClean="0"/>
              <a:t>, </a:t>
            </a:r>
            <a:r>
              <a:rPr lang="en-US" sz="2000" dirty="0" smtClean="0"/>
              <a:t>and the rest bits represent the magnitude</a:t>
            </a:r>
            <a:r>
              <a:rPr lang="tr-TR" sz="2000" dirty="0" smtClean="0"/>
              <a:t>.</a:t>
            </a:r>
            <a:endParaRPr lang="en-US" sz="2000" dirty="0" smtClean="0"/>
          </a:p>
          <a:p>
            <a:pPr marL="0" indent="0" algn="just">
              <a:buFontTx/>
              <a:buNone/>
            </a:pPr>
            <a:r>
              <a:rPr lang="en-US" sz="2000" dirty="0" smtClean="0"/>
              <a:t>The magnitude part is the value of the number, no matter what the sign is.</a:t>
            </a:r>
          </a:p>
          <a:p>
            <a:pPr marL="0" indent="0" algn="just">
              <a:buFontTx/>
              <a:buNone/>
            </a:pPr>
            <a:r>
              <a:rPr lang="en-US" sz="2200" b="1" dirty="0" smtClean="0"/>
              <a:t>Example</a:t>
            </a:r>
            <a:r>
              <a:rPr lang="tr-TR" sz="2200" b="1" dirty="0" smtClean="0"/>
              <a:t>: </a:t>
            </a:r>
            <a:r>
              <a:rPr lang="en-US" sz="2200" dirty="0" smtClean="0"/>
              <a:t>Let’s convert (</a:t>
            </a:r>
            <a:r>
              <a:rPr lang="tr-TR" sz="2200" b="1" dirty="0" smtClean="0"/>
              <a:t>-</a:t>
            </a:r>
            <a:r>
              <a:rPr lang="tr-TR" sz="2200" dirty="0" smtClean="0"/>
              <a:t>19</a:t>
            </a:r>
            <a:r>
              <a:rPr lang="en-US" sz="2200" dirty="0" smtClean="0"/>
              <a:t>)</a:t>
            </a:r>
            <a:r>
              <a:rPr lang="en-US" sz="2200" baseline="-25000" dirty="0" smtClean="0"/>
              <a:t>10</a:t>
            </a:r>
            <a:r>
              <a:rPr lang="tr-TR" sz="2200" dirty="0" smtClean="0"/>
              <a:t> </a:t>
            </a:r>
            <a:r>
              <a:rPr lang="en-US" sz="2200" dirty="0"/>
              <a:t>and </a:t>
            </a:r>
            <a:r>
              <a:rPr lang="en-US" sz="2200" dirty="0" smtClean="0"/>
              <a:t>(</a:t>
            </a:r>
            <a:r>
              <a:rPr lang="tr-TR" sz="2200" dirty="0" smtClean="0"/>
              <a:t>19</a:t>
            </a:r>
            <a:r>
              <a:rPr lang="en-US" sz="2200" dirty="0"/>
              <a:t>)</a:t>
            </a:r>
            <a:r>
              <a:rPr lang="en-US" sz="2200" baseline="-25000" dirty="0"/>
              <a:t>10 </a:t>
            </a:r>
            <a:r>
              <a:rPr lang="en-US" sz="2200" dirty="0" smtClean="0"/>
              <a:t>to </a:t>
            </a:r>
            <a:r>
              <a:rPr lang="tr-TR" sz="2200" dirty="0" smtClean="0"/>
              <a:t>8</a:t>
            </a:r>
            <a:r>
              <a:rPr lang="en-US" sz="2200" dirty="0" smtClean="0"/>
              <a:t>-</a:t>
            </a:r>
            <a:r>
              <a:rPr lang="tr-TR" sz="2200" dirty="0" smtClean="0"/>
              <a:t>bit </a:t>
            </a:r>
            <a:r>
              <a:rPr lang="en-US" sz="2200" dirty="0" smtClean="0"/>
              <a:t>binary.</a:t>
            </a:r>
            <a:endParaRPr lang="en-US" sz="2200" dirty="0"/>
          </a:p>
          <a:p>
            <a:pPr marL="0" indent="0" algn="just">
              <a:buFontTx/>
              <a:buNone/>
            </a:pPr>
            <a:r>
              <a:rPr lang="tr-TR" sz="2200" dirty="0" smtClean="0"/>
              <a:t>  </a:t>
            </a:r>
            <a:r>
              <a:rPr lang="en-US" sz="2200" dirty="0" smtClean="0"/>
              <a:t>-19 =</a:t>
            </a:r>
            <a:r>
              <a:rPr lang="tr-TR" sz="2200" dirty="0" smtClean="0"/>
              <a:t> </a:t>
            </a:r>
            <a:r>
              <a:rPr lang="en-US" sz="2200" dirty="0" smtClean="0"/>
              <a:t>(</a:t>
            </a:r>
            <a:r>
              <a:rPr lang="tr-TR" sz="2200" dirty="0" smtClean="0"/>
              <a:t>10010011</a:t>
            </a:r>
            <a:r>
              <a:rPr lang="en-US" sz="2200" dirty="0" smtClean="0"/>
              <a:t>)</a:t>
            </a:r>
            <a:r>
              <a:rPr lang="en-US" sz="2200" baseline="-25000" dirty="0" smtClean="0"/>
              <a:t>2</a:t>
            </a:r>
            <a:r>
              <a:rPr lang="tr-TR" sz="2200" dirty="0" smtClean="0"/>
              <a:t> </a:t>
            </a:r>
            <a:r>
              <a:rPr lang="en-US" sz="2200" dirty="0" smtClean="0"/>
              <a:t>                19 </a:t>
            </a:r>
            <a:r>
              <a:rPr lang="en-US" sz="2200" dirty="0"/>
              <a:t>=</a:t>
            </a:r>
            <a:r>
              <a:rPr lang="tr-TR" sz="2200" dirty="0"/>
              <a:t> </a:t>
            </a:r>
            <a:r>
              <a:rPr lang="en-US" sz="2200" dirty="0" smtClean="0"/>
              <a:t>(0</a:t>
            </a:r>
            <a:r>
              <a:rPr lang="tr-TR" sz="2200" dirty="0" smtClean="0"/>
              <a:t>0010011</a:t>
            </a:r>
            <a:r>
              <a:rPr lang="en-US" sz="2200" dirty="0" smtClean="0"/>
              <a:t>)</a:t>
            </a:r>
            <a:r>
              <a:rPr lang="en-US" sz="2200" baseline="-25000" dirty="0" smtClean="0"/>
              <a:t>2</a:t>
            </a:r>
            <a:endParaRPr lang="tr-TR" sz="2200" dirty="0"/>
          </a:p>
        </p:txBody>
      </p:sp>
      <p:sp>
        <p:nvSpPr>
          <p:cNvPr id="439300" name="AutoShape 4"/>
          <p:cNvSpPr>
            <a:spLocks/>
          </p:cNvSpPr>
          <p:nvPr/>
        </p:nvSpPr>
        <p:spPr bwMode="auto">
          <a:xfrm rot="5400000">
            <a:off x="1939925" y="4835620"/>
            <a:ext cx="114300" cy="876300"/>
          </a:xfrm>
          <a:prstGeom prst="rightBrace">
            <a:avLst>
              <a:gd name="adj1" fmla="val 63889"/>
              <a:gd name="adj2" fmla="val 50000"/>
            </a:avLst>
          </a:prstGeom>
          <a:noFill/>
          <a:ln w="9525">
            <a:solidFill>
              <a:srgbClr val="000000"/>
            </a:solidFill>
            <a:round/>
            <a:headEnd/>
            <a:tailEnd/>
          </a:ln>
        </p:spPr>
        <p:txBody>
          <a:bodyPr/>
          <a:lstStyle/>
          <a:p>
            <a:endParaRPr lang="tr-TR"/>
          </a:p>
        </p:txBody>
      </p:sp>
      <p:sp>
        <p:nvSpPr>
          <p:cNvPr id="439301" name="Text Box 5"/>
          <p:cNvSpPr txBox="1">
            <a:spLocks noChangeArrowheads="1"/>
          </p:cNvSpPr>
          <p:nvPr/>
        </p:nvSpPr>
        <p:spPr bwMode="auto">
          <a:xfrm>
            <a:off x="763681" y="5546820"/>
            <a:ext cx="1022350" cy="341313"/>
          </a:xfrm>
          <a:prstGeom prst="rect">
            <a:avLst/>
          </a:prstGeom>
          <a:noFill/>
          <a:ln w="9525">
            <a:noFill/>
            <a:miter lim="800000"/>
            <a:headEnd/>
            <a:tailEnd/>
          </a:ln>
        </p:spPr>
        <p:txBody>
          <a:bodyPr lIns="0" tIns="0" rIns="0" bIns="0"/>
          <a:lstStyle/>
          <a:p>
            <a:pPr algn="ctr"/>
            <a:r>
              <a:rPr lang="en-US" b="0" dirty="0" smtClean="0"/>
              <a:t>Sign bit</a:t>
            </a:r>
            <a:endParaRPr lang="tr-TR" b="0" dirty="0"/>
          </a:p>
        </p:txBody>
      </p:sp>
      <p:sp>
        <p:nvSpPr>
          <p:cNvPr id="439302" name="Text Box 6"/>
          <p:cNvSpPr txBox="1">
            <a:spLocks noChangeArrowheads="1"/>
          </p:cNvSpPr>
          <p:nvPr/>
        </p:nvSpPr>
        <p:spPr bwMode="auto">
          <a:xfrm>
            <a:off x="1600200" y="5420938"/>
            <a:ext cx="1516063" cy="341312"/>
          </a:xfrm>
          <a:prstGeom prst="rect">
            <a:avLst/>
          </a:prstGeom>
          <a:noFill/>
          <a:ln w="9525">
            <a:noFill/>
            <a:miter lim="800000"/>
            <a:headEnd/>
            <a:tailEnd/>
          </a:ln>
        </p:spPr>
        <p:txBody>
          <a:bodyPr lIns="0" tIns="0" rIns="0" bIns="0"/>
          <a:lstStyle/>
          <a:p>
            <a:pPr algn="ctr"/>
            <a:r>
              <a:rPr lang="en-US" b="0" dirty="0" smtClean="0"/>
              <a:t>Magnitude bits</a:t>
            </a:r>
            <a:endParaRPr lang="tr-TR" dirty="0"/>
          </a:p>
        </p:txBody>
      </p:sp>
      <p:sp>
        <p:nvSpPr>
          <p:cNvPr id="439303" name="Line 7"/>
          <p:cNvSpPr>
            <a:spLocks noChangeShapeType="1"/>
          </p:cNvSpPr>
          <p:nvPr/>
        </p:nvSpPr>
        <p:spPr bwMode="auto">
          <a:xfrm>
            <a:off x="1435100" y="5176932"/>
            <a:ext cx="0" cy="33813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9" name="AutoShape 4"/>
          <p:cNvSpPr>
            <a:spLocks/>
          </p:cNvSpPr>
          <p:nvPr/>
        </p:nvSpPr>
        <p:spPr bwMode="auto">
          <a:xfrm rot="5400000">
            <a:off x="5107641" y="4835620"/>
            <a:ext cx="114300" cy="876300"/>
          </a:xfrm>
          <a:prstGeom prst="rightBrace">
            <a:avLst>
              <a:gd name="adj1" fmla="val 63889"/>
              <a:gd name="adj2" fmla="val 50000"/>
            </a:avLst>
          </a:prstGeom>
          <a:noFill/>
          <a:ln w="9525">
            <a:solidFill>
              <a:srgbClr val="000000"/>
            </a:solidFill>
            <a:round/>
            <a:headEnd/>
            <a:tailEnd/>
          </a:ln>
        </p:spPr>
        <p:txBody>
          <a:bodyPr/>
          <a:lstStyle/>
          <a:p>
            <a:endParaRPr lang="tr-TR"/>
          </a:p>
        </p:txBody>
      </p:sp>
      <p:sp>
        <p:nvSpPr>
          <p:cNvPr id="10" name="Text Box 5"/>
          <p:cNvSpPr txBox="1">
            <a:spLocks noChangeArrowheads="1"/>
          </p:cNvSpPr>
          <p:nvPr/>
        </p:nvSpPr>
        <p:spPr bwMode="auto">
          <a:xfrm>
            <a:off x="3931397" y="5546820"/>
            <a:ext cx="1022350" cy="341313"/>
          </a:xfrm>
          <a:prstGeom prst="rect">
            <a:avLst/>
          </a:prstGeom>
          <a:noFill/>
          <a:ln w="9525">
            <a:noFill/>
            <a:miter lim="800000"/>
            <a:headEnd/>
            <a:tailEnd/>
          </a:ln>
        </p:spPr>
        <p:txBody>
          <a:bodyPr lIns="0" tIns="0" rIns="0" bIns="0"/>
          <a:lstStyle/>
          <a:p>
            <a:pPr algn="ctr"/>
            <a:r>
              <a:rPr lang="en-US" b="0" dirty="0" smtClean="0"/>
              <a:t>Sign bit</a:t>
            </a:r>
            <a:endParaRPr lang="tr-TR" b="0" dirty="0"/>
          </a:p>
        </p:txBody>
      </p:sp>
      <p:sp>
        <p:nvSpPr>
          <p:cNvPr id="11" name="Text Box 6"/>
          <p:cNvSpPr txBox="1">
            <a:spLocks noChangeArrowheads="1"/>
          </p:cNvSpPr>
          <p:nvPr/>
        </p:nvSpPr>
        <p:spPr bwMode="auto">
          <a:xfrm>
            <a:off x="4767916" y="5420938"/>
            <a:ext cx="1516063" cy="341312"/>
          </a:xfrm>
          <a:prstGeom prst="rect">
            <a:avLst/>
          </a:prstGeom>
          <a:noFill/>
          <a:ln w="9525">
            <a:noFill/>
            <a:miter lim="800000"/>
            <a:headEnd/>
            <a:tailEnd/>
          </a:ln>
        </p:spPr>
        <p:txBody>
          <a:bodyPr lIns="0" tIns="0" rIns="0" bIns="0"/>
          <a:lstStyle/>
          <a:p>
            <a:pPr algn="ctr"/>
            <a:r>
              <a:rPr lang="en-US" b="0" dirty="0" smtClean="0"/>
              <a:t>Magnitude bits</a:t>
            </a:r>
            <a:endParaRPr lang="tr-TR" dirty="0"/>
          </a:p>
        </p:txBody>
      </p:sp>
      <p:sp>
        <p:nvSpPr>
          <p:cNvPr id="12" name="Line 7"/>
          <p:cNvSpPr>
            <a:spLocks noChangeShapeType="1"/>
          </p:cNvSpPr>
          <p:nvPr/>
        </p:nvSpPr>
        <p:spPr bwMode="auto">
          <a:xfrm>
            <a:off x="4602816" y="5176932"/>
            <a:ext cx="0" cy="33813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40322" name="Rectangle 2"/>
          <p:cNvSpPr>
            <a:spLocks noGrp="1" noChangeArrowheads="1"/>
          </p:cNvSpPr>
          <p:nvPr>
            <p:ph type="title"/>
          </p:nvPr>
        </p:nvSpPr>
        <p:spPr/>
        <p:txBody>
          <a:bodyPr/>
          <a:lstStyle/>
          <a:p>
            <a:r>
              <a:rPr lang="en-US" sz="2400" b="1" dirty="0"/>
              <a:t>Signed Numbers</a:t>
            </a:r>
            <a:endParaRPr lang="tr-TR" sz="2400" b="1" dirty="0"/>
          </a:p>
        </p:txBody>
      </p:sp>
      <p:sp>
        <p:nvSpPr>
          <p:cNvPr id="440323" name="Rectangle 3"/>
          <p:cNvSpPr>
            <a:spLocks noGrp="1" noChangeArrowheads="1"/>
          </p:cNvSpPr>
          <p:nvPr>
            <p:ph type="body" idx="1"/>
          </p:nvPr>
        </p:nvSpPr>
        <p:spPr>
          <a:xfrm>
            <a:off x="360363" y="955675"/>
            <a:ext cx="8375650" cy="5078413"/>
          </a:xfrm>
        </p:spPr>
        <p:txBody>
          <a:bodyPr/>
          <a:lstStyle/>
          <a:p>
            <a:pPr marL="0" indent="0" algn="just">
              <a:lnSpc>
                <a:spcPct val="80000"/>
              </a:lnSpc>
              <a:buFontTx/>
              <a:buNone/>
            </a:pPr>
            <a:r>
              <a:rPr lang="en-US" sz="2200" b="1" i="1" dirty="0" smtClean="0">
                <a:solidFill>
                  <a:srgbClr val="FF0000"/>
                </a:solidFill>
              </a:rPr>
              <a:t>One’s Complement Form</a:t>
            </a:r>
            <a:endParaRPr lang="tr-TR" sz="2200" b="1" i="1" dirty="0">
              <a:solidFill>
                <a:srgbClr val="FF0000"/>
              </a:solidFill>
            </a:endParaRPr>
          </a:p>
          <a:p>
            <a:pPr marL="0" indent="0" algn="just">
              <a:lnSpc>
                <a:spcPct val="80000"/>
              </a:lnSpc>
              <a:buFontTx/>
              <a:buNone/>
            </a:pPr>
            <a:r>
              <a:rPr lang="en-US" sz="2200" dirty="0" smtClean="0"/>
              <a:t>Positive numbers are represented just the same as sign-magnitude form. Negative numbers are represented as one’s complement of the magnitude.</a:t>
            </a:r>
            <a:endParaRPr lang="tr-TR" sz="2200" b="1" dirty="0"/>
          </a:p>
          <a:p>
            <a:pPr marL="0" indent="0" algn="just">
              <a:lnSpc>
                <a:spcPct val="80000"/>
              </a:lnSpc>
              <a:buFontTx/>
              <a:buNone/>
            </a:pPr>
            <a:endParaRPr lang="tr-TR" sz="1000" b="1" dirty="0"/>
          </a:p>
          <a:p>
            <a:pPr marL="0" indent="0" algn="just">
              <a:lnSpc>
                <a:spcPct val="80000"/>
              </a:lnSpc>
              <a:buFontTx/>
              <a:buNone/>
            </a:pPr>
            <a:r>
              <a:rPr lang="en-US" sz="2200" b="1" dirty="0" smtClean="0"/>
              <a:t>Example</a:t>
            </a:r>
            <a:r>
              <a:rPr lang="tr-TR" sz="2200" b="1" dirty="0" smtClean="0"/>
              <a:t>: </a:t>
            </a:r>
            <a:r>
              <a:rPr lang="en-US" sz="2200" dirty="0" smtClean="0"/>
              <a:t>Assuming that we store the numbers in 8-bits, we represent the number </a:t>
            </a:r>
            <a:r>
              <a:rPr lang="tr-TR" sz="2200" dirty="0" smtClean="0"/>
              <a:t>-19</a:t>
            </a:r>
            <a:r>
              <a:rPr lang="en-US" sz="2200" dirty="0" smtClean="0"/>
              <a:t> as one’s complement of</a:t>
            </a:r>
            <a:r>
              <a:rPr lang="tr-TR" sz="2200" dirty="0" smtClean="0"/>
              <a:t> </a:t>
            </a:r>
            <a:r>
              <a:rPr lang="tr-TR" sz="2200" dirty="0"/>
              <a:t>+19 (</a:t>
            </a:r>
            <a:r>
              <a:rPr lang="tr-TR" sz="2200" dirty="0" smtClean="0"/>
              <a:t>00010011</a:t>
            </a:r>
            <a:r>
              <a:rPr lang="en-US" sz="2200" dirty="0" smtClean="0"/>
              <a:t>)</a:t>
            </a:r>
            <a:r>
              <a:rPr lang="tr-TR" sz="2200" baseline="-25000" dirty="0" smtClean="0"/>
              <a:t>2</a:t>
            </a:r>
            <a:r>
              <a:rPr lang="en-US" sz="2200" dirty="0" smtClean="0"/>
              <a:t>, which is </a:t>
            </a:r>
            <a:r>
              <a:rPr lang="tr-TR" sz="2200" dirty="0" smtClean="0"/>
              <a:t>(11101100</a:t>
            </a:r>
            <a:r>
              <a:rPr lang="en-US" sz="2200" dirty="0" smtClean="0"/>
              <a:t>)</a:t>
            </a:r>
            <a:r>
              <a:rPr lang="tr-TR" sz="2200" baseline="-25000" dirty="0" smtClean="0"/>
              <a:t>2</a:t>
            </a:r>
            <a:r>
              <a:rPr lang="en-US" sz="2200" dirty="0" smtClean="0"/>
              <a:t>.</a:t>
            </a:r>
            <a:endParaRPr lang="tr-TR" sz="2200" b="1" dirty="0"/>
          </a:p>
          <a:p>
            <a:pPr marL="0" indent="0" algn="just">
              <a:lnSpc>
                <a:spcPct val="80000"/>
              </a:lnSpc>
              <a:buFontTx/>
              <a:buNone/>
            </a:pPr>
            <a:endParaRPr lang="tr-TR" sz="2200" b="1" dirty="0"/>
          </a:p>
          <a:p>
            <a:pPr marL="0" indent="0" algn="just">
              <a:lnSpc>
                <a:spcPct val="80000"/>
              </a:lnSpc>
              <a:buFontTx/>
              <a:buNone/>
            </a:pPr>
            <a:r>
              <a:rPr lang="en-US" sz="2200" b="1" i="1" dirty="0" smtClean="0">
                <a:solidFill>
                  <a:srgbClr val="FF0000"/>
                </a:solidFill>
              </a:rPr>
              <a:t>Two’s </a:t>
            </a:r>
            <a:r>
              <a:rPr lang="en-US" sz="2200" b="1" i="1" dirty="0">
                <a:solidFill>
                  <a:srgbClr val="FF0000"/>
                </a:solidFill>
              </a:rPr>
              <a:t>Complement Form</a:t>
            </a:r>
            <a:endParaRPr lang="tr-TR" sz="2200" b="1" i="1" dirty="0">
              <a:solidFill>
                <a:srgbClr val="FF0000"/>
              </a:solidFill>
            </a:endParaRPr>
          </a:p>
          <a:p>
            <a:pPr marL="0" indent="0" algn="just">
              <a:lnSpc>
                <a:spcPct val="80000"/>
              </a:lnSpc>
              <a:buFontTx/>
              <a:buNone/>
            </a:pPr>
            <a:r>
              <a:rPr lang="en-US" sz="2200" dirty="0"/>
              <a:t>Positive numbers are represented just the same as sign-magnitude form. Negative numbers are represented as </a:t>
            </a:r>
            <a:r>
              <a:rPr lang="en-US" sz="2200" dirty="0" smtClean="0"/>
              <a:t>two’s </a:t>
            </a:r>
            <a:r>
              <a:rPr lang="en-US" sz="2200" dirty="0"/>
              <a:t>complement of the magnitude.</a:t>
            </a:r>
            <a:endParaRPr lang="tr-TR" sz="2200" b="1" dirty="0"/>
          </a:p>
          <a:p>
            <a:pPr marL="0" indent="0" algn="just">
              <a:lnSpc>
                <a:spcPct val="80000"/>
              </a:lnSpc>
              <a:buFontTx/>
              <a:buNone/>
            </a:pPr>
            <a:endParaRPr lang="tr-TR" sz="1000" b="1" dirty="0"/>
          </a:p>
          <a:p>
            <a:pPr marL="0" indent="0" algn="just">
              <a:lnSpc>
                <a:spcPct val="80000"/>
              </a:lnSpc>
              <a:buFontTx/>
              <a:buNone/>
            </a:pPr>
            <a:r>
              <a:rPr lang="en-US" sz="2200" b="1" dirty="0"/>
              <a:t>Example</a:t>
            </a:r>
            <a:r>
              <a:rPr lang="tr-TR" sz="2200" b="1" dirty="0"/>
              <a:t>: </a:t>
            </a:r>
            <a:r>
              <a:rPr lang="en-US" sz="2200" dirty="0"/>
              <a:t>Assuming that we store the numbers in 8-bits, we represent the number </a:t>
            </a:r>
            <a:r>
              <a:rPr lang="tr-TR" sz="2200" dirty="0"/>
              <a:t>-19</a:t>
            </a:r>
            <a:r>
              <a:rPr lang="en-US" sz="2200" dirty="0"/>
              <a:t> as </a:t>
            </a:r>
            <a:r>
              <a:rPr lang="en-US" sz="2200" dirty="0" smtClean="0"/>
              <a:t>two’s </a:t>
            </a:r>
            <a:r>
              <a:rPr lang="en-US" sz="2200" dirty="0"/>
              <a:t>complement of</a:t>
            </a:r>
            <a:r>
              <a:rPr lang="tr-TR" sz="2200" dirty="0"/>
              <a:t> +19 (00010011</a:t>
            </a:r>
            <a:r>
              <a:rPr lang="en-US" sz="2200" dirty="0"/>
              <a:t>)</a:t>
            </a:r>
            <a:r>
              <a:rPr lang="tr-TR" sz="2200" baseline="-25000" dirty="0"/>
              <a:t>2</a:t>
            </a:r>
            <a:r>
              <a:rPr lang="en-US" sz="2200" dirty="0"/>
              <a:t>, which is </a:t>
            </a:r>
            <a:r>
              <a:rPr lang="tr-TR" sz="2200" dirty="0" smtClean="0"/>
              <a:t>(</a:t>
            </a:r>
            <a:r>
              <a:rPr lang="tr-TR" sz="2200" dirty="0"/>
              <a:t>11101101</a:t>
            </a:r>
            <a:r>
              <a:rPr lang="en-US" sz="2200" dirty="0" smtClean="0"/>
              <a:t>)</a:t>
            </a:r>
            <a:r>
              <a:rPr lang="tr-TR" sz="2200" baseline="-25000" dirty="0"/>
              <a:t>2</a:t>
            </a:r>
            <a:r>
              <a:rPr lang="en-US" sz="2200" dirty="0"/>
              <a:t>.</a:t>
            </a:r>
            <a:endParaRPr lang="tr-TR" sz="2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41346" name="Rectangle 2"/>
          <p:cNvSpPr>
            <a:spLocks noGrp="1" noChangeArrowheads="1"/>
          </p:cNvSpPr>
          <p:nvPr>
            <p:ph type="title"/>
          </p:nvPr>
        </p:nvSpPr>
        <p:spPr/>
        <p:txBody>
          <a:bodyPr/>
          <a:lstStyle/>
          <a:p>
            <a:r>
              <a:rPr lang="en-US" sz="2400" b="1" dirty="0" smtClean="0"/>
              <a:t>Converting Signed Numbers to Decimal</a:t>
            </a:r>
            <a:endParaRPr lang="tr-TR" sz="2400" dirty="0"/>
          </a:p>
        </p:txBody>
      </p:sp>
      <p:sp>
        <p:nvSpPr>
          <p:cNvPr id="441347" name="Rectangle 3"/>
          <p:cNvSpPr>
            <a:spLocks noGrp="1" noChangeArrowheads="1"/>
          </p:cNvSpPr>
          <p:nvPr>
            <p:ph type="body" idx="1"/>
          </p:nvPr>
        </p:nvSpPr>
        <p:spPr>
          <a:xfrm>
            <a:off x="331788" y="969963"/>
            <a:ext cx="8375650" cy="5373687"/>
          </a:xfrm>
        </p:spPr>
        <p:txBody>
          <a:bodyPr/>
          <a:lstStyle/>
          <a:p>
            <a:pPr marL="0" indent="0" algn="just">
              <a:lnSpc>
                <a:spcPct val="90000"/>
              </a:lnSpc>
              <a:buFontTx/>
              <a:buNone/>
            </a:pPr>
            <a:r>
              <a:rPr lang="en-US" sz="2000" b="1" dirty="0" smtClean="0"/>
              <a:t>If the number is in sign-magnitude form,</a:t>
            </a:r>
            <a:r>
              <a:rPr lang="tr-TR" sz="2000" dirty="0" smtClean="0"/>
              <a:t> </a:t>
            </a:r>
            <a:r>
              <a:rPr lang="en-US" sz="2000" dirty="0" smtClean="0"/>
              <a:t>we convert </a:t>
            </a:r>
            <a:r>
              <a:rPr lang="en-US" sz="2000" i="1" u="sng" dirty="0" smtClean="0"/>
              <a:t>the magnitude part</a:t>
            </a:r>
            <a:r>
              <a:rPr lang="en-US" sz="2000" dirty="0" smtClean="0"/>
              <a:t> (excluding the sign bit) just like an unsigned number</a:t>
            </a:r>
            <a:r>
              <a:rPr lang="tr-TR" sz="2000" dirty="0" smtClean="0"/>
              <a:t>.</a:t>
            </a:r>
            <a:r>
              <a:rPr lang="en-US" sz="2000" dirty="0"/>
              <a:t> </a:t>
            </a:r>
            <a:r>
              <a:rPr lang="en-US" sz="2000" dirty="0" smtClean="0"/>
              <a:t>And then, check the sign bit to detect whether the number is positive or negative.</a:t>
            </a:r>
            <a:endParaRPr lang="tr-TR" sz="2000" dirty="0"/>
          </a:p>
          <a:p>
            <a:pPr marL="0" indent="0" algn="just">
              <a:lnSpc>
                <a:spcPct val="90000"/>
              </a:lnSpc>
              <a:buFontTx/>
              <a:buNone/>
            </a:pPr>
            <a:endParaRPr lang="tr-TR" sz="1000" b="1" dirty="0"/>
          </a:p>
          <a:p>
            <a:pPr marL="0" indent="0" algn="just">
              <a:lnSpc>
                <a:spcPct val="90000"/>
              </a:lnSpc>
              <a:buFontTx/>
              <a:buNone/>
            </a:pPr>
            <a:r>
              <a:rPr lang="en-US" sz="2000" b="1" dirty="0" smtClean="0"/>
              <a:t>Example</a:t>
            </a:r>
            <a:r>
              <a:rPr lang="tr-TR" sz="2000" b="1" dirty="0" smtClean="0"/>
              <a:t>:</a:t>
            </a:r>
            <a:r>
              <a:rPr lang="tr-TR" sz="2000" dirty="0" smtClean="0"/>
              <a:t> </a:t>
            </a:r>
            <a:r>
              <a:rPr lang="en-US" sz="2000" dirty="0" smtClean="0"/>
              <a:t>Let’s convert signed binary number </a:t>
            </a:r>
            <a:r>
              <a:rPr lang="tr-TR" sz="2000" dirty="0" smtClean="0"/>
              <a:t>10011000</a:t>
            </a:r>
            <a:r>
              <a:rPr lang="tr-TR" sz="2000" baseline="-25000" dirty="0" smtClean="0"/>
              <a:t>2</a:t>
            </a:r>
            <a:r>
              <a:rPr lang="en-US" sz="2000" baseline="-25000" dirty="0" smtClean="0"/>
              <a:t> </a:t>
            </a:r>
            <a:r>
              <a:rPr lang="en-US" sz="2000" dirty="0" smtClean="0"/>
              <a:t>to decimal.</a:t>
            </a:r>
            <a:endParaRPr lang="tr-TR" sz="2000" dirty="0"/>
          </a:p>
          <a:p>
            <a:pPr marL="0" indent="0" algn="just">
              <a:lnSpc>
                <a:spcPct val="90000"/>
              </a:lnSpc>
              <a:buFontTx/>
              <a:buNone/>
            </a:pPr>
            <a:r>
              <a:rPr lang="tr-TR" sz="2000" dirty="0"/>
              <a:t>- (2</a:t>
            </a:r>
            <a:r>
              <a:rPr lang="tr-TR" sz="2000" baseline="30000" dirty="0"/>
              <a:t>3</a:t>
            </a:r>
            <a:r>
              <a:rPr lang="tr-TR" sz="2000" dirty="0"/>
              <a:t>+2</a:t>
            </a:r>
            <a:r>
              <a:rPr lang="tr-TR" sz="2000" baseline="30000" dirty="0"/>
              <a:t>4</a:t>
            </a:r>
            <a:r>
              <a:rPr lang="tr-TR" sz="2000" dirty="0"/>
              <a:t>)= - </a:t>
            </a:r>
            <a:r>
              <a:rPr lang="tr-TR" sz="2000" dirty="0" smtClean="0"/>
              <a:t>24</a:t>
            </a:r>
            <a:endParaRPr lang="tr-TR" sz="2000" dirty="0"/>
          </a:p>
          <a:p>
            <a:pPr marL="0" indent="0" algn="just">
              <a:lnSpc>
                <a:spcPct val="90000"/>
              </a:lnSpc>
              <a:buFontTx/>
              <a:buNone/>
            </a:pPr>
            <a:endParaRPr lang="tr-TR" sz="2000" dirty="0"/>
          </a:p>
          <a:p>
            <a:pPr marL="0" indent="0" algn="just">
              <a:lnSpc>
                <a:spcPct val="90000"/>
              </a:lnSpc>
              <a:buFontTx/>
              <a:buNone/>
            </a:pPr>
            <a:r>
              <a:rPr lang="en-US" sz="2000" b="1" dirty="0" smtClean="0"/>
              <a:t>If the number is in one’s complement form,</a:t>
            </a:r>
            <a:r>
              <a:rPr lang="tr-TR" sz="2000" dirty="0" smtClean="0"/>
              <a:t> </a:t>
            </a:r>
            <a:r>
              <a:rPr lang="en-US" sz="2000" dirty="0"/>
              <a:t>we convert </a:t>
            </a:r>
            <a:r>
              <a:rPr lang="en-US" sz="2000" i="1" u="sng" dirty="0" smtClean="0"/>
              <a:t>positive numbers</a:t>
            </a:r>
            <a:r>
              <a:rPr lang="en-US" sz="2000" i="1" dirty="0" smtClean="0"/>
              <a:t> </a:t>
            </a:r>
            <a:r>
              <a:rPr lang="en-US" sz="2000" dirty="0" smtClean="0"/>
              <a:t>just </a:t>
            </a:r>
            <a:r>
              <a:rPr lang="en-US" sz="2000" dirty="0"/>
              <a:t>like an unsigned number</a:t>
            </a:r>
            <a:r>
              <a:rPr lang="tr-TR" sz="2000" dirty="0" smtClean="0"/>
              <a:t>. </a:t>
            </a:r>
            <a:r>
              <a:rPr lang="en-US" sz="2000" dirty="0" smtClean="0"/>
              <a:t>To convert </a:t>
            </a:r>
            <a:r>
              <a:rPr lang="en-US" sz="2000" i="1" u="sng" dirty="0" smtClean="0"/>
              <a:t>negative numbers</a:t>
            </a:r>
            <a:r>
              <a:rPr lang="en-US" sz="2000" dirty="0" smtClean="0"/>
              <a:t>, we add negative weight of the sign bit to the sum of other bits’ weights, and then, add 1.</a:t>
            </a:r>
            <a:endParaRPr lang="tr-TR" sz="2000" dirty="0"/>
          </a:p>
          <a:p>
            <a:pPr marL="0" indent="0">
              <a:lnSpc>
                <a:spcPct val="90000"/>
              </a:lnSpc>
              <a:buFontTx/>
              <a:buNone/>
            </a:pPr>
            <a:endParaRPr lang="tr-TR" sz="1000" b="1" dirty="0"/>
          </a:p>
          <a:p>
            <a:pPr marL="0" indent="0">
              <a:lnSpc>
                <a:spcPct val="90000"/>
              </a:lnSpc>
              <a:buFontTx/>
              <a:buNone/>
            </a:pPr>
            <a:r>
              <a:rPr lang="en-US" sz="2200" b="1" dirty="0" smtClean="0"/>
              <a:t>Example</a:t>
            </a:r>
            <a:r>
              <a:rPr lang="tr-TR" sz="2200" b="1" dirty="0" smtClean="0"/>
              <a:t>: </a:t>
            </a:r>
            <a:r>
              <a:rPr lang="tr-TR" sz="2200" dirty="0"/>
              <a:t>00011000</a:t>
            </a:r>
            <a:r>
              <a:rPr lang="tr-TR" sz="2200" baseline="-25000" dirty="0"/>
              <a:t>2</a:t>
            </a:r>
            <a:r>
              <a:rPr lang="tr-TR" sz="2200" dirty="0"/>
              <a:t> </a:t>
            </a:r>
            <a:r>
              <a:rPr lang="en-US" sz="2200" dirty="0" smtClean="0"/>
              <a:t>is a positive number because the sign bit is 0</a:t>
            </a:r>
            <a:r>
              <a:rPr lang="tr-TR" sz="2200" dirty="0" smtClean="0"/>
              <a:t>. </a:t>
            </a:r>
            <a:r>
              <a:rPr lang="en-US" sz="2200" dirty="0" smtClean="0"/>
              <a:t>So, the decimal value is</a:t>
            </a:r>
            <a:r>
              <a:rPr lang="tr-TR" sz="2200" dirty="0" smtClean="0"/>
              <a:t> 2</a:t>
            </a:r>
            <a:r>
              <a:rPr lang="tr-TR" sz="2200" baseline="30000" dirty="0" smtClean="0"/>
              <a:t>4</a:t>
            </a:r>
            <a:r>
              <a:rPr lang="tr-TR" sz="2200" dirty="0" smtClean="0"/>
              <a:t>+2</a:t>
            </a:r>
            <a:r>
              <a:rPr lang="tr-TR" sz="2200" baseline="30000" dirty="0" smtClean="0"/>
              <a:t>3</a:t>
            </a:r>
            <a:r>
              <a:rPr lang="tr-TR" sz="2200" dirty="0" smtClean="0"/>
              <a:t>=24</a:t>
            </a:r>
            <a:r>
              <a:rPr lang="en-US" sz="2200" dirty="0" smtClean="0"/>
              <a:t>.</a:t>
            </a:r>
            <a:endParaRPr lang="tr-TR" sz="2200" dirty="0"/>
          </a:p>
          <a:p>
            <a:pPr marL="0" indent="0">
              <a:lnSpc>
                <a:spcPct val="90000"/>
              </a:lnSpc>
              <a:buFontTx/>
              <a:buNone/>
            </a:pPr>
            <a:endParaRPr lang="tr-TR" sz="1000" dirty="0"/>
          </a:p>
          <a:p>
            <a:pPr marL="0" indent="0">
              <a:lnSpc>
                <a:spcPct val="90000"/>
              </a:lnSpc>
              <a:buFontTx/>
              <a:buNone/>
            </a:pPr>
            <a:r>
              <a:rPr lang="en-US" sz="2200" b="1" dirty="0" smtClean="0"/>
              <a:t>Example: </a:t>
            </a:r>
            <a:r>
              <a:rPr lang="tr-TR" sz="2200" dirty="0" smtClean="0"/>
              <a:t>11100111</a:t>
            </a:r>
            <a:r>
              <a:rPr lang="tr-TR" sz="2200" baseline="-25000" dirty="0" smtClean="0"/>
              <a:t>2</a:t>
            </a:r>
            <a:r>
              <a:rPr lang="tr-TR" sz="2200" dirty="0" smtClean="0"/>
              <a:t> </a:t>
            </a:r>
            <a:r>
              <a:rPr lang="en-US" sz="2200" dirty="0" smtClean="0"/>
              <a:t>is a negative number because the sign bit is 1</a:t>
            </a:r>
            <a:r>
              <a:rPr lang="tr-TR" sz="2200" dirty="0" smtClean="0"/>
              <a:t>. </a:t>
            </a:r>
            <a:r>
              <a:rPr lang="en-US" sz="2200" dirty="0" smtClean="0"/>
              <a:t>So, the decimal value is </a:t>
            </a:r>
            <a:r>
              <a:rPr lang="tr-TR" sz="2200" dirty="0" smtClean="0">
                <a:solidFill>
                  <a:srgbClr val="FF0000"/>
                </a:solidFill>
              </a:rPr>
              <a:t>-</a:t>
            </a:r>
            <a:r>
              <a:rPr lang="tr-TR" sz="2200" dirty="0">
                <a:solidFill>
                  <a:srgbClr val="FF0000"/>
                </a:solidFill>
              </a:rPr>
              <a:t>2</a:t>
            </a:r>
            <a:r>
              <a:rPr lang="tr-TR" sz="2200" baseline="30000" dirty="0">
                <a:solidFill>
                  <a:srgbClr val="FF0000"/>
                </a:solidFill>
              </a:rPr>
              <a:t>7</a:t>
            </a:r>
            <a:r>
              <a:rPr lang="tr-TR" sz="2200" dirty="0"/>
              <a:t>+2</a:t>
            </a:r>
            <a:r>
              <a:rPr lang="tr-TR" sz="2200" baseline="30000" dirty="0"/>
              <a:t>6</a:t>
            </a:r>
            <a:r>
              <a:rPr lang="tr-TR" sz="2200" dirty="0"/>
              <a:t>+2</a:t>
            </a:r>
            <a:r>
              <a:rPr lang="tr-TR" sz="2200" baseline="30000" dirty="0"/>
              <a:t>5</a:t>
            </a:r>
            <a:r>
              <a:rPr lang="tr-TR" sz="2200" dirty="0"/>
              <a:t>+2</a:t>
            </a:r>
            <a:r>
              <a:rPr lang="tr-TR" sz="2200" baseline="30000" dirty="0"/>
              <a:t>2</a:t>
            </a:r>
            <a:r>
              <a:rPr lang="tr-TR" sz="2200" dirty="0"/>
              <a:t>+2</a:t>
            </a:r>
            <a:r>
              <a:rPr lang="tr-TR" sz="2200" baseline="30000" dirty="0"/>
              <a:t>1</a:t>
            </a:r>
            <a:r>
              <a:rPr lang="tr-TR" sz="2200" dirty="0"/>
              <a:t>+2</a:t>
            </a:r>
            <a:r>
              <a:rPr lang="tr-TR" sz="2200" baseline="30000" dirty="0"/>
              <a:t>0</a:t>
            </a:r>
            <a:r>
              <a:rPr lang="tr-TR" sz="2200" dirty="0"/>
              <a:t> + 1 = -</a:t>
            </a:r>
            <a:r>
              <a:rPr lang="tr-TR" sz="2200" dirty="0" smtClean="0"/>
              <a:t>24.</a:t>
            </a:r>
            <a:endParaRPr lang="tr-TR" sz="2200" dirty="0"/>
          </a:p>
          <a:p>
            <a:pPr marL="0" indent="0" algn="just">
              <a:lnSpc>
                <a:spcPct val="90000"/>
              </a:lnSpc>
              <a:buFontTx/>
              <a:buNone/>
            </a:pPr>
            <a:endParaRPr lang="tr-TR"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42370" name="Rectangle 2"/>
          <p:cNvSpPr>
            <a:spLocks noGrp="1" noChangeArrowheads="1"/>
          </p:cNvSpPr>
          <p:nvPr>
            <p:ph type="title"/>
          </p:nvPr>
        </p:nvSpPr>
        <p:spPr/>
        <p:txBody>
          <a:bodyPr/>
          <a:lstStyle/>
          <a:p>
            <a:r>
              <a:rPr lang="en-US" sz="2400" b="1" dirty="0"/>
              <a:t>Converting Signed Numbers to Decimal</a:t>
            </a:r>
            <a:endParaRPr lang="tr-TR" sz="2400" b="1" dirty="0"/>
          </a:p>
        </p:txBody>
      </p:sp>
      <p:sp>
        <p:nvSpPr>
          <p:cNvPr id="442371" name="Rectangle 3"/>
          <p:cNvSpPr>
            <a:spLocks noGrp="1" noChangeArrowheads="1"/>
          </p:cNvSpPr>
          <p:nvPr>
            <p:ph type="body" idx="1"/>
          </p:nvPr>
        </p:nvSpPr>
        <p:spPr>
          <a:xfrm>
            <a:off x="346075" y="969963"/>
            <a:ext cx="8375650" cy="5078412"/>
          </a:xfrm>
        </p:spPr>
        <p:txBody>
          <a:bodyPr/>
          <a:lstStyle/>
          <a:p>
            <a:pPr marL="0" indent="0" algn="just">
              <a:lnSpc>
                <a:spcPct val="80000"/>
              </a:lnSpc>
              <a:buFontTx/>
              <a:buNone/>
            </a:pPr>
            <a:r>
              <a:rPr lang="en-US" sz="2400" b="1" dirty="0"/>
              <a:t>If the number is in one’s complement form,</a:t>
            </a:r>
            <a:r>
              <a:rPr lang="tr-TR" sz="2400" dirty="0" smtClean="0"/>
              <a:t> </a:t>
            </a:r>
            <a:r>
              <a:rPr lang="en-US" sz="2400" dirty="0" smtClean="0"/>
              <a:t>we convert positive and negative numbers by</a:t>
            </a:r>
            <a:r>
              <a:rPr lang="tr-TR" sz="2400" dirty="0" smtClean="0"/>
              <a:t> </a:t>
            </a:r>
            <a:r>
              <a:rPr lang="en-US" sz="2400" dirty="0" smtClean="0"/>
              <a:t>adding </a:t>
            </a:r>
            <a:r>
              <a:rPr lang="en-US" sz="2400" dirty="0"/>
              <a:t>negative weight of </a:t>
            </a:r>
            <a:r>
              <a:rPr lang="en-US" sz="2400" dirty="0" smtClean="0"/>
              <a:t>the sign </a:t>
            </a:r>
            <a:r>
              <a:rPr lang="en-US" sz="2400" dirty="0"/>
              <a:t>bit to the sum of other bits’ </a:t>
            </a:r>
            <a:r>
              <a:rPr lang="en-US" sz="2400" dirty="0" smtClean="0"/>
              <a:t>weights.</a:t>
            </a:r>
          </a:p>
          <a:p>
            <a:pPr marL="0" indent="0" algn="just">
              <a:lnSpc>
                <a:spcPct val="80000"/>
              </a:lnSpc>
              <a:buFontTx/>
              <a:buNone/>
            </a:pPr>
            <a:r>
              <a:rPr lang="en-US" sz="2400" dirty="0" smtClean="0"/>
              <a:t>With </a:t>
            </a:r>
            <a:r>
              <a:rPr lang="tr-TR" sz="2400" dirty="0" smtClean="0"/>
              <a:t>N bit</a:t>
            </a:r>
            <a:r>
              <a:rPr lang="en-US" sz="2400" dirty="0" smtClean="0"/>
              <a:t>s,</a:t>
            </a:r>
            <a:r>
              <a:rPr lang="tr-TR" sz="2400" dirty="0" smtClean="0"/>
              <a:t> </a:t>
            </a:r>
            <a:r>
              <a:rPr lang="en-US" sz="2400" dirty="0" smtClean="0"/>
              <a:t>we can represent numbers between </a:t>
            </a:r>
            <a:r>
              <a:rPr lang="tr-TR" sz="2400" dirty="0" smtClean="0"/>
              <a:t>-2</a:t>
            </a:r>
            <a:r>
              <a:rPr lang="tr-TR" sz="2400" baseline="30000" dirty="0" smtClean="0"/>
              <a:t>N-1</a:t>
            </a:r>
            <a:r>
              <a:rPr lang="tr-TR" sz="2400" dirty="0" smtClean="0"/>
              <a:t> </a:t>
            </a:r>
            <a:r>
              <a:rPr lang="en-US" sz="2400" dirty="0" smtClean="0"/>
              <a:t>and</a:t>
            </a:r>
            <a:r>
              <a:rPr lang="tr-TR" sz="2400" dirty="0" smtClean="0"/>
              <a:t> </a:t>
            </a:r>
            <a:r>
              <a:rPr lang="tr-TR" sz="2400" dirty="0"/>
              <a:t>(2</a:t>
            </a:r>
            <a:r>
              <a:rPr lang="tr-TR" sz="2400" baseline="30000" dirty="0"/>
              <a:t>N-1</a:t>
            </a:r>
            <a:r>
              <a:rPr lang="tr-TR" sz="2400" dirty="0"/>
              <a:t> -1</a:t>
            </a:r>
            <a:r>
              <a:rPr lang="tr-TR" sz="2400" dirty="0" smtClean="0"/>
              <a:t>)</a:t>
            </a:r>
            <a:r>
              <a:rPr lang="en-US" sz="2400" dirty="0" smtClean="0"/>
              <a:t> in two’s complement form.</a:t>
            </a:r>
            <a:r>
              <a:rPr lang="tr-TR" sz="2400" dirty="0" smtClean="0"/>
              <a:t> </a:t>
            </a:r>
            <a:endParaRPr lang="tr-TR" sz="2400" b="1" dirty="0"/>
          </a:p>
          <a:p>
            <a:pPr marL="0" indent="0" algn="just">
              <a:lnSpc>
                <a:spcPct val="80000"/>
              </a:lnSpc>
              <a:buFontTx/>
              <a:buNone/>
            </a:pPr>
            <a:endParaRPr lang="tr-TR" sz="1000" b="1" dirty="0"/>
          </a:p>
          <a:p>
            <a:pPr marL="0" indent="0" algn="just">
              <a:lnSpc>
                <a:spcPct val="80000"/>
              </a:lnSpc>
              <a:buFontTx/>
              <a:buNone/>
            </a:pPr>
            <a:r>
              <a:rPr lang="en-US" sz="2400" b="1" dirty="0" smtClean="0"/>
              <a:t>Example</a:t>
            </a:r>
            <a:r>
              <a:rPr lang="tr-TR" sz="2400" b="1" dirty="0" smtClean="0"/>
              <a:t>: </a:t>
            </a:r>
            <a:r>
              <a:rPr lang="en-US" sz="2400" dirty="0" smtClean="0"/>
              <a:t>The number </a:t>
            </a:r>
            <a:r>
              <a:rPr lang="tr-TR" sz="2400" dirty="0" smtClean="0"/>
              <a:t>01000101</a:t>
            </a:r>
            <a:r>
              <a:rPr lang="tr-TR" sz="2400" baseline="-25000" dirty="0" smtClean="0"/>
              <a:t>2</a:t>
            </a:r>
            <a:r>
              <a:rPr lang="tr-TR" sz="2400" b="1" dirty="0" smtClean="0"/>
              <a:t> </a:t>
            </a:r>
            <a:r>
              <a:rPr lang="en-US" sz="2400" dirty="0" smtClean="0"/>
              <a:t>in two’s complement form is</a:t>
            </a:r>
            <a:r>
              <a:rPr lang="tr-TR" sz="2400" b="1" dirty="0" smtClean="0"/>
              <a:t> </a:t>
            </a:r>
            <a:r>
              <a:rPr lang="tr-TR" sz="2400" dirty="0"/>
              <a:t>2</a:t>
            </a:r>
            <a:r>
              <a:rPr lang="tr-TR" sz="2400" baseline="30000" dirty="0"/>
              <a:t>6</a:t>
            </a:r>
            <a:r>
              <a:rPr lang="tr-TR" sz="2400" dirty="0"/>
              <a:t>+2</a:t>
            </a:r>
            <a:r>
              <a:rPr lang="tr-TR" sz="2400" baseline="30000" dirty="0"/>
              <a:t>2</a:t>
            </a:r>
            <a:r>
              <a:rPr lang="tr-TR" sz="2400" dirty="0"/>
              <a:t>+2</a:t>
            </a:r>
            <a:r>
              <a:rPr lang="tr-TR" sz="2400" baseline="30000" dirty="0"/>
              <a:t>0</a:t>
            </a:r>
            <a:r>
              <a:rPr lang="tr-TR" sz="2400" dirty="0"/>
              <a:t>=69 </a:t>
            </a:r>
            <a:r>
              <a:rPr lang="en-US" sz="2400" dirty="0" smtClean="0"/>
              <a:t>in decimal.</a:t>
            </a:r>
            <a:endParaRPr lang="tr-TR" sz="2400" dirty="0"/>
          </a:p>
          <a:p>
            <a:pPr marL="0" indent="0" algn="just">
              <a:lnSpc>
                <a:spcPct val="80000"/>
              </a:lnSpc>
              <a:buFontTx/>
              <a:buNone/>
            </a:pPr>
            <a:endParaRPr lang="tr-TR" sz="1200" dirty="0"/>
          </a:p>
          <a:p>
            <a:pPr marL="0" indent="0" algn="just">
              <a:lnSpc>
                <a:spcPct val="80000"/>
              </a:lnSpc>
              <a:buFontTx/>
              <a:buNone/>
            </a:pPr>
            <a:r>
              <a:rPr lang="en-US" sz="2400" b="1" dirty="0" smtClean="0"/>
              <a:t>Example: </a:t>
            </a:r>
            <a:r>
              <a:rPr lang="en-US" sz="2400" dirty="0" smtClean="0"/>
              <a:t>The number </a:t>
            </a:r>
            <a:r>
              <a:rPr lang="tr-TR" sz="2400" dirty="0" smtClean="0"/>
              <a:t>10111011</a:t>
            </a:r>
            <a:r>
              <a:rPr lang="tr-TR" sz="2400" baseline="-25000" dirty="0" smtClean="0"/>
              <a:t>2</a:t>
            </a:r>
            <a:r>
              <a:rPr lang="tr-TR" sz="2400" dirty="0" smtClean="0"/>
              <a:t> </a:t>
            </a:r>
            <a:r>
              <a:rPr lang="en-US" sz="2400" dirty="0" smtClean="0"/>
              <a:t>in two’s complement form is    -</a:t>
            </a:r>
            <a:r>
              <a:rPr lang="tr-TR" sz="2400" dirty="0" smtClean="0"/>
              <a:t>2</a:t>
            </a:r>
            <a:r>
              <a:rPr lang="tr-TR" sz="2400" baseline="30000" dirty="0" smtClean="0"/>
              <a:t>7</a:t>
            </a:r>
            <a:r>
              <a:rPr lang="tr-TR" sz="2400" dirty="0" smtClean="0"/>
              <a:t>+2</a:t>
            </a:r>
            <a:r>
              <a:rPr lang="tr-TR" sz="2400" baseline="30000" dirty="0" smtClean="0"/>
              <a:t>5</a:t>
            </a:r>
            <a:r>
              <a:rPr lang="tr-TR" sz="2400" dirty="0" smtClean="0"/>
              <a:t>+2</a:t>
            </a:r>
            <a:r>
              <a:rPr lang="tr-TR" sz="2400" baseline="30000" dirty="0" smtClean="0"/>
              <a:t>4</a:t>
            </a:r>
            <a:r>
              <a:rPr lang="tr-TR" sz="2400" dirty="0" smtClean="0"/>
              <a:t>+2</a:t>
            </a:r>
            <a:r>
              <a:rPr lang="tr-TR" sz="2400" baseline="30000" dirty="0" smtClean="0"/>
              <a:t>3</a:t>
            </a:r>
            <a:r>
              <a:rPr lang="tr-TR" sz="2400" dirty="0" smtClean="0"/>
              <a:t>+2</a:t>
            </a:r>
            <a:r>
              <a:rPr lang="tr-TR" sz="2400" baseline="30000" dirty="0" smtClean="0"/>
              <a:t>1</a:t>
            </a:r>
            <a:r>
              <a:rPr lang="tr-TR" sz="2400" dirty="0" smtClean="0"/>
              <a:t>+2</a:t>
            </a:r>
            <a:r>
              <a:rPr lang="tr-TR" sz="2400" baseline="30000" dirty="0" smtClean="0"/>
              <a:t>0</a:t>
            </a:r>
            <a:r>
              <a:rPr lang="tr-TR" sz="2400" dirty="0" smtClean="0"/>
              <a:t> </a:t>
            </a:r>
            <a:r>
              <a:rPr lang="tr-TR" sz="2400" dirty="0"/>
              <a:t>= -</a:t>
            </a:r>
            <a:r>
              <a:rPr lang="tr-TR" sz="2400" dirty="0" smtClean="0"/>
              <a:t>69</a:t>
            </a:r>
            <a:r>
              <a:rPr lang="en-US" sz="2400" dirty="0" smtClean="0"/>
              <a:t> in decimal.</a:t>
            </a:r>
            <a:endParaRPr lang="tr-TR" sz="2400" dirty="0"/>
          </a:p>
          <a:p>
            <a:pPr marL="0" indent="0" algn="just">
              <a:lnSpc>
                <a:spcPct val="80000"/>
              </a:lnSpc>
              <a:buFontTx/>
              <a:buNone/>
            </a:pPr>
            <a:r>
              <a:rPr lang="en-US" sz="2400" dirty="0" smtClean="0"/>
              <a:t>Two’s complement form is used extensively because both negative and positive numbers can be converted the same way. However, in one’s complement form, positive and negative numbers are converted in different ways. Another reason is that the number 0</a:t>
            </a:r>
            <a:r>
              <a:rPr lang="tr-TR" sz="2400" dirty="0" smtClean="0"/>
              <a:t> </a:t>
            </a:r>
            <a:r>
              <a:rPr lang="en-US" sz="2400" dirty="0" smtClean="0"/>
              <a:t>causes an ambiguity in one’s complement form because it can be represented in two different forms: </a:t>
            </a:r>
            <a:r>
              <a:rPr lang="tr-TR" sz="2400" dirty="0" smtClean="0"/>
              <a:t>00000000</a:t>
            </a:r>
            <a:r>
              <a:rPr lang="tr-TR" sz="2400" baseline="-25000" dirty="0" smtClean="0"/>
              <a:t>2</a:t>
            </a:r>
            <a:r>
              <a:rPr lang="tr-TR" sz="2400" dirty="0" smtClean="0"/>
              <a:t> </a:t>
            </a:r>
            <a:r>
              <a:rPr lang="en-US" sz="2400" dirty="0" smtClean="0"/>
              <a:t>and</a:t>
            </a:r>
            <a:r>
              <a:rPr lang="tr-TR" sz="2400" dirty="0" smtClean="0"/>
              <a:t> 11111111</a:t>
            </a:r>
            <a:r>
              <a:rPr lang="tr-TR" sz="2400" baseline="-25000" dirty="0" smtClean="0"/>
              <a:t>2</a:t>
            </a:r>
            <a:r>
              <a:rPr lang="tr-TR" sz="2400" dirty="0" smtClean="0"/>
              <a:t>. </a:t>
            </a:r>
            <a:endParaRPr lang="tr-T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3 Altbilgi Yer Tutucusu"/>
          <p:cNvSpPr>
            <a:spLocks noGrp="1"/>
          </p:cNvSpPr>
          <p:nvPr>
            <p:ph type="ftr" sz="quarter" idx="10"/>
          </p:nvPr>
        </p:nvSpPr>
        <p:spPr/>
        <p:txBody>
          <a:bodyPr/>
          <a:lstStyle/>
          <a:p>
            <a:r>
              <a:rPr lang="en-US" dirty="0" smtClean="0"/>
              <a:t>Logic Circuits</a:t>
            </a:r>
          </a:p>
        </p:txBody>
      </p:sp>
      <p:sp>
        <p:nvSpPr>
          <p:cNvPr id="411650" name="Rectangle 2"/>
          <p:cNvSpPr>
            <a:spLocks noGrp="1" noChangeArrowheads="1"/>
          </p:cNvSpPr>
          <p:nvPr>
            <p:ph type="title"/>
          </p:nvPr>
        </p:nvSpPr>
        <p:spPr>
          <a:xfrm>
            <a:off x="539750" y="76200"/>
            <a:ext cx="8151813" cy="790575"/>
          </a:xfrm>
        </p:spPr>
        <p:txBody>
          <a:bodyPr/>
          <a:lstStyle/>
          <a:p>
            <a:r>
              <a:rPr lang="en-US" sz="2400" b="1" dirty="0" smtClean="0"/>
              <a:t>Analog vs. Digital</a:t>
            </a:r>
            <a:endParaRPr lang="tr-TR" dirty="0"/>
          </a:p>
        </p:txBody>
      </p:sp>
      <p:sp>
        <p:nvSpPr>
          <p:cNvPr id="411651" name="Rectangle 3"/>
          <p:cNvSpPr>
            <a:spLocks noGrp="1" noChangeArrowheads="1"/>
          </p:cNvSpPr>
          <p:nvPr>
            <p:ph type="body" idx="1"/>
          </p:nvPr>
        </p:nvSpPr>
        <p:spPr>
          <a:xfrm>
            <a:off x="317500" y="927100"/>
            <a:ext cx="8375650" cy="5078413"/>
          </a:xfrm>
        </p:spPr>
        <p:txBody>
          <a:bodyPr/>
          <a:lstStyle/>
          <a:p>
            <a:pPr marL="0" indent="0" algn="just">
              <a:lnSpc>
                <a:spcPct val="90000"/>
              </a:lnSpc>
              <a:buFontTx/>
              <a:buNone/>
            </a:pPr>
            <a:r>
              <a:rPr lang="en-US" sz="2200" dirty="0" smtClean="0"/>
              <a:t>There are two types of electronic circuits: Analog and digital circuits.</a:t>
            </a:r>
          </a:p>
          <a:p>
            <a:pPr algn="just">
              <a:lnSpc>
                <a:spcPct val="90000"/>
              </a:lnSpc>
            </a:pPr>
            <a:r>
              <a:rPr lang="en-US" sz="2200" dirty="0" smtClean="0"/>
              <a:t>Analog signal is continuous. It means that, analog circuits process continuous values.</a:t>
            </a:r>
          </a:p>
          <a:p>
            <a:pPr algn="just">
              <a:lnSpc>
                <a:spcPct val="90000"/>
              </a:lnSpc>
            </a:pPr>
            <a:r>
              <a:rPr lang="en-US" sz="2200" dirty="0" smtClean="0"/>
              <a:t>Digital signal is discrete (discontinuous). Digital circuits process discrete values.</a:t>
            </a:r>
          </a:p>
          <a:p>
            <a:pPr marL="0" indent="0" algn="just">
              <a:lnSpc>
                <a:spcPct val="90000"/>
              </a:lnSpc>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400" dirty="0"/>
          </a:p>
          <a:p>
            <a:pPr marL="0" indent="0" algn="just">
              <a:lnSpc>
                <a:spcPct val="90000"/>
              </a:lnSpc>
              <a:buFontTx/>
              <a:buNone/>
            </a:pPr>
            <a:endParaRPr lang="tr-TR" sz="2200" dirty="0"/>
          </a:p>
          <a:p>
            <a:pPr marL="0" indent="0" algn="just">
              <a:lnSpc>
                <a:spcPct val="90000"/>
              </a:lnSpc>
              <a:buFontTx/>
              <a:buNone/>
            </a:pPr>
            <a:r>
              <a:rPr lang="en-US" sz="2200" dirty="0" smtClean="0"/>
              <a:t>Digital representation of data has advantages over analog representation, in terms of data processing, interpreting, storing, and transmission.</a:t>
            </a:r>
            <a:endParaRPr lang="tr-TR" sz="2200" dirty="0"/>
          </a:p>
        </p:txBody>
      </p:sp>
      <p:grpSp>
        <p:nvGrpSpPr>
          <p:cNvPr id="411652" name="Group 4"/>
          <p:cNvGrpSpPr>
            <a:grpSpLocks/>
          </p:cNvGrpSpPr>
          <p:nvPr/>
        </p:nvGrpSpPr>
        <p:grpSpPr bwMode="auto">
          <a:xfrm>
            <a:off x="4443413" y="2650122"/>
            <a:ext cx="3578225" cy="2332038"/>
            <a:chOff x="1462" y="3997"/>
            <a:chExt cx="4350" cy="2655"/>
          </a:xfrm>
        </p:grpSpPr>
        <p:sp>
          <p:nvSpPr>
            <p:cNvPr id="411653" name="Line 5"/>
            <p:cNvSpPr>
              <a:spLocks noChangeShapeType="1"/>
            </p:cNvSpPr>
            <p:nvPr/>
          </p:nvSpPr>
          <p:spPr bwMode="auto">
            <a:xfrm flipV="1">
              <a:off x="1957" y="4297"/>
              <a:ext cx="0" cy="1980"/>
            </a:xfrm>
            <a:prstGeom prst="line">
              <a:avLst/>
            </a:prstGeom>
            <a:noFill/>
            <a:ln w="9525">
              <a:solidFill>
                <a:srgbClr val="000000"/>
              </a:solidFill>
              <a:round/>
              <a:headEnd/>
              <a:tailEnd type="triangle" w="med" len="med"/>
            </a:ln>
          </p:spPr>
          <p:txBody>
            <a:bodyPr/>
            <a:lstStyle/>
            <a:p>
              <a:endParaRPr lang="tr-TR"/>
            </a:p>
          </p:txBody>
        </p:sp>
        <p:sp>
          <p:nvSpPr>
            <p:cNvPr id="411654" name="Line 6"/>
            <p:cNvSpPr>
              <a:spLocks noChangeShapeType="1"/>
            </p:cNvSpPr>
            <p:nvPr/>
          </p:nvSpPr>
          <p:spPr bwMode="auto">
            <a:xfrm>
              <a:off x="1957" y="6277"/>
              <a:ext cx="3420" cy="0"/>
            </a:xfrm>
            <a:prstGeom prst="line">
              <a:avLst/>
            </a:prstGeom>
            <a:noFill/>
            <a:ln w="9525">
              <a:solidFill>
                <a:srgbClr val="000000"/>
              </a:solidFill>
              <a:round/>
              <a:headEnd/>
              <a:tailEnd type="triangle" w="med" len="med"/>
            </a:ln>
          </p:spPr>
          <p:txBody>
            <a:bodyPr/>
            <a:lstStyle/>
            <a:p>
              <a:endParaRPr lang="tr-TR"/>
            </a:p>
          </p:txBody>
        </p:sp>
        <p:pic>
          <p:nvPicPr>
            <p:cNvPr id="411655" name="Picture 7"/>
            <p:cNvPicPr>
              <a:picLocks noChangeAspect="1" noChangeArrowheads="1"/>
            </p:cNvPicPr>
            <p:nvPr/>
          </p:nvPicPr>
          <p:blipFill>
            <a:blip r:embed="rId2" cstate="print"/>
            <a:srcRect/>
            <a:stretch>
              <a:fillRect/>
            </a:stretch>
          </p:blipFill>
          <p:spPr bwMode="auto">
            <a:xfrm>
              <a:off x="1972" y="4747"/>
              <a:ext cx="3015" cy="1335"/>
            </a:xfrm>
            <a:prstGeom prst="rect">
              <a:avLst/>
            </a:prstGeom>
            <a:noFill/>
            <a:ln w="9525">
              <a:noFill/>
              <a:miter lim="800000"/>
              <a:headEnd/>
              <a:tailEnd/>
            </a:ln>
          </p:spPr>
        </p:pic>
        <p:sp>
          <p:nvSpPr>
            <p:cNvPr id="411656" name="Line 8"/>
            <p:cNvSpPr>
              <a:spLocks noChangeShapeType="1"/>
            </p:cNvSpPr>
            <p:nvPr/>
          </p:nvSpPr>
          <p:spPr bwMode="auto">
            <a:xfrm>
              <a:off x="2167" y="5917"/>
              <a:ext cx="0" cy="360"/>
            </a:xfrm>
            <a:prstGeom prst="line">
              <a:avLst/>
            </a:prstGeom>
            <a:noFill/>
            <a:ln w="9525">
              <a:solidFill>
                <a:srgbClr val="000000"/>
              </a:solidFill>
              <a:prstDash val="dash"/>
              <a:round/>
              <a:headEnd/>
              <a:tailEnd/>
            </a:ln>
          </p:spPr>
          <p:txBody>
            <a:bodyPr/>
            <a:lstStyle/>
            <a:p>
              <a:endParaRPr lang="tr-TR"/>
            </a:p>
          </p:txBody>
        </p:sp>
        <p:sp>
          <p:nvSpPr>
            <p:cNvPr id="411657" name="Line 9"/>
            <p:cNvSpPr>
              <a:spLocks noChangeShapeType="1"/>
            </p:cNvSpPr>
            <p:nvPr/>
          </p:nvSpPr>
          <p:spPr bwMode="auto">
            <a:xfrm>
              <a:off x="2407" y="5557"/>
              <a:ext cx="0" cy="720"/>
            </a:xfrm>
            <a:prstGeom prst="line">
              <a:avLst/>
            </a:prstGeom>
            <a:noFill/>
            <a:ln w="9525">
              <a:solidFill>
                <a:srgbClr val="000000"/>
              </a:solidFill>
              <a:prstDash val="dash"/>
              <a:round/>
              <a:headEnd/>
              <a:tailEnd/>
            </a:ln>
          </p:spPr>
          <p:txBody>
            <a:bodyPr/>
            <a:lstStyle/>
            <a:p>
              <a:endParaRPr lang="tr-TR"/>
            </a:p>
          </p:txBody>
        </p:sp>
        <p:sp>
          <p:nvSpPr>
            <p:cNvPr id="411658" name="Line 10"/>
            <p:cNvSpPr>
              <a:spLocks noChangeShapeType="1"/>
            </p:cNvSpPr>
            <p:nvPr/>
          </p:nvSpPr>
          <p:spPr bwMode="auto">
            <a:xfrm>
              <a:off x="2662" y="5197"/>
              <a:ext cx="0" cy="1080"/>
            </a:xfrm>
            <a:prstGeom prst="line">
              <a:avLst/>
            </a:prstGeom>
            <a:noFill/>
            <a:ln w="9525">
              <a:solidFill>
                <a:srgbClr val="000000"/>
              </a:solidFill>
              <a:prstDash val="dash"/>
              <a:round/>
              <a:headEnd/>
              <a:tailEnd/>
            </a:ln>
          </p:spPr>
          <p:txBody>
            <a:bodyPr/>
            <a:lstStyle/>
            <a:p>
              <a:endParaRPr lang="tr-TR"/>
            </a:p>
          </p:txBody>
        </p:sp>
        <p:sp>
          <p:nvSpPr>
            <p:cNvPr id="411659" name="Line 11"/>
            <p:cNvSpPr>
              <a:spLocks noChangeShapeType="1"/>
            </p:cNvSpPr>
            <p:nvPr/>
          </p:nvSpPr>
          <p:spPr bwMode="auto">
            <a:xfrm>
              <a:off x="2902" y="5017"/>
              <a:ext cx="0" cy="1260"/>
            </a:xfrm>
            <a:prstGeom prst="line">
              <a:avLst/>
            </a:prstGeom>
            <a:noFill/>
            <a:ln w="9525">
              <a:solidFill>
                <a:srgbClr val="000000"/>
              </a:solidFill>
              <a:prstDash val="dash"/>
              <a:round/>
              <a:headEnd/>
              <a:tailEnd/>
            </a:ln>
          </p:spPr>
          <p:txBody>
            <a:bodyPr/>
            <a:lstStyle/>
            <a:p>
              <a:endParaRPr lang="tr-TR"/>
            </a:p>
          </p:txBody>
        </p:sp>
        <p:sp>
          <p:nvSpPr>
            <p:cNvPr id="411660" name="Line 12"/>
            <p:cNvSpPr>
              <a:spLocks noChangeShapeType="1"/>
            </p:cNvSpPr>
            <p:nvPr/>
          </p:nvSpPr>
          <p:spPr bwMode="auto">
            <a:xfrm>
              <a:off x="3142" y="5017"/>
              <a:ext cx="0" cy="1260"/>
            </a:xfrm>
            <a:prstGeom prst="line">
              <a:avLst/>
            </a:prstGeom>
            <a:noFill/>
            <a:ln w="9525">
              <a:solidFill>
                <a:srgbClr val="000000"/>
              </a:solidFill>
              <a:prstDash val="dash"/>
              <a:round/>
              <a:headEnd/>
              <a:tailEnd/>
            </a:ln>
          </p:spPr>
          <p:txBody>
            <a:bodyPr/>
            <a:lstStyle/>
            <a:p>
              <a:endParaRPr lang="tr-TR"/>
            </a:p>
          </p:txBody>
        </p:sp>
        <p:sp>
          <p:nvSpPr>
            <p:cNvPr id="411661" name="Line 13"/>
            <p:cNvSpPr>
              <a:spLocks noChangeShapeType="1"/>
            </p:cNvSpPr>
            <p:nvPr/>
          </p:nvSpPr>
          <p:spPr bwMode="auto">
            <a:xfrm>
              <a:off x="3397" y="5197"/>
              <a:ext cx="0" cy="1080"/>
            </a:xfrm>
            <a:prstGeom prst="line">
              <a:avLst/>
            </a:prstGeom>
            <a:noFill/>
            <a:ln w="9525">
              <a:solidFill>
                <a:srgbClr val="000000"/>
              </a:solidFill>
              <a:prstDash val="dash"/>
              <a:round/>
              <a:headEnd/>
              <a:tailEnd/>
            </a:ln>
          </p:spPr>
          <p:txBody>
            <a:bodyPr/>
            <a:lstStyle/>
            <a:p>
              <a:endParaRPr lang="tr-TR"/>
            </a:p>
          </p:txBody>
        </p:sp>
        <p:sp>
          <p:nvSpPr>
            <p:cNvPr id="411662" name="Line 14"/>
            <p:cNvSpPr>
              <a:spLocks noChangeShapeType="1"/>
            </p:cNvSpPr>
            <p:nvPr/>
          </p:nvSpPr>
          <p:spPr bwMode="auto">
            <a:xfrm>
              <a:off x="3640" y="5377"/>
              <a:ext cx="0" cy="900"/>
            </a:xfrm>
            <a:prstGeom prst="line">
              <a:avLst/>
            </a:prstGeom>
            <a:noFill/>
            <a:ln w="9525">
              <a:solidFill>
                <a:srgbClr val="000000"/>
              </a:solidFill>
              <a:prstDash val="dash"/>
              <a:round/>
              <a:headEnd/>
              <a:tailEnd/>
            </a:ln>
          </p:spPr>
          <p:txBody>
            <a:bodyPr/>
            <a:lstStyle/>
            <a:p>
              <a:endParaRPr lang="tr-TR"/>
            </a:p>
          </p:txBody>
        </p:sp>
        <p:sp>
          <p:nvSpPr>
            <p:cNvPr id="411663" name="Line 15"/>
            <p:cNvSpPr>
              <a:spLocks noChangeShapeType="1"/>
            </p:cNvSpPr>
            <p:nvPr/>
          </p:nvSpPr>
          <p:spPr bwMode="auto">
            <a:xfrm>
              <a:off x="3877" y="5557"/>
              <a:ext cx="0" cy="720"/>
            </a:xfrm>
            <a:prstGeom prst="line">
              <a:avLst/>
            </a:prstGeom>
            <a:noFill/>
            <a:ln w="9525">
              <a:solidFill>
                <a:srgbClr val="000000"/>
              </a:solidFill>
              <a:prstDash val="dash"/>
              <a:round/>
              <a:headEnd/>
              <a:tailEnd/>
            </a:ln>
          </p:spPr>
          <p:txBody>
            <a:bodyPr/>
            <a:lstStyle/>
            <a:p>
              <a:endParaRPr lang="tr-TR"/>
            </a:p>
          </p:txBody>
        </p:sp>
        <p:sp>
          <p:nvSpPr>
            <p:cNvPr id="411664" name="Line 16"/>
            <p:cNvSpPr>
              <a:spLocks noChangeShapeType="1"/>
            </p:cNvSpPr>
            <p:nvPr/>
          </p:nvSpPr>
          <p:spPr bwMode="auto">
            <a:xfrm>
              <a:off x="4117" y="5557"/>
              <a:ext cx="0" cy="720"/>
            </a:xfrm>
            <a:prstGeom prst="line">
              <a:avLst/>
            </a:prstGeom>
            <a:noFill/>
            <a:ln w="9525">
              <a:solidFill>
                <a:srgbClr val="000000"/>
              </a:solidFill>
              <a:prstDash val="dash"/>
              <a:round/>
              <a:headEnd/>
              <a:tailEnd/>
            </a:ln>
          </p:spPr>
          <p:txBody>
            <a:bodyPr/>
            <a:lstStyle/>
            <a:p>
              <a:endParaRPr lang="tr-TR"/>
            </a:p>
          </p:txBody>
        </p:sp>
        <p:sp>
          <p:nvSpPr>
            <p:cNvPr id="411665" name="Line 17"/>
            <p:cNvSpPr>
              <a:spLocks noChangeShapeType="1"/>
            </p:cNvSpPr>
            <p:nvPr/>
          </p:nvSpPr>
          <p:spPr bwMode="auto">
            <a:xfrm>
              <a:off x="4372" y="5740"/>
              <a:ext cx="0" cy="540"/>
            </a:xfrm>
            <a:prstGeom prst="line">
              <a:avLst/>
            </a:prstGeom>
            <a:noFill/>
            <a:ln w="9525">
              <a:solidFill>
                <a:srgbClr val="000000"/>
              </a:solidFill>
              <a:prstDash val="dash"/>
              <a:round/>
              <a:headEnd/>
              <a:tailEnd/>
            </a:ln>
          </p:spPr>
          <p:txBody>
            <a:bodyPr/>
            <a:lstStyle/>
            <a:p>
              <a:endParaRPr lang="tr-TR"/>
            </a:p>
          </p:txBody>
        </p:sp>
        <p:sp>
          <p:nvSpPr>
            <p:cNvPr id="411666" name="Line 18"/>
            <p:cNvSpPr>
              <a:spLocks noChangeShapeType="1"/>
            </p:cNvSpPr>
            <p:nvPr/>
          </p:nvSpPr>
          <p:spPr bwMode="auto">
            <a:xfrm>
              <a:off x="4627" y="5740"/>
              <a:ext cx="0" cy="540"/>
            </a:xfrm>
            <a:prstGeom prst="line">
              <a:avLst/>
            </a:prstGeom>
            <a:noFill/>
            <a:ln w="9525">
              <a:solidFill>
                <a:srgbClr val="000000"/>
              </a:solidFill>
              <a:prstDash val="dash"/>
              <a:round/>
              <a:headEnd/>
              <a:tailEnd/>
            </a:ln>
          </p:spPr>
          <p:txBody>
            <a:bodyPr/>
            <a:lstStyle/>
            <a:p>
              <a:endParaRPr lang="tr-TR"/>
            </a:p>
          </p:txBody>
        </p:sp>
        <p:sp>
          <p:nvSpPr>
            <p:cNvPr id="411667" name="Line 19"/>
            <p:cNvSpPr>
              <a:spLocks noChangeShapeType="1"/>
            </p:cNvSpPr>
            <p:nvPr/>
          </p:nvSpPr>
          <p:spPr bwMode="auto">
            <a:xfrm>
              <a:off x="4864" y="5740"/>
              <a:ext cx="0" cy="540"/>
            </a:xfrm>
            <a:prstGeom prst="line">
              <a:avLst/>
            </a:prstGeom>
            <a:noFill/>
            <a:ln w="9525">
              <a:solidFill>
                <a:srgbClr val="000000"/>
              </a:solidFill>
              <a:prstDash val="dash"/>
              <a:round/>
              <a:headEnd/>
              <a:tailEnd/>
            </a:ln>
          </p:spPr>
          <p:txBody>
            <a:bodyPr/>
            <a:lstStyle/>
            <a:p>
              <a:endParaRPr lang="tr-TR"/>
            </a:p>
          </p:txBody>
        </p:sp>
        <p:sp>
          <p:nvSpPr>
            <p:cNvPr id="411668" name="Oval 20"/>
            <p:cNvSpPr>
              <a:spLocks noChangeArrowheads="1"/>
            </p:cNvSpPr>
            <p:nvPr/>
          </p:nvSpPr>
          <p:spPr bwMode="auto">
            <a:xfrm>
              <a:off x="2137" y="5827"/>
              <a:ext cx="68" cy="85"/>
            </a:xfrm>
            <a:prstGeom prst="ellipse">
              <a:avLst/>
            </a:prstGeom>
            <a:solidFill>
              <a:srgbClr val="000000"/>
            </a:solidFill>
            <a:ln w="9525">
              <a:solidFill>
                <a:srgbClr val="000000"/>
              </a:solidFill>
              <a:round/>
              <a:headEnd/>
              <a:tailEnd/>
            </a:ln>
          </p:spPr>
          <p:txBody>
            <a:bodyPr/>
            <a:lstStyle/>
            <a:p>
              <a:endParaRPr lang="tr-TR"/>
            </a:p>
          </p:txBody>
        </p:sp>
        <p:sp>
          <p:nvSpPr>
            <p:cNvPr id="411669" name="Oval 21"/>
            <p:cNvSpPr>
              <a:spLocks noChangeArrowheads="1"/>
            </p:cNvSpPr>
            <p:nvPr/>
          </p:nvSpPr>
          <p:spPr bwMode="auto">
            <a:xfrm>
              <a:off x="2377" y="548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0" name="Oval 22"/>
            <p:cNvSpPr>
              <a:spLocks noChangeArrowheads="1"/>
            </p:cNvSpPr>
            <p:nvPr/>
          </p:nvSpPr>
          <p:spPr bwMode="auto">
            <a:xfrm>
              <a:off x="2632" y="509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1" name="Oval 23"/>
            <p:cNvSpPr>
              <a:spLocks noChangeArrowheads="1"/>
            </p:cNvSpPr>
            <p:nvPr/>
          </p:nvSpPr>
          <p:spPr bwMode="auto">
            <a:xfrm>
              <a:off x="2872" y="497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2" name="Oval 24"/>
            <p:cNvSpPr>
              <a:spLocks noChangeArrowheads="1"/>
            </p:cNvSpPr>
            <p:nvPr/>
          </p:nvSpPr>
          <p:spPr bwMode="auto">
            <a:xfrm>
              <a:off x="3112" y="500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3" name="Oval 25"/>
            <p:cNvSpPr>
              <a:spLocks noChangeArrowheads="1"/>
            </p:cNvSpPr>
            <p:nvPr/>
          </p:nvSpPr>
          <p:spPr bwMode="auto">
            <a:xfrm>
              <a:off x="3367" y="510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4" name="Oval 26"/>
            <p:cNvSpPr>
              <a:spLocks noChangeArrowheads="1"/>
            </p:cNvSpPr>
            <p:nvPr/>
          </p:nvSpPr>
          <p:spPr bwMode="auto">
            <a:xfrm>
              <a:off x="3607" y="525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5" name="Oval 27"/>
            <p:cNvSpPr>
              <a:spLocks noChangeArrowheads="1"/>
            </p:cNvSpPr>
            <p:nvPr/>
          </p:nvSpPr>
          <p:spPr bwMode="auto">
            <a:xfrm>
              <a:off x="3847" y="543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6" name="Oval 28"/>
            <p:cNvSpPr>
              <a:spLocks noChangeArrowheads="1"/>
            </p:cNvSpPr>
            <p:nvPr/>
          </p:nvSpPr>
          <p:spPr bwMode="auto">
            <a:xfrm>
              <a:off x="4087" y="552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7" name="Oval 29"/>
            <p:cNvSpPr>
              <a:spLocks noChangeArrowheads="1"/>
            </p:cNvSpPr>
            <p:nvPr/>
          </p:nvSpPr>
          <p:spPr bwMode="auto">
            <a:xfrm>
              <a:off x="4342" y="5652"/>
              <a:ext cx="68" cy="85"/>
            </a:xfrm>
            <a:prstGeom prst="ellipse">
              <a:avLst/>
            </a:prstGeom>
            <a:solidFill>
              <a:srgbClr val="000000"/>
            </a:solidFill>
            <a:ln w="9525">
              <a:solidFill>
                <a:srgbClr val="000000"/>
              </a:solidFill>
              <a:round/>
              <a:headEnd/>
              <a:tailEnd/>
            </a:ln>
          </p:spPr>
          <p:txBody>
            <a:bodyPr/>
            <a:lstStyle/>
            <a:p>
              <a:endParaRPr lang="tr-TR"/>
            </a:p>
          </p:txBody>
        </p:sp>
        <p:sp>
          <p:nvSpPr>
            <p:cNvPr id="411678" name="Oval 30"/>
            <p:cNvSpPr>
              <a:spLocks noChangeArrowheads="1"/>
            </p:cNvSpPr>
            <p:nvPr/>
          </p:nvSpPr>
          <p:spPr bwMode="auto">
            <a:xfrm>
              <a:off x="4597" y="5667"/>
              <a:ext cx="68" cy="85"/>
            </a:xfrm>
            <a:prstGeom prst="ellipse">
              <a:avLst/>
            </a:prstGeom>
            <a:solidFill>
              <a:srgbClr val="000000"/>
            </a:solidFill>
            <a:ln w="9525">
              <a:solidFill>
                <a:srgbClr val="000000"/>
              </a:solidFill>
              <a:round/>
              <a:headEnd/>
              <a:tailEnd/>
            </a:ln>
          </p:spPr>
          <p:txBody>
            <a:bodyPr/>
            <a:lstStyle/>
            <a:p>
              <a:endParaRPr lang="tr-TR"/>
            </a:p>
          </p:txBody>
        </p:sp>
        <p:sp>
          <p:nvSpPr>
            <p:cNvPr id="411679" name="Oval 31"/>
            <p:cNvSpPr>
              <a:spLocks noChangeArrowheads="1"/>
            </p:cNvSpPr>
            <p:nvPr/>
          </p:nvSpPr>
          <p:spPr bwMode="auto">
            <a:xfrm>
              <a:off x="4829" y="5677"/>
              <a:ext cx="68" cy="85"/>
            </a:xfrm>
            <a:prstGeom prst="ellipse">
              <a:avLst/>
            </a:prstGeom>
            <a:solidFill>
              <a:srgbClr val="000000"/>
            </a:solidFill>
            <a:ln w="9525">
              <a:solidFill>
                <a:srgbClr val="000000"/>
              </a:solidFill>
              <a:round/>
              <a:headEnd/>
              <a:tailEnd/>
            </a:ln>
          </p:spPr>
          <p:txBody>
            <a:bodyPr/>
            <a:lstStyle/>
            <a:p>
              <a:endParaRPr lang="tr-TR"/>
            </a:p>
          </p:txBody>
        </p:sp>
        <p:sp>
          <p:nvSpPr>
            <p:cNvPr id="411680" name="Text Box 32"/>
            <p:cNvSpPr txBox="1">
              <a:spLocks noChangeArrowheads="1"/>
            </p:cNvSpPr>
            <p:nvPr/>
          </p:nvSpPr>
          <p:spPr bwMode="auto">
            <a:xfrm>
              <a:off x="4732" y="6292"/>
              <a:ext cx="1080" cy="360"/>
            </a:xfrm>
            <a:prstGeom prst="rect">
              <a:avLst/>
            </a:prstGeom>
            <a:noFill/>
            <a:ln w="9525">
              <a:noFill/>
              <a:miter lim="800000"/>
              <a:headEnd/>
              <a:tailEnd/>
            </a:ln>
          </p:spPr>
          <p:txBody>
            <a:bodyPr/>
            <a:lstStyle/>
            <a:p>
              <a:r>
                <a:rPr lang="en-US" sz="1000" b="0" dirty="0" smtClean="0"/>
                <a:t>Time</a:t>
              </a:r>
              <a:endParaRPr lang="tr-TR" dirty="0"/>
            </a:p>
          </p:txBody>
        </p:sp>
        <p:sp>
          <p:nvSpPr>
            <p:cNvPr id="411681" name="Text Box 33"/>
            <p:cNvSpPr txBox="1">
              <a:spLocks noChangeArrowheads="1"/>
            </p:cNvSpPr>
            <p:nvPr/>
          </p:nvSpPr>
          <p:spPr bwMode="auto">
            <a:xfrm>
              <a:off x="1462" y="3997"/>
              <a:ext cx="1080" cy="360"/>
            </a:xfrm>
            <a:prstGeom prst="rect">
              <a:avLst/>
            </a:prstGeom>
            <a:noFill/>
            <a:ln w="9525">
              <a:noFill/>
              <a:miter lim="800000"/>
              <a:headEnd/>
              <a:tailEnd/>
            </a:ln>
          </p:spPr>
          <p:txBody>
            <a:bodyPr/>
            <a:lstStyle/>
            <a:p>
              <a:r>
                <a:rPr lang="en-US" sz="1000" b="0" dirty="0" smtClean="0"/>
                <a:t>Temperature</a:t>
              </a:r>
              <a:endParaRPr lang="tr-TR" dirty="0"/>
            </a:p>
          </p:txBody>
        </p:sp>
      </p:grpSp>
      <p:grpSp>
        <p:nvGrpSpPr>
          <p:cNvPr id="411682" name="Group 34"/>
          <p:cNvGrpSpPr>
            <a:grpSpLocks/>
          </p:cNvGrpSpPr>
          <p:nvPr/>
        </p:nvGrpSpPr>
        <p:grpSpPr bwMode="auto">
          <a:xfrm>
            <a:off x="842963" y="2650122"/>
            <a:ext cx="3529012" cy="2319338"/>
            <a:chOff x="6502" y="3997"/>
            <a:chExt cx="4290" cy="2640"/>
          </a:xfrm>
        </p:grpSpPr>
        <p:sp>
          <p:nvSpPr>
            <p:cNvPr id="411683" name="Freeform 35"/>
            <p:cNvSpPr>
              <a:spLocks/>
            </p:cNvSpPr>
            <p:nvPr/>
          </p:nvSpPr>
          <p:spPr bwMode="auto">
            <a:xfrm>
              <a:off x="7177" y="5017"/>
              <a:ext cx="2700" cy="900"/>
            </a:xfrm>
            <a:custGeom>
              <a:avLst/>
              <a:gdLst/>
              <a:ahLst/>
              <a:cxnLst>
                <a:cxn ang="0">
                  <a:pos x="0" y="1225"/>
                </a:cxn>
                <a:cxn ang="0">
                  <a:pos x="803" y="123"/>
                </a:cxn>
                <a:cxn ang="0">
                  <a:pos x="1433" y="138"/>
                </a:cxn>
                <a:cxn ang="0">
                  <a:pos x="2393" y="738"/>
                </a:cxn>
                <a:cxn ang="0">
                  <a:pos x="3113" y="1008"/>
                </a:cxn>
                <a:cxn ang="0">
                  <a:pos x="3863" y="1068"/>
                </a:cxn>
              </a:cxnLst>
              <a:rect l="0" t="0" r="r" b="b"/>
              <a:pathLst>
                <a:path w="3863" h="1225">
                  <a:moveTo>
                    <a:pt x="0" y="1225"/>
                  </a:moveTo>
                  <a:cubicBezTo>
                    <a:pt x="134" y="1041"/>
                    <a:pt x="564" y="304"/>
                    <a:pt x="803" y="123"/>
                  </a:cubicBezTo>
                  <a:cubicBezTo>
                    <a:pt x="1056" y="0"/>
                    <a:pt x="1168" y="36"/>
                    <a:pt x="1433" y="138"/>
                  </a:cubicBezTo>
                  <a:cubicBezTo>
                    <a:pt x="1698" y="240"/>
                    <a:pt x="2113" y="593"/>
                    <a:pt x="2393" y="738"/>
                  </a:cubicBezTo>
                  <a:cubicBezTo>
                    <a:pt x="2668" y="865"/>
                    <a:pt x="2868" y="953"/>
                    <a:pt x="3113" y="1008"/>
                  </a:cubicBezTo>
                  <a:cubicBezTo>
                    <a:pt x="3608" y="1128"/>
                    <a:pt x="3707" y="1056"/>
                    <a:pt x="3863" y="1068"/>
                  </a:cubicBezTo>
                </a:path>
              </a:pathLst>
            </a:custGeom>
            <a:noFill/>
            <a:ln w="9525">
              <a:solidFill>
                <a:srgbClr val="000000"/>
              </a:solidFill>
              <a:round/>
              <a:headEnd type="none" w="med" len="med"/>
              <a:tailEnd type="none" w="med" len="med"/>
            </a:ln>
          </p:spPr>
          <p:txBody>
            <a:bodyPr/>
            <a:lstStyle/>
            <a:p>
              <a:endParaRPr lang="tr-TR"/>
            </a:p>
          </p:txBody>
        </p:sp>
        <p:sp>
          <p:nvSpPr>
            <p:cNvPr id="411684" name="Line 36"/>
            <p:cNvSpPr>
              <a:spLocks noChangeShapeType="1"/>
            </p:cNvSpPr>
            <p:nvPr/>
          </p:nvSpPr>
          <p:spPr bwMode="auto">
            <a:xfrm>
              <a:off x="6997" y="6277"/>
              <a:ext cx="3420" cy="0"/>
            </a:xfrm>
            <a:prstGeom prst="line">
              <a:avLst/>
            </a:prstGeom>
            <a:noFill/>
            <a:ln w="9525">
              <a:solidFill>
                <a:srgbClr val="000000"/>
              </a:solidFill>
              <a:round/>
              <a:headEnd/>
              <a:tailEnd type="triangle" w="med" len="med"/>
            </a:ln>
          </p:spPr>
          <p:txBody>
            <a:bodyPr/>
            <a:lstStyle/>
            <a:p>
              <a:endParaRPr lang="tr-TR"/>
            </a:p>
          </p:txBody>
        </p:sp>
        <p:sp>
          <p:nvSpPr>
            <p:cNvPr id="411685" name="Line 37"/>
            <p:cNvSpPr>
              <a:spLocks noChangeShapeType="1"/>
            </p:cNvSpPr>
            <p:nvPr/>
          </p:nvSpPr>
          <p:spPr bwMode="auto">
            <a:xfrm flipV="1">
              <a:off x="6997" y="4297"/>
              <a:ext cx="0" cy="1980"/>
            </a:xfrm>
            <a:prstGeom prst="line">
              <a:avLst/>
            </a:prstGeom>
            <a:noFill/>
            <a:ln w="9525">
              <a:solidFill>
                <a:srgbClr val="000000"/>
              </a:solidFill>
              <a:round/>
              <a:headEnd/>
              <a:tailEnd type="triangle" w="med" len="med"/>
            </a:ln>
          </p:spPr>
          <p:txBody>
            <a:bodyPr/>
            <a:lstStyle/>
            <a:p>
              <a:endParaRPr lang="tr-TR"/>
            </a:p>
          </p:txBody>
        </p:sp>
        <p:sp>
          <p:nvSpPr>
            <p:cNvPr id="411686" name="Text Box 38"/>
            <p:cNvSpPr txBox="1">
              <a:spLocks noChangeArrowheads="1"/>
            </p:cNvSpPr>
            <p:nvPr/>
          </p:nvSpPr>
          <p:spPr bwMode="auto">
            <a:xfrm>
              <a:off x="9712" y="6277"/>
              <a:ext cx="1080" cy="360"/>
            </a:xfrm>
            <a:prstGeom prst="rect">
              <a:avLst/>
            </a:prstGeom>
            <a:noFill/>
            <a:ln w="9525">
              <a:noFill/>
              <a:miter lim="800000"/>
              <a:headEnd/>
              <a:tailEnd/>
            </a:ln>
          </p:spPr>
          <p:txBody>
            <a:bodyPr/>
            <a:lstStyle/>
            <a:p>
              <a:r>
                <a:rPr lang="en-US" sz="1000" b="0" dirty="0" smtClean="0"/>
                <a:t>Time</a:t>
              </a:r>
              <a:endParaRPr lang="tr-TR" dirty="0"/>
            </a:p>
          </p:txBody>
        </p:sp>
        <p:sp>
          <p:nvSpPr>
            <p:cNvPr id="411687" name="Text Box 39"/>
            <p:cNvSpPr txBox="1">
              <a:spLocks noChangeArrowheads="1"/>
            </p:cNvSpPr>
            <p:nvPr/>
          </p:nvSpPr>
          <p:spPr bwMode="auto">
            <a:xfrm>
              <a:off x="6502" y="3997"/>
              <a:ext cx="1080" cy="360"/>
            </a:xfrm>
            <a:prstGeom prst="rect">
              <a:avLst/>
            </a:prstGeom>
            <a:noFill/>
            <a:ln w="9525">
              <a:noFill/>
              <a:miter lim="800000"/>
              <a:headEnd/>
              <a:tailEnd/>
            </a:ln>
          </p:spPr>
          <p:txBody>
            <a:bodyPr/>
            <a:lstStyle/>
            <a:p>
              <a:r>
                <a:rPr lang="en-US" sz="1000" b="0" dirty="0" smtClean="0"/>
                <a:t>Temperature</a:t>
              </a:r>
              <a:endParaRPr lang="tr-T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25986" name="Rectangle 2"/>
          <p:cNvSpPr>
            <a:spLocks noGrp="1" noChangeArrowheads="1"/>
          </p:cNvSpPr>
          <p:nvPr>
            <p:ph type="title"/>
          </p:nvPr>
        </p:nvSpPr>
        <p:spPr/>
        <p:txBody>
          <a:bodyPr/>
          <a:lstStyle/>
          <a:p>
            <a:r>
              <a:rPr lang="en-US" sz="2400" b="1" dirty="0"/>
              <a:t>Analog vs. Digital</a:t>
            </a:r>
            <a:endParaRPr lang="tr-TR" sz="2400" dirty="0"/>
          </a:p>
        </p:txBody>
      </p:sp>
      <p:sp>
        <p:nvSpPr>
          <p:cNvPr id="425987" name="Rectangle 3"/>
          <p:cNvSpPr>
            <a:spLocks noGrp="1" noChangeArrowheads="1"/>
          </p:cNvSpPr>
          <p:nvPr>
            <p:ph type="body" idx="1"/>
          </p:nvPr>
        </p:nvSpPr>
        <p:spPr/>
        <p:txBody>
          <a:bodyPr/>
          <a:lstStyle/>
          <a:p>
            <a:pPr marL="0" indent="0" algn="just">
              <a:buFontTx/>
              <a:buNone/>
            </a:pPr>
            <a:r>
              <a:rPr lang="en-US" sz="2200" dirty="0" smtClean="0"/>
              <a:t>A digital value is represented by a combination of ON and OFF voltage values. Generally, +5V is considered ON, and 0V is considered OFF.</a:t>
            </a:r>
            <a:endParaRPr lang="tr-TR" sz="1000" dirty="0"/>
          </a:p>
          <a:p>
            <a:pPr marL="0" indent="0" algn="just">
              <a:buFontTx/>
              <a:buNone/>
            </a:pPr>
            <a:endParaRPr lang="en-US" sz="1000" dirty="0"/>
          </a:p>
          <a:p>
            <a:pPr marL="0" indent="0" algn="just">
              <a:buFontTx/>
              <a:buNone/>
            </a:pPr>
            <a:r>
              <a:rPr lang="en-US" sz="2200" dirty="0" smtClean="0"/>
              <a:t>For instance, the temperature value 25⁰C can be input to a digital circuit as a string that consists of ON and OFF values.</a:t>
            </a:r>
          </a:p>
          <a:p>
            <a:pPr marL="0" indent="0" algn="just">
              <a:buFontTx/>
              <a:buNone/>
            </a:pPr>
            <a:endParaRPr lang="tr-TR" sz="1000" dirty="0"/>
          </a:p>
          <a:p>
            <a:pPr marL="0" indent="0" algn="just">
              <a:buFontTx/>
              <a:buNone/>
            </a:pPr>
            <a:r>
              <a:rPr lang="en-US" sz="2200" dirty="0" smtClean="0"/>
              <a:t>These voltage values are interpreted as logic 1’s and 0’s, and can be represented as “11001” in binary system.</a:t>
            </a:r>
            <a:endParaRPr lang="tr-TR"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Altbilgi Yer Tutucusu"/>
          <p:cNvSpPr>
            <a:spLocks noGrp="1"/>
          </p:cNvSpPr>
          <p:nvPr>
            <p:ph type="ftr" sz="quarter" idx="10"/>
          </p:nvPr>
        </p:nvSpPr>
        <p:spPr/>
        <p:txBody>
          <a:bodyPr/>
          <a:lstStyle/>
          <a:p>
            <a:r>
              <a:rPr lang="en-US" dirty="0"/>
              <a:t>Logic Circuits</a:t>
            </a:r>
          </a:p>
        </p:txBody>
      </p:sp>
      <p:sp>
        <p:nvSpPr>
          <p:cNvPr id="427010" name="Rectangle 2"/>
          <p:cNvSpPr>
            <a:spLocks noGrp="1" noChangeArrowheads="1"/>
          </p:cNvSpPr>
          <p:nvPr>
            <p:ph type="title"/>
          </p:nvPr>
        </p:nvSpPr>
        <p:spPr/>
        <p:txBody>
          <a:bodyPr/>
          <a:lstStyle/>
          <a:p>
            <a:r>
              <a:rPr lang="en-US" sz="2400" b="1" dirty="0" smtClean="0"/>
              <a:t>Number Systems</a:t>
            </a:r>
            <a:endParaRPr lang="tr-TR" dirty="0"/>
          </a:p>
        </p:txBody>
      </p:sp>
      <p:sp>
        <p:nvSpPr>
          <p:cNvPr id="427011" name="Rectangle 3"/>
          <p:cNvSpPr>
            <a:spLocks noGrp="1" noChangeArrowheads="1"/>
          </p:cNvSpPr>
          <p:nvPr>
            <p:ph type="body" idx="1"/>
          </p:nvPr>
        </p:nvSpPr>
        <p:spPr>
          <a:xfrm>
            <a:off x="331788" y="955675"/>
            <a:ext cx="8375650" cy="5078413"/>
          </a:xfrm>
        </p:spPr>
        <p:txBody>
          <a:bodyPr/>
          <a:lstStyle/>
          <a:p>
            <a:pPr marL="0" indent="0" algn="just">
              <a:buFontTx/>
              <a:buNone/>
            </a:pPr>
            <a:r>
              <a:rPr lang="en-US" sz="2200" b="1" dirty="0" smtClean="0"/>
              <a:t>Decimal System (Base 10)</a:t>
            </a:r>
          </a:p>
          <a:p>
            <a:pPr marL="0" indent="0" algn="just">
              <a:buFontTx/>
              <a:buNone/>
            </a:pPr>
            <a:r>
              <a:rPr lang="en-US" sz="2200" dirty="0" smtClean="0"/>
              <a:t>This is the system we use in our daily lif</a:t>
            </a:r>
            <a:r>
              <a:rPr lang="en-US" sz="2200" dirty="0"/>
              <a:t>e</a:t>
            </a:r>
            <a:r>
              <a:rPr lang="tr-TR" sz="2200" dirty="0" smtClean="0"/>
              <a:t>. </a:t>
            </a:r>
            <a:r>
              <a:rPr lang="en-US" sz="2200" dirty="0" smtClean="0"/>
              <a:t>The digits from 0 to 9 is used to represent 10 different values.</a:t>
            </a:r>
            <a:endParaRPr lang="tr-TR" sz="2200" dirty="0"/>
          </a:p>
          <a:p>
            <a:pPr marL="0" indent="0" algn="just">
              <a:buFontTx/>
              <a:buNone/>
            </a:pPr>
            <a:endParaRPr lang="tr-TR" sz="1000" dirty="0"/>
          </a:p>
          <a:p>
            <a:pPr marL="0" indent="0" algn="just">
              <a:buFontTx/>
              <a:buNone/>
            </a:pPr>
            <a:r>
              <a:rPr lang="tr-TR" sz="2200" dirty="0"/>
              <a:t>                 </a:t>
            </a:r>
            <a:r>
              <a:rPr lang="en-US" sz="2200" dirty="0" smtClean="0"/>
              <a:t>                                                                  </a:t>
            </a:r>
            <a:r>
              <a:rPr lang="tr-TR" sz="2200" dirty="0" smtClean="0"/>
              <a:t>123.456</a:t>
            </a:r>
            <a:endParaRPr lang="en-US" sz="2200" dirty="0" smtClean="0"/>
          </a:p>
          <a:p>
            <a:pPr marL="0" indent="0" algn="just">
              <a:buFontTx/>
              <a:buNone/>
            </a:pPr>
            <a:endParaRPr lang="tr-TR" sz="2200" dirty="0"/>
          </a:p>
          <a:p>
            <a:pPr marL="0" indent="0" algn="just">
              <a:buNone/>
            </a:pPr>
            <a:r>
              <a:rPr lang="en-US" sz="2200" dirty="0" smtClean="0"/>
              <a:t>Weights </a:t>
            </a:r>
            <a:r>
              <a:rPr lang="en-US" sz="2200" dirty="0"/>
              <a:t>of </a:t>
            </a:r>
            <a:r>
              <a:rPr lang="en-US" sz="2200" dirty="0" smtClean="0"/>
              <a:t>corresponding digits are:        </a:t>
            </a:r>
            <a:r>
              <a:rPr lang="tr-TR" sz="2200" dirty="0" smtClean="0"/>
              <a:t>10</a:t>
            </a:r>
            <a:r>
              <a:rPr lang="tr-TR" sz="2200" baseline="30000" dirty="0" smtClean="0"/>
              <a:t>2</a:t>
            </a:r>
            <a:r>
              <a:rPr lang="tr-TR" sz="2200" dirty="0" smtClean="0"/>
              <a:t> </a:t>
            </a:r>
            <a:r>
              <a:rPr lang="tr-TR" sz="2200" dirty="0"/>
              <a:t>10</a:t>
            </a:r>
            <a:r>
              <a:rPr lang="tr-TR" sz="2200" baseline="30000" dirty="0"/>
              <a:t>1</a:t>
            </a:r>
            <a:r>
              <a:rPr lang="tr-TR" sz="2200" dirty="0"/>
              <a:t>  10</a:t>
            </a:r>
            <a:r>
              <a:rPr lang="tr-TR" sz="2200" baseline="30000" dirty="0"/>
              <a:t>0</a:t>
            </a:r>
            <a:r>
              <a:rPr lang="tr-TR" sz="2200" dirty="0"/>
              <a:t>  </a:t>
            </a:r>
            <a:r>
              <a:rPr lang="tr-TR" sz="2200" b="1" dirty="0"/>
              <a:t>. </a:t>
            </a:r>
            <a:r>
              <a:rPr lang="tr-TR" sz="2200" dirty="0"/>
              <a:t>10</a:t>
            </a:r>
            <a:r>
              <a:rPr lang="tr-TR" sz="2200" baseline="30000" dirty="0"/>
              <a:t>-1</a:t>
            </a:r>
            <a:r>
              <a:rPr lang="tr-TR" sz="2200" dirty="0"/>
              <a:t>  10</a:t>
            </a:r>
            <a:r>
              <a:rPr lang="tr-TR" sz="2200" baseline="30000" dirty="0"/>
              <a:t>-2</a:t>
            </a:r>
            <a:r>
              <a:rPr lang="tr-TR" sz="2200" dirty="0"/>
              <a:t>   </a:t>
            </a:r>
            <a:r>
              <a:rPr lang="tr-TR" sz="2200" dirty="0" smtClean="0"/>
              <a:t>10</a:t>
            </a:r>
            <a:r>
              <a:rPr lang="tr-TR" sz="2200" baseline="30000" dirty="0" smtClean="0"/>
              <a:t>-3</a:t>
            </a:r>
            <a:endParaRPr lang="en-US" sz="2200" baseline="30000" dirty="0" smtClean="0"/>
          </a:p>
          <a:p>
            <a:pPr marL="0" indent="0" algn="just">
              <a:buFontTx/>
              <a:buNone/>
            </a:pPr>
            <a:endParaRPr lang="tr-TR" sz="2200" baseline="30000" dirty="0"/>
          </a:p>
          <a:p>
            <a:pPr marL="0" indent="0" algn="just">
              <a:buFontTx/>
              <a:buNone/>
            </a:pPr>
            <a:r>
              <a:rPr lang="en-US" sz="2400" dirty="0" smtClean="0"/>
              <a:t>The decimal number </a:t>
            </a:r>
            <a:r>
              <a:rPr lang="tr-TR" sz="2400" dirty="0" smtClean="0"/>
              <a:t>123.456</a:t>
            </a:r>
            <a:r>
              <a:rPr lang="en-US" sz="2400" dirty="0" smtClean="0"/>
              <a:t> denotes</a:t>
            </a:r>
          </a:p>
          <a:p>
            <a:pPr marL="0" indent="0" algn="just">
              <a:buFontTx/>
              <a:buNone/>
            </a:pPr>
            <a:r>
              <a:rPr lang="tr-TR" sz="2400" dirty="0" smtClean="0"/>
              <a:t>(</a:t>
            </a:r>
            <a:r>
              <a:rPr lang="tr-TR" sz="2400" dirty="0"/>
              <a:t>1×10</a:t>
            </a:r>
            <a:r>
              <a:rPr lang="tr-TR" sz="2400" baseline="30000" dirty="0"/>
              <a:t>2</a:t>
            </a:r>
            <a:r>
              <a:rPr lang="tr-TR" sz="2400" dirty="0"/>
              <a:t>)+(2×10</a:t>
            </a:r>
            <a:r>
              <a:rPr lang="tr-TR" sz="2400" baseline="30000" dirty="0"/>
              <a:t>1</a:t>
            </a:r>
            <a:r>
              <a:rPr lang="tr-TR" sz="2400" dirty="0"/>
              <a:t>)+(3×10</a:t>
            </a:r>
            <a:r>
              <a:rPr lang="tr-TR" sz="2400" baseline="30000" dirty="0"/>
              <a:t>0</a:t>
            </a:r>
            <a:r>
              <a:rPr lang="tr-TR" sz="2400" dirty="0"/>
              <a:t>)+(4×10</a:t>
            </a:r>
            <a:r>
              <a:rPr lang="tr-TR" sz="2400" baseline="30000" dirty="0"/>
              <a:t>-1</a:t>
            </a:r>
            <a:r>
              <a:rPr lang="tr-TR" sz="2400" dirty="0"/>
              <a:t>)+(5×10</a:t>
            </a:r>
            <a:r>
              <a:rPr lang="tr-TR" sz="2400" baseline="30000" dirty="0"/>
              <a:t>-2</a:t>
            </a:r>
            <a:r>
              <a:rPr lang="tr-TR" sz="2400" dirty="0"/>
              <a:t>)+(6× 10</a:t>
            </a:r>
            <a:r>
              <a:rPr lang="tr-TR" sz="2400" baseline="30000" dirty="0"/>
              <a:t>-3</a:t>
            </a:r>
            <a:r>
              <a:rPr lang="tr-TR" sz="2400" dirty="0"/>
              <a:t>)</a:t>
            </a:r>
          </a:p>
        </p:txBody>
      </p:sp>
      <p:sp>
        <p:nvSpPr>
          <p:cNvPr id="427020" name="Line 12"/>
          <p:cNvSpPr>
            <a:spLocks noChangeShapeType="1"/>
          </p:cNvSpPr>
          <p:nvPr/>
        </p:nvSpPr>
        <p:spPr bwMode="auto">
          <a:xfrm flipH="1">
            <a:off x="5214383" y="2638518"/>
            <a:ext cx="1041400" cy="52070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1" name="Line 13"/>
          <p:cNvSpPr>
            <a:spLocks noChangeShapeType="1"/>
          </p:cNvSpPr>
          <p:nvPr/>
        </p:nvSpPr>
        <p:spPr bwMode="auto">
          <a:xfrm flipH="1">
            <a:off x="5819220" y="2652805"/>
            <a:ext cx="561975" cy="520700"/>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2" name="Line 14"/>
          <p:cNvSpPr>
            <a:spLocks noChangeShapeType="1"/>
          </p:cNvSpPr>
          <p:nvPr/>
        </p:nvSpPr>
        <p:spPr bwMode="auto">
          <a:xfrm flipH="1">
            <a:off x="6311345" y="2681380"/>
            <a:ext cx="239713" cy="49212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3" name="Line 15"/>
          <p:cNvSpPr>
            <a:spLocks noChangeShapeType="1"/>
          </p:cNvSpPr>
          <p:nvPr/>
        </p:nvSpPr>
        <p:spPr bwMode="auto">
          <a:xfrm>
            <a:off x="6733620" y="2624230"/>
            <a:ext cx="225425" cy="549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4" name="Line 16"/>
          <p:cNvSpPr>
            <a:spLocks noChangeShapeType="1"/>
          </p:cNvSpPr>
          <p:nvPr/>
        </p:nvSpPr>
        <p:spPr bwMode="auto">
          <a:xfrm>
            <a:off x="6873320" y="2624230"/>
            <a:ext cx="690563" cy="5635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7026" name="Line 18"/>
          <p:cNvSpPr>
            <a:spLocks noChangeShapeType="1"/>
          </p:cNvSpPr>
          <p:nvPr/>
        </p:nvSpPr>
        <p:spPr bwMode="auto">
          <a:xfrm>
            <a:off x="7098745" y="2611530"/>
            <a:ext cx="942975" cy="5762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3 Altbilgi Yer Tutucusu"/>
          <p:cNvSpPr>
            <a:spLocks noGrp="1"/>
          </p:cNvSpPr>
          <p:nvPr>
            <p:ph type="ftr" sz="quarter" idx="10"/>
          </p:nvPr>
        </p:nvSpPr>
        <p:spPr/>
        <p:txBody>
          <a:bodyPr/>
          <a:lstStyle/>
          <a:p>
            <a:r>
              <a:rPr lang="en-US" dirty="0"/>
              <a:t>Logic Circuits</a:t>
            </a:r>
          </a:p>
        </p:txBody>
      </p:sp>
      <p:sp>
        <p:nvSpPr>
          <p:cNvPr id="428034" name="Rectangle 2"/>
          <p:cNvSpPr>
            <a:spLocks noGrp="1" noChangeArrowheads="1"/>
          </p:cNvSpPr>
          <p:nvPr>
            <p:ph type="title"/>
          </p:nvPr>
        </p:nvSpPr>
        <p:spPr/>
        <p:txBody>
          <a:bodyPr/>
          <a:lstStyle/>
          <a:p>
            <a:r>
              <a:rPr lang="en-US" sz="2400" b="1" dirty="0" smtClean="0"/>
              <a:t>Number Systems</a:t>
            </a:r>
            <a:endParaRPr lang="tr-TR" sz="2400" b="1" dirty="0"/>
          </a:p>
        </p:txBody>
      </p:sp>
      <p:sp>
        <p:nvSpPr>
          <p:cNvPr id="428035" name="Rectangle 3"/>
          <p:cNvSpPr>
            <a:spLocks noGrp="1" noChangeArrowheads="1"/>
          </p:cNvSpPr>
          <p:nvPr>
            <p:ph type="body" idx="1"/>
          </p:nvPr>
        </p:nvSpPr>
        <p:spPr>
          <a:xfrm>
            <a:off x="346075" y="969963"/>
            <a:ext cx="8375650" cy="5078412"/>
          </a:xfrm>
        </p:spPr>
        <p:txBody>
          <a:bodyPr/>
          <a:lstStyle/>
          <a:p>
            <a:pPr marL="0" indent="0" algn="just">
              <a:lnSpc>
                <a:spcPct val="90000"/>
              </a:lnSpc>
              <a:buFontTx/>
              <a:buNone/>
            </a:pPr>
            <a:r>
              <a:rPr lang="en-US" sz="2200" b="1" dirty="0" smtClean="0"/>
              <a:t>Binary System (Base 2)</a:t>
            </a:r>
            <a:r>
              <a:rPr lang="tr-TR" sz="2200" b="1" dirty="0" smtClean="0"/>
              <a:t>: </a:t>
            </a:r>
            <a:r>
              <a:rPr lang="en-US" sz="2200" dirty="0" smtClean="0"/>
              <a:t>In binary system, only the symbols 0 and 1 are used to represent the numbers. 0’s and 1’s are called bits.</a:t>
            </a:r>
            <a:endParaRPr lang="tr-TR" sz="2200" dirty="0"/>
          </a:p>
          <a:p>
            <a:pPr marL="0" indent="0" algn="just">
              <a:lnSpc>
                <a:spcPct val="90000"/>
              </a:lnSpc>
              <a:buFontTx/>
              <a:buNone/>
            </a:pPr>
            <a:endParaRPr lang="tr-TR" sz="1000" dirty="0"/>
          </a:p>
          <a:p>
            <a:pPr marL="0" indent="0" algn="just">
              <a:lnSpc>
                <a:spcPct val="90000"/>
              </a:lnSpc>
              <a:buFontTx/>
              <a:buNone/>
            </a:pPr>
            <a:r>
              <a:rPr lang="en-US" sz="2200" dirty="0" smtClean="0"/>
              <a:t>In binary numbers, the rightmost bit is called </a:t>
            </a:r>
            <a:r>
              <a:rPr lang="tr-TR" sz="2200" dirty="0" smtClean="0"/>
              <a:t>LSB </a:t>
            </a:r>
            <a:r>
              <a:rPr lang="tr-TR" sz="2200" dirty="0"/>
              <a:t>(</a:t>
            </a:r>
            <a:r>
              <a:rPr lang="tr-TR" sz="2200" dirty="0" err="1"/>
              <a:t>Least</a:t>
            </a:r>
            <a:r>
              <a:rPr lang="tr-TR" sz="2200" dirty="0"/>
              <a:t> </a:t>
            </a:r>
            <a:r>
              <a:rPr lang="tr-TR" sz="2200" dirty="0" err="1"/>
              <a:t>Significant</a:t>
            </a:r>
            <a:r>
              <a:rPr lang="tr-TR" sz="2200" dirty="0"/>
              <a:t> Bit</a:t>
            </a:r>
            <a:r>
              <a:rPr lang="tr-TR" sz="2200" dirty="0" smtClean="0"/>
              <a:t>)</a:t>
            </a:r>
            <a:r>
              <a:rPr lang="en-US" sz="2200" dirty="0" smtClean="0"/>
              <a:t>, and the leftmost bit is called</a:t>
            </a:r>
            <a:r>
              <a:rPr lang="tr-TR" sz="2200" dirty="0" smtClean="0"/>
              <a:t> MSB </a:t>
            </a:r>
            <a:r>
              <a:rPr lang="tr-TR" sz="2200" dirty="0"/>
              <a:t>(</a:t>
            </a:r>
            <a:r>
              <a:rPr lang="tr-TR" sz="2200" dirty="0" err="1"/>
              <a:t>Most</a:t>
            </a:r>
            <a:r>
              <a:rPr lang="tr-TR" sz="2200" dirty="0"/>
              <a:t> </a:t>
            </a:r>
            <a:r>
              <a:rPr lang="tr-TR" sz="2200" dirty="0" err="1"/>
              <a:t>Significant</a:t>
            </a:r>
            <a:r>
              <a:rPr lang="tr-TR" sz="2200" dirty="0"/>
              <a:t> Bit</a:t>
            </a:r>
            <a:r>
              <a:rPr lang="tr-TR" sz="2200" dirty="0" smtClean="0"/>
              <a:t>)</a:t>
            </a:r>
            <a:r>
              <a:rPr lang="en-US" sz="2200" dirty="0" smtClean="0"/>
              <a:t>.</a:t>
            </a:r>
          </a:p>
          <a:p>
            <a:pPr marL="0" indent="0" algn="just">
              <a:lnSpc>
                <a:spcPct val="90000"/>
              </a:lnSpc>
              <a:buFontTx/>
              <a:buNone/>
            </a:pPr>
            <a:endParaRPr lang="en-US" sz="1400" dirty="0"/>
          </a:p>
          <a:p>
            <a:pPr marL="0" indent="0" algn="just">
              <a:lnSpc>
                <a:spcPct val="90000"/>
              </a:lnSpc>
              <a:buFontTx/>
              <a:buNone/>
            </a:pPr>
            <a:endParaRPr lang="tr-TR" sz="2200" dirty="0"/>
          </a:p>
          <a:p>
            <a:pPr marL="0" indent="0" algn="just">
              <a:lnSpc>
                <a:spcPct val="90000"/>
              </a:lnSpc>
              <a:buFontTx/>
              <a:buNone/>
            </a:pPr>
            <a:endParaRPr lang="tr-TR" sz="1000" dirty="0"/>
          </a:p>
          <a:p>
            <a:pPr marL="0" indent="0" algn="just">
              <a:lnSpc>
                <a:spcPct val="90000"/>
              </a:lnSpc>
              <a:buFontTx/>
              <a:buNone/>
            </a:pPr>
            <a:r>
              <a:rPr lang="tr-TR" sz="2200" dirty="0"/>
              <a:t>   11001001</a:t>
            </a:r>
            <a:r>
              <a:rPr lang="tr-TR" sz="2200" baseline="-25000" dirty="0"/>
              <a:t>2</a:t>
            </a:r>
            <a:r>
              <a:rPr lang="tr-TR" sz="2200" dirty="0"/>
              <a:t> </a:t>
            </a:r>
          </a:p>
          <a:p>
            <a:pPr marL="0" indent="0" algn="just">
              <a:lnSpc>
                <a:spcPct val="90000"/>
              </a:lnSpc>
              <a:buFontTx/>
              <a:buNone/>
            </a:pPr>
            <a:endParaRPr lang="tr-TR" sz="1000" dirty="0"/>
          </a:p>
          <a:p>
            <a:pPr marL="0" indent="0" algn="just">
              <a:lnSpc>
                <a:spcPct val="90000"/>
              </a:lnSpc>
              <a:buFontTx/>
              <a:buNone/>
            </a:pPr>
            <a:r>
              <a:rPr lang="tr-TR" sz="2200" dirty="0"/>
              <a:t>MSB      LSB</a:t>
            </a:r>
          </a:p>
          <a:p>
            <a:pPr marL="0" indent="0" algn="just">
              <a:lnSpc>
                <a:spcPct val="90000"/>
              </a:lnSpc>
              <a:buFontTx/>
              <a:buNone/>
            </a:pPr>
            <a:endParaRPr lang="tr-TR" sz="1000" dirty="0"/>
          </a:p>
          <a:p>
            <a:pPr marL="0" indent="0" algn="just">
              <a:lnSpc>
                <a:spcPct val="90000"/>
              </a:lnSpc>
              <a:buFontTx/>
              <a:buNone/>
            </a:pPr>
            <a:r>
              <a:rPr lang="en-US" sz="2200" dirty="0" smtClean="0"/>
              <a:t>An </a:t>
            </a:r>
            <a:r>
              <a:rPr lang="tr-TR" sz="2200" dirty="0" smtClean="0"/>
              <a:t>n</a:t>
            </a:r>
            <a:r>
              <a:rPr lang="en-US" sz="2200" dirty="0" smtClean="0"/>
              <a:t>-</a:t>
            </a:r>
            <a:r>
              <a:rPr lang="tr-TR" sz="2200" dirty="0" smtClean="0"/>
              <a:t>bit </a:t>
            </a:r>
            <a:r>
              <a:rPr lang="en-US" sz="2200" dirty="0" smtClean="0"/>
              <a:t>binary number can be between </a:t>
            </a:r>
            <a:r>
              <a:rPr lang="tr-TR" sz="2200" dirty="0" smtClean="0"/>
              <a:t>0 </a:t>
            </a:r>
            <a:r>
              <a:rPr lang="en-US" sz="2200" dirty="0" smtClean="0"/>
              <a:t>and</a:t>
            </a:r>
            <a:r>
              <a:rPr lang="tr-TR" sz="2200" dirty="0" smtClean="0"/>
              <a:t> (2</a:t>
            </a:r>
            <a:r>
              <a:rPr lang="tr-TR" sz="2200" baseline="30000" dirty="0" smtClean="0"/>
              <a:t>n </a:t>
            </a:r>
            <a:r>
              <a:rPr lang="tr-TR" sz="2200" dirty="0" smtClean="0"/>
              <a:t>-1).</a:t>
            </a:r>
            <a:r>
              <a:rPr lang="tr-TR" dirty="0" smtClean="0"/>
              <a:t> </a:t>
            </a:r>
            <a:endParaRPr lang="tr-TR" dirty="0"/>
          </a:p>
          <a:p>
            <a:pPr marL="0" indent="0">
              <a:lnSpc>
                <a:spcPct val="90000"/>
              </a:lnSpc>
              <a:buFontTx/>
              <a:buNone/>
            </a:pPr>
            <a:r>
              <a:rPr lang="tr-TR" sz="2200" dirty="0"/>
              <a:t>         </a:t>
            </a:r>
            <a:r>
              <a:rPr lang="en-US" sz="2200" dirty="0" smtClean="0"/>
              <a:t>                                                             </a:t>
            </a:r>
            <a:r>
              <a:rPr lang="tr-TR" sz="2200" dirty="0" smtClean="0"/>
              <a:t>   110.011</a:t>
            </a:r>
            <a:r>
              <a:rPr lang="tr-TR" sz="2200" baseline="-25000" dirty="0" smtClean="0"/>
              <a:t>2</a:t>
            </a:r>
            <a:endParaRPr lang="en-US" sz="2200" baseline="-25000" dirty="0" smtClean="0"/>
          </a:p>
          <a:p>
            <a:pPr marL="0" indent="0">
              <a:lnSpc>
                <a:spcPct val="90000"/>
              </a:lnSpc>
              <a:buFontTx/>
              <a:buNone/>
            </a:pPr>
            <a:endParaRPr lang="tr-TR" sz="2000" dirty="0"/>
          </a:p>
          <a:p>
            <a:pPr marL="0" indent="0">
              <a:lnSpc>
                <a:spcPct val="90000"/>
              </a:lnSpc>
              <a:buFontTx/>
              <a:buNone/>
            </a:pPr>
            <a:r>
              <a:rPr lang="en-US" sz="2200" dirty="0" smtClean="0"/>
              <a:t>Weights of corresponding bits are:     </a:t>
            </a:r>
            <a:r>
              <a:rPr lang="tr-TR" sz="2200" dirty="0" smtClean="0"/>
              <a:t>2</a:t>
            </a:r>
            <a:r>
              <a:rPr lang="tr-TR" sz="2200" baseline="30000" dirty="0" smtClean="0"/>
              <a:t>2</a:t>
            </a:r>
            <a:r>
              <a:rPr lang="tr-TR" sz="2200" dirty="0" smtClean="0"/>
              <a:t>   </a:t>
            </a:r>
            <a:r>
              <a:rPr lang="tr-TR" sz="2200" dirty="0"/>
              <a:t>2</a:t>
            </a:r>
            <a:r>
              <a:rPr lang="tr-TR" sz="2200" baseline="30000" dirty="0"/>
              <a:t>1</a:t>
            </a:r>
            <a:r>
              <a:rPr lang="tr-TR" sz="2200" dirty="0"/>
              <a:t>  2</a:t>
            </a:r>
            <a:r>
              <a:rPr lang="tr-TR" sz="2200" baseline="30000" dirty="0"/>
              <a:t>0</a:t>
            </a:r>
            <a:r>
              <a:rPr lang="tr-TR" sz="2200" dirty="0"/>
              <a:t>  </a:t>
            </a:r>
            <a:r>
              <a:rPr lang="tr-TR" sz="2200" b="1" dirty="0"/>
              <a:t>. </a:t>
            </a:r>
            <a:r>
              <a:rPr lang="tr-TR" sz="2200" dirty="0"/>
              <a:t>2</a:t>
            </a:r>
            <a:r>
              <a:rPr lang="tr-TR" sz="2200" baseline="30000" dirty="0"/>
              <a:t>-1</a:t>
            </a:r>
            <a:r>
              <a:rPr lang="tr-TR" sz="2200" dirty="0"/>
              <a:t>   2</a:t>
            </a:r>
            <a:r>
              <a:rPr lang="tr-TR" sz="2200" baseline="30000" dirty="0"/>
              <a:t>-2</a:t>
            </a:r>
            <a:r>
              <a:rPr lang="tr-TR" sz="2200" dirty="0"/>
              <a:t>   2</a:t>
            </a:r>
            <a:r>
              <a:rPr lang="tr-TR" sz="2200" baseline="30000" dirty="0"/>
              <a:t>-3</a:t>
            </a:r>
            <a:r>
              <a:rPr lang="tr-TR" sz="2200" dirty="0"/>
              <a:t> </a:t>
            </a:r>
          </a:p>
        </p:txBody>
      </p:sp>
      <p:sp>
        <p:nvSpPr>
          <p:cNvPr id="428038" name="Line 6"/>
          <p:cNvSpPr>
            <a:spLocks noChangeShapeType="1"/>
          </p:cNvSpPr>
          <p:nvPr/>
        </p:nvSpPr>
        <p:spPr bwMode="auto">
          <a:xfrm>
            <a:off x="703263" y="3559175"/>
            <a:ext cx="0" cy="295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39" name="Line 7"/>
          <p:cNvSpPr>
            <a:spLocks noChangeShapeType="1"/>
          </p:cNvSpPr>
          <p:nvPr/>
        </p:nvSpPr>
        <p:spPr bwMode="auto">
          <a:xfrm>
            <a:off x="1689100" y="3559175"/>
            <a:ext cx="0" cy="295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0" name="Line 8"/>
          <p:cNvSpPr>
            <a:spLocks noChangeShapeType="1"/>
          </p:cNvSpPr>
          <p:nvPr/>
        </p:nvSpPr>
        <p:spPr bwMode="auto">
          <a:xfrm flipH="1">
            <a:off x="4811152" y="5162550"/>
            <a:ext cx="773112" cy="40798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1" name="Line 9"/>
          <p:cNvSpPr>
            <a:spLocks noChangeShapeType="1"/>
          </p:cNvSpPr>
          <p:nvPr/>
        </p:nvSpPr>
        <p:spPr bwMode="auto">
          <a:xfrm flipH="1">
            <a:off x="5260414" y="5191125"/>
            <a:ext cx="492125" cy="407988"/>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2" name="Line 10"/>
          <p:cNvSpPr>
            <a:spLocks noChangeShapeType="1"/>
          </p:cNvSpPr>
          <p:nvPr/>
        </p:nvSpPr>
        <p:spPr bwMode="auto">
          <a:xfrm flipH="1">
            <a:off x="5711264" y="5162550"/>
            <a:ext cx="182563" cy="4365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3" name="Line 11"/>
          <p:cNvSpPr>
            <a:spLocks noChangeShapeType="1"/>
          </p:cNvSpPr>
          <p:nvPr/>
        </p:nvSpPr>
        <p:spPr bwMode="auto">
          <a:xfrm>
            <a:off x="6133539" y="5162550"/>
            <a:ext cx="0" cy="422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4" name="Line 12"/>
          <p:cNvSpPr>
            <a:spLocks noChangeShapeType="1"/>
          </p:cNvSpPr>
          <p:nvPr/>
        </p:nvSpPr>
        <p:spPr bwMode="auto">
          <a:xfrm>
            <a:off x="6273239" y="5191125"/>
            <a:ext cx="323850" cy="436563"/>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
        <p:nvSpPr>
          <p:cNvPr id="428045" name="Line 13"/>
          <p:cNvSpPr>
            <a:spLocks noChangeShapeType="1"/>
          </p:cNvSpPr>
          <p:nvPr/>
        </p:nvSpPr>
        <p:spPr bwMode="auto">
          <a:xfrm>
            <a:off x="6385952" y="5191125"/>
            <a:ext cx="703262" cy="422275"/>
          </a:xfrm>
          <a:prstGeom prst="line">
            <a:avLst/>
          </a:prstGeom>
          <a:noFill/>
          <a:ln w="9525">
            <a:solidFill>
              <a:schemeClr val="tx1"/>
            </a:solidFill>
            <a:round/>
            <a:headEnd/>
            <a:tailEnd type="triangle" w="med" len="med"/>
          </a:ln>
          <a:effectLst/>
        </p:spPr>
        <p:txBody>
          <a:bodyPr lIns="36000" tIns="36000" rIns="36000" bIns="36000"/>
          <a:lstStyle/>
          <a:p>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29058" name="Rectangle 2"/>
          <p:cNvSpPr>
            <a:spLocks noGrp="1" noChangeArrowheads="1"/>
          </p:cNvSpPr>
          <p:nvPr>
            <p:ph type="title"/>
          </p:nvPr>
        </p:nvSpPr>
        <p:spPr/>
        <p:txBody>
          <a:bodyPr/>
          <a:lstStyle/>
          <a:p>
            <a:r>
              <a:rPr lang="en-US" sz="2400" b="1" dirty="0" smtClean="0"/>
              <a:t>Number Systems</a:t>
            </a:r>
            <a:endParaRPr lang="tr-TR" sz="2400" b="1" dirty="0"/>
          </a:p>
        </p:txBody>
      </p:sp>
      <p:sp>
        <p:nvSpPr>
          <p:cNvPr id="429059" name="Rectangle 3"/>
          <p:cNvSpPr>
            <a:spLocks noGrp="1" noChangeArrowheads="1"/>
          </p:cNvSpPr>
          <p:nvPr>
            <p:ph type="body" idx="1"/>
          </p:nvPr>
        </p:nvSpPr>
        <p:spPr>
          <a:xfrm>
            <a:off x="331788" y="941388"/>
            <a:ext cx="8375650" cy="5289550"/>
          </a:xfrm>
        </p:spPr>
        <p:txBody>
          <a:bodyPr/>
          <a:lstStyle/>
          <a:p>
            <a:pPr marL="0" indent="0" algn="just">
              <a:buFontTx/>
              <a:buNone/>
            </a:pPr>
            <a:r>
              <a:rPr lang="en-US" sz="2200" b="1" dirty="0" smtClean="0"/>
              <a:t>Conversion of binary numbers to decimal:</a:t>
            </a:r>
          </a:p>
          <a:p>
            <a:pPr marL="0" indent="0" algn="just">
              <a:buFontTx/>
              <a:buNone/>
            </a:pPr>
            <a:r>
              <a:rPr lang="en-US" sz="2200" dirty="0" smtClean="0"/>
              <a:t>Binary numbers are converted to decimal by adding up the weights of 1’s.</a:t>
            </a:r>
            <a:endParaRPr lang="en-US" sz="2200" dirty="0"/>
          </a:p>
          <a:p>
            <a:pPr marL="0" indent="0" algn="just">
              <a:buFontTx/>
              <a:buNone/>
            </a:pPr>
            <a:endParaRPr lang="tr-TR" sz="1000" dirty="0"/>
          </a:p>
          <a:p>
            <a:pPr marL="0" indent="0">
              <a:buFontTx/>
              <a:buNone/>
            </a:pPr>
            <a:r>
              <a:rPr lang="en-US" sz="2200" dirty="0" smtClean="0"/>
              <a:t>The binary number </a:t>
            </a:r>
            <a:r>
              <a:rPr lang="tr-TR" sz="2200" dirty="0" smtClean="0"/>
              <a:t>10110</a:t>
            </a:r>
            <a:r>
              <a:rPr lang="tr-TR" sz="2200" baseline="-25000" dirty="0" smtClean="0"/>
              <a:t>2</a:t>
            </a:r>
            <a:r>
              <a:rPr lang="en-US" sz="2200" baseline="-25000" dirty="0" smtClean="0"/>
              <a:t> </a:t>
            </a:r>
            <a:r>
              <a:rPr lang="en-US" sz="2200" dirty="0"/>
              <a:t>corresponds</a:t>
            </a:r>
            <a:r>
              <a:rPr lang="en-US" sz="2200" dirty="0" smtClean="0"/>
              <a:t> to</a:t>
            </a:r>
            <a:r>
              <a:rPr lang="tr-TR" sz="2200" dirty="0" smtClean="0"/>
              <a:t> </a:t>
            </a:r>
            <a:r>
              <a:rPr lang="en-US" sz="2200" dirty="0" smtClean="0"/>
              <a:t>decimal number </a:t>
            </a:r>
            <a:r>
              <a:rPr lang="tr-TR" sz="2200" dirty="0" smtClean="0"/>
              <a:t>2</a:t>
            </a:r>
            <a:r>
              <a:rPr lang="tr-TR" sz="2200" baseline="30000" dirty="0" smtClean="0"/>
              <a:t>4</a:t>
            </a:r>
            <a:r>
              <a:rPr lang="tr-TR" sz="2200" dirty="0" smtClean="0"/>
              <a:t>+2</a:t>
            </a:r>
            <a:r>
              <a:rPr lang="tr-TR" sz="2200" baseline="30000" dirty="0" smtClean="0"/>
              <a:t>2</a:t>
            </a:r>
            <a:r>
              <a:rPr lang="tr-TR" sz="2200" dirty="0" smtClean="0"/>
              <a:t>+2</a:t>
            </a:r>
            <a:r>
              <a:rPr lang="tr-TR" sz="2200" baseline="30000" dirty="0" smtClean="0"/>
              <a:t>1</a:t>
            </a:r>
            <a:r>
              <a:rPr lang="tr-TR" sz="2200" dirty="0" smtClean="0"/>
              <a:t>=22</a:t>
            </a:r>
            <a:endParaRPr lang="tr-TR" sz="2200" dirty="0"/>
          </a:p>
          <a:p>
            <a:pPr marL="0" indent="0">
              <a:buFontTx/>
              <a:buNone/>
            </a:pPr>
            <a:r>
              <a:rPr lang="en-US" sz="2200" dirty="0" smtClean="0"/>
              <a:t>In other words;</a:t>
            </a:r>
          </a:p>
          <a:p>
            <a:pPr marL="0" indent="0">
              <a:buFontTx/>
              <a:buNone/>
            </a:pPr>
            <a:r>
              <a:rPr lang="tr-TR" sz="2200" dirty="0" smtClean="0"/>
              <a:t>(10110)</a:t>
            </a:r>
            <a:r>
              <a:rPr lang="tr-TR" sz="2200" baseline="-25000" dirty="0" smtClean="0"/>
              <a:t>2 </a:t>
            </a:r>
            <a:r>
              <a:rPr lang="tr-TR" sz="2200" dirty="0"/>
              <a:t>= (</a:t>
            </a:r>
            <a:r>
              <a:rPr lang="tr-TR" sz="2200" dirty="0" smtClean="0"/>
              <a:t>22)</a:t>
            </a:r>
            <a:r>
              <a:rPr lang="tr-TR" sz="2200" baseline="-25000" dirty="0" smtClean="0"/>
              <a:t>10</a:t>
            </a:r>
            <a:endParaRPr lang="tr-TR" sz="2200" baseline="-25000" dirty="0"/>
          </a:p>
          <a:p>
            <a:pPr marL="0" indent="0">
              <a:buFontTx/>
              <a:buNone/>
            </a:pPr>
            <a:endParaRPr lang="tr-TR" sz="1000" baseline="-25000" dirty="0"/>
          </a:p>
          <a:p>
            <a:pPr marL="0" indent="0">
              <a:buFontTx/>
              <a:buNone/>
            </a:pPr>
            <a:r>
              <a:rPr lang="en-US" sz="2200" dirty="0" smtClean="0"/>
              <a:t>The binary number </a:t>
            </a:r>
            <a:r>
              <a:rPr lang="tr-TR" sz="2200" dirty="0" smtClean="0"/>
              <a:t>10.101</a:t>
            </a:r>
            <a:r>
              <a:rPr lang="tr-TR" sz="2200" baseline="-25000" dirty="0" smtClean="0"/>
              <a:t>2</a:t>
            </a:r>
            <a:r>
              <a:rPr lang="tr-TR" sz="2200" dirty="0" smtClean="0"/>
              <a:t> </a:t>
            </a:r>
            <a:r>
              <a:rPr lang="en-US" sz="2200" dirty="0" smtClean="0"/>
              <a:t>corresponds to decimal </a:t>
            </a:r>
            <a:r>
              <a:rPr lang="tr-TR" sz="2200" dirty="0" smtClean="0"/>
              <a:t>2</a:t>
            </a:r>
            <a:r>
              <a:rPr lang="tr-TR" sz="2200" baseline="30000" dirty="0" smtClean="0"/>
              <a:t>1</a:t>
            </a:r>
            <a:r>
              <a:rPr lang="tr-TR" sz="2200" dirty="0" smtClean="0"/>
              <a:t>+2</a:t>
            </a:r>
            <a:r>
              <a:rPr lang="tr-TR" sz="2200" baseline="30000" dirty="0" smtClean="0"/>
              <a:t>-1</a:t>
            </a:r>
            <a:r>
              <a:rPr lang="tr-TR" sz="2200" dirty="0" smtClean="0"/>
              <a:t>+2</a:t>
            </a:r>
            <a:r>
              <a:rPr lang="tr-TR" sz="2200" baseline="30000" dirty="0" smtClean="0"/>
              <a:t>-3 </a:t>
            </a:r>
            <a:r>
              <a:rPr lang="tr-TR" sz="2200" dirty="0"/>
              <a:t>= </a:t>
            </a:r>
            <a:r>
              <a:rPr lang="tr-TR" sz="2200" dirty="0" smtClean="0"/>
              <a:t>2.625</a:t>
            </a:r>
            <a:endParaRPr lang="tr-TR"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30082" name="Rectangle 2"/>
          <p:cNvSpPr>
            <a:spLocks noGrp="1" noChangeArrowheads="1"/>
          </p:cNvSpPr>
          <p:nvPr>
            <p:ph type="title"/>
          </p:nvPr>
        </p:nvSpPr>
        <p:spPr/>
        <p:txBody>
          <a:bodyPr/>
          <a:lstStyle/>
          <a:p>
            <a:r>
              <a:rPr lang="en-US" sz="2400" b="1" dirty="0" smtClean="0"/>
              <a:t>Number Systems</a:t>
            </a:r>
            <a:endParaRPr lang="tr-TR" sz="2400" b="1" dirty="0"/>
          </a:p>
        </p:txBody>
      </p:sp>
      <p:sp>
        <p:nvSpPr>
          <p:cNvPr id="430083" name="Rectangle 3"/>
          <p:cNvSpPr>
            <a:spLocks noGrp="1" noChangeArrowheads="1"/>
          </p:cNvSpPr>
          <p:nvPr>
            <p:ph type="body" idx="1"/>
          </p:nvPr>
        </p:nvSpPr>
        <p:spPr>
          <a:xfrm>
            <a:off x="331788" y="941388"/>
            <a:ext cx="8375650" cy="5360800"/>
          </a:xfrm>
        </p:spPr>
        <p:txBody>
          <a:bodyPr/>
          <a:lstStyle/>
          <a:p>
            <a:pPr marL="0" indent="0" algn="just">
              <a:lnSpc>
                <a:spcPct val="80000"/>
              </a:lnSpc>
              <a:buFontTx/>
              <a:buNone/>
            </a:pPr>
            <a:r>
              <a:rPr lang="en-US" sz="2200" b="1" dirty="0" smtClean="0"/>
              <a:t>Conversion of decimal numbers to binary:</a:t>
            </a:r>
            <a:endParaRPr lang="tr-TR" sz="2200" dirty="0"/>
          </a:p>
          <a:p>
            <a:pPr marL="0" indent="0" algn="just">
              <a:lnSpc>
                <a:spcPct val="80000"/>
              </a:lnSpc>
              <a:buFontTx/>
              <a:buNone/>
            </a:pPr>
            <a:r>
              <a:rPr lang="en-US" sz="2200" dirty="0" smtClean="0"/>
              <a:t>This conversion can be done in two ways.</a:t>
            </a:r>
            <a:endParaRPr lang="tr-TR" sz="2200" dirty="0"/>
          </a:p>
          <a:p>
            <a:pPr marL="0" indent="0" algn="just">
              <a:lnSpc>
                <a:spcPct val="80000"/>
              </a:lnSpc>
              <a:buNone/>
            </a:pPr>
            <a:r>
              <a:rPr lang="en-US" sz="2200" b="1" i="1" dirty="0" smtClean="0">
                <a:solidFill>
                  <a:srgbClr val="FF0000"/>
                </a:solidFill>
              </a:rPr>
              <a:t>1</a:t>
            </a:r>
            <a:r>
              <a:rPr lang="en-US" sz="2200" b="1" i="1" baseline="30000" dirty="0" smtClean="0">
                <a:solidFill>
                  <a:srgbClr val="FF0000"/>
                </a:solidFill>
              </a:rPr>
              <a:t>st</a:t>
            </a:r>
            <a:r>
              <a:rPr lang="en-US" sz="2200" b="1" i="1" dirty="0" smtClean="0">
                <a:solidFill>
                  <a:srgbClr val="FF0000"/>
                </a:solidFill>
              </a:rPr>
              <a:t> method</a:t>
            </a:r>
          </a:p>
          <a:p>
            <a:pPr marL="0" indent="0" algn="just">
              <a:lnSpc>
                <a:spcPct val="80000"/>
              </a:lnSpc>
              <a:buNone/>
            </a:pPr>
            <a:r>
              <a:rPr lang="en-US" sz="2200" dirty="0" smtClean="0"/>
              <a:t>Write down the binary weights as a sequence as below. (The number of bits depends on the number to convert).</a:t>
            </a:r>
          </a:p>
          <a:p>
            <a:pPr marL="0" indent="0" algn="just">
              <a:lnSpc>
                <a:spcPct val="80000"/>
              </a:lnSpc>
              <a:buNone/>
            </a:pPr>
            <a:r>
              <a:rPr lang="en-US" sz="2200" dirty="0" smtClean="0"/>
              <a:t> … 256 128 </a:t>
            </a:r>
            <a:r>
              <a:rPr lang="tr-TR" sz="2200" dirty="0" smtClean="0"/>
              <a:t>64 32 16 8 4 2 1</a:t>
            </a:r>
            <a:endParaRPr lang="tr-TR" sz="2200" dirty="0"/>
          </a:p>
          <a:p>
            <a:pPr marL="0" indent="0" algn="just">
              <a:lnSpc>
                <a:spcPct val="80000"/>
              </a:lnSpc>
              <a:buFontTx/>
              <a:buNone/>
            </a:pPr>
            <a:endParaRPr lang="tr-TR" sz="1000" dirty="0"/>
          </a:p>
          <a:p>
            <a:pPr marL="0" indent="0" algn="just">
              <a:lnSpc>
                <a:spcPct val="80000"/>
              </a:lnSpc>
              <a:buFontTx/>
              <a:buNone/>
            </a:pPr>
            <a:r>
              <a:rPr lang="en-US" sz="2200" dirty="0" smtClean="0"/>
              <a:t>Then, find out which weights have a sum of the number to convert. And then, mark those bits as 1, and the rest as 0.</a:t>
            </a:r>
          </a:p>
          <a:p>
            <a:pPr marL="0" indent="0" algn="just">
              <a:lnSpc>
                <a:spcPct val="80000"/>
              </a:lnSpc>
              <a:buFontTx/>
              <a:buNone/>
            </a:pPr>
            <a:endParaRPr lang="en-US" sz="2200" dirty="0" smtClean="0"/>
          </a:p>
          <a:p>
            <a:pPr marL="0" indent="0" algn="just">
              <a:lnSpc>
                <a:spcPct val="80000"/>
              </a:lnSpc>
              <a:buFontTx/>
              <a:buNone/>
            </a:pPr>
            <a:r>
              <a:rPr lang="en-US" sz="2200" b="1" dirty="0" smtClean="0"/>
              <a:t>Example: </a:t>
            </a:r>
            <a:r>
              <a:rPr lang="en-US" sz="2200" dirty="0" smtClean="0"/>
              <a:t>Let’s convert 98 to binary.</a:t>
            </a:r>
          </a:p>
          <a:p>
            <a:pPr marL="0" indent="0" algn="just">
              <a:lnSpc>
                <a:spcPct val="80000"/>
              </a:lnSpc>
              <a:buFontTx/>
              <a:buNone/>
            </a:pPr>
            <a:r>
              <a:rPr lang="en-US" sz="2200" dirty="0" smtClean="0"/>
              <a:t>98 = 64 + 32 + 2</a:t>
            </a:r>
          </a:p>
          <a:p>
            <a:pPr marL="0" indent="0" algn="just">
              <a:lnSpc>
                <a:spcPct val="80000"/>
              </a:lnSpc>
              <a:buFontTx/>
              <a:buNone/>
            </a:pPr>
            <a:r>
              <a:rPr lang="en-US" sz="2200" dirty="0" smtClean="0"/>
              <a:t>So, we find out that the binary number is;</a:t>
            </a:r>
            <a:endParaRPr lang="tr-TR" sz="2200" dirty="0"/>
          </a:p>
          <a:p>
            <a:pPr marL="0" indent="0" algn="just">
              <a:lnSpc>
                <a:spcPct val="80000"/>
              </a:lnSpc>
              <a:buFontTx/>
              <a:buNone/>
            </a:pPr>
            <a:r>
              <a:rPr lang="en-US" sz="2200" dirty="0" smtClean="0"/>
              <a:t> 64 32 16 8 4 2 1</a:t>
            </a:r>
          </a:p>
          <a:p>
            <a:pPr marL="0" indent="0" algn="just">
              <a:lnSpc>
                <a:spcPct val="80000"/>
              </a:lnSpc>
              <a:buFontTx/>
              <a:buNone/>
            </a:pPr>
            <a:r>
              <a:rPr lang="en-US" sz="2200" dirty="0" smtClean="0"/>
              <a:t>( </a:t>
            </a:r>
            <a:r>
              <a:rPr lang="tr-TR" sz="2200" dirty="0" smtClean="0"/>
              <a:t>1</a:t>
            </a:r>
            <a:r>
              <a:rPr lang="en-US" sz="2200" dirty="0" smtClean="0"/>
              <a:t>   </a:t>
            </a:r>
            <a:r>
              <a:rPr lang="tr-TR" sz="2200" dirty="0" smtClean="0"/>
              <a:t>1</a:t>
            </a:r>
            <a:r>
              <a:rPr lang="en-US" sz="2200" dirty="0" smtClean="0"/>
              <a:t>   </a:t>
            </a:r>
            <a:r>
              <a:rPr lang="tr-TR" sz="2200" dirty="0" smtClean="0"/>
              <a:t>0</a:t>
            </a:r>
            <a:r>
              <a:rPr lang="en-US" sz="2200" dirty="0" smtClean="0"/>
              <a:t>  </a:t>
            </a:r>
            <a:r>
              <a:rPr lang="tr-TR" sz="2200" dirty="0" smtClean="0"/>
              <a:t>0</a:t>
            </a:r>
            <a:r>
              <a:rPr lang="en-US" sz="2200" dirty="0" smtClean="0"/>
              <a:t> </a:t>
            </a:r>
            <a:r>
              <a:rPr lang="tr-TR" sz="2200" dirty="0" smtClean="0"/>
              <a:t>0</a:t>
            </a:r>
            <a:r>
              <a:rPr lang="en-US" sz="2200" dirty="0" smtClean="0"/>
              <a:t> </a:t>
            </a:r>
            <a:r>
              <a:rPr lang="tr-TR" sz="2200" dirty="0" smtClean="0"/>
              <a:t>1</a:t>
            </a:r>
            <a:r>
              <a:rPr lang="en-US" sz="2200" dirty="0" smtClean="0"/>
              <a:t> </a:t>
            </a:r>
            <a:r>
              <a:rPr lang="tr-TR" sz="2200" dirty="0" smtClean="0"/>
              <a:t>0</a:t>
            </a:r>
            <a:r>
              <a:rPr lang="en-US" sz="2200" dirty="0" smtClean="0"/>
              <a:t> </a:t>
            </a:r>
            <a:r>
              <a:rPr lang="tr-TR" sz="2200" dirty="0" smtClean="0"/>
              <a:t>)</a:t>
            </a:r>
            <a:r>
              <a:rPr lang="tr-TR" sz="2200" baseline="-25000" dirty="0" smtClean="0"/>
              <a:t>2</a:t>
            </a:r>
            <a:endParaRPr lang="en-US" sz="2200" baseline="-25000" dirty="0" smtClean="0"/>
          </a:p>
          <a:p>
            <a:pPr marL="0" indent="0" algn="just">
              <a:lnSpc>
                <a:spcPct val="80000"/>
              </a:lnSpc>
              <a:buFontTx/>
              <a:buNone/>
            </a:pPr>
            <a:endParaRPr lang="en-US" sz="2200" baseline="-25000" dirty="0" smtClean="0"/>
          </a:p>
          <a:p>
            <a:pPr marL="0" indent="0" algn="just">
              <a:lnSpc>
                <a:spcPct val="80000"/>
              </a:lnSpc>
              <a:buFontTx/>
              <a:buNone/>
            </a:pPr>
            <a:r>
              <a:rPr lang="en-US" sz="2200" dirty="0" smtClean="0"/>
              <a:t>This method is practical especially when converting smaller numbers.</a:t>
            </a:r>
            <a:endParaRPr lang="en-US" sz="2200" baseline="-25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Altbilgi Yer Tutucusu"/>
          <p:cNvSpPr>
            <a:spLocks noGrp="1"/>
          </p:cNvSpPr>
          <p:nvPr>
            <p:ph type="ftr" sz="quarter" idx="10"/>
          </p:nvPr>
        </p:nvSpPr>
        <p:spPr/>
        <p:txBody>
          <a:bodyPr/>
          <a:lstStyle/>
          <a:p>
            <a:r>
              <a:rPr lang="en-US" dirty="0"/>
              <a:t>Logic Circuits</a:t>
            </a:r>
          </a:p>
        </p:txBody>
      </p:sp>
      <p:sp>
        <p:nvSpPr>
          <p:cNvPr id="431106" name="Rectangle 2"/>
          <p:cNvSpPr>
            <a:spLocks noGrp="1" noChangeArrowheads="1"/>
          </p:cNvSpPr>
          <p:nvPr>
            <p:ph type="title"/>
          </p:nvPr>
        </p:nvSpPr>
        <p:spPr/>
        <p:txBody>
          <a:bodyPr/>
          <a:lstStyle/>
          <a:p>
            <a:r>
              <a:rPr lang="en-US" sz="2400" b="1" dirty="0" smtClean="0"/>
              <a:t>Number Systems</a:t>
            </a:r>
            <a:endParaRPr lang="tr-TR" sz="2400" b="1" dirty="0"/>
          </a:p>
        </p:txBody>
      </p:sp>
      <p:sp>
        <p:nvSpPr>
          <p:cNvPr id="431107" name="Rectangle 3"/>
          <p:cNvSpPr>
            <a:spLocks noGrp="1" noChangeArrowheads="1"/>
          </p:cNvSpPr>
          <p:nvPr>
            <p:ph type="body" idx="1"/>
          </p:nvPr>
        </p:nvSpPr>
        <p:spPr>
          <a:xfrm>
            <a:off x="331788" y="955675"/>
            <a:ext cx="8375650" cy="5078413"/>
          </a:xfrm>
        </p:spPr>
        <p:txBody>
          <a:bodyPr/>
          <a:lstStyle/>
          <a:p>
            <a:pPr marL="0" indent="0" algn="just">
              <a:lnSpc>
                <a:spcPct val="80000"/>
              </a:lnSpc>
              <a:buFontTx/>
              <a:buNone/>
            </a:pPr>
            <a:r>
              <a:rPr lang="en-US" sz="2200" b="1" dirty="0"/>
              <a:t>Conversion of decimal numbers to binary</a:t>
            </a:r>
            <a:r>
              <a:rPr lang="en-US" sz="2200" b="1" dirty="0" smtClean="0"/>
              <a:t>:</a:t>
            </a:r>
          </a:p>
          <a:p>
            <a:pPr marL="0" indent="0" algn="just">
              <a:lnSpc>
                <a:spcPct val="80000"/>
              </a:lnSpc>
              <a:buFontTx/>
              <a:buNone/>
            </a:pPr>
            <a:r>
              <a:rPr lang="en-US" sz="2200" b="1" i="1" dirty="0" smtClean="0">
                <a:solidFill>
                  <a:srgbClr val="FF0000"/>
                </a:solidFill>
              </a:rPr>
              <a:t>2</a:t>
            </a:r>
            <a:r>
              <a:rPr lang="en-US" sz="2200" b="1" i="1" baseline="30000" dirty="0" smtClean="0">
                <a:solidFill>
                  <a:srgbClr val="FF0000"/>
                </a:solidFill>
              </a:rPr>
              <a:t>nd</a:t>
            </a:r>
            <a:r>
              <a:rPr lang="en-US" sz="2200" b="1" i="1" dirty="0" smtClean="0">
                <a:solidFill>
                  <a:srgbClr val="FF0000"/>
                </a:solidFill>
              </a:rPr>
              <a:t> method</a:t>
            </a:r>
            <a:endParaRPr lang="tr-TR" sz="2200" b="1" i="1" dirty="0">
              <a:solidFill>
                <a:srgbClr val="FF0000"/>
              </a:solidFill>
            </a:endParaRPr>
          </a:p>
          <a:p>
            <a:pPr marL="0" indent="0" algn="just">
              <a:buNone/>
            </a:pPr>
            <a:r>
              <a:rPr lang="en-US" sz="2200" dirty="0" smtClean="0"/>
              <a:t>To convert a decimal number to binary, we divide the decimal number by 2 consecutively until the quotient is 0, and take the remainders.</a:t>
            </a:r>
          </a:p>
          <a:p>
            <a:pPr marL="0" indent="0" algn="just">
              <a:buNone/>
            </a:pPr>
            <a:r>
              <a:rPr lang="en-US" sz="2200" dirty="0" smtClean="0"/>
              <a:t>The remainder of first division is the LSB, and the remainder of last division is MSB.</a:t>
            </a:r>
            <a:endParaRPr lang="tr-TR" sz="2200" b="1" dirty="0"/>
          </a:p>
          <a:p>
            <a:pPr marL="0" indent="0">
              <a:buFontTx/>
              <a:buNone/>
            </a:pPr>
            <a:endParaRPr lang="tr-TR" sz="2200" b="1" dirty="0"/>
          </a:p>
          <a:p>
            <a:pPr marL="0" indent="0">
              <a:buFontTx/>
              <a:buNone/>
            </a:pPr>
            <a:r>
              <a:rPr lang="en-US" sz="2200" b="1" dirty="0" smtClean="0"/>
              <a:t>Example</a:t>
            </a:r>
            <a:r>
              <a:rPr lang="tr-TR" sz="2200" b="1" dirty="0" smtClean="0"/>
              <a:t>: </a:t>
            </a:r>
            <a:r>
              <a:rPr lang="en-US" sz="2200" dirty="0" smtClean="0"/>
              <a:t>Let’s convert </a:t>
            </a:r>
            <a:r>
              <a:rPr lang="tr-TR" sz="2200" dirty="0"/>
              <a:t>(13)</a:t>
            </a:r>
            <a:r>
              <a:rPr lang="tr-TR" sz="2200" baseline="-25000" dirty="0"/>
              <a:t>10</a:t>
            </a:r>
            <a:r>
              <a:rPr lang="en-US" sz="2200" dirty="0" smtClean="0"/>
              <a:t> to binary.</a:t>
            </a:r>
            <a:endParaRPr lang="tr-TR" sz="2200" dirty="0"/>
          </a:p>
          <a:p>
            <a:pPr marL="0" indent="0">
              <a:buFontTx/>
              <a:buNone/>
            </a:pPr>
            <a:r>
              <a:rPr lang="en-US" sz="2200" u="sng" dirty="0" smtClean="0"/>
              <a:t>Division</a:t>
            </a:r>
            <a:r>
              <a:rPr lang="tr-TR" sz="2200" dirty="0"/>
              <a:t>	</a:t>
            </a:r>
            <a:r>
              <a:rPr lang="en-US" sz="2200" dirty="0" smtClean="0"/>
              <a:t>   </a:t>
            </a:r>
            <a:r>
              <a:rPr lang="en-US" sz="2200" u="sng" dirty="0" smtClean="0"/>
              <a:t>Remainder</a:t>
            </a:r>
            <a:endParaRPr lang="tr-TR" sz="2200" u="sng" dirty="0"/>
          </a:p>
          <a:p>
            <a:pPr marL="0" indent="0">
              <a:buFontTx/>
              <a:buNone/>
            </a:pPr>
            <a:r>
              <a:rPr lang="tr-TR" sz="2200" dirty="0"/>
              <a:t>13/2 = 6	   1 (LSB)</a:t>
            </a:r>
          </a:p>
          <a:p>
            <a:pPr marL="0" indent="0">
              <a:buFontTx/>
              <a:buNone/>
            </a:pPr>
            <a:r>
              <a:rPr lang="tr-TR" sz="2200" dirty="0"/>
              <a:t>   6/2= 3	   0	           (13)</a:t>
            </a:r>
            <a:r>
              <a:rPr lang="tr-TR" sz="2200" baseline="-25000" dirty="0"/>
              <a:t>10</a:t>
            </a:r>
            <a:r>
              <a:rPr lang="tr-TR" sz="2200" dirty="0"/>
              <a:t> = (1101)</a:t>
            </a:r>
            <a:r>
              <a:rPr lang="tr-TR" sz="2200" baseline="-25000" dirty="0"/>
              <a:t>2</a:t>
            </a:r>
          </a:p>
          <a:p>
            <a:pPr marL="0" indent="0">
              <a:buFontTx/>
              <a:buNone/>
            </a:pPr>
            <a:r>
              <a:rPr lang="tr-TR" sz="2200" dirty="0"/>
              <a:t>   3/2= 1	   1</a:t>
            </a:r>
          </a:p>
          <a:p>
            <a:pPr marL="0" indent="0">
              <a:buFontTx/>
              <a:buNone/>
            </a:pPr>
            <a:r>
              <a:rPr lang="tr-TR" sz="2200" dirty="0"/>
              <a:t>   1/2= 0	   1 (MSB)</a:t>
            </a:r>
          </a:p>
        </p:txBody>
      </p:sp>
      <p:sp>
        <p:nvSpPr>
          <p:cNvPr id="431108" name="AutoShape 4"/>
          <p:cNvSpPr>
            <a:spLocks/>
          </p:cNvSpPr>
          <p:nvPr/>
        </p:nvSpPr>
        <p:spPr bwMode="auto">
          <a:xfrm>
            <a:off x="3540125" y="4450135"/>
            <a:ext cx="100013" cy="1400175"/>
          </a:xfrm>
          <a:prstGeom prst="rightBrace">
            <a:avLst>
              <a:gd name="adj1" fmla="val 116666"/>
              <a:gd name="adj2" fmla="val 50000"/>
            </a:avLst>
          </a:prstGeom>
          <a:noFill/>
          <a:ln w="9525">
            <a:solidFill>
              <a:srgbClr val="000000"/>
            </a:solidFill>
            <a:round/>
            <a:headEnd/>
            <a:tailEnd/>
          </a:ln>
        </p:spPr>
        <p:txBody>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0"/>
          </p:nvPr>
        </p:nvSpPr>
        <p:spPr/>
        <p:txBody>
          <a:bodyPr/>
          <a:lstStyle/>
          <a:p>
            <a:r>
              <a:rPr lang="en-US" dirty="0"/>
              <a:t>Logic Circuits</a:t>
            </a:r>
          </a:p>
        </p:txBody>
      </p:sp>
      <p:sp>
        <p:nvSpPr>
          <p:cNvPr id="432130" name="Rectangle 2"/>
          <p:cNvSpPr>
            <a:spLocks noGrp="1" noChangeArrowheads="1"/>
          </p:cNvSpPr>
          <p:nvPr>
            <p:ph type="title"/>
          </p:nvPr>
        </p:nvSpPr>
        <p:spPr/>
        <p:txBody>
          <a:bodyPr/>
          <a:lstStyle/>
          <a:p>
            <a:r>
              <a:rPr lang="en-US" sz="2400" b="1" dirty="0"/>
              <a:t>Number </a:t>
            </a:r>
            <a:r>
              <a:rPr lang="en-US" sz="2400" b="1" dirty="0" smtClean="0"/>
              <a:t>Systems</a:t>
            </a:r>
            <a:endParaRPr lang="tr-TR" sz="2400" b="1" dirty="0"/>
          </a:p>
        </p:txBody>
      </p:sp>
      <p:sp>
        <p:nvSpPr>
          <p:cNvPr id="432131" name="Rectangle 3"/>
          <p:cNvSpPr>
            <a:spLocks noGrp="1" noChangeArrowheads="1"/>
          </p:cNvSpPr>
          <p:nvPr>
            <p:ph type="body" idx="1"/>
          </p:nvPr>
        </p:nvSpPr>
        <p:spPr>
          <a:xfrm>
            <a:off x="317500" y="912813"/>
            <a:ext cx="8375650" cy="5078412"/>
          </a:xfrm>
        </p:spPr>
        <p:txBody>
          <a:bodyPr/>
          <a:lstStyle/>
          <a:p>
            <a:pPr marL="0" indent="0">
              <a:spcBef>
                <a:spcPts val="0"/>
              </a:spcBef>
              <a:buFontTx/>
              <a:buNone/>
            </a:pPr>
            <a:r>
              <a:rPr lang="en-US" sz="2200" b="1" dirty="0" smtClean="0"/>
              <a:t>Conversion of decimal floating point numbers to binary:</a:t>
            </a:r>
            <a:endParaRPr lang="tr-TR" sz="2200" b="1" dirty="0"/>
          </a:p>
          <a:p>
            <a:pPr marL="0" indent="0" algn="just">
              <a:spcBef>
                <a:spcPts val="0"/>
              </a:spcBef>
              <a:buFontTx/>
              <a:buNone/>
            </a:pPr>
            <a:r>
              <a:rPr lang="en-US" sz="2200" dirty="0" smtClean="0"/>
              <a:t>This conversion can be done in two ways.</a:t>
            </a:r>
          </a:p>
          <a:p>
            <a:pPr marL="0" indent="0" algn="just">
              <a:spcBef>
                <a:spcPts val="0"/>
              </a:spcBef>
              <a:buFontTx/>
              <a:buNone/>
            </a:pPr>
            <a:r>
              <a:rPr lang="en-US" sz="2200" b="1" i="1" dirty="0" smtClean="0">
                <a:solidFill>
                  <a:srgbClr val="FF0000"/>
                </a:solidFill>
              </a:rPr>
              <a:t>1</a:t>
            </a:r>
            <a:r>
              <a:rPr lang="en-US" sz="2200" b="1" i="1" baseline="30000" dirty="0" smtClean="0">
                <a:solidFill>
                  <a:srgbClr val="FF0000"/>
                </a:solidFill>
              </a:rPr>
              <a:t>st</a:t>
            </a:r>
            <a:r>
              <a:rPr lang="en-US" sz="2200" b="1" i="1" dirty="0">
                <a:solidFill>
                  <a:srgbClr val="FF0000"/>
                </a:solidFill>
              </a:rPr>
              <a:t> </a:t>
            </a:r>
            <a:r>
              <a:rPr lang="en-US" sz="2200" b="1" i="1" dirty="0" smtClean="0">
                <a:solidFill>
                  <a:srgbClr val="FF0000"/>
                </a:solidFill>
              </a:rPr>
              <a:t>method</a:t>
            </a:r>
            <a:endParaRPr lang="tr-TR" sz="2200" b="1" i="1" dirty="0">
              <a:solidFill>
                <a:srgbClr val="FF0000"/>
              </a:solidFill>
            </a:endParaRPr>
          </a:p>
          <a:p>
            <a:pPr marL="0" indent="0" algn="just">
              <a:spcBef>
                <a:spcPts val="0"/>
              </a:spcBef>
              <a:buNone/>
            </a:pPr>
            <a:r>
              <a:rPr lang="en-US" sz="2200" dirty="0" smtClean="0"/>
              <a:t>Write down the weights of fractional part of the floating point number as a sequence below.</a:t>
            </a:r>
            <a:r>
              <a:rPr lang="tr-TR" sz="2200" dirty="0" smtClean="0"/>
              <a:t> </a:t>
            </a:r>
            <a:endParaRPr lang="en-US" sz="2200" dirty="0" smtClean="0"/>
          </a:p>
          <a:p>
            <a:pPr marL="0" indent="0" algn="just">
              <a:spcBef>
                <a:spcPts val="0"/>
              </a:spcBef>
              <a:buNone/>
            </a:pPr>
            <a:r>
              <a:rPr lang="en-US" sz="2200" dirty="0" smtClean="0"/>
              <a:t>0.5 0.25 0.125 0.0625 …</a:t>
            </a:r>
            <a:endParaRPr lang="tr-TR" sz="2200" dirty="0"/>
          </a:p>
          <a:p>
            <a:pPr marL="0" indent="0" algn="just">
              <a:spcBef>
                <a:spcPts val="0"/>
              </a:spcBef>
              <a:buNone/>
            </a:pPr>
            <a:endParaRPr lang="en-US" sz="1000" dirty="0" smtClean="0"/>
          </a:p>
          <a:p>
            <a:pPr marL="0" indent="0" algn="just">
              <a:spcBef>
                <a:spcPts val="0"/>
              </a:spcBef>
              <a:buNone/>
            </a:pPr>
            <a:r>
              <a:rPr lang="en-US" sz="2200" dirty="0"/>
              <a:t>Then, find out which </a:t>
            </a:r>
            <a:r>
              <a:rPr lang="en-US" sz="2200" dirty="0" smtClean="0"/>
              <a:t>weights </a:t>
            </a:r>
            <a:r>
              <a:rPr lang="en-US" sz="2200" dirty="0"/>
              <a:t>have a sum of the </a:t>
            </a:r>
            <a:r>
              <a:rPr lang="en-US" sz="2200" dirty="0" smtClean="0"/>
              <a:t>fractional part </a:t>
            </a:r>
            <a:r>
              <a:rPr lang="en-US" sz="2200" dirty="0"/>
              <a:t>to convert. </a:t>
            </a:r>
            <a:r>
              <a:rPr lang="en-US" sz="2200" dirty="0" smtClean="0"/>
              <a:t>And then, </a:t>
            </a:r>
            <a:r>
              <a:rPr lang="en-US" sz="2200" dirty="0"/>
              <a:t>mark those bits as 1, and the rest as 0.</a:t>
            </a:r>
          </a:p>
          <a:p>
            <a:pPr marL="0" indent="0" algn="just">
              <a:spcBef>
                <a:spcPts val="0"/>
              </a:spcBef>
              <a:buFontTx/>
              <a:buNone/>
            </a:pPr>
            <a:endParaRPr lang="en-US" sz="2200" b="1" dirty="0" smtClean="0"/>
          </a:p>
          <a:p>
            <a:pPr marL="0" indent="0" algn="just">
              <a:spcBef>
                <a:spcPts val="0"/>
              </a:spcBef>
              <a:buFontTx/>
              <a:buNone/>
            </a:pPr>
            <a:r>
              <a:rPr lang="en-US" sz="2200" b="1" dirty="0" smtClean="0"/>
              <a:t>Example: </a:t>
            </a:r>
            <a:r>
              <a:rPr lang="en-US" sz="2200" dirty="0" smtClean="0"/>
              <a:t>Let’s convert (</a:t>
            </a:r>
            <a:r>
              <a:rPr lang="tr-TR" sz="2200" dirty="0" smtClean="0"/>
              <a:t>0.625</a:t>
            </a:r>
            <a:r>
              <a:rPr lang="en-US" sz="2200" dirty="0" smtClean="0"/>
              <a:t>)</a:t>
            </a:r>
            <a:r>
              <a:rPr lang="en-US" sz="2200" baseline="-25000" dirty="0" smtClean="0"/>
              <a:t>10</a:t>
            </a:r>
            <a:r>
              <a:rPr lang="tr-TR" sz="2200" dirty="0" smtClean="0"/>
              <a:t> </a:t>
            </a:r>
            <a:r>
              <a:rPr lang="en-US" sz="2200" dirty="0" smtClean="0"/>
              <a:t>to binary.</a:t>
            </a:r>
          </a:p>
          <a:p>
            <a:pPr marL="0" indent="0" algn="just">
              <a:spcBef>
                <a:spcPts val="0"/>
              </a:spcBef>
              <a:buNone/>
            </a:pPr>
            <a:r>
              <a:rPr lang="en-US" sz="2200" dirty="0"/>
              <a:t>0.5 0.25 </a:t>
            </a:r>
            <a:r>
              <a:rPr lang="en-US" sz="2200" dirty="0" smtClean="0"/>
              <a:t>0.125 …</a:t>
            </a:r>
            <a:endParaRPr lang="tr-TR" sz="2200" dirty="0"/>
          </a:p>
          <a:p>
            <a:pPr marL="0" indent="0" algn="just">
              <a:spcBef>
                <a:spcPts val="0"/>
              </a:spcBef>
              <a:buFontTx/>
              <a:buNone/>
            </a:pPr>
            <a:r>
              <a:rPr lang="en-US" sz="2200" dirty="0" smtClean="0"/>
              <a:t>( 1     0        1 )</a:t>
            </a:r>
            <a:r>
              <a:rPr lang="en-US" sz="2200" baseline="-25000" dirty="0" smtClean="0"/>
              <a:t>2</a:t>
            </a:r>
          </a:p>
          <a:p>
            <a:pPr marL="0" indent="0" algn="just">
              <a:spcBef>
                <a:spcPts val="0"/>
              </a:spcBef>
              <a:buFontTx/>
              <a:buNone/>
            </a:pPr>
            <a:endParaRPr lang="en-US" sz="2200" dirty="0" smtClean="0"/>
          </a:p>
          <a:p>
            <a:pPr marL="0" indent="0" algn="just">
              <a:spcBef>
                <a:spcPts val="0"/>
              </a:spcBef>
              <a:buFontTx/>
              <a:buNone/>
            </a:pPr>
            <a:r>
              <a:rPr lang="en-US" sz="2200" dirty="0" smtClean="0"/>
              <a:t>So,</a:t>
            </a:r>
            <a:r>
              <a:rPr lang="tr-TR" sz="2200" dirty="0" smtClean="0"/>
              <a:t> </a:t>
            </a:r>
            <a:r>
              <a:rPr lang="en-US" sz="2200" dirty="0" smtClean="0"/>
              <a:t>(</a:t>
            </a:r>
            <a:r>
              <a:rPr lang="tr-TR" sz="2200" dirty="0" smtClean="0"/>
              <a:t>0.625</a:t>
            </a:r>
            <a:r>
              <a:rPr lang="en-US" sz="2200" dirty="0" smtClean="0"/>
              <a:t>)</a:t>
            </a:r>
            <a:r>
              <a:rPr lang="tr-TR" sz="2200" baseline="-25000" dirty="0" smtClean="0"/>
              <a:t>10 </a:t>
            </a:r>
            <a:r>
              <a:rPr lang="tr-TR" sz="2200" dirty="0" smtClean="0"/>
              <a:t>= (0.101)</a:t>
            </a:r>
            <a:r>
              <a:rPr lang="tr-TR" sz="2200" baseline="-25000" dirty="0" smtClean="0"/>
              <a:t>2</a:t>
            </a:r>
            <a:endParaRPr lang="en-US" sz="22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14241</TotalTime>
  <Words>1771</Words>
  <Application>Microsoft Office PowerPoint</Application>
  <PresentationFormat>Ekran Gösterisi (4:3)</PresentationFormat>
  <Paragraphs>248</Paragraphs>
  <Slides>19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Comic Sans MS</vt:lpstr>
      <vt:lpstr>Helvetica</vt:lpstr>
      <vt:lpstr>Times New Roman</vt:lpstr>
      <vt:lpstr>overview</vt:lpstr>
      <vt:lpstr>ANALOG AND DIGITAL ELECTRONIC CONCEPTS, NUMBER SYSTEMS</vt:lpstr>
      <vt:lpstr>Analog vs. Digital</vt:lpstr>
      <vt:lpstr>Analog vs. Digital</vt:lpstr>
      <vt:lpstr>Number Systems</vt:lpstr>
      <vt:lpstr>Number Systems</vt:lpstr>
      <vt:lpstr>Number Systems</vt:lpstr>
      <vt:lpstr>Number Systems</vt:lpstr>
      <vt:lpstr>Number Systems</vt:lpstr>
      <vt:lpstr>Number Systems</vt:lpstr>
      <vt:lpstr>Number Systems</vt:lpstr>
      <vt:lpstr>Arithmetic Operations on Binary Numbers</vt:lpstr>
      <vt:lpstr>Arithmetic Operations on Binary Numbers</vt:lpstr>
      <vt:lpstr>Arithmetic Operations on Binary Numbers</vt:lpstr>
      <vt:lpstr>One’s Complement and Two’s Complement</vt:lpstr>
      <vt:lpstr>One’s Complement and Two’s Complement</vt:lpstr>
      <vt:lpstr>Signed Numbers</vt:lpstr>
      <vt:lpstr>Signed Numbers</vt:lpstr>
      <vt:lpstr>Converting Signed Numbers to Decimal</vt:lpstr>
      <vt:lpstr>Converting Signed Numbers to Decimal</vt:lpstr>
    </vt:vector>
  </TitlesOfParts>
  <Company>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Windows User</cp:lastModifiedBy>
  <cp:revision>316</cp:revision>
  <cp:lastPrinted>2001-01-30T20:22:47Z</cp:lastPrinted>
  <dcterms:created xsi:type="dcterms:W3CDTF">1999-07-07T12:46:17Z</dcterms:created>
  <dcterms:modified xsi:type="dcterms:W3CDTF">2018-09-24T08:53:44Z</dcterms:modified>
</cp:coreProperties>
</file>