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2" r:id="rId3"/>
    <p:sldId id="281" r:id="rId4"/>
    <p:sldId id="270" r:id="rId5"/>
    <p:sldId id="279" r:id="rId6"/>
    <p:sldId id="261" r:id="rId7"/>
    <p:sldId id="262" r:id="rId8"/>
    <p:sldId id="263" r:id="rId9"/>
    <p:sldId id="264" r:id="rId10"/>
    <p:sldId id="271" r:id="rId11"/>
    <p:sldId id="273" r:id="rId12"/>
    <p:sldId id="280" r:id="rId13"/>
    <p:sldId id="275" r:id="rId14"/>
    <p:sldId id="276" r:id="rId15"/>
    <p:sldId id="277" r:id="rId16"/>
    <p:sldId id="265" r:id="rId17"/>
    <p:sldId id="266" r:id="rId18"/>
    <p:sldId id="278" r:id="rId19"/>
    <p:sldId id="283" r:id="rId20"/>
    <p:sldId id="272" r:id="rId21"/>
    <p:sldId id="267" r:id="rId22"/>
    <p:sldId id="268" r:id="rId23"/>
    <p:sldId id="258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AEAEA"/>
    <a:srgbClr val="DDDDDD"/>
    <a:srgbClr val="C0C0C0"/>
    <a:srgbClr val="5F5F5F"/>
    <a:srgbClr val="969696"/>
    <a:srgbClr val="3C605F"/>
    <a:srgbClr val="85BA68"/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8" autoAdjust="0"/>
    <p:restoredTop sz="95429" autoAdjust="0"/>
  </p:normalViewPr>
  <p:slideViewPr>
    <p:cSldViewPr>
      <p:cViewPr>
        <p:scale>
          <a:sx n="50" d="100"/>
          <a:sy n="50" d="100"/>
        </p:scale>
        <p:origin x="-354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2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7A8066-7E68-4D30-B2C1-61A668CE483C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62483711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A2BFB0-25B4-4D96-A77A-383ABC758268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48344830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C50B7-AF34-4A62-97C4-13169690B673}" type="slidenum">
              <a:rPr lang="tr-TR"/>
              <a:pPr/>
              <a:t>1</a:t>
            </a:fld>
            <a:endParaRPr lang="tr-TR" dirty="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8" name="7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12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13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14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15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16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baseline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17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baseline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18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19</a:t>
            </a:fld>
            <a:endParaRPr lang="tr-T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20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21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22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23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6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sz="1200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7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8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9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10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11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Başlık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2" name="21 Alt Başlık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20" name="1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3751C7-D8B0-49E9-A6B0-B08BA81E385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Oval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474DD-0F94-435A-8A30-215C9A7EADC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6793C7-B4F9-440E-960C-4179A869FE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6896E4-35C4-4741-8A69-D49CDAA919B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E08E03-CBA5-420D-86FB-7DF12D12D6C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Dikdörtgen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887F6D-74AF-4C97-AB36-9D486FAFEC9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CEFBEA-62D8-40CD-A836-12C755D5691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D0DD8D-94BE-46CD-B195-BB07F56D2C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Dikdörtgen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580765-CA1E-49FB-9913-CFC5C9FD115E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6" name="5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1E048B-EE2C-4801-A93E-9CCC1CE4420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21CAA1-4B5B-46E7-B225-5361E635197D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Dikdörtgen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9" name="8 Akış Çizelgesi: İşlem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Akış Çizelgesi: İşlem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Pasta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Halka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Başlık Yer Tutucusu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Metin Yer Tutucusu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24" name="23 Veri Yer Tutucusu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6E49F00-3D9E-4CFE-A554-658867EA9789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5" name="14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pull dir="r"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7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0.png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3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</a:rPr>
              <a:t>Sayısal Analiz</a:t>
            </a:r>
            <a:endParaRPr lang="tr-TR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88900" dir="5400000" algn="ctr" rotWithShape="0">
                  <a:srgbClr val="000000">
                    <a:alpha val="42000"/>
                  </a:srgbClr>
                </a:outerShdw>
              </a:effectLst>
              <a:latin typeface="Harrington" pitchFamily="82" charset="0"/>
            </a:endParaRPr>
          </a:p>
        </p:txBody>
      </p:sp>
      <p:sp>
        <p:nvSpPr>
          <p:cNvPr id="12" name="3 Veri Yer Tutucusu"/>
          <p:cNvSpPr txBox="1">
            <a:spLocks/>
          </p:cNvSpPr>
          <p:nvPr/>
        </p:nvSpPr>
        <p:spPr>
          <a:xfrm>
            <a:off x="179512" y="6237312"/>
            <a:ext cx="714380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1.  Sayfa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 descr="http://t1.gstatic.com/images?q=tbn:pYdVDQuPW5mhnM:http://img195.imageshack.us/img195/9166/matrixharvard.gif&amp;t=1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" contrast="-12000"/>
          </a:blip>
          <a:srcRect/>
          <a:stretch>
            <a:fillRect/>
          </a:stretch>
        </p:blipFill>
        <p:spPr bwMode="auto">
          <a:xfrm>
            <a:off x="3491880" y="2636912"/>
            <a:ext cx="3312368" cy="2687143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39952" y="3508739"/>
            <a:ext cx="2232248" cy="7238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</a:pPr>
            <a:r>
              <a:rPr lang="tr-TR" sz="3600" b="1" dirty="0" smtClean="0"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Matrisler</a:t>
            </a:r>
            <a:endParaRPr lang="tr-TR" sz="3600" b="1" dirty="0">
              <a:effectLst>
                <a:outerShdw blurRad="50800" dist="88900" dir="5400000" algn="ctr" rotWithShape="0">
                  <a:srgbClr val="000000">
                    <a:alpha val="42000"/>
                  </a:srgbClr>
                </a:outerShdw>
              </a:effectLst>
              <a:latin typeface="Harrington" pitchFamily="82" charset="0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8" name="17 Dikdörtgen"/>
          <p:cNvSpPr/>
          <p:nvPr/>
        </p:nvSpPr>
        <p:spPr>
          <a:xfrm>
            <a:off x="1475656" y="908720"/>
            <a:ext cx="74888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smtClean="0"/>
              <a:t>A = (</a:t>
            </a:r>
            <a:r>
              <a:rPr lang="tr-TR" sz="1800" dirty="0" err="1" smtClean="0"/>
              <a:t>aij</a:t>
            </a:r>
            <a:r>
              <a:rPr lang="tr-TR" sz="1800" dirty="0" smtClean="0"/>
              <a:t>) </a:t>
            </a:r>
            <a:r>
              <a:rPr lang="tr-TR" sz="1800" dirty="0" err="1" smtClean="0"/>
              <a:t>nxn</a:t>
            </a:r>
            <a:r>
              <a:rPr lang="tr-TR" sz="1800" dirty="0" smtClean="0"/>
              <a:t> kare matrisinde; </a:t>
            </a:r>
          </a:p>
          <a:p>
            <a:r>
              <a:rPr lang="tr-TR" sz="1800" dirty="0" smtClean="0"/>
              <a:t>bir </a:t>
            </a:r>
            <a:r>
              <a:rPr lang="tr-TR" sz="1800" dirty="0" err="1" smtClean="0"/>
              <a:t>aij</a:t>
            </a:r>
            <a:r>
              <a:rPr lang="tr-TR" sz="1800" dirty="0" smtClean="0"/>
              <a:t> (1 ≤ i ≤n , 1 ≤ j ≤ n) elemanının bulunduğu i. satır ile j. sütunun çıkarılmasıyla elde edilen (n-1). mertebeden alt kare matrisin determinantına, </a:t>
            </a:r>
          </a:p>
          <a:p>
            <a:r>
              <a:rPr lang="tr-TR" sz="1800" u="sng" dirty="0" smtClean="0"/>
              <a:t>A matrisinin </a:t>
            </a:r>
            <a:r>
              <a:rPr lang="tr-TR" sz="1800" u="sng" dirty="0" err="1" smtClean="0"/>
              <a:t>aij</a:t>
            </a:r>
            <a:r>
              <a:rPr lang="tr-TR" sz="1800" u="sng" dirty="0" smtClean="0"/>
              <a:t> elemanının  </a:t>
            </a:r>
            <a:r>
              <a:rPr lang="tr-TR" sz="1800" b="1" u="sng" dirty="0" smtClean="0"/>
              <a:t>minörü denir .</a:t>
            </a:r>
          </a:p>
          <a:p>
            <a:endParaRPr lang="tr-TR" sz="1800" b="1" dirty="0" smtClean="0"/>
          </a:p>
          <a:p>
            <a:r>
              <a:rPr lang="tr-TR" sz="1800" b="1" dirty="0" err="1" smtClean="0"/>
              <a:t>aij</a:t>
            </a:r>
            <a:r>
              <a:rPr lang="tr-TR" sz="1800" b="1" dirty="0" smtClean="0"/>
              <a:t> </a:t>
            </a:r>
            <a:r>
              <a:rPr lang="tr-TR" sz="1800" dirty="0" smtClean="0"/>
              <a:t>elemanının  minörü </a:t>
            </a:r>
            <a:r>
              <a:rPr lang="tr-TR" sz="1800" b="1" dirty="0" err="1" smtClean="0"/>
              <a:t>Mij</a:t>
            </a:r>
            <a:r>
              <a:rPr lang="tr-TR" sz="1800" b="1" dirty="0" smtClean="0"/>
              <a:t> </a:t>
            </a:r>
            <a:r>
              <a:rPr lang="tr-TR" sz="1800" dirty="0" smtClean="0"/>
              <a:t>ile gösterilir.</a:t>
            </a:r>
            <a:endParaRPr lang="tr-TR" sz="1800" dirty="0"/>
          </a:p>
        </p:txBody>
      </p:sp>
      <p:pic>
        <p:nvPicPr>
          <p:cNvPr id="2765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3212976"/>
            <a:ext cx="6551265" cy="264324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3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8.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5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10 Dikdörtgen"/>
          <p:cNvSpPr/>
          <p:nvPr/>
        </p:nvSpPr>
        <p:spPr>
          <a:xfrm>
            <a:off x="2782433" y="3325093"/>
            <a:ext cx="216024" cy="1008112"/>
          </a:xfrm>
          <a:prstGeom prst="rect">
            <a:avLst/>
          </a:prstGeom>
          <a:solidFill>
            <a:schemeClr val="bg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11 Dikdörtgen"/>
          <p:cNvSpPr/>
          <p:nvPr/>
        </p:nvSpPr>
        <p:spPr>
          <a:xfrm>
            <a:off x="2771800" y="3327516"/>
            <a:ext cx="792088" cy="216024"/>
          </a:xfrm>
          <a:prstGeom prst="rect">
            <a:avLst/>
          </a:prstGeom>
          <a:solidFill>
            <a:schemeClr val="bg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Harrington" pitchFamily="82" charset="0"/>
              </a:rPr>
              <a:t>  Matrisler</a:t>
            </a:r>
            <a:endParaRPr lang="tr-TR" sz="2400" dirty="0">
              <a:latin typeface="Harrington" pitchFamily="82" charset="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8" name="17 Dikdörtgen"/>
          <p:cNvSpPr/>
          <p:nvPr/>
        </p:nvSpPr>
        <p:spPr>
          <a:xfrm>
            <a:off x="1547664" y="1340768"/>
            <a:ext cx="7488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smtClean="0"/>
              <a:t>A = (</a:t>
            </a:r>
            <a:r>
              <a:rPr lang="tr-TR" sz="1800" dirty="0" err="1" smtClean="0"/>
              <a:t>aij</a:t>
            </a:r>
            <a:r>
              <a:rPr lang="tr-TR" sz="1800" dirty="0" smtClean="0"/>
              <a:t>) </a:t>
            </a:r>
            <a:r>
              <a:rPr lang="tr-TR" sz="1800" dirty="0" err="1" smtClean="0"/>
              <a:t>nxn</a:t>
            </a:r>
            <a:r>
              <a:rPr lang="tr-TR" sz="1800" dirty="0" smtClean="0"/>
              <a:t> matrisinde, bir </a:t>
            </a:r>
            <a:r>
              <a:rPr lang="tr-TR" sz="1800" dirty="0" err="1" smtClean="0"/>
              <a:t>aij</a:t>
            </a:r>
            <a:r>
              <a:rPr lang="tr-TR" sz="1800" dirty="0" smtClean="0"/>
              <a:t> elemanının  minörü olan </a:t>
            </a:r>
            <a:r>
              <a:rPr lang="tr-TR" sz="1800" dirty="0" err="1" smtClean="0"/>
              <a:t>Mij</a:t>
            </a:r>
            <a:r>
              <a:rPr lang="tr-TR" sz="1800" dirty="0" smtClean="0"/>
              <a:t> </a:t>
            </a:r>
            <a:r>
              <a:rPr lang="tr-TR" sz="1800" dirty="0" err="1" smtClean="0"/>
              <a:t>nin</a:t>
            </a:r>
            <a:r>
              <a:rPr lang="tr-TR" sz="1800" dirty="0" smtClean="0"/>
              <a:t> (-1) </a:t>
            </a:r>
            <a:r>
              <a:rPr lang="tr-TR" sz="1800" baseline="30000" dirty="0" smtClean="0"/>
              <a:t>i+j</a:t>
            </a:r>
            <a:r>
              <a:rPr lang="tr-TR" sz="1800" dirty="0" smtClean="0"/>
              <a:t> ile çarpılmasıyla elde edilen sayıya, </a:t>
            </a:r>
            <a:r>
              <a:rPr lang="tr-TR" sz="1800" dirty="0" err="1" smtClean="0"/>
              <a:t>aij</a:t>
            </a:r>
            <a:r>
              <a:rPr lang="tr-TR" sz="1800" dirty="0" smtClean="0"/>
              <a:t> öğesinin </a:t>
            </a:r>
            <a:r>
              <a:rPr lang="tr-TR" sz="1800" b="1" dirty="0" err="1" smtClean="0"/>
              <a:t>kofaktörü</a:t>
            </a:r>
            <a:r>
              <a:rPr lang="tr-TR" sz="1800" b="1" dirty="0" smtClean="0"/>
              <a:t> (eş çarpanı) denir.</a:t>
            </a:r>
          </a:p>
          <a:p>
            <a:endParaRPr lang="tr-TR" sz="1800" b="1" dirty="0" smtClean="0"/>
          </a:p>
          <a:p>
            <a:r>
              <a:rPr lang="tr-TR" sz="1800" b="1" dirty="0" err="1" smtClean="0"/>
              <a:t>aij</a:t>
            </a:r>
            <a:r>
              <a:rPr lang="tr-TR" sz="1800" b="1" dirty="0" smtClean="0"/>
              <a:t> </a:t>
            </a:r>
            <a:r>
              <a:rPr lang="tr-TR" sz="1800" dirty="0" err="1" smtClean="0"/>
              <a:t>nin</a:t>
            </a:r>
            <a:r>
              <a:rPr lang="tr-TR" sz="1800" dirty="0" smtClean="0"/>
              <a:t> </a:t>
            </a:r>
            <a:r>
              <a:rPr lang="tr-TR" sz="1800" dirty="0" err="1" smtClean="0"/>
              <a:t>kofaktörü</a:t>
            </a:r>
            <a:r>
              <a:rPr lang="tr-TR" sz="1800" dirty="0" smtClean="0"/>
              <a:t> </a:t>
            </a:r>
            <a:r>
              <a:rPr lang="tr-TR" sz="1800" b="1" dirty="0" err="1" smtClean="0"/>
              <a:t>Aij</a:t>
            </a:r>
            <a:r>
              <a:rPr lang="tr-TR" sz="1800" dirty="0" smtClean="0"/>
              <a:t> ile gösterilir. </a:t>
            </a:r>
          </a:p>
          <a:p>
            <a:endParaRPr lang="tr-TR" sz="1800" dirty="0" smtClean="0"/>
          </a:p>
          <a:p>
            <a:endParaRPr lang="tr-TR" sz="1800" dirty="0" smtClean="0"/>
          </a:p>
          <a:p>
            <a:r>
              <a:rPr lang="tr-TR" sz="1800" dirty="0" smtClean="0"/>
              <a:t>verilen A matrisinde,</a:t>
            </a:r>
          </a:p>
          <a:p>
            <a:endParaRPr lang="tr-TR" sz="1800" dirty="0" smtClean="0"/>
          </a:p>
        </p:txBody>
      </p:sp>
      <p:sp>
        <p:nvSpPr>
          <p:cNvPr id="12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9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Harrington" pitchFamily="82" charset="0"/>
              </a:rPr>
              <a:t>  Matrisler</a:t>
            </a:r>
            <a:endParaRPr lang="tr-TR" sz="2400" dirty="0">
              <a:latin typeface="Harrington" pitchFamily="82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81556" y="3841272"/>
            <a:ext cx="681037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Harrington" pitchFamily="82" charset="0"/>
              </a:rPr>
              <a:t>  Matrisler</a:t>
            </a:r>
            <a:endParaRPr lang="tr-TR" sz="2400" dirty="0">
              <a:latin typeface="Harrington" pitchFamily="82" charset="0"/>
            </a:endParaRPr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4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44" y="6237336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10.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6 Veri Yer Tutucusu"/>
          <p:cNvSpPr txBox="1">
            <a:spLocks/>
          </p:cNvSpPr>
          <p:nvPr/>
        </p:nvSpPr>
        <p:spPr bwMode="auto">
          <a:xfrm>
            <a:off x="179544" y="5589264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7" name="1 Başlık"/>
          <p:cNvSpPr txBox="1">
            <a:spLocks/>
          </p:cNvSpPr>
          <p:nvPr/>
        </p:nvSpPr>
        <p:spPr bwMode="auto">
          <a:xfrm rot="16200000">
            <a:off x="-623550" y="3813586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12 Dikdörtgen"/>
          <p:cNvSpPr/>
          <p:nvPr/>
        </p:nvSpPr>
        <p:spPr>
          <a:xfrm>
            <a:off x="1331640" y="764704"/>
            <a:ext cx="766834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smtClean="0"/>
              <a:t>A matrisinin determinantının </a:t>
            </a:r>
            <a:r>
              <a:rPr lang="tr-TR" sz="1800" b="1" dirty="0" smtClean="0"/>
              <a:t>i.inci satıra göre açılımı</a:t>
            </a:r>
          </a:p>
          <a:p>
            <a:endParaRPr lang="tr-TR" sz="1800" b="1" dirty="0" smtClean="0"/>
          </a:p>
          <a:p>
            <a:endParaRPr lang="tr-TR" sz="1800" b="1" dirty="0" smtClean="0"/>
          </a:p>
          <a:p>
            <a:r>
              <a:rPr lang="tr-TR" sz="1800" b="1" dirty="0" smtClean="0"/>
              <a:t>                                                                                                                </a:t>
            </a:r>
            <a:r>
              <a:rPr lang="tr-TR" sz="1800" dirty="0" smtClean="0"/>
              <a:t>denir.</a:t>
            </a:r>
          </a:p>
          <a:p>
            <a:endParaRPr lang="tr-TR" sz="1800" b="1" dirty="0" smtClean="0"/>
          </a:p>
          <a:p>
            <a:r>
              <a:rPr lang="tr-TR" sz="1800" dirty="0" smtClean="0"/>
              <a:t>Benzer şekilde, A matrisinin  determinantı bir sütunun </a:t>
            </a:r>
            <a:r>
              <a:rPr lang="tr-TR" sz="1800" dirty="0" err="1" smtClean="0"/>
              <a:t>kofaktörlerine</a:t>
            </a:r>
            <a:r>
              <a:rPr lang="tr-TR" sz="1800" dirty="0" smtClean="0"/>
              <a:t> göre de hesaplanabilir.</a:t>
            </a:r>
          </a:p>
          <a:p>
            <a:endParaRPr lang="tr-TR" sz="1800" dirty="0" smtClean="0"/>
          </a:p>
          <a:p>
            <a:r>
              <a:rPr lang="tr-TR" sz="1800" dirty="0" smtClean="0"/>
              <a:t>1 ≤ j ≤ n olmak üzere, </a:t>
            </a:r>
            <a:r>
              <a:rPr lang="tr-TR" sz="1800" b="1" dirty="0" smtClean="0"/>
              <a:t>j.inci sütuna göre açılım</a:t>
            </a:r>
          </a:p>
          <a:p>
            <a:endParaRPr lang="tr-TR" sz="1800" dirty="0" smtClean="0"/>
          </a:p>
          <a:p>
            <a:endParaRPr lang="tr-TR" sz="1800" dirty="0" smtClean="0"/>
          </a:p>
          <a:p>
            <a:endParaRPr lang="tr-TR" sz="1800" dirty="0" smtClean="0"/>
          </a:p>
          <a:p>
            <a:r>
              <a:rPr lang="tr-TR" sz="1800" dirty="0" smtClean="0"/>
              <a:t>formülüyle verilir.</a:t>
            </a:r>
          </a:p>
          <a:p>
            <a:endParaRPr lang="tr-TR" sz="1800" dirty="0" smtClean="0"/>
          </a:p>
          <a:p>
            <a:r>
              <a:rPr lang="tr-TR" sz="1800" b="1" dirty="0" smtClean="0"/>
              <a:t>A matrisinin determinantı, bu matrisin herhangi bir satırındaki (veya sütunundaki) elemanların  </a:t>
            </a:r>
            <a:r>
              <a:rPr lang="tr-TR" sz="1800" b="1" dirty="0" err="1" smtClean="0"/>
              <a:t>kofaktörleriyle</a:t>
            </a:r>
            <a:r>
              <a:rPr lang="tr-TR" sz="1800" b="1" dirty="0" smtClean="0"/>
              <a:t> çarpılıp, toplanmasıyla bulunur. </a:t>
            </a:r>
          </a:p>
          <a:p>
            <a:endParaRPr lang="tr-TR" sz="1800" dirty="0" smtClean="0"/>
          </a:p>
          <a:p>
            <a:r>
              <a:rPr lang="tr-TR" sz="1800" dirty="0" smtClean="0"/>
              <a:t>Bu yöntemi </a:t>
            </a:r>
            <a:r>
              <a:rPr lang="tr-TR" sz="1800" dirty="0" err="1" smtClean="0"/>
              <a:t>ard</a:t>
            </a:r>
            <a:r>
              <a:rPr lang="tr-TR" sz="1800" dirty="0" smtClean="0"/>
              <a:t> arda uygulayarak n. mertebeden bir kare matrisin determinantını 2. mertebeden kare matrislerin determinantlarına indirgeyebilmekteyiz.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412776"/>
            <a:ext cx="5400600" cy="65912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3501008"/>
            <a:ext cx="543609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8" name="17 Dikdörtgen"/>
          <p:cNvSpPr/>
          <p:nvPr/>
        </p:nvSpPr>
        <p:spPr>
          <a:xfrm>
            <a:off x="1224136" y="692696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b="1" dirty="0" smtClean="0"/>
              <a:t>Uygulama :</a:t>
            </a:r>
          </a:p>
          <a:p>
            <a:endParaRPr lang="tr-TR" sz="1800" dirty="0" smtClean="0"/>
          </a:p>
          <a:p>
            <a:endParaRPr lang="tr-TR" sz="1800" dirty="0" smtClean="0"/>
          </a:p>
        </p:txBody>
      </p:sp>
      <p:sp>
        <p:nvSpPr>
          <p:cNvPr id="12" name="11 Dikdörtgen"/>
          <p:cNvSpPr/>
          <p:nvPr/>
        </p:nvSpPr>
        <p:spPr>
          <a:xfrm>
            <a:off x="1475656" y="1052736"/>
            <a:ext cx="73448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smtClean="0"/>
              <a:t>Bir matrisinin determinantını </a:t>
            </a:r>
            <a:r>
              <a:rPr lang="tr-TR" sz="1800" dirty="0" err="1" smtClean="0"/>
              <a:t>kofaktörler</a:t>
            </a:r>
            <a:r>
              <a:rPr lang="tr-TR" sz="1800" dirty="0" smtClean="0"/>
              <a:t> yardımıyla hesaplayalım. </a:t>
            </a:r>
          </a:p>
          <a:p>
            <a:r>
              <a:rPr lang="tr-TR" sz="1800" dirty="0" smtClean="0"/>
              <a:t>A gibi bir matrisin determinantını hesaplamak için herhangi bir satır veya sütunu belirleyebiliriz. </a:t>
            </a:r>
          </a:p>
          <a:p>
            <a:endParaRPr lang="tr-TR" sz="1800" dirty="0" smtClean="0"/>
          </a:p>
          <a:p>
            <a:r>
              <a:rPr lang="tr-TR" sz="1800" dirty="0" smtClean="0"/>
              <a:t>örnekte 2. sütun belirlenmiş olsun;</a:t>
            </a:r>
            <a:endParaRPr lang="tr-TR" sz="18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492896"/>
            <a:ext cx="7482896" cy="403244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4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11.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6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Harrington" pitchFamily="82" charset="0"/>
              </a:rPr>
              <a:t>  Matrisler</a:t>
            </a:r>
            <a:endParaRPr lang="tr-TR" sz="2400" dirty="0">
              <a:latin typeface="Harrington" pitchFamily="82" charset="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836712"/>
            <a:ext cx="7956376" cy="496855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2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12.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Harrington" pitchFamily="82" charset="0"/>
              </a:rPr>
              <a:t>  Matrisler</a:t>
            </a:r>
            <a:endParaRPr lang="tr-TR" sz="2400" dirty="0">
              <a:latin typeface="Harrington" pitchFamily="82" charset="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pSp>
        <p:nvGrpSpPr>
          <p:cNvPr id="15" name="14 Grup"/>
          <p:cNvGrpSpPr/>
          <p:nvPr/>
        </p:nvGrpSpPr>
        <p:grpSpPr>
          <a:xfrm>
            <a:off x="1115616" y="116632"/>
            <a:ext cx="7884368" cy="6639884"/>
            <a:chOff x="1496922" y="1239284"/>
            <a:chExt cx="7647078" cy="5400600"/>
          </a:xfrm>
        </p:grpSpPr>
        <p:sp>
          <p:nvSpPr>
            <p:cNvPr id="12" name="11 Dikdörtgen"/>
            <p:cNvSpPr/>
            <p:nvPr/>
          </p:nvSpPr>
          <p:spPr bwMode="auto">
            <a:xfrm>
              <a:off x="1496922" y="1239284"/>
              <a:ext cx="7647078" cy="54006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3379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b="80937"/>
            <a:stretch>
              <a:fillRect/>
            </a:stretch>
          </p:blipFill>
          <p:spPr bwMode="auto">
            <a:xfrm>
              <a:off x="1763688" y="4941168"/>
              <a:ext cx="6103706" cy="75507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pic>
        <p:pic>
          <p:nvPicPr>
            <p:cNvPr id="3379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91680" y="1340768"/>
              <a:ext cx="6667554" cy="3168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44" y="6237336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13.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6 Veri Yer Tutucusu"/>
          <p:cNvSpPr txBox="1">
            <a:spLocks/>
          </p:cNvSpPr>
          <p:nvPr/>
        </p:nvSpPr>
        <p:spPr bwMode="auto">
          <a:xfrm>
            <a:off x="179544" y="5589264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7" name="1 Başlık"/>
          <p:cNvSpPr txBox="1">
            <a:spLocks/>
          </p:cNvSpPr>
          <p:nvPr/>
        </p:nvSpPr>
        <p:spPr bwMode="auto">
          <a:xfrm rot="16200000">
            <a:off x="-623550" y="3813586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Harrington" pitchFamily="82" charset="0"/>
              </a:rPr>
              <a:t>  Matrisler</a:t>
            </a:r>
            <a:endParaRPr lang="tr-TR" sz="2400" dirty="0">
              <a:latin typeface="Harrington" pitchFamily="82" charset="0"/>
            </a:endParaRPr>
          </a:p>
        </p:txBody>
      </p:sp>
      <p:cxnSp>
        <p:nvCxnSpPr>
          <p:cNvPr id="18" name="17 Düz Bağlayıcı"/>
          <p:cNvCxnSpPr/>
          <p:nvPr/>
        </p:nvCxnSpPr>
        <p:spPr>
          <a:xfrm>
            <a:off x="1547664" y="692696"/>
            <a:ext cx="532859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Düz Bağlayıcı"/>
          <p:cNvCxnSpPr/>
          <p:nvPr/>
        </p:nvCxnSpPr>
        <p:spPr>
          <a:xfrm>
            <a:off x="2195736" y="2798344"/>
            <a:ext cx="100811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Düz Bağlayıcı"/>
          <p:cNvCxnSpPr/>
          <p:nvPr/>
        </p:nvCxnSpPr>
        <p:spPr>
          <a:xfrm>
            <a:off x="5292080" y="5013176"/>
            <a:ext cx="136815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692696"/>
            <a:ext cx="7429552" cy="580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tr-TR" sz="14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r>
              <a:rPr lang="tr-TR" sz="2000" dirty="0" smtClean="0">
                <a:latin typeface="Calibri" pitchFamily="34" charset="0"/>
                <a:cs typeface="Arial" pitchFamily="34" charset="0"/>
              </a:rPr>
              <a:t>  A</a:t>
            </a:r>
            <a:r>
              <a:rPr lang="tr-TR" sz="2000" baseline="30000" dirty="0" smtClean="0">
                <a:latin typeface="Calibri" pitchFamily="34" charset="0"/>
                <a:cs typeface="Arial" pitchFamily="34" charset="0"/>
              </a:rPr>
              <a:t>T</a:t>
            </a:r>
            <a:r>
              <a:rPr lang="tr-TR" sz="2000" dirty="0" smtClean="0">
                <a:latin typeface="Calibri" pitchFamily="34" charset="0"/>
                <a:cs typeface="Arial" pitchFamily="34" charset="0"/>
              </a:rPr>
              <a:t>=A</a:t>
            </a:r>
            <a:r>
              <a:rPr lang="tr-TR" sz="2000" baseline="30000" dirty="0" smtClean="0">
                <a:latin typeface="Calibri" pitchFamily="34" charset="0"/>
                <a:cs typeface="Arial" pitchFamily="34" charset="0"/>
              </a:rPr>
              <a:t>-1</a:t>
            </a:r>
            <a:r>
              <a:rPr lang="tr-TR" sz="2000" dirty="0" smtClean="0">
                <a:latin typeface="Calibri" pitchFamily="34" charset="0"/>
                <a:cs typeface="Arial" pitchFamily="34" charset="0"/>
              </a:rPr>
              <a:t>     =&gt;     </a:t>
            </a:r>
            <a:r>
              <a:rPr lang="tr-TR" sz="2000" b="1" dirty="0" err="1" smtClean="0">
                <a:latin typeface="Calibri" pitchFamily="34" charset="0"/>
                <a:cs typeface="Arial" pitchFamily="34" charset="0"/>
              </a:rPr>
              <a:t>Ortogonal</a:t>
            </a:r>
            <a:r>
              <a:rPr lang="tr-TR" sz="2000" b="1" dirty="0" smtClean="0">
                <a:latin typeface="Calibri" pitchFamily="34" charset="0"/>
                <a:cs typeface="Arial" pitchFamily="34" charset="0"/>
              </a:rPr>
              <a:t> matris  </a:t>
            </a:r>
          </a:p>
          <a:p>
            <a:endParaRPr lang="tr-TR" sz="2000" dirty="0" smtClean="0">
              <a:latin typeface="Calibri" pitchFamily="34" charset="0"/>
              <a:cs typeface="Arial" pitchFamily="34" charset="0"/>
            </a:endParaRPr>
          </a:p>
          <a:p>
            <a:endParaRPr lang="tr-TR" sz="2000" dirty="0" smtClean="0">
              <a:latin typeface="Calibri" pitchFamily="34" charset="0"/>
              <a:cs typeface="Arial" pitchFamily="34" charset="0"/>
            </a:endParaRPr>
          </a:p>
          <a:p>
            <a:r>
              <a:rPr lang="tr-TR" sz="2000" dirty="0" smtClean="0">
                <a:latin typeface="Calibri" pitchFamily="34" charset="0"/>
                <a:cs typeface="Arial" pitchFamily="34" charset="0"/>
              </a:rPr>
              <a:t>A kare matris ve </a:t>
            </a:r>
            <a:r>
              <a:rPr lang="tr-TR" sz="2000" dirty="0" err="1" smtClean="0">
                <a:latin typeface="Calibri" pitchFamily="34" charset="0"/>
                <a:cs typeface="Arial" pitchFamily="34" charset="0"/>
              </a:rPr>
              <a:t>det</a:t>
            </a:r>
            <a:r>
              <a:rPr lang="tr-TR" sz="2000" dirty="0" smtClean="0">
                <a:latin typeface="Calibri" pitchFamily="34" charset="0"/>
                <a:cs typeface="Arial" pitchFamily="34" charset="0"/>
              </a:rPr>
              <a:t> A = 0 =&gt; </a:t>
            </a:r>
            <a:r>
              <a:rPr lang="tr-TR" sz="2000" b="1" dirty="0" err="1" smtClean="0">
                <a:latin typeface="Calibri" pitchFamily="34" charset="0"/>
                <a:cs typeface="Arial" pitchFamily="34" charset="0"/>
              </a:rPr>
              <a:t>Singüler</a:t>
            </a:r>
            <a:r>
              <a:rPr lang="tr-TR" sz="2000" b="1" dirty="0" smtClean="0">
                <a:latin typeface="Calibri" pitchFamily="34" charset="0"/>
                <a:cs typeface="Arial" pitchFamily="34" charset="0"/>
              </a:rPr>
              <a:t> matris</a:t>
            </a:r>
          </a:p>
          <a:p>
            <a:endParaRPr lang="tr-TR" sz="20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20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20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20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r>
              <a:rPr lang="tr-TR" sz="2000" dirty="0" err="1" smtClean="0">
                <a:latin typeface="Calibri" pitchFamily="34" charset="0"/>
                <a:cs typeface="Arial" pitchFamily="34" charset="0"/>
              </a:rPr>
              <a:t>Band</a:t>
            </a:r>
            <a:r>
              <a:rPr lang="tr-TR" sz="2000" dirty="0" smtClean="0">
                <a:latin typeface="Calibri" pitchFamily="34" charset="0"/>
                <a:cs typeface="Arial" pitchFamily="34" charset="0"/>
              </a:rPr>
              <a:t> matris =&gt;</a:t>
            </a:r>
            <a:endParaRPr lang="tr-TR" sz="1400" dirty="0" smtClean="0">
              <a:latin typeface="Calibri" pitchFamily="34" charset="0"/>
              <a:cs typeface="Arial" pitchFamily="34" charset="0"/>
            </a:endParaRPr>
          </a:p>
          <a:p>
            <a:endParaRPr lang="tr-TR" sz="14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14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14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14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14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14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14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r>
              <a:rPr lang="tr-TR" sz="1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   </a:t>
            </a:r>
          </a:p>
          <a:p>
            <a:endParaRPr lang="tr-TR" sz="14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2708920"/>
            <a:ext cx="2651756" cy="172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Harrington" pitchFamily="82" charset="0"/>
              </a:rPr>
              <a:t>  Matrisler</a:t>
            </a:r>
            <a:endParaRPr lang="tr-TR" sz="2400" dirty="0">
              <a:latin typeface="Harrington" pitchFamily="82" charset="0"/>
            </a:endParaRPr>
          </a:p>
        </p:txBody>
      </p:sp>
      <p:sp>
        <p:nvSpPr>
          <p:cNvPr id="13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14.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5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/>
          <a:lstStyle/>
          <a:p>
            <a:r>
              <a:rPr lang="tr-TR" sz="2400" dirty="0" smtClean="0">
                <a:latin typeface="Harrington" pitchFamily="82" charset="0"/>
              </a:rPr>
              <a:t>Uygulama</a:t>
            </a:r>
            <a:endParaRPr lang="tr-TR" sz="2400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tr-TR" sz="1600" b="1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14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1405570" y="8099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8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16" name="Picture 2" descr="http://www.superpoligon.com/img/news/soru_isaret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276872"/>
            <a:ext cx="2916325" cy="1944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692696"/>
            <a:ext cx="3357586" cy="128877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7" name="16 Dikdörtgen"/>
          <p:cNvSpPr/>
          <p:nvPr/>
        </p:nvSpPr>
        <p:spPr>
          <a:xfrm>
            <a:off x="1403648" y="4797152"/>
            <a:ext cx="7272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pitchFamily="34" charset="0"/>
              </a:rPr>
              <a:t>Klavyeden girilen 0,1,-1 değerlerine karşılık üst , alt veya Köşegen matris oluşturan programın akış diyagramını çiziniz.</a:t>
            </a:r>
          </a:p>
        </p:txBody>
      </p:sp>
      <p:sp>
        <p:nvSpPr>
          <p:cNvPr id="13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15.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5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tr-TR" sz="1600" b="1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14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11 Grup"/>
          <p:cNvGrpSpPr/>
          <p:nvPr/>
        </p:nvGrpSpPr>
        <p:grpSpPr>
          <a:xfrm>
            <a:off x="4860032" y="142852"/>
            <a:ext cx="3786214" cy="6500858"/>
            <a:chOff x="2596859" y="1"/>
            <a:chExt cx="4046844" cy="6858000"/>
          </a:xfrm>
          <a:effectLst/>
        </p:grpSpPr>
        <p:sp>
          <p:nvSpPr>
            <p:cNvPr id="1027" name="AutoShape 3"/>
            <p:cNvSpPr>
              <a:spLocks noChangeArrowheads="1"/>
            </p:cNvSpPr>
            <p:nvPr/>
          </p:nvSpPr>
          <p:spPr bwMode="auto">
            <a:xfrm>
              <a:off x="2596859" y="1"/>
              <a:ext cx="4046844" cy="6858000"/>
            </a:xfrm>
            <a:prstGeom prst="foldedCorner">
              <a:avLst>
                <a:gd name="adj" fmla="val 6667"/>
              </a:avLst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tr-T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tr-T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1" name="10 Resim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45855" y="296584"/>
              <a:ext cx="3252289" cy="6264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 l="2263" t="2700" r="2263" b="13500"/>
          <a:stretch>
            <a:fillRect/>
          </a:stretch>
        </p:blipFill>
        <p:spPr bwMode="auto">
          <a:xfrm>
            <a:off x="1857356" y="4786322"/>
            <a:ext cx="2570628" cy="169061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728" y="1214422"/>
            <a:ext cx="3357586" cy="128877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786579" y="5214951"/>
            <a:ext cx="1143008" cy="3571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r-T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A(i,J)=0</a:t>
            </a:r>
            <a:endParaRPr kumimoji="0" lang="tr-T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57290" y="2571744"/>
            <a:ext cx="3500462" cy="2214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Harrington" pitchFamily="82" charset="0"/>
              </a:rPr>
              <a:t>  Uygulama</a:t>
            </a:r>
            <a:endParaRPr lang="tr-TR" sz="2400" dirty="0">
              <a:latin typeface="Harrington" pitchFamily="82" charset="0"/>
            </a:endParaRPr>
          </a:p>
        </p:txBody>
      </p:sp>
      <p:sp>
        <p:nvSpPr>
          <p:cNvPr id="18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16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14 32-Nokta Yıldız"/>
          <p:cNvSpPr/>
          <p:nvPr/>
        </p:nvSpPr>
        <p:spPr>
          <a:xfrm>
            <a:off x="2123728" y="2073481"/>
            <a:ext cx="1584176" cy="360040"/>
          </a:xfrm>
          <a:prstGeom prst="star32">
            <a:avLst>
              <a:gd name="adj" fmla="val 46702"/>
            </a:avLst>
          </a:prstGeom>
          <a:solidFill>
            <a:schemeClr val="accent1">
              <a:alpha val="17000"/>
            </a:schemeClr>
          </a:solidFill>
          <a:ln>
            <a:solidFill>
              <a:srgbClr val="92D05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00166" y="620688"/>
            <a:ext cx="7429552" cy="588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r>
              <a:rPr lang="tr-TR" sz="1600" b="1" i="1" dirty="0" smtClean="0">
                <a:latin typeface="Calibri" pitchFamily="34" charset="0"/>
              </a:rPr>
              <a:t>Haftalık  Ödev </a:t>
            </a:r>
            <a:r>
              <a:rPr lang="tr-TR" sz="1600" i="1" dirty="0" smtClean="0">
                <a:latin typeface="Calibri" pitchFamily="34" charset="0"/>
              </a:rPr>
              <a:t>: </a:t>
            </a:r>
            <a:r>
              <a:rPr lang="tr-TR" sz="1600" dirty="0" smtClean="0">
                <a:latin typeface="Calibri" pitchFamily="34" charset="0"/>
              </a:rPr>
              <a:t>  </a:t>
            </a:r>
            <a:r>
              <a:rPr lang="tr-TR" sz="1600" b="1" i="1" dirty="0" smtClean="0">
                <a:latin typeface="Calibri" pitchFamily="34" charset="0"/>
              </a:rPr>
              <a:t>n  </a:t>
            </a:r>
            <a:r>
              <a:rPr lang="tr-TR" sz="1600" b="1" dirty="0" smtClean="0">
                <a:latin typeface="Calibri" pitchFamily="34" charset="0"/>
                <a:sym typeface="Symbol"/>
              </a:rPr>
              <a:t></a:t>
            </a:r>
            <a:r>
              <a:rPr lang="tr-TR" sz="1600" b="1" dirty="0" smtClean="0">
                <a:latin typeface="Calibri" pitchFamily="34" charset="0"/>
              </a:rPr>
              <a:t> </a:t>
            </a:r>
            <a:r>
              <a:rPr lang="tr-TR" sz="1600" b="1" i="1" dirty="0" smtClean="0">
                <a:latin typeface="Calibri" pitchFamily="34" charset="0"/>
              </a:rPr>
              <a:t>n  boyutlarındaki  A matrisinin  diyagonal olarak ikiye bölen programın akış diyagramını çiziniz.</a:t>
            </a:r>
          </a:p>
          <a:p>
            <a:endParaRPr lang="tr-TR" sz="1600" b="1" i="1" dirty="0" smtClean="0">
              <a:latin typeface="Calibri" pitchFamily="34" charset="0"/>
            </a:endParaRPr>
          </a:p>
          <a:p>
            <a:endParaRPr lang="tr-TR" sz="1600" b="1" i="1" dirty="0" smtClean="0">
              <a:latin typeface="Calibri" pitchFamily="34" charset="0"/>
            </a:endParaRPr>
          </a:p>
          <a:p>
            <a:endParaRPr lang="tr-TR" sz="1600" b="1" i="1" dirty="0" smtClean="0">
              <a:latin typeface="Calibri" pitchFamily="34" charset="0"/>
            </a:endParaRPr>
          </a:p>
          <a:p>
            <a:r>
              <a:rPr lang="tr-TR" sz="1600" b="1" i="1" dirty="0" smtClean="0">
                <a:latin typeface="Calibri" pitchFamily="34" charset="0"/>
              </a:rPr>
              <a:t>A=B+C</a:t>
            </a:r>
          </a:p>
          <a:p>
            <a:endParaRPr lang="tr-TR" sz="1600" dirty="0" smtClean="0">
              <a:latin typeface="Calibri" pitchFamily="34" charset="0"/>
            </a:endParaRPr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>
              <a:latin typeface="Calibri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1538288" y="3213100"/>
          <a:ext cx="2089150" cy="1311275"/>
        </p:xfrm>
        <a:graphic>
          <a:graphicData uri="http://schemas.openxmlformats.org/presentationml/2006/ole">
            <p:oleObj spid="_x0000_s53250" name="Equation" r:id="rId4" imgW="1498320" imgH="939600" progId="Equation.3">
              <p:embed/>
            </p:oleObj>
          </a:graphicData>
        </a:graphic>
      </p:graphicFrame>
      <p:sp>
        <p:nvSpPr>
          <p:cNvPr id="17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3.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Harrington" pitchFamily="82" charset="0"/>
              </a:rPr>
              <a:t>  Matrisler</a:t>
            </a:r>
            <a:endParaRPr lang="tr-TR" sz="2400" dirty="0">
              <a:latin typeface="Harrington" pitchFamily="82" charset="0"/>
            </a:endParaRPr>
          </a:p>
        </p:txBody>
      </p:sp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3707904" y="3212976"/>
          <a:ext cx="1912937" cy="1311275"/>
        </p:xfrm>
        <a:graphic>
          <a:graphicData uri="http://schemas.openxmlformats.org/presentationml/2006/ole">
            <p:oleObj spid="_x0000_s53256" name="Equation" r:id="rId5" imgW="1371600" imgH="939600" progId="Equation.3">
              <p:embed/>
            </p:oleObj>
          </a:graphicData>
        </a:graphic>
      </p:graphicFrame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5796136" y="3212976"/>
          <a:ext cx="2038350" cy="1311275"/>
        </p:xfrm>
        <a:graphic>
          <a:graphicData uri="http://schemas.openxmlformats.org/presentationml/2006/ole">
            <p:oleObj spid="_x0000_s53257" name="Equation" r:id="rId6" imgW="1460160" imgH="939600" progId="Equation.3">
              <p:embed/>
            </p:oleObj>
          </a:graphicData>
        </a:graphic>
      </p:graphicFrame>
      <p:sp>
        <p:nvSpPr>
          <p:cNvPr id="15" name="14 Oval"/>
          <p:cNvSpPr/>
          <p:nvPr/>
        </p:nvSpPr>
        <p:spPr>
          <a:xfrm>
            <a:off x="4319593" y="3296859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15 Oval"/>
          <p:cNvSpPr/>
          <p:nvPr/>
        </p:nvSpPr>
        <p:spPr>
          <a:xfrm>
            <a:off x="4331468" y="362051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19 Oval"/>
          <p:cNvSpPr/>
          <p:nvPr/>
        </p:nvSpPr>
        <p:spPr>
          <a:xfrm>
            <a:off x="6084168" y="3284984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20 Oval"/>
          <p:cNvSpPr/>
          <p:nvPr/>
        </p:nvSpPr>
        <p:spPr>
          <a:xfrm>
            <a:off x="6084168" y="3645024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21 Oval"/>
          <p:cNvSpPr/>
          <p:nvPr/>
        </p:nvSpPr>
        <p:spPr>
          <a:xfrm>
            <a:off x="6084168" y="429309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22 Oval"/>
          <p:cNvSpPr/>
          <p:nvPr/>
        </p:nvSpPr>
        <p:spPr>
          <a:xfrm>
            <a:off x="6564474" y="4304213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23 Oval"/>
          <p:cNvSpPr/>
          <p:nvPr/>
        </p:nvSpPr>
        <p:spPr>
          <a:xfrm>
            <a:off x="7427812" y="429309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24 Oval"/>
          <p:cNvSpPr/>
          <p:nvPr/>
        </p:nvSpPr>
        <p:spPr>
          <a:xfrm>
            <a:off x="5183689" y="3308734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25 Oval"/>
          <p:cNvSpPr/>
          <p:nvPr/>
        </p:nvSpPr>
        <p:spPr>
          <a:xfrm>
            <a:off x="5208197" y="3633149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26 Oval"/>
          <p:cNvSpPr/>
          <p:nvPr/>
        </p:nvSpPr>
        <p:spPr>
          <a:xfrm>
            <a:off x="6084168" y="4005064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27 Oval"/>
          <p:cNvSpPr/>
          <p:nvPr/>
        </p:nvSpPr>
        <p:spPr>
          <a:xfrm>
            <a:off x="6540724" y="4016939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28 Oval"/>
          <p:cNvSpPr/>
          <p:nvPr/>
        </p:nvSpPr>
        <p:spPr>
          <a:xfrm>
            <a:off x="6876256" y="4005064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29 Oval"/>
          <p:cNvSpPr/>
          <p:nvPr/>
        </p:nvSpPr>
        <p:spPr>
          <a:xfrm>
            <a:off x="4631375" y="3920423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30 Oval"/>
          <p:cNvSpPr/>
          <p:nvPr/>
        </p:nvSpPr>
        <p:spPr>
          <a:xfrm>
            <a:off x="5220072" y="393305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31 Oval"/>
          <p:cNvSpPr/>
          <p:nvPr/>
        </p:nvSpPr>
        <p:spPr>
          <a:xfrm>
            <a:off x="6876256" y="429309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32 Oval"/>
          <p:cNvSpPr/>
          <p:nvPr/>
        </p:nvSpPr>
        <p:spPr>
          <a:xfrm>
            <a:off x="4644008" y="3296859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33 Oval"/>
          <p:cNvSpPr/>
          <p:nvPr/>
        </p:nvSpPr>
        <p:spPr>
          <a:xfrm>
            <a:off x="4920165" y="3296859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34 Oval"/>
          <p:cNvSpPr/>
          <p:nvPr/>
        </p:nvSpPr>
        <p:spPr>
          <a:xfrm>
            <a:off x="4644008" y="3621274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35 Oval"/>
          <p:cNvSpPr/>
          <p:nvPr/>
        </p:nvSpPr>
        <p:spPr>
          <a:xfrm>
            <a:off x="4932040" y="3633149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Klavyeden girilen 10 adet sayıdan ;</a:t>
            </a:r>
          </a:p>
          <a:p>
            <a:pPr>
              <a:buNone/>
            </a:pPr>
            <a:r>
              <a:rPr lang="tr-TR" dirty="0" smtClean="0"/>
              <a:t>		pozitiflerin toplamını, sayısını</a:t>
            </a:r>
          </a:p>
          <a:p>
            <a:pPr>
              <a:buNone/>
            </a:pPr>
            <a:r>
              <a:rPr lang="tr-TR" dirty="0" smtClean="0"/>
              <a:t>       </a:t>
            </a:r>
            <a:r>
              <a:rPr lang="tr-TR" dirty="0" smtClean="0"/>
              <a:t> negatiflerin </a:t>
            </a:r>
            <a:r>
              <a:rPr lang="tr-TR" dirty="0" smtClean="0"/>
              <a:t>toplamını, sayısını</a:t>
            </a:r>
          </a:p>
          <a:p>
            <a:pPr>
              <a:buNone/>
            </a:pPr>
            <a:r>
              <a:rPr lang="tr-TR" dirty="0" smtClean="0"/>
              <a:t>        girilen sıfır değerlerinin sayısını</a:t>
            </a:r>
          </a:p>
          <a:p>
            <a:pPr>
              <a:buNone/>
            </a:pPr>
            <a:r>
              <a:rPr lang="tr-TR" dirty="0" smtClean="0"/>
              <a:t>bulan akış diyagramını çiziniz.</a:t>
            </a:r>
            <a:endParaRPr lang="tr-TR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  <p:transition>
    <p:pull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422407"/>
            <a:ext cx="2895600" cy="476250"/>
          </a:xfrm>
        </p:spPr>
        <p:txBody>
          <a:bodyPr/>
          <a:lstStyle/>
          <a:p>
            <a:r>
              <a:rPr lang="tr-TR" dirty="0" smtClean="0"/>
              <a:t>SAÜ </a:t>
            </a:r>
            <a:r>
              <a:rPr lang="tr-TR" dirty="0" err="1" smtClean="0"/>
              <a:t>YYurtaY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3" name="12 Dikdörtgen"/>
          <p:cNvSpPr/>
          <p:nvPr/>
        </p:nvSpPr>
        <p:spPr bwMode="auto">
          <a:xfrm>
            <a:off x="1496922" y="1239284"/>
            <a:ext cx="7647078" cy="5400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89127"/>
            <a:ext cx="7992888" cy="6150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 Başlık"/>
          <p:cNvSpPr txBox="1">
            <a:spLocks/>
          </p:cNvSpPr>
          <p:nvPr/>
        </p:nvSpPr>
        <p:spPr>
          <a:xfrm>
            <a:off x="-32" y="-24"/>
            <a:ext cx="7381875" cy="49054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  Uygulamalar</a:t>
            </a:r>
            <a:endParaRPr kumimoji="0" lang="tr-TR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Harrington" pitchFamily="82" charset="0"/>
              <a:ea typeface="+mj-ea"/>
              <a:cs typeface="+mj-cs"/>
            </a:endParaRPr>
          </a:p>
        </p:txBody>
      </p:sp>
      <p:sp>
        <p:nvSpPr>
          <p:cNvPr id="14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17.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6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259632" y="4437112"/>
            <a:ext cx="7776864" cy="504056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/>
          <a:lstStyle/>
          <a:p>
            <a:r>
              <a:rPr lang="tr-TR" sz="2400" smtClean="0">
                <a:latin typeface="Harrington" pitchFamily="82" charset="0"/>
              </a:rPr>
              <a:t>Sayısal Analiz</a:t>
            </a:r>
            <a:endParaRPr lang="tr-TR" sz="240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r>
              <a:rPr lang="tr-TR" sz="1600" b="1" dirty="0" err="1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i</a:t>
            </a:r>
            <a:r>
              <a:rPr lang="tr-TR" sz="1600" b="1" dirty="0" err="1" smtClean="0">
                <a:latin typeface="Calibri" pitchFamily="34" charset="0"/>
                <a:cs typeface="Arial" pitchFamily="34" charset="0"/>
              </a:rPr>
              <a:t>f</a:t>
            </a:r>
            <a:r>
              <a:rPr lang="tr-TR" sz="1600" b="1" dirty="0" smtClean="0">
                <a:latin typeface="Calibri" pitchFamily="34" charset="0"/>
                <a:cs typeface="Arial" pitchFamily="34" charset="0"/>
              </a:rPr>
              <a:t> Şartlı Deyimi</a:t>
            </a:r>
          </a:p>
          <a:p>
            <a:r>
              <a:rPr lang="tr-TR" sz="1600" dirty="0" smtClean="0">
                <a:latin typeface="Calibri" pitchFamily="34" charset="0"/>
                <a:cs typeface="Arial" pitchFamily="34" charset="0"/>
              </a:rPr>
              <a:t> </a:t>
            </a: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if</a:t>
            </a:r>
            <a:r>
              <a:rPr lang="tr-TR" sz="1600" dirty="0" smtClean="0">
                <a:latin typeface="Calibri" pitchFamily="34" charset="0"/>
                <a:cs typeface="Arial" pitchFamily="34" charset="0"/>
              </a:rPr>
              <a:t> a&lt; 5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  y=y+1;</a:t>
            </a:r>
          </a:p>
          <a:p>
            <a:pPr lvl="2"/>
            <a:r>
              <a:rPr lang="tr-TR" sz="1600" dirty="0" smtClean="0">
                <a:latin typeface="Calibri" pitchFamily="34" charset="0"/>
                <a:cs typeface="Arial" pitchFamily="34" charset="0"/>
              </a:rPr>
              <a:t>t=t+a;</a:t>
            </a: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End</a:t>
            </a:r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endParaRPr lang="tr-TR" sz="1600" dirty="0" smtClean="0">
              <a:latin typeface="Calibri" pitchFamily="34" charset="0"/>
            </a:endParaRPr>
          </a:p>
          <a:p>
            <a:r>
              <a:rPr lang="tr-TR" sz="1600" b="1" dirty="0" err="1" smtClean="0">
                <a:latin typeface="Calibri" pitchFamily="34" charset="0"/>
                <a:cs typeface="Arial" pitchFamily="34" charset="0"/>
              </a:rPr>
              <a:t>Switch</a:t>
            </a:r>
            <a:r>
              <a:rPr lang="tr-TR" sz="1600" b="1" dirty="0" smtClean="0">
                <a:latin typeface="Calibri" pitchFamily="34" charset="0"/>
                <a:cs typeface="Arial" pitchFamily="34" charset="0"/>
              </a:rPr>
              <a:t>  </a:t>
            </a:r>
            <a:r>
              <a:rPr lang="tr-TR" sz="1600" b="1" dirty="0" err="1" smtClean="0">
                <a:latin typeface="Calibri" pitchFamily="34" charset="0"/>
                <a:cs typeface="Arial" pitchFamily="34" charset="0"/>
              </a:rPr>
              <a:t>case</a:t>
            </a:r>
            <a:r>
              <a:rPr lang="tr-TR" sz="1600" b="1" dirty="0" smtClean="0">
                <a:latin typeface="Calibri" pitchFamily="34" charset="0"/>
                <a:cs typeface="Arial" pitchFamily="34" charset="0"/>
              </a:rPr>
              <a:t> Yapıları</a:t>
            </a:r>
          </a:p>
          <a:p>
            <a:endParaRPr lang="tr-TR" sz="1600" dirty="0" smtClean="0">
              <a:latin typeface="Calibri" pitchFamily="34" charset="0"/>
            </a:endParaRP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switch</a:t>
            </a:r>
            <a:r>
              <a:rPr lang="tr-TR" sz="1600" dirty="0" smtClean="0">
                <a:latin typeface="Calibri" pitchFamily="34" charset="0"/>
                <a:cs typeface="Arial" pitchFamily="34" charset="0"/>
              </a:rPr>
              <a:t> deyim (  sayısal veya karakter  )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</a:t>
            </a:r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case</a:t>
            </a:r>
            <a:r>
              <a:rPr lang="tr-TR" sz="1600" dirty="0" smtClean="0">
                <a:latin typeface="Calibri" pitchFamily="34" charset="0"/>
                <a:cs typeface="Arial" pitchFamily="34" charset="0"/>
              </a:rPr>
              <a:t> değer1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           komut ifadeleri          % eğer deyim değeri1 ise yürütülür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</a:t>
            </a:r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case</a:t>
            </a:r>
            <a:r>
              <a:rPr lang="tr-TR" sz="1600" dirty="0" smtClean="0">
                <a:latin typeface="Calibri" pitchFamily="34" charset="0"/>
                <a:cs typeface="Arial" pitchFamily="34" charset="0"/>
              </a:rPr>
              <a:t> deger2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           komut ifadeleri	   % eğer deyim değeri2 ise yürütülür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           . . .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 </a:t>
            </a:r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otherwise</a:t>
            </a:r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           komut ifadeleri	   % hiçbir </a:t>
            </a:r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case</a:t>
            </a:r>
            <a:r>
              <a:rPr lang="tr-TR" sz="1600" dirty="0" smtClean="0">
                <a:latin typeface="Calibri" pitchFamily="34" charset="0"/>
                <a:cs typeface="Arial" pitchFamily="34" charset="0"/>
              </a:rPr>
              <a:t> ile denk düşmezse yürütülür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</a:t>
            </a:r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end</a:t>
            </a:r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endParaRPr lang="tr-TR" sz="1600" dirty="0" smtClean="0"/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1405570" y="809934"/>
            <a:ext cx="4621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8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Matlab şartlı deyimler ve döngüsel işlemler</a:t>
            </a:r>
          </a:p>
        </p:txBody>
      </p:sp>
      <p:pic>
        <p:nvPicPr>
          <p:cNvPr id="11" name="10 Resim" descr="G:\ _ Y  U  R  T  A  Y  _\ _ Y Y u r t a Y _\____ D E R S   N O T L A R I M\_   SAYISAL ANALIZ\_S A Y I S A L   A N A L İ Z ( UE )\M A T L A B ( UE )\matlab.jpg"/>
          <p:cNvPicPr/>
          <p:nvPr/>
        </p:nvPicPr>
        <p:blipFill>
          <a:blip r:embed="rId3" cstate="print"/>
          <a:srcRect t="6749"/>
          <a:stretch>
            <a:fillRect/>
          </a:stretch>
        </p:blipFill>
        <p:spPr bwMode="auto">
          <a:xfrm>
            <a:off x="7308304" y="173346"/>
            <a:ext cx="1604568" cy="1167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18.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5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/>
          <a:lstStyle/>
          <a:p>
            <a:r>
              <a:rPr lang="tr-TR" sz="2400" smtClean="0">
                <a:latin typeface="Harrington" pitchFamily="82" charset="0"/>
              </a:rPr>
              <a:t>Sayısal Analiz</a:t>
            </a:r>
            <a:endParaRPr lang="tr-TR" sz="240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tr-TR" sz="1600" b="1" dirty="0" smtClean="0">
              <a:latin typeface="Calibri" pitchFamily="34" charset="0"/>
              <a:cs typeface="Arial" pitchFamily="34" charset="0"/>
            </a:endParaRPr>
          </a:p>
          <a:p>
            <a:r>
              <a:rPr lang="tr-TR" sz="1600" b="1" dirty="0" err="1" smtClean="0">
                <a:latin typeface="Calibri" pitchFamily="34" charset="0"/>
                <a:cs typeface="Arial" pitchFamily="34" charset="0"/>
              </a:rPr>
              <a:t>while</a:t>
            </a:r>
            <a:r>
              <a:rPr lang="tr-TR" sz="1600" b="1" dirty="0" smtClean="0">
                <a:latin typeface="Calibri" pitchFamily="34" charset="0"/>
                <a:cs typeface="Arial" pitchFamily="34" charset="0"/>
              </a:rPr>
              <a:t> Döngüsü</a:t>
            </a:r>
          </a:p>
          <a:p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while</a:t>
            </a:r>
            <a:r>
              <a:rPr lang="tr-TR" sz="1600" dirty="0" smtClean="0">
                <a:latin typeface="Calibri" pitchFamily="34" charset="0"/>
                <a:cs typeface="Arial" pitchFamily="34" charset="0"/>
              </a:rPr>
              <a:t> deyim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Komut ifadeleri</a:t>
            </a: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End</a:t>
            </a:r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r>
              <a:rPr lang="tr-TR" sz="1600" b="1" dirty="0" err="1" smtClean="0">
                <a:latin typeface="Calibri" pitchFamily="34" charset="0"/>
                <a:cs typeface="Arial" pitchFamily="34" charset="0"/>
              </a:rPr>
              <a:t>for</a:t>
            </a:r>
            <a:r>
              <a:rPr lang="tr-TR" sz="1600" b="1" dirty="0" smtClean="0">
                <a:latin typeface="Calibri" pitchFamily="34" charset="0"/>
                <a:cs typeface="Arial" pitchFamily="34" charset="0"/>
              </a:rPr>
              <a:t> Döngüsü</a:t>
            </a:r>
          </a:p>
          <a:p>
            <a:endParaRPr lang="tr-TR" sz="1600" dirty="0" smtClean="0">
              <a:latin typeface="Calibri" pitchFamily="34" charset="0"/>
            </a:endParaRP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for</a:t>
            </a:r>
            <a:r>
              <a:rPr lang="tr-TR" sz="1600" dirty="0" smtClean="0">
                <a:latin typeface="Calibri" pitchFamily="34" charset="0"/>
                <a:cs typeface="Arial" pitchFamily="34" charset="0"/>
              </a:rPr>
              <a:t>   indeks=başlangıç:artış:son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Komut ifadeleri</a:t>
            </a: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end</a:t>
            </a:r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  </a:t>
            </a: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for</a:t>
            </a:r>
            <a:r>
              <a:rPr lang="tr-TR" sz="1600" dirty="0" smtClean="0">
                <a:latin typeface="Calibri" pitchFamily="34" charset="0"/>
                <a:cs typeface="Arial" pitchFamily="34" charset="0"/>
              </a:rPr>
              <a:t>    i= 2:6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x(i )=2*x(i‐1 );</a:t>
            </a: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End</a:t>
            </a:r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pPr lvl="1"/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pPr>
              <a:spcBef>
                <a:spcPct val="30000"/>
              </a:spcBef>
              <a:defRPr/>
            </a:pPr>
            <a:r>
              <a:rPr lang="tr-TR" sz="1400" b="1" dirty="0" smtClean="0">
                <a:latin typeface="Calibri" pitchFamily="34" charset="0"/>
                <a:cs typeface="Arial" pitchFamily="34" charset="0"/>
              </a:rPr>
              <a:t>break</a:t>
            </a:r>
            <a:r>
              <a:rPr lang="tr-TR" sz="1400" dirty="0" smtClean="0">
                <a:latin typeface="Calibri" pitchFamily="34" charset="0"/>
                <a:cs typeface="Arial" pitchFamily="34" charset="0"/>
              </a:rPr>
              <a:t> fonksiyon ifadesi kullanarak </a:t>
            </a:r>
            <a:r>
              <a:rPr lang="tr-TR" sz="1400" dirty="0" err="1" smtClean="0">
                <a:latin typeface="Calibri" pitchFamily="34" charset="0"/>
                <a:cs typeface="Arial" pitchFamily="34" charset="0"/>
              </a:rPr>
              <a:t>while</a:t>
            </a:r>
            <a:r>
              <a:rPr lang="tr-TR" sz="1400" dirty="0" smtClean="0">
                <a:latin typeface="Calibri" pitchFamily="34" charset="0"/>
                <a:cs typeface="Arial" pitchFamily="34" charset="0"/>
              </a:rPr>
              <a:t> döngüsünden herhangi bir anda çıkılabilir.</a:t>
            </a:r>
          </a:p>
          <a:p>
            <a:r>
              <a:rPr lang="tr-TR" sz="1400" b="1" dirty="0" err="1" smtClean="0">
                <a:latin typeface="Calibri" pitchFamily="34" charset="0"/>
                <a:cs typeface="Arial" pitchFamily="34" charset="0"/>
              </a:rPr>
              <a:t>return</a:t>
            </a:r>
            <a:r>
              <a:rPr lang="tr-TR" sz="1400" dirty="0" smtClean="0">
                <a:latin typeface="Calibri" pitchFamily="34" charset="0"/>
                <a:cs typeface="Arial" pitchFamily="34" charset="0"/>
              </a:rPr>
              <a:t> komutların hali hazır sıralanmasını sona erdirir ve uyarılan fonksiyonu veya klavyeyi denetime geri döndürür.</a:t>
            </a:r>
          </a:p>
          <a:p>
            <a:r>
              <a:rPr lang="tr-TR" sz="1400" b="1" dirty="0" err="1" smtClean="0">
                <a:latin typeface="Calibri" pitchFamily="34" charset="0"/>
                <a:cs typeface="Arial" pitchFamily="34" charset="0"/>
              </a:rPr>
              <a:t>Continue</a:t>
            </a:r>
            <a:r>
              <a:rPr lang="tr-TR" sz="1400" dirty="0" smtClean="0">
                <a:latin typeface="Calibri" pitchFamily="34" charset="0"/>
                <a:cs typeface="Arial" pitchFamily="34" charset="0"/>
              </a:rPr>
              <a:t> komutu, </a:t>
            </a:r>
            <a:r>
              <a:rPr lang="tr-TR" sz="1400" dirty="0" err="1" smtClean="0">
                <a:latin typeface="Calibri" pitchFamily="34" charset="0"/>
                <a:cs typeface="Arial" pitchFamily="34" charset="0"/>
              </a:rPr>
              <a:t>for</a:t>
            </a:r>
            <a:r>
              <a:rPr lang="tr-TR" sz="1400" dirty="0" smtClean="0">
                <a:latin typeface="Calibri" pitchFamily="34" charset="0"/>
                <a:cs typeface="Arial" pitchFamily="34" charset="0"/>
              </a:rPr>
              <a:t> veya </a:t>
            </a:r>
            <a:r>
              <a:rPr lang="tr-TR" sz="1400" dirty="0" err="1" smtClean="0">
                <a:latin typeface="Calibri" pitchFamily="34" charset="0"/>
                <a:cs typeface="Arial" pitchFamily="34" charset="0"/>
              </a:rPr>
              <a:t>while</a:t>
            </a:r>
            <a:r>
              <a:rPr lang="tr-TR" sz="1400" dirty="0" smtClean="0">
                <a:latin typeface="Calibri" pitchFamily="34" charset="0"/>
                <a:cs typeface="Arial" pitchFamily="34" charset="0"/>
              </a:rPr>
              <a:t> döngüsünde kontrolü bir sonraki yinelemeye geçirir.</a:t>
            </a:r>
          </a:p>
          <a:p>
            <a:pPr lvl="1"/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/>
              <a:t> </a:t>
            </a:r>
          </a:p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1405570" y="809934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8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Matlab - Döngüler</a:t>
            </a:r>
          </a:p>
        </p:txBody>
      </p:sp>
      <p:sp>
        <p:nvSpPr>
          <p:cNvPr id="11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19.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" name="13 Resim" descr="G:\ _ Y  U  R  T  A  Y  _\ _ Y Y u r t a Y _\____ D E R S   N O T L A R I M\_   SAYISAL ANALIZ\_S A Y I S A L   A N A L İ Z ( UE )\M A T L A B ( UE )\matlab.jpg"/>
          <p:cNvPicPr/>
          <p:nvPr/>
        </p:nvPicPr>
        <p:blipFill>
          <a:blip r:embed="rId3" cstate="print"/>
          <a:srcRect t="6749"/>
          <a:stretch>
            <a:fillRect/>
          </a:stretch>
        </p:blipFill>
        <p:spPr bwMode="auto">
          <a:xfrm>
            <a:off x="7308304" y="173346"/>
            <a:ext cx="1604568" cy="1167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/>
          <a:lstStyle/>
          <a:p>
            <a:r>
              <a:rPr lang="tr-TR" sz="2400" smtClean="0">
                <a:latin typeface="Harrington" pitchFamily="82" charset="0"/>
              </a:rPr>
              <a:t>Sayısal Analiz</a:t>
            </a:r>
            <a:endParaRPr lang="tr-TR" sz="240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857232"/>
            <a:ext cx="7643834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Kaynaklar</a:t>
            </a: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Sayısal Analiz S.Akpınar</a:t>
            </a:r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endParaRPr lang="tr-TR" sz="16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tr-TR" sz="1200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0" name="Picture 2" descr="http://upload.wikimedia.org/wikipedia/commons/8/84/Matrix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139952" y="1196752"/>
            <a:ext cx="4333588" cy="3384376"/>
          </a:xfrm>
          <a:prstGeom prst="rect">
            <a:avLst/>
          </a:prstGeom>
          <a:ln>
            <a:noFill/>
          </a:ln>
          <a:effectLst/>
          <a:scene3d>
            <a:camera prst="perspectiveContrastingLeftFacing" fov="5100000">
              <a:rot lat="702102" lon="2705924" rev="912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1" name="10 Resim" descr="G:\ _ Y  U  R  T  A  Y  _\ _ Y Y u r t a Y _\____ D E R S   N O T L A R I M\_   SAYISAL ANALIZ\_S A Y I S A L   A N A L İ Z ( UE )\M A T L A B ( UE )\matlab.jpg"/>
          <p:cNvPicPr/>
          <p:nvPr/>
        </p:nvPicPr>
        <p:blipFill>
          <a:blip r:embed="rId4" cstate="print"/>
          <a:srcRect t="6749"/>
          <a:stretch>
            <a:fillRect/>
          </a:stretch>
        </p:blipFill>
        <p:spPr bwMode="auto">
          <a:xfrm>
            <a:off x="4860032" y="3789040"/>
            <a:ext cx="2000264" cy="150019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2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21.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Klavyeden girilen 10 adet sayıdan ;</a:t>
            </a:r>
          </a:p>
          <a:p>
            <a:pPr>
              <a:buNone/>
            </a:pPr>
            <a:r>
              <a:rPr lang="tr-TR" dirty="0" smtClean="0"/>
              <a:t>		en </a:t>
            </a:r>
            <a:r>
              <a:rPr lang="tr-TR" dirty="0" smtClean="0"/>
              <a:t>büyüğünü, baştan sırasını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		en </a:t>
            </a:r>
            <a:r>
              <a:rPr lang="tr-TR" dirty="0" smtClean="0"/>
              <a:t>küçüğünü, sondan sırasını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		</a:t>
            </a:r>
            <a:r>
              <a:rPr lang="tr-TR" dirty="0" smtClean="0"/>
              <a:t>ve</a:t>
            </a:r>
          </a:p>
          <a:p>
            <a:pPr>
              <a:buNone/>
            </a:pPr>
            <a:r>
              <a:rPr lang="tr-TR" dirty="0" smtClean="0"/>
              <a:t> </a:t>
            </a:r>
            <a:r>
              <a:rPr lang="tr-TR" dirty="0" smtClean="0"/>
              <a:t>       </a:t>
            </a:r>
            <a:r>
              <a:rPr lang="tr-TR" dirty="0" smtClean="0"/>
              <a:t>girilen sıfırların </a:t>
            </a:r>
            <a:r>
              <a:rPr lang="tr-TR" dirty="0" smtClean="0"/>
              <a:t>sayısını</a:t>
            </a:r>
          </a:p>
          <a:p>
            <a:pPr>
              <a:buNone/>
            </a:pPr>
            <a:r>
              <a:rPr lang="tr-TR" dirty="0" smtClean="0"/>
              <a:t>bulan akış diyagramını çiziniz.</a:t>
            </a:r>
            <a:endParaRPr lang="tr-TR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  <p:transition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5767406"/>
          </a:xfrm>
        </p:spPr>
        <p:txBody>
          <a:bodyPr/>
          <a:lstStyle/>
          <a:p>
            <a:pPr>
              <a:buNone/>
            </a:pPr>
            <a:r>
              <a:rPr lang="tr-TR" sz="2000" dirty="0" smtClean="0"/>
              <a:t>Dersimizin  İçeriği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Font typeface="Wingdings" pitchFamily="2" charset="2"/>
              <a:buChar char="v"/>
            </a:pPr>
            <a:r>
              <a:rPr lang="tr-TR" sz="2000" dirty="0" smtClean="0"/>
              <a:t>Matrisler</a:t>
            </a:r>
          </a:p>
          <a:p>
            <a:pPr>
              <a:buFont typeface="Wingdings" pitchFamily="2" charset="2"/>
              <a:buChar char="v"/>
            </a:pPr>
            <a:r>
              <a:rPr lang="tr-TR" sz="2000" dirty="0" smtClean="0"/>
              <a:t>Matris işlemleri</a:t>
            </a:r>
          </a:p>
          <a:p>
            <a:pPr>
              <a:buFont typeface="Wingdings" pitchFamily="2" charset="2"/>
              <a:buChar char="v"/>
            </a:pPr>
            <a:r>
              <a:rPr lang="tr-TR" sz="2000" dirty="0" smtClean="0"/>
              <a:t>Örnek akış diyagramı </a:t>
            </a:r>
          </a:p>
          <a:p>
            <a:pPr>
              <a:buFont typeface="Wingdings" pitchFamily="2" charset="2"/>
              <a:buChar char="v"/>
            </a:pPr>
            <a:r>
              <a:rPr lang="tr-TR" sz="2000" dirty="0" err="1" smtClean="0"/>
              <a:t>Matlab’ta</a:t>
            </a:r>
            <a:r>
              <a:rPr lang="tr-TR" sz="2000" dirty="0" smtClean="0"/>
              <a:t> şartlı deyimler </a:t>
            </a:r>
          </a:p>
          <a:p>
            <a:pPr>
              <a:buFont typeface="Wingdings" pitchFamily="2" charset="2"/>
              <a:buChar char="v"/>
            </a:pPr>
            <a:r>
              <a:rPr lang="tr-TR" sz="2000" dirty="0" err="1" smtClean="0"/>
              <a:t>Matlab’ta</a:t>
            </a:r>
            <a:r>
              <a:rPr lang="tr-TR" sz="2000" dirty="0" smtClean="0"/>
              <a:t> döngüsel işlemler</a:t>
            </a:r>
            <a:endParaRPr lang="tr-TR" sz="2000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2.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5602" name="Picture 2" descr="http://depo.fthcmc.net/resim/ders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643438" y="2143116"/>
            <a:ext cx="4071966" cy="32147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00166" y="620688"/>
            <a:ext cx="7429552" cy="588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r>
              <a:rPr lang="tr-TR" sz="1600" b="1" i="1" dirty="0" smtClean="0">
                <a:latin typeface="Calibri" pitchFamily="34" charset="0"/>
              </a:rPr>
              <a:t>TANIM</a:t>
            </a:r>
            <a:r>
              <a:rPr lang="tr-TR" sz="1600" i="1" dirty="0" smtClean="0">
                <a:latin typeface="Calibri" pitchFamily="34" charset="0"/>
              </a:rPr>
              <a:t>: m  </a:t>
            </a:r>
            <a:r>
              <a:rPr lang="tr-TR" sz="1600" dirty="0" smtClean="0">
                <a:latin typeface="Calibri" pitchFamily="34" charset="0"/>
              </a:rPr>
              <a:t>tane satır</a:t>
            </a:r>
            <a:r>
              <a:rPr lang="tr-TR" sz="1600" i="1" dirty="0" smtClean="0">
                <a:latin typeface="Calibri" pitchFamily="34" charset="0"/>
              </a:rPr>
              <a:t>   </a:t>
            </a:r>
            <a:r>
              <a:rPr lang="tr-TR" sz="1600" dirty="0" smtClean="0">
                <a:latin typeface="Calibri" pitchFamily="34" charset="0"/>
              </a:rPr>
              <a:t>ve </a:t>
            </a:r>
            <a:r>
              <a:rPr lang="tr-TR" sz="1600" i="1" dirty="0" smtClean="0">
                <a:latin typeface="Calibri" pitchFamily="34" charset="0"/>
              </a:rPr>
              <a:t> n  </a:t>
            </a:r>
            <a:r>
              <a:rPr lang="tr-TR" sz="1600" dirty="0" smtClean="0">
                <a:latin typeface="Calibri" pitchFamily="34" charset="0"/>
              </a:rPr>
              <a:t>tane sütun oluşturacak biçimde dizilmiş  </a:t>
            </a:r>
            <a:r>
              <a:rPr lang="tr-TR" sz="1600" i="1" dirty="0" smtClean="0">
                <a:latin typeface="Calibri" pitchFamily="34" charset="0"/>
              </a:rPr>
              <a:t> </a:t>
            </a:r>
            <a:r>
              <a:rPr lang="tr-TR" sz="1600" i="1" dirty="0" err="1" smtClean="0">
                <a:latin typeface="Calibri" pitchFamily="34" charset="0"/>
              </a:rPr>
              <a:t>mn</a:t>
            </a:r>
            <a:r>
              <a:rPr lang="tr-TR" sz="1600" i="1" dirty="0" smtClean="0">
                <a:latin typeface="Calibri" pitchFamily="34" charset="0"/>
              </a:rPr>
              <a:t>  </a:t>
            </a:r>
            <a:r>
              <a:rPr lang="tr-TR" sz="1600" dirty="0" smtClean="0">
                <a:latin typeface="Calibri" pitchFamily="34" charset="0"/>
              </a:rPr>
              <a:t>tane sayının oluşturduğu tabloya bir  </a:t>
            </a:r>
            <a:r>
              <a:rPr lang="tr-TR" sz="1600" b="1" i="1" dirty="0" smtClean="0">
                <a:latin typeface="Calibri" pitchFamily="34" charset="0"/>
              </a:rPr>
              <a:t>m </a:t>
            </a:r>
            <a:r>
              <a:rPr lang="tr-TR" sz="1600" b="1" dirty="0" smtClean="0">
                <a:latin typeface="Calibri" pitchFamily="34" charset="0"/>
                <a:sym typeface="Symbol"/>
              </a:rPr>
              <a:t></a:t>
            </a:r>
            <a:r>
              <a:rPr lang="tr-TR" sz="1600" b="1" dirty="0" smtClean="0">
                <a:latin typeface="Calibri" pitchFamily="34" charset="0"/>
              </a:rPr>
              <a:t> </a:t>
            </a:r>
            <a:r>
              <a:rPr lang="tr-TR" sz="1600" b="1" i="1" dirty="0" smtClean="0">
                <a:latin typeface="Calibri" pitchFamily="34" charset="0"/>
              </a:rPr>
              <a:t>n  </a:t>
            </a:r>
            <a:r>
              <a:rPr lang="tr-TR" sz="1600" b="1" dirty="0" smtClean="0">
                <a:latin typeface="Calibri" pitchFamily="34" charset="0"/>
              </a:rPr>
              <a:t>matris </a:t>
            </a:r>
            <a:r>
              <a:rPr lang="tr-TR" sz="1600" dirty="0" smtClean="0">
                <a:latin typeface="Calibri" pitchFamily="34" charset="0"/>
              </a:rPr>
              <a:t>denir. </a:t>
            </a:r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r>
              <a:rPr lang="tr-TR" sz="1600" dirty="0" smtClean="0">
                <a:latin typeface="Calibri" pitchFamily="34" charset="0"/>
              </a:rPr>
              <a:t>1×3  satır matrisi  </a:t>
            </a: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latin typeface="Calibri" pitchFamily="34" charset="0"/>
              </a:rPr>
              <a:t>2×1  sütun matrisi</a:t>
            </a:r>
          </a:p>
          <a:p>
            <a:endParaRPr lang="tr-TR" sz="1600" dirty="0" smtClean="0">
              <a:latin typeface="Calibri" pitchFamily="34" charset="0"/>
            </a:endParaRPr>
          </a:p>
          <a:p>
            <a:endParaRPr lang="tr-TR" sz="1600" dirty="0" smtClean="0">
              <a:latin typeface="Calibri" pitchFamily="34" charset="0"/>
            </a:endParaRPr>
          </a:p>
          <a:p>
            <a:endParaRPr lang="tr-TR" sz="1600" dirty="0" smtClean="0">
              <a:latin typeface="Calibri" pitchFamily="34" charset="0"/>
            </a:endParaRPr>
          </a:p>
          <a:p>
            <a:endParaRPr lang="tr-TR" sz="1600" dirty="0" smtClean="0">
              <a:latin typeface="Calibri" pitchFamily="34" charset="0"/>
            </a:endParaRPr>
          </a:p>
          <a:p>
            <a:endParaRPr lang="tr-TR" sz="1600" dirty="0" smtClean="0">
              <a:latin typeface="Calibri" pitchFamily="34" charset="0"/>
            </a:endParaRPr>
          </a:p>
          <a:p>
            <a:endParaRPr lang="tr-TR" sz="1600" dirty="0" smtClean="0">
              <a:latin typeface="Calibri" pitchFamily="34" charset="0"/>
            </a:endParaRPr>
          </a:p>
          <a:p>
            <a:r>
              <a:rPr lang="tr-TR" sz="1600" dirty="0" smtClean="0">
                <a:latin typeface="Calibri" pitchFamily="34" charset="0"/>
              </a:rPr>
              <a:t>İki matris toplamı : </a:t>
            </a:r>
            <a:endParaRPr lang="en-US" sz="1600" dirty="0">
              <a:latin typeface="Calibri" pitchFamily="34" charset="0"/>
            </a:endParaRP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3429000" y="1928813"/>
          <a:ext cx="2214563" cy="1311275"/>
        </p:xfrm>
        <a:graphic>
          <a:graphicData uri="http://schemas.openxmlformats.org/presentationml/2006/ole">
            <p:oleObj spid="_x0000_s27680" name="Denklem" r:id="rId4" imgW="1587500" imgH="939800" progId="Equation.3">
              <p:embed/>
            </p:oleObj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3392612" y="3446463"/>
          <a:ext cx="1395412" cy="285750"/>
        </p:xfrm>
        <a:graphic>
          <a:graphicData uri="http://schemas.openxmlformats.org/presentationml/2006/ole">
            <p:oleObj spid="_x0000_s27681" name="Denklem" r:id="rId5" imgW="1053643" imgH="215806" progId="Equation.3">
              <p:embed/>
            </p:oleObj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3547244" y="4000500"/>
          <a:ext cx="520700" cy="655638"/>
        </p:xfrm>
        <a:graphic>
          <a:graphicData uri="http://schemas.openxmlformats.org/presentationml/2006/ole">
            <p:oleObj spid="_x0000_s27682" name="Denklem" r:id="rId6" imgW="520700" imgH="457200" progId="Equation.3">
              <p:embed/>
            </p:oleObj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3817565" y="5072063"/>
          <a:ext cx="1082675" cy="779462"/>
        </p:xfrm>
        <a:graphic>
          <a:graphicData uri="http://schemas.openxmlformats.org/presentationml/2006/ole">
            <p:oleObj spid="_x0000_s27683" name="Denklem" r:id="rId7" imgW="634725" imgH="457002" progId="Equation.3">
              <p:embed/>
            </p:oleObj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4903415" y="5045075"/>
          <a:ext cx="1343025" cy="779463"/>
        </p:xfrm>
        <a:graphic>
          <a:graphicData uri="http://schemas.openxmlformats.org/presentationml/2006/ole">
            <p:oleObj spid="_x0000_s27684" name="Denklem" r:id="rId8" imgW="787400" imgH="457200" progId="Equation.3">
              <p:embed/>
            </p:oleObj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6246440" y="5000625"/>
          <a:ext cx="2286000" cy="839788"/>
        </p:xfrm>
        <a:graphic>
          <a:graphicData uri="http://schemas.openxmlformats.org/presentationml/2006/ole">
            <p:oleObj spid="_x0000_s27685" name="Denklem" r:id="rId9" imgW="1244600" imgH="457200" progId="Equation.3">
              <p:embed/>
            </p:oleObj>
          </a:graphicData>
        </a:graphic>
      </p:graphicFrame>
      <p:sp>
        <p:nvSpPr>
          <p:cNvPr id="17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3.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Harrington" pitchFamily="82" charset="0"/>
              </a:rPr>
              <a:t>  Matrisler</a:t>
            </a:r>
            <a:endParaRPr lang="tr-TR" sz="2400" dirty="0">
              <a:latin typeface="Harrington" pitchFamily="82" charset="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692696"/>
            <a:ext cx="7429552" cy="580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r>
              <a:rPr lang="tr-TR" sz="1600" b="1" dirty="0" smtClean="0">
                <a:latin typeface="Calibri" pitchFamily="34" charset="0"/>
              </a:rPr>
              <a:t>İŞLEMLER :</a:t>
            </a:r>
          </a:p>
          <a:p>
            <a:endParaRPr lang="tr-TR" sz="1600" b="1" dirty="0" smtClean="0">
              <a:latin typeface="Calibri" pitchFamily="34" charset="0"/>
            </a:endParaRPr>
          </a:p>
          <a:p>
            <a:r>
              <a:rPr lang="tr-TR" sz="1600" i="1" dirty="0" smtClean="0">
                <a:latin typeface="Calibri" pitchFamily="34" charset="0"/>
              </a:rPr>
              <a:t>A, B  </a:t>
            </a:r>
            <a:r>
              <a:rPr lang="tr-TR" sz="1600" dirty="0" smtClean="0">
                <a:latin typeface="Calibri" pitchFamily="34" charset="0"/>
              </a:rPr>
              <a:t> ve  </a:t>
            </a:r>
            <a:r>
              <a:rPr lang="tr-TR" sz="1600" i="1" dirty="0" smtClean="0">
                <a:latin typeface="Calibri" pitchFamily="34" charset="0"/>
              </a:rPr>
              <a:t>C , </a:t>
            </a:r>
            <a:r>
              <a:rPr lang="tr-TR" sz="1600" dirty="0" smtClean="0">
                <a:latin typeface="Calibri" pitchFamily="34" charset="0"/>
              </a:rPr>
              <a:t>büyük lükleri aynı olan matrisler olmak üzere </a:t>
            </a:r>
          </a:p>
          <a:p>
            <a:endParaRPr lang="tr-TR" sz="1600" dirty="0" smtClean="0">
              <a:latin typeface="Calibri" pitchFamily="34" charset="0"/>
            </a:endParaRPr>
          </a:p>
          <a:p>
            <a:pPr lvl="1"/>
            <a:r>
              <a:rPr lang="tr-TR" sz="1600" b="1" dirty="0" smtClean="0">
                <a:latin typeface="Calibri" pitchFamily="34" charset="0"/>
              </a:rPr>
              <a:t>A+(B+C)=(A+B)+C      (Birleşme)  </a:t>
            </a:r>
          </a:p>
          <a:p>
            <a:pPr lvl="1"/>
            <a:r>
              <a:rPr lang="tr-TR" sz="1600" b="1" dirty="0" smtClean="0">
                <a:latin typeface="Calibri" pitchFamily="34" charset="0"/>
              </a:rPr>
              <a:t>ve   </a:t>
            </a:r>
          </a:p>
          <a:p>
            <a:pPr lvl="1"/>
            <a:r>
              <a:rPr lang="tr-TR" sz="1600" b="1" dirty="0" smtClean="0">
                <a:latin typeface="Calibri" pitchFamily="34" charset="0"/>
              </a:rPr>
              <a:t>A+B=B+A                     (Değişme)        özellikleri vardır.</a:t>
            </a:r>
          </a:p>
          <a:p>
            <a:pPr lvl="1"/>
            <a:endParaRPr lang="tr-TR" sz="1600" b="1" dirty="0" smtClean="0"/>
          </a:p>
          <a:p>
            <a:pPr lvl="1"/>
            <a:endParaRPr lang="tr-TR" sz="1600" b="1" dirty="0" smtClean="0"/>
          </a:p>
          <a:p>
            <a:pPr lvl="1"/>
            <a:endParaRPr lang="tr-TR" sz="1600" b="1" dirty="0" smtClean="0"/>
          </a:p>
          <a:p>
            <a:pPr lvl="1"/>
            <a:r>
              <a:rPr kumimoji="1" lang="tr-TR" sz="1600" dirty="0" err="1" smtClean="0">
                <a:latin typeface="Calibri" pitchFamily="34" charset="0"/>
              </a:rPr>
              <a:t>Skalerle</a:t>
            </a:r>
            <a:r>
              <a:rPr kumimoji="1" lang="tr-TR" sz="1600" dirty="0" smtClean="0">
                <a:latin typeface="Calibri" pitchFamily="34" charset="0"/>
              </a:rPr>
              <a:t>  çarpılması</a:t>
            </a:r>
            <a:endParaRPr lang="tr-TR" sz="1600" b="1" dirty="0" smtClean="0">
              <a:latin typeface="Calibri" pitchFamily="34" charset="0"/>
            </a:endParaRPr>
          </a:p>
          <a:p>
            <a:pPr lvl="1"/>
            <a:endParaRPr lang="tr-TR" sz="1600" b="1" dirty="0" smtClean="0"/>
          </a:p>
          <a:p>
            <a:pPr marL="0" lvl="1"/>
            <a:endParaRPr lang="tr-TR" sz="1600" dirty="0" smtClean="0"/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11 Grup"/>
          <p:cNvGrpSpPr/>
          <p:nvPr/>
        </p:nvGrpSpPr>
        <p:grpSpPr>
          <a:xfrm>
            <a:off x="3929058" y="2973076"/>
            <a:ext cx="3476644" cy="714380"/>
            <a:chOff x="1952612" y="2857496"/>
            <a:chExt cx="3476644" cy="714380"/>
          </a:xfrm>
        </p:grpSpPr>
        <p:graphicFrame>
          <p:nvGraphicFramePr>
            <p:cNvPr id="16386" name="Object 2"/>
            <p:cNvGraphicFramePr>
              <a:graphicFrameLocks noChangeAspect="1"/>
            </p:cNvGraphicFramePr>
            <p:nvPr/>
          </p:nvGraphicFramePr>
          <p:xfrm>
            <a:off x="1952612" y="2857496"/>
            <a:ext cx="1583224" cy="714380"/>
          </p:xfrm>
          <a:graphic>
            <a:graphicData uri="http://schemas.openxmlformats.org/presentationml/2006/ole">
              <p:oleObj spid="_x0000_s16432" name="Denklem" r:id="rId4" imgW="762000" imgH="457200" progId="Equation.3">
                <p:embed/>
              </p:oleObj>
            </a:graphicData>
          </a:graphic>
        </p:graphicFrame>
        <p:graphicFrame>
          <p:nvGraphicFramePr>
            <p:cNvPr id="16387" name="Object 3"/>
            <p:cNvGraphicFramePr>
              <a:graphicFrameLocks noChangeAspect="1"/>
            </p:cNvGraphicFramePr>
            <p:nvPr/>
          </p:nvGraphicFramePr>
          <p:xfrm>
            <a:off x="3476612" y="2857496"/>
            <a:ext cx="1952644" cy="714380"/>
          </p:xfrm>
          <a:graphic>
            <a:graphicData uri="http://schemas.openxmlformats.org/presentationml/2006/ole">
              <p:oleObj spid="_x0000_s16433" name="Denklem" r:id="rId5" imgW="939800" imgH="457200" progId="Equation.3">
                <p:embed/>
              </p:oleObj>
            </a:graphicData>
          </a:graphic>
        </p:graphicFrame>
      </p:grp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2082120" y="3929066"/>
            <a:ext cx="5596104" cy="1643074"/>
            <a:chOff x="1602" y="5077"/>
            <a:chExt cx="5268" cy="1700"/>
          </a:xfrm>
        </p:grpSpPr>
        <p:graphicFrame>
          <p:nvGraphicFramePr>
            <p:cNvPr id="16389" name="Object 5"/>
            <p:cNvGraphicFramePr>
              <a:graphicFrameLocks noChangeAspect="1"/>
            </p:cNvGraphicFramePr>
            <p:nvPr/>
          </p:nvGraphicFramePr>
          <p:xfrm>
            <a:off x="1602" y="5734"/>
            <a:ext cx="1900" cy="360"/>
          </p:xfrm>
          <a:graphic>
            <a:graphicData uri="http://schemas.openxmlformats.org/presentationml/2006/ole">
              <p:oleObj spid="_x0000_s16434" name="Denklem" r:id="rId6" imgW="1206500" imgH="228600" progId="Equation.3">
                <p:embed/>
              </p:oleObj>
            </a:graphicData>
          </a:graphic>
        </p:graphicFrame>
        <p:graphicFrame>
          <p:nvGraphicFramePr>
            <p:cNvPr id="16390" name="Object 6"/>
            <p:cNvGraphicFramePr>
              <a:graphicFrameLocks noChangeAspect="1"/>
            </p:cNvGraphicFramePr>
            <p:nvPr/>
          </p:nvGraphicFramePr>
          <p:xfrm>
            <a:off x="3498" y="5077"/>
            <a:ext cx="600" cy="1700"/>
          </p:xfrm>
          <a:graphic>
            <a:graphicData uri="http://schemas.openxmlformats.org/presentationml/2006/ole">
              <p:oleObj spid="_x0000_s16435" name="Denklem" r:id="rId7" imgW="380835" imgH="1079032" progId="Equation.3">
                <p:embed/>
              </p:oleObj>
            </a:graphicData>
          </a:graphic>
        </p:graphicFrame>
        <p:graphicFrame>
          <p:nvGraphicFramePr>
            <p:cNvPr id="16391" name="Object 7"/>
            <p:cNvGraphicFramePr>
              <a:graphicFrameLocks noChangeAspect="1"/>
            </p:cNvGraphicFramePr>
            <p:nvPr/>
          </p:nvGraphicFramePr>
          <p:xfrm>
            <a:off x="4135" y="5668"/>
            <a:ext cx="2735" cy="434"/>
          </p:xfrm>
          <a:graphic>
            <a:graphicData uri="http://schemas.openxmlformats.org/presentationml/2006/ole">
              <p:oleObj spid="_x0000_s16436" name="Denklem" r:id="rId8" imgW="1612900" imgH="228600" progId="Equation.3">
                <p:embed/>
              </p:oleObj>
            </a:graphicData>
          </a:graphic>
        </p:graphicFrame>
      </p:grpSp>
      <p:grpSp>
        <p:nvGrpSpPr>
          <p:cNvPr id="21" name="20 Grup"/>
          <p:cNvGrpSpPr/>
          <p:nvPr/>
        </p:nvGrpSpPr>
        <p:grpSpPr>
          <a:xfrm>
            <a:off x="2051720" y="5301208"/>
            <a:ext cx="4359427" cy="1162055"/>
            <a:chOff x="4615047" y="5291153"/>
            <a:chExt cx="3449464" cy="800100"/>
          </a:xfrm>
        </p:grpSpPr>
        <p:graphicFrame>
          <p:nvGraphicFramePr>
            <p:cNvPr id="16392" name="Object 8"/>
            <p:cNvGraphicFramePr>
              <a:graphicFrameLocks noChangeAspect="1"/>
            </p:cNvGraphicFramePr>
            <p:nvPr/>
          </p:nvGraphicFramePr>
          <p:xfrm>
            <a:off x="4615047" y="5539048"/>
            <a:ext cx="711200" cy="215900"/>
          </p:xfrm>
          <a:graphic>
            <a:graphicData uri="http://schemas.openxmlformats.org/presentationml/2006/ole">
              <p:oleObj spid="_x0000_s16437" name="Denklem" r:id="rId9" imgW="710891" imgH="215806" progId="Equation.3">
                <p:embed/>
              </p:oleObj>
            </a:graphicData>
          </a:graphic>
        </p:graphicFrame>
        <p:graphicFrame>
          <p:nvGraphicFramePr>
            <p:cNvPr id="16393" name="Object 9"/>
            <p:cNvGraphicFramePr>
              <a:graphicFrameLocks noChangeAspect="1"/>
            </p:cNvGraphicFramePr>
            <p:nvPr/>
          </p:nvGraphicFramePr>
          <p:xfrm>
            <a:off x="5545149" y="5291153"/>
            <a:ext cx="495300" cy="800100"/>
          </p:xfrm>
          <a:graphic>
            <a:graphicData uri="http://schemas.openxmlformats.org/presentationml/2006/ole">
              <p:oleObj spid="_x0000_s16438" name="Denklem" r:id="rId10" imgW="495085" imgH="799753" progId="Equation.3">
                <p:embed/>
              </p:oleObj>
            </a:graphicData>
          </a:graphic>
        </p:graphicFrame>
        <p:graphicFrame>
          <p:nvGraphicFramePr>
            <p:cNvPr id="16394" name="Object 10"/>
            <p:cNvGraphicFramePr>
              <a:graphicFrameLocks noChangeAspect="1"/>
            </p:cNvGraphicFramePr>
            <p:nvPr/>
          </p:nvGraphicFramePr>
          <p:xfrm>
            <a:off x="6143636" y="5572140"/>
            <a:ext cx="1435100" cy="203200"/>
          </p:xfrm>
          <a:graphic>
            <a:graphicData uri="http://schemas.openxmlformats.org/presentationml/2006/ole">
              <p:oleObj spid="_x0000_s16439" name="Denklem" r:id="rId11" imgW="1435100" imgH="203200" progId="Equation.3">
                <p:embed/>
              </p:oleObj>
            </a:graphicData>
          </a:graphic>
        </p:graphicFrame>
        <p:graphicFrame>
          <p:nvGraphicFramePr>
            <p:cNvPr id="16395" name="Object 11"/>
            <p:cNvGraphicFramePr>
              <a:graphicFrameLocks noChangeAspect="1"/>
            </p:cNvGraphicFramePr>
            <p:nvPr/>
          </p:nvGraphicFramePr>
          <p:xfrm>
            <a:off x="7772411" y="5584840"/>
            <a:ext cx="292100" cy="203200"/>
          </p:xfrm>
          <a:graphic>
            <a:graphicData uri="http://schemas.openxmlformats.org/presentationml/2006/ole">
              <p:oleObj spid="_x0000_s16440" name="Denklem" r:id="rId12" imgW="291973" imgH="203112" progId="Equation.3">
                <p:embed/>
              </p:oleObj>
            </a:graphicData>
          </a:graphic>
        </p:graphicFrame>
      </p:grpSp>
      <p:sp>
        <p:nvSpPr>
          <p:cNvPr id="22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4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4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Harrington" pitchFamily="82" charset="0"/>
              </a:rPr>
              <a:t>  Matrisler</a:t>
            </a:r>
            <a:endParaRPr lang="tr-TR" sz="2400" dirty="0">
              <a:latin typeface="Harrington" pitchFamily="82" charset="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15616" y="980728"/>
            <a:ext cx="8028384" cy="552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400" dirty="0" smtClean="0"/>
              <a:t>Matrislerinin çarpımını elde etmek için</a:t>
            </a:r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err="1" smtClean="0"/>
              <a:t>c</a:t>
            </a:r>
            <a:r>
              <a:rPr lang="tr-TR" sz="1400" baseline="-25000" dirty="0" err="1" smtClean="0"/>
              <a:t>ij</a:t>
            </a:r>
            <a:r>
              <a:rPr lang="tr-TR" sz="1400" dirty="0" smtClean="0"/>
              <a:t>= a</a:t>
            </a:r>
            <a:r>
              <a:rPr lang="tr-TR" sz="1400" baseline="-25000" dirty="0" smtClean="0"/>
              <a:t>i1</a:t>
            </a:r>
            <a:r>
              <a:rPr lang="tr-TR" sz="1400" dirty="0" smtClean="0"/>
              <a:t>b</a:t>
            </a:r>
            <a:r>
              <a:rPr lang="tr-TR" sz="1400" baseline="-25000" dirty="0" smtClean="0"/>
              <a:t>1j</a:t>
            </a:r>
            <a:r>
              <a:rPr lang="tr-TR" sz="1400" dirty="0" smtClean="0"/>
              <a:t> + a</a:t>
            </a:r>
            <a:r>
              <a:rPr lang="tr-TR" sz="1400" baseline="-25000" dirty="0" smtClean="0"/>
              <a:t>i2</a:t>
            </a:r>
            <a:r>
              <a:rPr lang="tr-TR" sz="1400" dirty="0" smtClean="0"/>
              <a:t>b</a:t>
            </a:r>
            <a:r>
              <a:rPr lang="tr-TR" sz="1400" baseline="-25000" dirty="0" smtClean="0"/>
              <a:t>2j</a:t>
            </a:r>
            <a:r>
              <a:rPr lang="tr-TR" sz="1400" dirty="0" smtClean="0"/>
              <a:t> +  </a:t>
            </a:r>
            <a:r>
              <a:rPr lang="tr-TR" sz="1400" baseline="30000" dirty="0" smtClean="0"/>
              <a:t>.   .   .</a:t>
            </a:r>
            <a:r>
              <a:rPr lang="tr-TR" sz="1400" dirty="0" smtClean="0"/>
              <a:t>  + </a:t>
            </a:r>
            <a:r>
              <a:rPr lang="tr-TR" sz="1400" dirty="0" err="1" smtClean="0"/>
              <a:t>a</a:t>
            </a:r>
            <a:r>
              <a:rPr lang="tr-TR" sz="1400" baseline="-25000" dirty="0" err="1" smtClean="0"/>
              <a:t>ip</a:t>
            </a:r>
            <a:r>
              <a:rPr lang="tr-TR" sz="1400" dirty="0" err="1" smtClean="0"/>
              <a:t>b</a:t>
            </a:r>
            <a:r>
              <a:rPr lang="tr-TR" sz="1400" baseline="-25000" dirty="0" err="1" smtClean="0"/>
              <a:t>pj</a:t>
            </a:r>
            <a:r>
              <a:rPr lang="tr-TR" sz="1400" baseline="-25000" dirty="0" smtClean="0"/>
              <a:t>    ,</a:t>
            </a:r>
            <a:r>
              <a:rPr lang="tr-TR" sz="1400" dirty="0" smtClean="0"/>
              <a:t> 1 </a:t>
            </a:r>
            <a:r>
              <a:rPr lang="tr-TR" sz="1400" dirty="0" smtClean="0">
                <a:sym typeface="Symbol"/>
              </a:rPr>
              <a:t></a:t>
            </a:r>
            <a:r>
              <a:rPr lang="tr-TR" sz="1400" dirty="0" smtClean="0"/>
              <a:t>  i  </a:t>
            </a:r>
            <a:r>
              <a:rPr lang="tr-TR" sz="1400" dirty="0" smtClean="0">
                <a:sym typeface="Symbol"/>
              </a:rPr>
              <a:t></a:t>
            </a:r>
            <a:r>
              <a:rPr lang="tr-TR" sz="1400" dirty="0" smtClean="0"/>
              <a:t>  m  ;  1  </a:t>
            </a:r>
            <a:r>
              <a:rPr lang="tr-TR" sz="1400" dirty="0" smtClean="0">
                <a:sym typeface="Symbol"/>
              </a:rPr>
              <a:t></a:t>
            </a:r>
            <a:r>
              <a:rPr lang="tr-TR" sz="1400" dirty="0" smtClean="0"/>
              <a:t>  j  </a:t>
            </a:r>
            <a:r>
              <a:rPr lang="tr-TR" sz="1400" dirty="0" smtClean="0">
                <a:sym typeface="Symbol"/>
              </a:rPr>
              <a:t></a:t>
            </a:r>
            <a:r>
              <a:rPr lang="tr-TR" sz="1400" dirty="0" smtClean="0"/>
              <a:t>  n  işlemini yapmak yeterlidir.</a:t>
            </a:r>
          </a:p>
          <a:p>
            <a:endParaRPr lang="tr-TR" sz="1400" dirty="0" smtClean="0"/>
          </a:p>
          <a:p>
            <a:r>
              <a:rPr lang="tr-TR" sz="1400" b="1" dirty="0" smtClean="0"/>
              <a:t>Matris çarpımının  birleşme  özelliği  vardır</a:t>
            </a:r>
            <a:r>
              <a:rPr lang="tr-TR" sz="1400" dirty="0" smtClean="0"/>
              <a:t>:  </a:t>
            </a:r>
          </a:p>
          <a:p>
            <a:r>
              <a:rPr lang="tr-TR" sz="1400" i="1" dirty="0" smtClean="0"/>
              <a:t>A, B </a:t>
            </a:r>
            <a:r>
              <a:rPr lang="tr-TR" sz="1400" dirty="0" smtClean="0"/>
              <a:t> ve </a:t>
            </a:r>
            <a:r>
              <a:rPr lang="tr-TR" sz="1400" i="1" dirty="0" smtClean="0"/>
              <a:t>C </a:t>
            </a:r>
            <a:r>
              <a:rPr lang="tr-TR" sz="1400" dirty="0" smtClean="0"/>
              <a:t>çarpımı gerçekleşecek büyüklükte matrisler ise  </a:t>
            </a:r>
            <a:r>
              <a:rPr lang="tr-TR" sz="1800" b="1" dirty="0" smtClean="0"/>
              <a:t>A (B C) = (A B) C  </a:t>
            </a:r>
            <a:r>
              <a:rPr lang="tr-TR" sz="1400" dirty="0" err="1" smtClean="0"/>
              <a:t>dir</a:t>
            </a:r>
            <a:r>
              <a:rPr lang="tr-TR" sz="1400" dirty="0" smtClean="0"/>
              <a:t>.</a:t>
            </a:r>
          </a:p>
          <a:p>
            <a:r>
              <a:rPr lang="tr-TR" sz="1400" b="1" dirty="0" smtClean="0"/>
              <a:t>Matris çarpımının  değişme  özelliği  yoktur</a:t>
            </a:r>
            <a:r>
              <a:rPr lang="tr-TR" sz="1400" dirty="0" smtClean="0"/>
              <a:t>:  </a:t>
            </a:r>
            <a:r>
              <a:rPr lang="tr-TR" sz="1800" b="1" dirty="0" smtClean="0"/>
              <a:t>AB </a:t>
            </a:r>
            <a:r>
              <a:rPr lang="tr-TR" sz="1800" b="1" dirty="0" smtClean="0">
                <a:sym typeface="Symbol"/>
              </a:rPr>
              <a:t></a:t>
            </a:r>
            <a:r>
              <a:rPr lang="tr-TR" sz="1800" b="1" dirty="0" smtClean="0"/>
              <a:t>  BA  </a:t>
            </a:r>
            <a:r>
              <a:rPr lang="tr-TR" sz="1400" dirty="0" smtClean="0"/>
              <a:t>olan matrisler vardır.</a:t>
            </a:r>
          </a:p>
          <a:p>
            <a:endParaRPr lang="tr-TR" sz="1400" dirty="0" smtClean="0"/>
          </a:p>
          <a:p>
            <a:r>
              <a:rPr lang="tr-TR" sz="1400" b="1" dirty="0" smtClean="0"/>
              <a:t>Matris çarpımının toplama işlemi üzerinde dağılma özelliği  vardır</a:t>
            </a:r>
            <a:r>
              <a:rPr lang="tr-TR" sz="1400" dirty="0" smtClean="0"/>
              <a:t>:  </a:t>
            </a:r>
          </a:p>
          <a:p>
            <a:r>
              <a:rPr lang="tr-TR" sz="1400" dirty="0" smtClean="0"/>
              <a:t>A, B   ve  C  matrisleri için,  </a:t>
            </a:r>
            <a:r>
              <a:rPr lang="tr-TR" sz="1800" b="1" dirty="0" smtClean="0"/>
              <a:t>A (B + C) = (A B) + (A C )    ,    (A + B) C = (A C) + (B C)  </a:t>
            </a:r>
            <a:endParaRPr lang="tr-TR" sz="1400" b="1" dirty="0" smtClean="0"/>
          </a:p>
          <a:p>
            <a:r>
              <a:rPr lang="tr-TR" sz="1400" dirty="0" smtClean="0"/>
              <a:t>eşitlikleri geçerlidir.</a:t>
            </a:r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1259632" y="548680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8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Matris Çarpımı</a:t>
            </a:r>
          </a:p>
        </p:txBody>
      </p:sp>
      <p:graphicFrame>
        <p:nvGraphicFramePr>
          <p:cNvPr id="14337" name="Object 1"/>
          <p:cNvGraphicFramePr>
            <a:graphicFrameLocks noChangeAspect="1"/>
          </p:cNvGraphicFramePr>
          <p:nvPr/>
        </p:nvGraphicFramePr>
        <p:xfrm>
          <a:off x="1928794" y="1052736"/>
          <a:ext cx="1428760" cy="1077065"/>
        </p:xfrm>
        <a:graphic>
          <a:graphicData uri="http://schemas.openxmlformats.org/presentationml/2006/ole">
            <p:oleObj spid="_x0000_s14362" name="Denklem" r:id="rId4" imgW="1651000" imgH="1244600" progId="Equation.3">
              <p:embed/>
            </p:oleObj>
          </a:graphicData>
        </a:graphic>
      </p:graphicFrame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4071934" y="1052736"/>
          <a:ext cx="1643074" cy="981837"/>
        </p:xfrm>
        <a:graphic>
          <a:graphicData uri="http://schemas.openxmlformats.org/presentationml/2006/ole">
            <p:oleObj spid="_x0000_s14363" name="Denklem" r:id="rId5" imgW="2082800" imgH="1244600" progId="Equation.3">
              <p:embed/>
            </p:oleObj>
          </a:graphicData>
        </a:graphic>
      </p:graphicFrame>
      <p:sp>
        <p:nvSpPr>
          <p:cNvPr id="14" name="13 32-Nokta Yıldız"/>
          <p:cNvSpPr/>
          <p:nvPr/>
        </p:nvSpPr>
        <p:spPr bwMode="auto">
          <a:xfrm>
            <a:off x="6215074" y="1500174"/>
            <a:ext cx="1857388" cy="1143008"/>
          </a:xfrm>
          <a:prstGeom prst="star32">
            <a:avLst>
              <a:gd name="adj" fmla="val 42929"/>
            </a:avLst>
          </a:prstGeom>
          <a:solidFill>
            <a:schemeClr val="accent1">
              <a:alpha val="4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AU" sz="1200" i="1" smtClean="0"/>
              <a:t>A  </a:t>
            </a:r>
            <a:r>
              <a:rPr kumimoji="1" lang="en-AU" sz="1200" smtClean="0"/>
              <a:t>nın sütun sayısı ile  </a:t>
            </a:r>
            <a:r>
              <a:rPr kumimoji="1" lang="en-AU" sz="1200" i="1" smtClean="0"/>
              <a:t>B  </a:t>
            </a:r>
            <a:r>
              <a:rPr kumimoji="1" lang="en-AU" sz="1200" smtClean="0"/>
              <a:t>nin satır sayısı aynı</a:t>
            </a:r>
            <a:endParaRPr kumimoji="0" lang="tr-T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5.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8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Harrington" pitchFamily="82" charset="0"/>
              </a:rPr>
              <a:t>  Matrisler</a:t>
            </a:r>
            <a:endParaRPr lang="tr-TR" sz="2400" dirty="0">
              <a:latin typeface="Harrington" pitchFamily="82" charset="0"/>
            </a:endParaRPr>
          </a:p>
        </p:txBody>
      </p:sp>
      <p:grpSp>
        <p:nvGrpSpPr>
          <p:cNvPr id="25" name="24 Grup"/>
          <p:cNvGrpSpPr/>
          <p:nvPr/>
        </p:nvGrpSpPr>
        <p:grpSpPr>
          <a:xfrm>
            <a:off x="1785918" y="2636912"/>
            <a:ext cx="5429288" cy="1006689"/>
            <a:chOff x="1785918" y="2780928"/>
            <a:chExt cx="5429288" cy="1006689"/>
          </a:xfrm>
        </p:grpSpPr>
        <p:graphicFrame>
          <p:nvGraphicFramePr>
            <p:cNvPr id="14339" name="Object 3"/>
            <p:cNvGraphicFramePr>
              <a:graphicFrameLocks noChangeAspect="1"/>
            </p:cNvGraphicFramePr>
            <p:nvPr/>
          </p:nvGraphicFramePr>
          <p:xfrm>
            <a:off x="5676880" y="2789233"/>
            <a:ext cx="1538326" cy="998384"/>
          </p:xfrm>
          <a:graphic>
            <a:graphicData uri="http://schemas.openxmlformats.org/presentationml/2006/ole">
              <p:oleObj spid="_x0000_s14364" name="Denklem" r:id="rId6" imgW="1917700" imgH="1244600" progId="Equation.3">
                <p:embed/>
              </p:oleObj>
            </a:graphicData>
          </a:graphic>
        </p:graphicFrame>
        <p:graphicFrame>
          <p:nvGraphicFramePr>
            <p:cNvPr id="14340" name="Object 4"/>
            <p:cNvGraphicFramePr>
              <a:graphicFrameLocks noChangeAspect="1"/>
            </p:cNvGraphicFramePr>
            <p:nvPr/>
          </p:nvGraphicFramePr>
          <p:xfrm>
            <a:off x="1785918" y="2786058"/>
            <a:ext cx="1487388" cy="998384"/>
          </p:xfrm>
          <a:graphic>
            <a:graphicData uri="http://schemas.openxmlformats.org/presentationml/2006/ole">
              <p:oleObj spid="_x0000_s14365" name="Denklem" r:id="rId7" imgW="1854200" imgH="1244600" progId="Equation.3">
                <p:embed/>
              </p:oleObj>
            </a:graphicData>
          </a:graphic>
        </p:graphicFrame>
        <p:graphicFrame>
          <p:nvGraphicFramePr>
            <p:cNvPr id="14341" name="Object 5"/>
            <p:cNvGraphicFramePr>
              <a:graphicFrameLocks noChangeAspect="1"/>
            </p:cNvGraphicFramePr>
            <p:nvPr/>
          </p:nvGraphicFramePr>
          <p:xfrm>
            <a:off x="3816330" y="2789233"/>
            <a:ext cx="1365137" cy="998384"/>
          </p:xfrm>
          <a:graphic>
            <a:graphicData uri="http://schemas.openxmlformats.org/presentationml/2006/ole">
              <p:oleObj spid="_x0000_s14366" name="Denklem" r:id="rId8" imgW="1701800" imgH="1244600" progId="Equation.3">
                <p:embed/>
              </p:oleObj>
            </a:graphicData>
          </a:graphic>
        </p:graphicFrame>
        <p:cxnSp>
          <p:nvCxnSpPr>
            <p:cNvPr id="20" name="19 Düz Ok Bağlayıcısı"/>
            <p:cNvCxnSpPr/>
            <p:nvPr/>
          </p:nvCxnSpPr>
          <p:spPr>
            <a:xfrm>
              <a:off x="2195736" y="3020702"/>
              <a:ext cx="1008112" cy="1588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  <a:alpha val="93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Düz Ok Bağlayıcısı"/>
            <p:cNvCxnSpPr/>
            <p:nvPr/>
          </p:nvCxnSpPr>
          <p:spPr>
            <a:xfrm rot="5400000">
              <a:off x="3683396" y="3321367"/>
              <a:ext cx="864096" cy="1588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  <a:alpha val="93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23 Oval"/>
            <p:cNvSpPr/>
            <p:nvPr/>
          </p:nvSpPr>
          <p:spPr>
            <a:xfrm>
              <a:off x="5831761" y="2780928"/>
              <a:ext cx="288032" cy="288032"/>
            </a:xfrm>
            <a:prstGeom prst="ellipse">
              <a:avLst/>
            </a:prstGeom>
            <a:solidFill>
              <a:schemeClr val="accent1">
                <a:alpha val="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26" name="25 Oval"/>
          <p:cNvSpPr/>
          <p:nvPr/>
        </p:nvSpPr>
        <p:spPr>
          <a:xfrm>
            <a:off x="1115616" y="3717032"/>
            <a:ext cx="288032" cy="288032"/>
          </a:xfrm>
          <a:prstGeom prst="ellips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/>
          <a:lstStyle/>
          <a:p>
            <a:r>
              <a:rPr lang="tr-TR" sz="2400" dirty="0" smtClean="0">
                <a:latin typeface="Harrington" pitchFamily="82" charset="0"/>
              </a:rPr>
              <a:t>Matrisler</a:t>
            </a:r>
            <a:endParaRPr lang="tr-TR" sz="2400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15616" y="0"/>
            <a:ext cx="8028384" cy="515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 smtClean="0"/>
          </a:p>
          <a:p>
            <a:r>
              <a:rPr lang="tr-TR" sz="1600" b="1" dirty="0" smtClean="0"/>
              <a:t>(A</a:t>
            </a:r>
            <a:r>
              <a:rPr lang="tr-TR" sz="1600" b="1" baseline="30000" dirty="0" smtClean="0"/>
              <a:t>T</a:t>
            </a:r>
            <a:r>
              <a:rPr lang="tr-TR" sz="1600" b="1" dirty="0" smtClean="0"/>
              <a:t>)</a:t>
            </a:r>
            <a:r>
              <a:rPr lang="tr-TR" sz="1600" b="1" baseline="30000" dirty="0" smtClean="0"/>
              <a:t>T</a:t>
            </a:r>
            <a:r>
              <a:rPr lang="tr-TR" sz="1600" b="1" dirty="0" smtClean="0"/>
              <a:t>=A   ,   (</a:t>
            </a:r>
            <a:r>
              <a:rPr lang="tr-TR" sz="1600" b="1" dirty="0" err="1" smtClean="0"/>
              <a:t>sA</a:t>
            </a:r>
            <a:r>
              <a:rPr lang="tr-TR" sz="1600" b="1" dirty="0" smtClean="0"/>
              <a:t>)</a:t>
            </a:r>
            <a:r>
              <a:rPr lang="tr-TR" sz="1600" b="1" baseline="30000" dirty="0" smtClean="0"/>
              <a:t>T</a:t>
            </a:r>
            <a:r>
              <a:rPr lang="tr-TR" sz="1600" b="1" dirty="0" smtClean="0"/>
              <a:t>= s A</a:t>
            </a:r>
            <a:r>
              <a:rPr lang="tr-TR" sz="1600" b="1" baseline="30000" dirty="0" smtClean="0"/>
              <a:t>T  </a:t>
            </a:r>
            <a:r>
              <a:rPr lang="tr-TR" sz="1600" b="1" dirty="0" smtClean="0"/>
              <a:t> ,  (A+B)</a:t>
            </a:r>
            <a:r>
              <a:rPr lang="tr-TR" sz="1600" b="1" baseline="30000" dirty="0" smtClean="0"/>
              <a:t>T</a:t>
            </a:r>
            <a:r>
              <a:rPr lang="tr-TR" sz="1600" b="1" dirty="0" smtClean="0"/>
              <a:t>= A</a:t>
            </a:r>
            <a:r>
              <a:rPr lang="tr-TR" sz="1600" b="1" baseline="30000" dirty="0" smtClean="0"/>
              <a:t>T</a:t>
            </a:r>
            <a:r>
              <a:rPr lang="tr-TR" sz="1600" b="1" dirty="0" smtClean="0"/>
              <a:t>+B</a:t>
            </a:r>
            <a:r>
              <a:rPr lang="tr-TR" sz="1600" b="1" baseline="30000" dirty="0" smtClean="0"/>
              <a:t>T</a:t>
            </a:r>
            <a:r>
              <a:rPr lang="tr-TR" sz="1600" b="1" dirty="0" smtClean="0"/>
              <a:t>  ,   (AB)</a:t>
            </a:r>
            <a:r>
              <a:rPr lang="tr-TR" sz="1600" b="1" baseline="30000" dirty="0" smtClean="0"/>
              <a:t>T</a:t>
            </a:r>
            <a:r>
              <a:rPr lang="tr-TR" sz="1600" b="1" dirty="0" smtClean="0"/>
              <a:t>= B</a:t>
            </a:r>
            <a:r>
              <a:rPr lang="tr-TR" sz="1600" b="1" baseline="30000" dirty="0" smtClean="0"/>
              <a:t>T </a:t>
            </a:r>
            <a:r>
              <a:rPr lang="tr-TR" sz="1600" b="1" dirty="0" smtClean="0"/>
              <a:t>A</a:t>
            </a:r>
            <a:r>
              <a:rPr lang="tr-TR" sz="1600" b="1" baseline="30000" dirty="0" smtClean="0"/>
              <a:t>T </a:t>
            </a:r>
            <a:r>
              <a:rPr lang="tr-TR" sz="1600" b="1" dirty="0" smtClean="0"/>
              <a:t> </a:t>
            </a:r>
          </a:p>
          <a:p>
            <a:r>
              <a:rPr lang="tr-TR" sz="1600" dirty="0" smtClean="0"/>
              <a:t>özelliklerinin sağlandığı kolayca görülebilir.</a:t>
            </a:r>
          </a:p>
          <a:p>
            <a:endParaRPr lang="tr-TR" sz="1600" dirty="0" smtClean="0"/>
          </a:p>
          <a:p>
            <a:r>
              <a:rPr lang="tr-TR" sz="1600" dirty="0" err="1" smtClean="0"/>
              <a:t>Transpozesi</a:t>
            </a:r>
            <a:r>
              <a:rPr lang="tr-TR" sz="1600" dirty="0" smtClean="0"/>
              <a:t> kendine eşit olan kare matrise </a:t>
            </a:r>
            <a:r>
              <a:rPr lang="tr-TR" sz="1600" b="1" dirty="0" smtClean="0"/>
              <a:t>simetrik matris</a:t>
            </a:r>
            <a:r>
              <a:rPr lang="tr-TR" sz="1600" dirty="0" smtClean="0"/>
              <a:t> denir. </a:t>
            </a:r>
            <a:r>
              <a:rPr lang="tr-TR" sz="1600" b="1" dirty="0" smtClean="0"/>
              <a:t>(A=A</a:t>
            </a:r>
            <a:r>
              <a:rPr lang="tr-TR" sz="1600" b="1" baseline="30000" dirty="0" smtClean="0"/>
              <a:t>T</a:t>
            </a:r>
            <a:r>
              <a:rPr lang="tr-TR" sz="1600" b="1" dirty="0" smtClean="0"/>
              <a:t> ) </a:t>
            </a:r>
          </a:p>
          <a:p>
            <a:endParaRPr lang="tr-TR" sz="1600" dirty="0" smtClean="0"/>
          </a:p>
          <a:p>
            <a:r>
              <a:rPr lang="en-AU" sz="1600" b="1" dirty="0" err="1" smtClean="0"/>
              <a:t>Satır</a:t>
            </a:r>
            <a:r>
              <a:rPr lang="en-AU" sz="1600" b="1" dirty="0" smtClean="0"/>
              <a:t> </a:t>
            </a:r>
            <a:r>
              <a:rPr lang="en-AU" sz="1600" b="1" dirty="0" err="1" smtClean="0"/>
              <a:t>sayısı</a:t>
            </a:r>
            <a:r>
              <a:rPr lang="en-AU" sz="1600" b="1" dirty="0" smtClean="0"/>
              <a:t> </a:t>
            </a:r>
            <a:r>
              <a:rPr lang="en-AU" sz="1600" b="1" dirty="0" err="1" smtClean="0"/>
              <a:t>sütun</a:t>
            </a:r>
            <a:r>
              <a:rPr lang="en-AU" sz="1600" b="1" dirty="0" smtClean="0"/>
              <a:t> </a:t>
            </a:r>
            <a:r>
              <a:rPr lang="en-AU" sz="1600" b="1" dirty="0" err="1" smtClean="0"/>
              <a:t>sayısına</a:t>
            </a:r>
            <a:r>
              <a:rPr lang="en-AU" sz="1600" b="1" dirty="0" smtClean="0"/>
              <a:t> </a:t>
            </a:r>
            <a:r>
              <a:rPr lang="en-AU" sz="1600" b="1" dirty="0" err="1" smtClean="0"/>
              <a:t>eşit</a:t>
            </a:r>
            <a:r>
              <a:rPr lang="en-AU" sz="1600" b="1" dirty="0" smtClean="0"/>
              <a:t> </a:t>
            </a:r>
            <a:r>
              <a:rPr lang="en-AU" sz="1600" dirty="0" err="1" smtClean="0"/>
              <a:t>olan</a:t>
            </a:r>
            <a:r>
              <a:rPr lang="en-AU" sz="1600" dirty="0" smtClean="0"/>
              <a:t> </a:t>
            </a:r>
            <a:r>
              <a:rPr lang="en-AU" sz="1600" dirty="0" err="1" smtClean="0"/>
              <a:t>matrise</a:t>
            </a:r>
            <a:r>
              <a:rPr lang="en-AU" sz="1600" dirty="0" smtClean="0"/>
              <a:t>  </a:t>
            </a:r>
            <a:r>
              <a:rPr lang="en-AU" sz="1600" b="1" dirty="0" err="1" smtClean="0"/>
              <a:t>kare</a:t>
            </a:r>
            <a:r>
              <a:rPr lang="en-AU" sz="1600" b="1" dirty="0" smtClean="0"/>
              <a:t> </a:t>
            </a:r>
            <a:r>
              <a:rPr lang="en-AU" sz="1600" b="1" dirty="0" err="1" smtClean="0"/>
              <a:t>matris</a:t>
            </a:r>
            <a:r>
              <a:rPr lang="en-AU" sz="1600" dirty="0" smtClean="0"/>
              <a:t> </a:t>
            </a:r>
            <a:r>
              <a:rPr lang="en-AU" sz="1600" dirty="0" err="1" smtClean="0"/>
              <a:t>adı</a:t>
            </a:r>
            <a:r>
              <a:rPr lang="en-AU" sz="1600" dirty="0" smtClean="0"/>
              <a:t> </a:t>
            </a:r>
            <a:r>
              <a:rPr lang="en-AU" sz="1600" dirty="0" err="1" smtClean="0"/>
              <a:t>verilir</a:t>
            </a:r>
            <a:endParaRPr lang="tr-TR" sz="1600" dirty="0" smtClean="0"/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/>
              <a:t>M</a:t>
            </a:r>
            <a:r>
              <a:rPr lang="en-AU" sz="1600" dirty="0" err="1" smtClean="0"/>
              <a:t>atrisin</a:t>
            </a:r>
            <a:r>
              <a:rPr lang="en-AU" sz="1600" dirty="0" smtClean="0"/>
              <a:t>  </a:t>
            </a:r>
            <a:r>
              <a:rPr lang="en-AU" sz="1800" b="1" i="1" dirty="0" smtClean="0"/>
              <a:t>a</a:t>
            </a:r>
            <a:r>
              <a:rPr lang="en-AU" sz="1800" b="1" baseline="-25000" dirty="0" smtClean="0"/>
              <a:t>11</a:t>
            </a:r>
            <a:r>
              <a:rPr lang="en-AU" sz="1800" b="1" i="1" dirty="0" smtClean="0"/>
              <a:t> , a</a:t>
            </a:r>
            <a:r>
              <a:rPr lang="en-AU" sz="1800" b="1" baseline="-25000" dirty="0" smtClean="0"/>
              <a:t>22</a:t>
            </a:r>
            <a:r>
              <a:rPr lang="en-AU" sz="1800" b="1" i="1" dirty="0" smtClean="0"/>
              <a:t> , .  .  .  , </a:t>
            </a:r>
            <a:r>
              <a:rPr lang="en-AU" sz="1800" b="1" i="1" dirty="0" err="1" smtClean="0"/>
              <a:t>a</a:t>
            </a:r>
            <a:r>
              <a:rPr lang="en-AU" sz="1800" b="1" i="1" baseline="-25000" dirty="0" err="1" smtClean="0"/>
              <a:t>nn</a:t>
            </a:r>
            <a:r>
              <a:rPr lang="en-AU" sz="1800" b="1" i="1" dirty="0" smtClean="0"/>
              <a:t>  </a:t>
            </a:r>
            <a:r>
              <a:rPr lang="en-AU" sz="1600" dirty="0" err="1" smtClean="0"/>
              <a:t>girdilerine</a:t>
            </a:r>
            <a:r>
              <a:rPr lang="en-AU" sz="1600" dirty="0" smtClean="0"/>
              <a:t> </a:t>
            </a:r>
            <a:r>
              <a:rPr lang="en-AU" sz="1600" dirty="0" err="1" smtClean="0"/>
              <a:t>matrisin</a:t>
            </a:r>
            <a:r>
              <a:rPr lang="en-AU" sz="1600" dirty="0" smtClean="0"/>
              <a:t> </a:t>
            </a:r>
            <a:r>
              <a:rPr lang="en-AU" sz="1600" b="1" dirty="0" err="1" smtClean="0"/>
              <a:t>köşegeni</a:t>
            </a:r>
            <a:r>
              <a:rPr lang="en-AU" sz="1600" b="1" dirty="0" smtClean="0"/>
              <a:t> </a:t>
            </a:r>
            <a:r>
              <a:rPr lang="en-AU" sz="1600" dirty="0" smtClean="0"/>
              <a:t> </a:t>
            </a:r>
            <a:r>
              <a:rPr lang="en-AU" sz="1600" dirty="0" err="1" smtClean="0"/>
              <a:t>denir</a:t>
            </a:r>
            <a:r>
              <a:rPr lang="en-AU" sz="1600" dirty="0" smtClean="0"/>
              <a:t>. </a:t>
            </a:r>
            <a:endParaRPr lang="tr-TR" sz="1600" dirty="0" smtClean="0"/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AU" sz="1600" dirty="0" smtClean="0"/>
              <a:t>Köşegen elemanlarından </a:t>
            </a:r>
            <a:r>
              <a:rPr lang="en-AU" sz="1600" dirty="0" err="1" smtClean="0"/>
              <a:t>başka</a:t>
            </a:r>
            <a:r>
              <a:rPr lang="en-AU" sz="1600" dirty="0" smtClean="0"/>
              <a:t> </a:t>
            </a:r>
            <a:r>
              <a:rPr lang="en-AU" sz="1600" dirty="0" err="1" smtClean="0"/>
              <a:t>diğer</a:t>
            </a:r>
            <a:r>
              <a:rPr lang="en-AU" sz="1600" dirty="0" smtClean="0"/>
              <a:t> </a:t>
            </a:r>
            <a:r>
              <a:rPr lang="en-AU" sz="1600" dirty="0" err="1" smtClean="0"/>
              <a:t>elemanları</a:t>
            </a:r>
            <a:r>
              <a:rPr lang="en-AU" sz="1600" dirty="0" smtClean="0"/>
              <a:t> </a:t>
            </a:r>
            <a:r>
              <a:rPr lang="en-AU" sz="1600" dirty="0" err="1" smtClean="0"/>
              <a:t>sıfır</a:t>
            </a:r>
            <a:r>
              <a:rPr lang="en-AU" sz="1600" dirty="0" smtClean="0"/>
              <a:t> </a:t>
            </a:r>
            <a:r>
              <a:rPr lang="en-AU" sz="1600" dirty="0" err="1" smtClean="0"/>
              <a:t>olan</a:t>
            </a:r>
            <a:r>
              <a:rPr lang="en-AU" sz="1600" dirty="0" smtClean="0"/>
              <a:t> </a:t>
            </a:r>
            <a:r>
              <a:rPr lang="en-AU" sz="1600" dirty="0" err="1" smtClean="0"/>
              <a:t>kare</a:t>
            </a:r>
            <a:r>
              <a:rPr lang="en-AU" sz="1600" dirty="0" smtClean="0"/>
              <a:t> </a:t>
            </a:r>
            <a:r>
              <a:rPr lang="en-AU" sz="1600" dirty="0" err="1" smtClean="0"/>
              <a:t>matrise</a:t>
            </a:r>
            <a:r>
              <a:rPr lang="en-AU" sz="1600" dirty="0" smtClean="0"/>
              <a:t> </a:t>
            </a:r>
            <a:r>
              <a:rPr lang="en-AU" sz="1600" b="1" dirty="0" err="1" smtClean="0"/>
              <a:t>köşegen</a:t>
            </a:r>
            <a:r>
              <a:rPr lang="en-AU" sz="1600" b="1" dirty="0" smtClean="0"/>
              <a:t> </a:t>
            </a:r>
            <a:r>
              <a:rPr lang="en-AU" sz="1600" b="1" dirty="0" err="1" smtClean="0"/>
              <a:t>matris</a:t>
            </a:r>
            <a:r>
              <a:rPr lang="en-AU" sz="1600" b="1" dirty="0" smtClean="0"/>
              <a:t> </a:t>
            </a:r>
            <a:r>
              <a:rPr lang="en-AU" sz="1600" dirty="0" err="1" smtClean="0"/>
              <a:t>denir</a:t>
            </a:r>
            <a:r>
              <a:rPr lang="en-AU" sz="1600" dirty="0" smtClean="0"/>
              <a:t>. </a:t>
            </a:r>
            <a:endParaRPr lang="tr-TR" sz="1600" dirty="0" smtClean="0"/>
          </a:p>
          <a:p>
            <a:r>
              <a:rPr lang="tr-TR" sz="1600" i="1" dirty="0" smtClean="0"/>
              <a:t>	</a:t>
            </a:r>
          </a:p>
          <a:p>
            <a:endParaRPr lang="tr-TR" sz="1600" i="1" dirty="0" smtClean="0"/>
          </a:p>
          <a:p>
            <a:r>
              <a:rPr lang="en-AU" sz="1600" i="1" dirty="0" err="1" smtClean="0"/>
              <a:t>Birim</a:t>
            </a:r>
            <a:r>
              <a:rPr lang="en-AU" sz="1600" i="1" dirty="0" smtClean="0"/>
              <a:t> </a:t>
            </a:r>
            <a:r>
              <a:rPr lang="en-AU" sz="1600" i="1" dirty="0" err="1" smtClean="0"/>
              <a:t>matris</a:t>
            </a:r>
            <a:r>
              <a:rPr lang="en-AU" sz="1600" i="1" dirty="0" smtClean="0"/>
              <a:t> </a:t>
            </a:r>
            <a:r>
              <a:rPr lang="en-AU" sz="1600" i="1" dirty="0" err="1" smtClean="0"/>
              <a:t>bir</a:t>
            </a:r>
            <a:r>
              <a:rPr lang="en-AU" sz="1600" i="1" dirty="0" smtClean="0"/>
              <a:t> </a:t>
            </a:r>
            <a:r>
              <a:rPr lang="en-AU" sz="1600" i="1" dirty="0" err="1" smtClean="0"/>
              <a:t>köşegen</a:t>
            </a:r>
            <a:r>
              <a:rPr lang="en-AU" sz="1600" i="1" dirty="0" smtClean="0"/>
              <a:t> </a:t>
            </a:r>
            <a:r>
              <a:rPr lang="en-AU" sz="1600" i="1" dirty="0" err="1" smtClean="0"/>
              <a:t>matrisdir</a:t>
            </a:r>
            <a:r>
              <a:rPr lang="en-AU" sz="1600" i="1" dirty="0" smtClean="0"/>
              <a:t>.</a:t>
            </a:r>
            <a:endParaRPr lang="tr-TR" sz="1600" i="1" dirty="0" smtClean="0"/>
          </a:p>
          <a:p>
            <a:endParaRPr lang="tr-TR" sz="1600" i="1" dirty="0" smtClean="0"/>
          </a:p>
          <a:p>
            <a:endParaRPr lang="tr-TR" sz="1600" dirty="0" smtClean="0"/>
          </a:p>
          <a:p>
            <a:r>
              <a:rPr lang="en-AU" sz="1600" dirty="0" smtClean="0"/>
              <a:t>Kare </a:t>
            </a:r>
            <a:r>
              <a:rPr lang="en-AU" sz="1600" dirty="0" err="1" smtClean="0"/>
              <a:t>bir</a:t>
            </a:r>
            <a:r>
              <a:rPr lang="en-AU" sz="1600" dirty="0" smtClean="0"/>
              <a:t> </a:t>
            </a:r>
            <a:r>
              <a:rPr lang="en-AU" sz="1600" dirty="0" err="1" smtClean="0"/>
              <a:t>matrisin</a:t>
            </a:r>
            <a:r>
              <a:rPr lang="en-AU" sz="1600" dirty="0" smtClean="0"/>
              <a:t> </a:t>
            </a:r>
            <a:r>
              <a:rPr lang="en-AU" sz="1600" dirty="0" err="1" smtClean="0"/>
              <a:t>köşegeninin</a:t>
            </a:r>
            <a:r>
              <a:rPr lang="en-AU" sz="1600" dirty="0" smtClean="0"/>
              <a:t> </a:t>
            </a:r>
            <a:r>
              <a:rPr lang="en-AU" sz="1600" dirty="0" err="1" smtClean="0"/>
              <a:t>üstündeki</a:t>
            </a:r>
            <a:r>
              <a:rPr lang="en-AU" sz="1600" dirty="0" smtClean="0"/>
              <a:t> </a:t>
            </a:r>
            <a:r>
              <a:rPr lang="en-AU" sz="1600" dirty="0" err="1" smtClean="0"/>
              <a:t>elemanlar</a:t>
            </a:r>
            <a:r>
              <a:rPr lang="en-AU" sz="1600" dirty="0" smtClean="0"/>
              <a:t> </a:t>
            </a:r>
            <a:r>
              <a:rPr lang="en-AU" sz="1600" dirty="0" err="1" smtClean="0"/>
              <a:t>sıfırsa</a:t>
            </a:r>
            <a:r>
              <a:rPr lang="en-AU" sz="1600" dirty="0" smtClean="0"/>
              <a:t> </a:t>
            </a:r>
            <a:r>
              <a:rPr lang="en-AU" sz="1600" dirty="0" err="1" smtClean="0"/>
              <a:t>matrise</a:t>
            </a:r>
            <a:r>
              <a:rPr lang="en-AU" sz="1600" dirty="0" smtClean="0"/>
              <a:t> </a:t>
            </a:r>
            <a:r>
              <a:rPr lang="en-AU" sz="1600" b="1" dirty="0" smtClean="0"/>
              <a:t>alt </a:t>
            </a:r>
            <a:r>
              <a:rPr lang="en-AU" sz="1600" b="1" dirty="0" err="1" smtClean="0"/>
              <a:t>üçgensel</a:t>
            </a:r>
            <a:r>
              <a:rPr lang="en-AU" sz="1600" b="1" dirty="0" smtClean="0"/>
              <a:t> </a:t>
            </a:r>
            <a:r>
              <a:rPr lang="en-AU" sz="1600" b="1" dirty="0" err="1" smtClean="0"/>
              <a:t>ma</a:t>
            </a:r>
            <a:r>
              <a:rPr lang="en-AU" sz="1600" dirty="0" err="1" smtClean="0"/>
              <a:t>tris</a:t>
            </a:r>
            <a:r>
              <a:rPr lang="en-AU" sz="1600" dirty="0" smtClean="0"/>
              <a:t>,  </a:t>
            </a:r>
            <a:endParaRPr lang="tr-TR" sz="1600" dirty="0" smtClean="0"/>
          </a:p>
          <a:p>
            <a:r>
              <a:rPr lang="en-AU" sz="1600" dirty="0" err="1" smtClean="0"/>
              <a:t>köşegeninin</a:t>
            </a:r>
            <a:r>
              <a:rPr lang="en-AU" sz="1600" dirty="0" smtClean="0"/>
              <a:t> </a:t>
            </a:r>
            <a:r>
              <a:rPr lang="en-AU" sz="1600" dirty="0" err="1" smtClean="0"/>
              <a:t>altındaki</a:t>
            </a:r>
            <a:r>
              <a:rPr lang="en-AU" sz="1600" dirty="0" smtClean="0"/>
              <a:t> </a:t>
            </a:r>
            <a:r>
              <a:rPr lang="en-AU" sz="1600" dirty="0" err="1" smtClean="0"/>
              <a:t>elemanlar</a:t>
            </a:r>
            <a:r>
              <a:rPr lang="en-AU" sz="1600" dirty="0" smtClean="0"/>
              <a:t> </a:t>
            </a:r>
            <a:r>
              <a:rPr lang="en-AU" sz="1600" dirty="0" err="1" smtClean="0"/>
              <a:t>sıfırsa</a:t>
            </a:r>
            <a:r>
              <a:rPr lang="en-AU" sz="1600" dirty="0" smtClean="0"/>
              <a:t> </a:t>
            </a:r>
            <a:r>
              <a:rPr lang="en-AU" sz="1600" dirty="0" err="1" smtClean="0"/>
              <a:t>matrise</a:t>
            </a:r>
            <a:r>
              <a:rPr lang="en-AU" sz="1600" dirty="0" smtClean="0"/>
              <a:t> </a:t>
            </a:r>
            <a:r>
              <a:rPr lang="en-AU" sz="1600" b="1" dirty="0" err="1" smtClean="0"/>
              <a:t>üst</a:t>
            </a:r>
            <a:r>
              <a:rPr lang="en-AU" sz="1600" b="1" dirty="0" smtClean="0"/>
              <a:t> </a:t>
            </a:r>
            <a:r>
              <a:rPr lang="en-AU" sz="1600" b="1" dirty="0" err="1" smtClean="0"/>
              <a:t>üçgensel</a:t>
            </a:r>
            <a:r>
              <a:rPr lang="en-AU" sz="1600" b="1" dirty="0" smtClean="0"/>
              <a:t> </a:t>
            </a:r>
            <a:r>
              <a:rPr lang="en-AU" sz="1600" b="1" dirty="0" err="1" smtClean="0"/>
              <a:t>matris</a:t>
            </a:r>
            <a:r>
              <a:rPr lang="en-AU" sz="1600" b="1" dirty="0" smtClean="0"/>
              <a:t> </a:t>
            </a:r>
            <a:r>
              <a:rPr lang="en-AU" sz="1600" dirty="0" err="1" smtClean="0"/>
              <a:t>denir</a:t>
            </a:r>
            <a:r>
              <a:rPr lang="en-AU" sz="1600" dirty="0" smtClean="0"/>
              <a:t>.</a:t>
            </a:r>
            <a:endParaRPr lang="tr-TR" sz="1600" dirty="0" smtClean="0"/>
          </a:p>
          <a:p>
            <a:endParaRPr lang="en-US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289" name="Object 1"/>
          <p:cNvGraphicFramePr>
            <a:graphicFrameLocks noChangeAspect="1"/>
          </p:cNvGraphicFramePr>
          <p:nvPr/>
        </p:nvGraphicFramePr>
        <p:xfrm>
          <a:off x="1979712" y="188640"/>
          <a:ext cx="1278155" cy="756667"/>
        </p:xfrm>
        <a:graphic>
          <a:graphicData uri="http://schemas.openxmlformats.org/presentationml/2006/ole">
            <p:oleObj spid="_x0000_s12309" name="Denklem" r:id="rId4" imgW="1587500" imgH="939800" progId="Equation.3">
              <p:embed/>
            </p:oleObj>
          </a:graphicData>
        </a:graphic>
      </p:graphicFrame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3851920" y="188640"/>
          <a:ext cx="1296144" cy="726626"/>
        </p:xfrm>
        <a:graphic>
          <a:graphicData uri="http://schemas.openxmlformats.org/presentationml/2006/ole">
            <p:oleObj spid="_x0000_s12310" name="Denklem" r:id="rId5" imgW="1676400" imgH="939800" progId="Equation.3">
              <p:embed/>
            </p:oleObj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3563888" y="476672"/>
          <a:ext cx="159288" cy="127430"/>
        </p:xfrm>
        <a:graphic>
          <a:graphicData uri="http://schemas.openxmlformats.org/presentationml/2006/ole">
            <p:oleObj spid="_x0000_s12311" name="Denklem" r:id="rId6" imgW="190417" imgH="152334" progId="Equation.3">
              <p:embed/>
            </p:oleObj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7236296" y="2132856"/>
          <a:ext cx="1388043" cy="942342"/>
        </p:xfrm>
        <a:graphic>
          <a:graphicData uri="http://schemas.openxmlformats.org/presentationml/2006/ole">
            <p:oleObj spid="_x0000_s12312" name="Denklem" r:id="rId7" imgW="1384300" imgH="939800" progId="Equation.3">
              <p:embed/>
            </p:oleObj>
          </a:graphicData>
        </a:graphic>
      </p:graphicFrame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2299" name="Picture 1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36296" y="4149080"/>
            <a:ext cx="1214446" cy="517926"/>
          </a:xfrm>
          <a:prstGeom prst="rect">
            <a:avLst/>
          </a:prstGeom>
          <a:noFill/>
        </p:spPr>
      </p:pic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20 Grup"/>
          <p:cNvGrpSpPr/>
          <p:nvPr/>
        </p:nvGrpSpPr>
        <p:grpSpPr>
          <a:xfrm>
            <a:off x="2267744" y="5650937"/>
            <a:ext cx="5328592" cy="1090431"/>
            <a:chOff x="1785917" y="4941168"/>
            <a:chExt cx="4554769" cy="658383"/>
          </a:xfrm>
        </p:grpSpPr>
        <p:pic>
          <p:nvPicPr>
            <p:cNvPr id="12302" name="Picture 14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85917" y="4941168"/>
              <a:ext cx="2197331" cy="637657"/>
            </a:xfrm>
            <a:prstGeom prst="rect">
              <a:avLst/>
            </a:prstGeom>
            <a:noFill/>
          </p:spPr>
        </p:pic>
        <p:pic>
          <p:nvPicPr>
            <p:cNvPr id="12305" name="Picture 17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071934" y="4941168"/>
              <a:ext cx="2268752" cy="658383"/>
            </a:xfrm>
            <a:prstGeom prst="rect">
              <a:avLst/>
            </a:prstGeom>
            <a:noFill/>
          </p:spPr>
        </p:pic>
      </p:grp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6.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5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87624" y="548680"/>
            <a:ext cx="7742094" cy="5952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r>
              <a:rPr lang="en-AU" sz="1600" dirty="0" smtClean="0"/>
              <a:t>Köşegen </a:t>
            </a:r>
            <a:r>
              <a:rPr lang="en-AU" sz="1600" dirty="0" err="1" smtClean="0"/>
              <a:t>girdilerinin</a:t>
            </a:r>
            <a:r>
              <a:rPr lang="en-AU" sz="1600" dirty="0" smtClean="0"/>
              <a:t> her </a:t>
            </a:r>
            <a:r>
              <a:rPr lang="en-AU" sz="1600" dirty="0" err="1" smtClean="0"/>
              <a:t>biri</a:t>
            </a:r>
            <a:r>
              <a:rPr lang="en-AU" sz="1600" dirty="0" smtClean="0"/>
              <a:t> 1, </a:t>
            </a:r>
            <a:r>
              <a:rPr lang="en-AU" sz="1600" dirty="0" err="1" smtClean="0"/>
              <a:t>geri</a:t>
            </a:r>
            <a:r>
              <a:rPr lang="en-AU" sz="1600" dirty="0" smtClean="0"/>
              <a:t> </a:t>
            </a:r>
            <a:r>
              <a:rPr lang="en-AU" sz="1600" dirty="0" err="1" smtClean="0"/>
              <a:t>kalan</a:t>
            </a:r>
            <a:r>
              <a:rPr lang="en-AU" sz="1600" dirty="0" smtClean="0"/>
              <a:t> </a:t>
            </a:r>
            <a:r>
              <a:rPr lang="en-AU" sz="1600" dirty="0" err="1" smtClean="0"/>
              <a:t>tüm</a:t>
            </a:r>
            <a:r>
              <a:rPr lang="en-AU" sz="1600" dirty="0" smtClean="0"/>
              <a:t> </a:t>
            </a:r>
            <a:r>
              <a:rPr lang="en-AU" sz="1600" dirty="0" err="1" smtClean="0"/>
              <a:t>girdileri</a:t>
            </a:r>
            <a:r>
              <a:rPr lang="en-AU" sz="1600" dirty="0" smtClean="0"/>
              <a:t>  0  </a:t>
            </a:r>
            <a:r>
              <a:rPr lang="en-AU" sz="1600" dirty="0" err="1" smtClean="0"/>
              <a:t>olan</a:t>
            </a:r>
            <a:r>
              <a:rPr lang="en-AU" sz="1600" dirty="0" smtClean="0"/>
              <a:t>  </a:t>
            </a:r>
            <a:r>
              <a:rPr lang="en-AU" sz="1600" dirty="0" err="1" smtClean="0"/>
              <a:t>matrise</a:t>
            </a:r>
            <a:r>
              <a:rPr lang="en-AU" sz="1600" dirty="0" smtClean="0"/>
              <a:t>  </a:t>
            </a:r>
            <a:endParaRPr lang="tr-TR" sz="1600" dirty="0" smtClean="0"/>
          </a:p>
          <a:p>
            <a:r>
              <a:rPr lang="en-AU" sz="1600" b="1" dirty="0" err="1" smtClean="0"/>
              <a:t>birim</a:t>
            </a:r>
            <a:r>
              <a:rPr lang="en-AU" sz="1600" b="1" dirty="0" smtClean="0"/>
              <a:t> </a:t>
            </a:r>
            <a:r>
              <a:rPr lang="en-AU" sz="1600" b="1" dirty="0" err="1" smtClean="0"/>
              <a:t>matris</a:t>
            </a:r>
            <a:r>
              <a:rPr lang="en-AU" sz="1600" dirty="0" smtClean="0"/>
              <a:t> </a:t>
            </a:r>
            <a:r>
              <a:rPr lang="en-AU" sz="1600" dirty="0" err="1" smtClean="0"/>
              <a:t>adı</a:t>
            </a:r>
            <a:r>
              <a:rPr lang="en-AU" sz="1600" dirty="0" smtClean="0"/>
              <a:t> </a:t>
            </a:r>
            <a:r>
              <a:rPr lang="en-AU" sz="1600" dirty="0" err="1" smtClean="0"/>
              <a:t>verilir</a:t>
            </a:r>
            <a:r>
              <a:rPr lang="en-AU" sz="1600" dirty="0" smtClean="0"/>
              <a:t>.</a:t>
            </a:r>
            <a:r>
              <a:rPr lang="tr-TR" sz="1600" dirty="0" smtClean="0"/>
              <a:t> Her  </a:t>
            </a:r>
            <a:r>
              <a:rPr lang="en-AU" sz="1600" dirty="0" smtClean="0"/>
              <a:t>m</a:t>
            </a:r>
            <a:r>
              <a:rPr lang="en-AU" sz="1600" dirty="0" smtClean="0">
                <a:sym typeface="Symbol"/>
              </a:rPr>
              <a:t></a:t>
            </a:r>
            <a:r>
              <a:rPr lang="en-AU" sz="1600" dirty="0" smtClean="0"/>
              <a:t> n   A </a:t>
            </a:r>
            <a:r>
              <a:rPr lang="en-AU" sz="1600" dirty="0" err="1" smtClean="0"/>
              <a:t>matrisi</a:t>
            </a:r>
            <a:r>
              <a:rPr lang="en-AU" sz="1600" dirty="0" smtClean="0"/>
              <a:t>    </a:t>
            </a:r>
            <a:r>
              <a:rPr lang="en-AU" sz="1600" dirty="0" err="1" smtClean="0"/>
              <a:t>için</a:t>
            </a:r>
            <a:r>
              <a:rPr lang="en-AU" sz="1600" dirty="0" smtClean="0"/>
              <a:t> </a:t>
            </a:r>
            <a:r>
              <a:rPr lang="tr-TR" sz="1600" dirty="0" smtClean="0"/>
              <a:t>   </a:t>
            </a:r>
            <a:r>
              <a:rPr lang="tr-TR" sz="1600" b="1" dirty="0" smtClean="0"/>
              <a:t>A </a:t>
            </a:r>
            <a:r>
              <a:rPr lang="tr-TR" sz="1600" b="1" dirty="0" err="1" smtClean="0"/>
              <a:t>I</a:t>
            </a:r>
            <a:r>
              <a:rPr lang="tr-TR" sz="1600" b="1" baseline="-25000" dirty="0" err="1" smtClean="0"/>
              <a:t>n</a:t>
            </a:r>
            <a:r>
              <a:rPr lang="tr-TR" sz="1600" b="1" dirty="0" smtClean="0"/>
              <a:t> =  A = </a:t>
            </a:r>
            <a:r>
              <a:rPr lang="tr-TR" sz="1600" b="1" dirty="0" err="1" smtClean="0"/>
              <a:t>I</a:t>
            </a:r>
            <a:r>
              <a:rPr lang="tr-TR" sz="1600" b="1" baseline="-25000" dirty="0" err="1" smtClean="0"/>
              <a:t>m</a:t>
            </a:r>
            <a:r>
              <a:rPr lang="tr-TR" sz="1600" b="1" baseline="-25000" dirty="0" smtClean="0"/>
              <a:t> </a:t>
            </a:r>
            <a:r>
              <a:rPr lang="tr-TR" sz="1600" b="1" dirty="0" smtClean="0"/>
              <a:t>A</a:t>
            </a:r>
            <a:r>
              <a:rPr lang="tr-TR" sz="1600" dirty="0" smtClean="0"/>
              <a:t> </a:t>
            </a:r>
            <a:r>
              <a:rPr lang="tr-TR" sz="1600" dirty="0" err="1" smtClean="0"/>
              <a:t>dir</a:t>
            </a:r>
            <a:r>
              <a:rPr lang="tr-TR" sz="1600" dirty="0" smtClean="0"/>
              <a:t>.</a:t>
            </a:r>
          </a:p>
          <a:p>
            <a:endParaRPr kumimoji="1" lang="tr-TR" sz="1600" dirty="0" smtClean="0"/>
          </a:p>
          <a:p>
            <a:endParaRPr kumimoji="1" lang="tr-TR" sz="1600" dirty="0" smtClean="0"/>
          </a:p>
          <a:p>
            <a:endParaRPr kumimoji="1" lang="tr-TR" sz="1800" b="1" dirty="0" smtClean="0"/>
          </a:p>
          <a:p>
            <a:r>
              <a:rPr kumimoji="1" lang="en-AU" sz="1800" b="1" dirty="0" smtClean="0"/>
              <a:t>I</a:t>
            </a:r>
            <a:r>
              <a:rPr kumimoji="1" lang="en-AU" sz="1800" b="1" baseline="-25000" dirty="0" smtClean="0"/>
              <a:t>n</a:t>
            </a:r>
            <a:r>
              <a:rPr kumimoji="1" lang="en-AU" sz="1800" b="1" dirty="0" smtClean="0"/>
              <a:t>  ,   n</a:t>
            </a:r>
            <a:r>
              <a:rPr kumimoji="1" lang="en-AU" sz="1800" b="1" dirty="0" smtClean="0">
                <a:sym typeface="Symbol"/>
              </a:rPr>
              <a:t></a:t>
            </a:r>
            <a:r>
              <a:rPr kumimoji="1" lang="en-AU" sz="1800" b="1" dirty="0" smtClean="0"/>
              <a:t> n   </a:t>
            </a:r>
            <a:r>
              <a:rPr kumimoji="1" lang="en-AU" sz="1800" b="1" dirty="0" err="1" smtClean="0"/>
              <a:t>birim</a:t>
            </a:r>
            <a:r>
              <a:rPr kumimoji="1" lang="en-AU" sz="1800" b="1" dirty="0" smtClean="0"/>
              <a:t> </a:t>
            </a:r>
            <a:r>
              <a:rPr kumimoji="1" lang="en-AU" sz="1800" b="1" dirty="0" err="1" smtClean="0"/>
              <a:t>matris</a:t>
            </a:r>
            <a:r>
              <a:rPr kumimoji="1" lang="tr-TR" sz="1800" b="1" dirty="0" smtClean="0"/>
              <a:t> </a:t>
            </a:r>
          </a:p>
          <a:p>
            <a:endParaRPr kumimoji="1" lang="tr-TR" sz="1800" b="1" dirty="0" smtClean="0"/>
          </a:p>
          <a:p>
            <a:endParaRPr kumimoji="1" lang="tr-TR" sz="1600" dirty="0" smtClean="0"/>
          </a:p>
          <a:p>
            <a:endParaRPr kumimoji="1" lang="tr-TR" sz="1600" dirty="0" smtClean="0"/>
          </a:p>
          <a:p>
            <a:r>
              <a:rPr kumimoji="1" lang="tr-TR" sz="1600" b="1" dirty="0" smtClean="0"/>
              <a:t>A (A </a:t>
            </a:r>
            <a:r>
              <a:rPr kumimoji="1" lang="tr-TR" sz="1600" b="1" baseline="30000" dirty="0" smtClean="0"/>
              <a:t>-1</a:t>
            </a:r>
            <a:r>
              <a:rPr kumimoji="1" lang="tr-TR" sz="1600" b="1" dirty="0" smtClean="0"/>
              <a:t> ) = (A </a:t>
            </a:r>
            <a:r>
              <a:rPr kumimoji="1" lang="tr-TR" sz="1600" b="1" baseline="30000" dirty="0" smtClean="0"/>
              <a:t>-1</a:t>
            </a:r>
            <a:r>
              <a:rPr kumimoji="1" lang="tr-TR" sz="1600" b="1" dirty="0" smtClean="0"/>
              <a:t> ) A = </a:t>
            </a:r>
            <a:r>
              <a:rPr kumimoji="1" lang="tr-TR" sz="1600" b="1" dirty="0" err="1" smtClean="0"/>
              <a:t>I</a:t>
            </a:r>
            <a:r>
              <a:rPr kumimoji="1" lang="tr-TR" sz="1600" b="1" baseline="-25000" dirty="0" err="1" smtClean="0"/>
              <a:t>n</a:t>
            </a:r>
            <a:r>
              <a:rPr kumimoji="1" lang="tr-TR" sz="1600" b="1" dirty="0" smtClean="0"/>
              <a:t> </a:t>
            </a:r>
            <a:r>
              <a:rPr kumimoji="1" lang="tr-TR" sz="1600" dirty="0" smtClean="0"/>
              <a:t>,      </a:t>
            </a:r>
            <a:r>
              <a:rPr kumimoji="1" lang="en-AU" sz="1800" b="1" dirty="0" smtClean="0"/>
              <a:t>A </a:t>
            </a:r>
            <a:r>
              <a:rPr kumimoji="1" lang="en-AU" sz="1800" b="1" baseline="30000" dirty="0" smtClean="0"/>
              <a:t>-1</a:t>
            </a:r>
            <a:r>
              <a:rPr kumimoji="1" lang="en-AU" sz="1800" b="1" i="1" dirty="0" smtClean="0"/>
              <a:t> </a:t>
            </a:r>
            <a:r>
              <a:rPr kumimoji="1" lang="tr-TR" sz="1800" b="1" i="1" dirty="0" smtClean="0"/>
              <a:t>  </a:t>
            </a:r>
            <a:r>
              <a:rPr kumimoji="1" lang="tr-TR" sz="1600" b="1" dirty="0" smtClean="0"/>
              <a:t>A matrisinin tersi denir</a:t>
            </a:r>
            <a:r>
              <a:rPr kumimoji="1" lang="tr-TR" sz="1600" i="1" dirty="0" smtClean="0"/>
              <a:t>.</a:t>
            </a:r>
          </a:p>
          <a:p>
            <a:endParaRPr kumimoji="1" lang="tr-TR" sz="1600" i="1" dirty="0" smtClean="0"/>
          </a:p>
          <a:p>
            <a:r>
              <a:rPr kumimoji="1" lang="tr-TR" sz="1600" i="1" dirty="0" smtClean="0"/>
              <a:t>                 </a:t>
            </a:r>
          </a:p>
          <a:p>
            <a:endParaRPr kumimoji="1" lang="tr-TR" sz="1600" i="1" dirty="0" smtClean="0"/>
          </a:p>
          <a:p>
            <a:r>
              <a:rPr kumimoji="1" lang="tr-TR" sz="1600" i="1" dirty="0" smtClean="0"/>
              <a:t>                    </a:t>
            </a:r>
            <a:r>
              <a:rPr lang="tr-TR" sz="1600" dirty="0" smtClean="0"/>
              <a:t>matrisinin tersinin olup olmadığını araştıralım.</a:t>
            </a:r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r>
              <a:rPr lang="tr-TR" sz="1600" dirty="0" smtClean="0"/>
              <a:t> </a:t>
            </a:r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r>
              <a:rPr kumimoji="1" lang="en-AU" sz="1600" dirty="0" smtClean="0"/>
              <a:t> 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241" name="Object 1"/>
          <p:cNvGraphicFramePr>
            <a:graphicFrameLocks noChangeAspect="1"/>
          </p:cNvGraphicFramePr>
          <p:nvPr/>
        </p:nvGraphicFramePr>
        <p:xfrm>
          <a:off x="1331640" y="3717032"/>
          <a:ext cx="920756" cy="571504"/>
        </p:xfrm>
        <a:graphic>
          <a:graphicData uri="http://schemas.openxmlformats.org/presentationml/2006/ole">
            <p:oleObj spid="_x0000_s10271" name="Denklem" r:id="rId4" imgW="736600" imgH="457200" progId="Equation.3">
              <p:embed/>
            </p:oleObj>
          </a:graphicData>
        </a:graphic>
      </p:graphicFrame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816057" y="4733080"/>
          <a:ext cx="1778000" cy="457200"/>
        </p:xfrm>
        <a:graphic>
          <a:graphicData uri="http://schemas.openxmlformats.org/presentationml/2006/ole">
            <p:oleObj spid="_x0000_s10272" name="Denklem" r:id="rId5" imgW="1778000" imgH="457200" progId="Equation.3">
              <p:embed/>
            </p:oleObj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3586118" y="4510830"/>
          <a:ext cx="1130300" cy="914400"/>
        </p:xfrm>
        <a:graphic>
          <a:graphicData uri="http://schemas.openxmlformats.org/presentationml/2006/ole">
            <p:oleObj spid="_x0000_s10273" name="Denklem" r:id="rId6" imgW="1130300" imgH="914400" progId="Equation.3">
              <p:embed/>
            </p:oleObj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4800564" y="4510830"/>
          <a:ext cx="1193800" cy="914400"/>
        </p:xfrm>
        <a:graphic>
          <a:graphicData uri="http://schemas.openxmlformats.org/presentationml/2006/ole">
            <p:oleObj spid="_x0000_s10274" name="Denklem" r:id="rId7" imgW="1193800" imgH="914400" progId="Equation.3">
              <p:embed/>
            </p:oleObj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6372200" y="4725144"/>
          <a:ext cx="1016000" cy="457200"/>
        </p:xfrm>
        <a:graphic>
          <a:graphicData uri="http://schemas.openxmlformats.org/presentationml/2006/ole">
            <p:oleObj spid="_x0000_s10275" name="Denklem" r:id="rId8" imgW="1016000" imgH="457200" progId="Equation.3">
              <p:embed/>
            </p:oleObj>
          </a:graphicData>
        </a:graphic>
      </p:graphicFrame>
      <p:sp>
        <p:nvSpPr>
          <p:cNvPr id="15" name="14 Sağ Ayraç"/>
          <p:cNvSpPr/>
          <p:nvPr/>
        </p:nvSpPr>
        <p:spPr bwMode="auto">
          <a:xfrm>
            <a:off x="6229324" y="4510830"/>
            <a:ext cx="45719" cy="857256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7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7.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Harrington" pitchFamily="82" charset="0"/>
              </a:rPr>
              <a:t>  Matrisler</a:t>
            </a:r>
            <a:endParaRPr lang="tr-TR" sz="2400" dirty="0">
              <a:latin typeface="Harrington" pitchFamily="82" charset="0"/>
            </a:endParaRPr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4716016" y="1268760"/>
          <a:ext cx="2079774" cy="1361306"/>
        </p:xfrm>
        <a:graphic>
          <a:graphicData uri="http://schemas.openxmlformats.org/presentationml/2006/ole">
            <p:oleObj spid="_x0000_s10276" name="Denklem" r:id="rId9" imgW="1397000" imgH="914400" progId="Equation.3">
              <p:embed/>
            </p:oleObj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ündönümü">
  <a:themeElements>
    <a:clrScheme name="Gündönümü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Gündönümü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ündönümü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1428</TotalTime>
  <Words>961</Words>
  <Application>Microsoft Office PowerPoint</Application>
  <PresentationFormat>Ekran Gösterisi (4:3)</PresentationFormat>
  <Paragraphs>386</Paragraphs>
  <Slides>23</Slides>
  <Notes>21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2</vt:i4>
      </vt:variant>
      <vt:variant>
        <vt:lpstr>Slayt Başlıkları</vt:lpstr>
      </vt:variant>
      <vt:variant>
        <vt:i4>23</vt:i4>
      </vt:variant>
    </vt:vector>
  </HeadingPairs>
  <TitlesOfParts>
    <vt:vector size="26" baseType="lpstr">
      <vt:lpstr>Gündönümü</vt:lpstr>
      <vt:lpstr>Denklem</vt:lpstr>
      <vt:lpstr>Equation</vt:lpstr>
      <vt:lpstr>Sayısal Analiz</vt:lpstr>
      <vt:lpstr>Slayt 2</vt:lpstr>
      <vt:lpstr>Slayt 3</vt:lpstr>
      <vt:lpstr>Slayt 4</vt:lpstr>
      <vt:lpstr>  Matrisler</vt:lpstr>
      <vt:lpstr>  Matrisler</vt:lpstr>
      <vt:lpstr>  Matrisler</vt:lpstr>
      <vt:lpstr>Matrisler</vt:lpstr>
      <vt:lpstr>  Matrisler</vt:lpstr>
      <vt:lpstr>  Matrisler</vt:lpstr>
      <vt:lpstr>  Matrisler</vt:lpstr>
      <vt:lpstr>  Matrisler</vt:lpstr>
      <vt:lpstr>  Matrisler</vt:lpstr>
      <vt:lpstr>  Matrisler</vt:lpstr>
      <vt:lpstr>  Matrisler</vt:lpstr>
      <vt:lpstr>  Matrisler</vt:lpstr>
      <vt:lpstr>Uygulama</vt:lpstr>
      <vt:lpstr>  Uygulama</vt:lpstr>
      <vt:lpstr>  Matrisler</vt:lpstr>
      <vt:lpstr>Slayt 20</vt:lpstr>
      <vt:lpstr>Sayısal Analiz</vt:lpstr>
      <vt:lpstr>Sayısal Analiz</vt:lpstr>
      <vt:lpstr>Sayısal Analiz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Sayısal Analiz</dc:title>
  <dc:creator>Sau;YYurtaY</dc:creator>
  <cp:keywords>YYurtaY_SA/2009</cp:keywords>
  <cp:lastModifiedBy>Windows User</cp:lastModifiedBy>
  <cp:revision>117</cp:revision>
  <dcterms:created xsi:type="dcterms:W3CDTF">2009-08-30T08:05:20Z</dcterms:created>
  <dcterms:modified xsi:type="dcterms:W3CDTF">2018-10-09T06:49:20Z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TC011408341055</vt:lpwstr>
  </property>
</Properties>
</file>