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16"/>
  </p:notesMasterIdLst>
  <p:handoutMasterIdLst>
    <p:handoutMasterId r:id="rId17"/>
  </p:handoutMasterIdLst>
  <p:sldIdLst>
    <p:sldId id="349" r:id="rId2"/>
    <p:sldId id="348" r:id="rId3"/>
    <p:sldId id="350" r:id="rId4"/>
    <p:sldId id="351" r:id="rId5"/>
    <p:sldId id="357" r:id="rId6"/>
    <p:sldId id="356" r:id="rId7"/>
    <p:sldId id="352" r:id="rId8"/>
    <p:sldId id="354" r:id="rId9"/>
    <p:sldId id="358" r:id="rId10"/>
    <p:sldId id="359" r:id="rId11"/>
    <p:sldId id="360" r:id="rId12"/>
    <p:sldId id="361" r:id="rId13"/>
    <p:sldId id="355" r:id="rId14"/>
    <p:sldId id="362" r:id="rId15"/>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A50021"/>
    <a:srgbClr val="9900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65" autoAdjust="0"/>
    <p:restoredTop sz="94658" autoAdjust="0"/>
  </p:normalViewPr>
  <p:slideViewPr>
    <p:cSldViewPr snapToGrid="0">
      <p:cViewPr varScale="1">
        <p:scale>
          <a:sx n="106" d="100"/>
          <a:sy n="106" d="100"/>
        </p:scale>
        <p:origin x="3486" y="102"/>
      </p:cViewPr>
      <p:guideLst>
        <p:guide orient="horz" pos="2160"/>
        <p:guide pos="2880"/>
      </p:guideLst>
    </p:cSldViewPr>
  </p:slideViewPr>
  <p:outlineViewPr>
    <p:cViewPr>
      <p:scale>
        <a:sx n="33" d="100"/>
        <a:sy n="33" d="100"/>
      </p:scale>
      <p:origin x="0" y="557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78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9288"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a:latin typeface="Helvetica" pitchFamily="34" charset="0"/>
              </a:defRPr>
            </a:lvl1pPr>
          </a:lstStyle>
          <a:p>
            <a:pPr>
              <a:defRPr/>
            </a:pPr>
            <a:endParaRPr lang="en-US"/>
          </a:p>
        </p:txBody>
      </p:sp>
      <p:sp>
        <p:nvSpPr>
          <p:cNvPr id="62467" name="Rectangle 3"/>
          <p:cNvSpPr>
            <a:spLocks noGrp="1" noChangeArrowheads="1"/>
          </p:cNvSpPr>
          <p:nvPr>
            <p:ph type="dt" sz="quarter" idx="1"/>
          </p:nvPr>
        </p:nvSpPr>
        <p:spPr bwMode="auto">
          <a:xfrm>
            <a:off x="4148138" y="0"/>
            <a:ext cx="3186112"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a:latin typeface="Helvetica" pitchFamily="34" charset="0"/>
              </a:defRPr>
            </a:lvl1pPr>
          </a:lstStyle>
          <a:p>
            <a:pPr>
              <a:defRPr/>
            </a:pPr>
            <a:endParaRPr lang="en-US"/>
          </a:p>
        </p:txBody>
      </p:sp>
      <p:sp>
        <p:nvSpPr>
          <p:cNvPr id="62468" name="Rectangle 4"/>
          <p:cNvSpPr>
            <a:spLocks noGrp="1" noChangeArrowheads="1"/>
          </p:cNvSpPr>
          <p:nvPr>
            <p:ph type="ftr" sz="quarter" idx="2"/>
          </p:nvPr>
        </p:nvSpPr>
        <p:spPr bwMode="auto">
          <a:xfrm>
            <a:off x="0" y="9145588"/>
            <a:ext cx="3189288"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a:latin typeface="Helvetica" pitchFamily="34" charset="0"/>
              </a:defRPr>
            </a:lvl1pPr>
          </a:lstStyle>
          <a:p>
            <a:pPr>
              <a:defRPr/>
            </a:pPr>
            <a:endParaRPr lang="en-US"/>
          </a:p>
        </p:txBody>
      </p:sp>
      <p:sp>
        <p:nvSpPr>
          <p:cNvPr id="62469" name="Rectangle 5"/>
          <p:cNvSpPr>
            <a:spLocks noGrp="1" noChangeArrowheads="1"/>
          </p:cNvSpPr>
          <p:nvPr>
            <p:ph type="sldNum" sz="quarter" idx="3"/>
          </p:nvPr>
        </p:nvSpPr>
        <p:spPr bwMode="auto">
          <a:xfrm>
            <a:off x="4148138" y="9145588"/>
            <a:ext cx="3186112"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a:latin typeface="Helvetica" pitchFamily="34" charset="0"/>
              </a:defRPr>
            </a:lvl1pPr>
          </a:lstStyle>
          <a:p>
            <a:pPr>
              <a:defRPr/>
            </a:pPr>
            <a:fld id="{17933F38-B269-407A-BCC1-F96DD0696FC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a:lvl1pPr>
          </a:lstStyle>
          <a:p>
            <a:pPr>
              <a:defRPr/>
            </a:pPr>
            <a:endParaRPr lang="en-US"/>
          </a:p>
        </p:txBody>
      </p:sp>
      <p:sp>
        <p:nvSpPr>
          <p:cNvPr id="6147" name="Rectangle 3"/>
          <p:cNvSpPr>
            <a:spLocks noGrp="1" noChangeArrowheads="1"/>
          </p:cNvSpPr>
          <p:nvPr>
            <p:ph type="dt" idx="1"/>
          </p:nvPr>
        </p:nvSpPr>
        <p:spPr bwMode="auto">
          <a:xfrm>
            <a:off x="4148138" y="0"/>
            <a:ext cx="3167062"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257300" y="720725"/>
            <a:ext cx="4802188" cy="3602038"/>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123363"/>
            <a:ext cx="3167063"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a:lvl1pPr>
          </a:lstStyle>
          <a:p>
            <a:pPr>
              <a:defRPr/>
            </a:pPr>
            <a:endParaRPr lang="en-US"/>
          </a:p>
        </p:txBody>
      </p:sp>
      <p:sp>
        <p:nvSpPr>
          <p:cNvPr id="6151" name="Rectangle 7"/>
          <p:cNvSpPr>
            <a:spLocks noGrp="1" noChangeArrowheads="1"/>
          </p:cNvSpPr>
          <p:nvPr>
            <p:ph type="sldNum" sz="quarter" idx="5"/>
          </p:nvPr>
        </p:nvSpPr>
        <p:spPr bwMode="auto">
          <a:xfrm>
            <a:off x="4148138" y="9123363"/>
            <a:ext cx="3167062"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a:lvl1pPr>
          </a:lstStyle>
          <a:p>
            <a:pPr>
              <a:defRPr/>
            </a:pPr>
            <a:fld id="{87B6579C-8C59-419E-87A4-8903E51F261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pPr>
              <a:defRPr/>
            </a:pPr>
            <a:fld id="{87B6579C-8C59-419E-87A4-8903E51F261B}" type="slidenum">
              <a:rPr lang="en-US" smtClean="0"/>
              <a:pPr>
                <a:defRPr/>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2625" y="76200"/>
            <a:ext cx="7772400" cy="7905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9509" name="Rectangle 5"/>
          <p:cNvSpPr>
            <a:spLocks noGrp="1" noChangeArrowheads="1"/>
          </p:cNvSpPr>
          <p:nvPr>
            <p:ph type="ftr" sz="quarter" idx="3"/>
          </p:nvPr>
        </p:nvSpPr>
        <p:spPr bwMode="auto">
          <a:xfrm>
            <a:off x="2774950" y="6400800"/>
            <a:ext cx="3276600" cy="457200"/>
          </a:xfrm>
          <a:prstGeom prst="rect">
            <a:avLst/>
          </a:prstGeom>
          <a:noFill/>
          <a:ln w="9525">
            <a:noFill/>
            <a:miter lim="800000"/>
            <a:headEnd/>
            <a:tailEnd/>
          </a:ln>
          <a:effectLst/>
        </p:spPr>
        <p:txBody>
          <a:bodyPr vert="horz" wrap="square" lIns="45720" tIns="45720" rIns="45720" bIns="45720" numCol="1" anchor="ctr" anchorCtr="1" compatLnSpc="1">
            <a:prstTxWarp prst="textNoShape">
              <a:avLst/>
            </a:prstTxWarp>
          </a:bodyPr>
          <a:lstStyle>
            <a:lvl1pPr algn="ctr">
              <a:defRPr sz="1200" b="0" i="1">
                <a:latin typeface="Comic Sans MS" pitchFamily="66" charset="0"/>
              </a:defRPr>
            </a:lvl1pPr>
          </a:lstStyle>
          <a:p>
            <a:pPr>
              <a:defRPr/>
            </a:pPr>
            <a:r>
              <a:rPr lang="tr-TR" dirty="0" smtClean="0"/>
              <a:t>Mantık Devreleri </a:t>
            </a:r>
            <a:endParaRPr lang="en-US" dirty="0"/>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pPr>
              <a:defRPr/>
            </a:pPr>
            <a:endParaRPr lang="tr-TR"/>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pPr>
              <a:defRPr/>
            </a:pPr>
            <a:fld id="{4BCEB765-DEFD-4396-A4A3-01E93B2B62D7}" type="slidenum">
              <a:rPr lang="en-US" sz="1200" b="0">
                <a:latin typeface="Comic Sans MS" pitchFamily="66" charset="0"/>
              </a:rPr>
              <a:pPr>
                <a:defRPr/>
              </a:pPr>
              <a:t>‹#›</a:t>
            </a:fld>
            <a:endParaRPr lang="en-US" sz="1200" b="0">
              <a:latin typeface="Comic Sans MS" pitchFamily="66" charset="0"/>
            </a:endParaRPr>
          </a:p>
        </p:txBody>
      </p:sp>
      <p:sp>
        <p:nvSpPr>
          <p:cNvPr id="149512" name="Rectangle 8"/>
          <p:cNvSpPr>
            <a:spLocks noChangeArrowheads="1"/>
          </p:cNvSpPr>
          <p:nvPr/>
        </p:nvSpPr>
        <p:spPr bwMode="auto">
          <a:xfrm>
            <a:off x="325074" y="6400800"/>
            <a:ext cx="3276600" cy="457200"/>
          </a:xfrm>
          <a:prstGeom prst="rect">
            <a:avLst/>
          </a:prstGeom>
          <a:noFill/>
          <a:ln w="9525">
            <a:noFill/>
            <a:miter lim="800000"/>
            <a:headEnd/>
            <a:tailEnd/>
          </a:ln>
          <a:effectLst/>
        </p:spPr>
        <p:txBody>
          <a:bodyPr lIns="45720" rIns="45720" anchor="ctr" anchorCtr="1"/>
          <a:lstStyle/>
          <a:p>
            <a:pPr rtl="0"/>
            <a:r>
              <a:rPr lang="tr-TR" sz="1600" b="0" i="1" u="none" strike="noStrike" kern="1200" baseline="0" dirty="0" smtClean="0">
                <a:solidFill>
                  <a:schemeClr val="tx1"/>
                </a:solidFill>
                <a:latin typeface="Times New Roman" pitchFamily="18" charset="0"/>
                <a:ea typeface="+mn-ea"/>
                <a:cs typeface="+mn-cs"/>
              </a:rPr>
              <a:t>Ali </a:t>
            </a:r>
            <a:r>
              <a:rPr lang="tr-TR" sz="1600" b="0" i="1" u="none" strike="noStrike" kern="1200" baseline="0" dirty="0" err="1" smtClean="0">
                <a:solidFill>
                  <a:schemeClr val="tx1"/>
                </a:solidFill>
                <a:latin typeface="Times New Roman" pitchFamily="18" charset="0"/>
                <a:ea typeface="+mn-ea"/>
                <a:cs typeface="+mn-cs"/>
              </a:rPr>
              <a:t>Gülbağ</a:t>
            </a:r>
            <a:r>
              <a:rPr lang="en-US" sz="1600" b="0" i="1" u="none" strike="noStrike" kern="1200" baseline="0" dirty="0" smtClean="0">
                <a:solidFill>
                  <a:schemeClr val="tx1"/>
                </a:solidFill>
                <a:latin typeface="Times New Roman" pitchFamily="18" charset="0"/>
                <a:ea typeface="+mn-ea"/>
                <a:cs typeface="+mn-cs"/>
              </a:rPr>
              <a:t> (Translated by Sinan </a:t>
            </a:r>
            <a:r>
              <a:rPr lang="en-US" sz="1600" b="0" i="1" u="none" strike="noStrike" kern="1200" baseline="0" dirty="0" err="1" smtClean="0">
                <a:solidFill>
                  <a:schemeClr val="tx1"/>
                </a:solidFill>
                <a:latin typeface="Times New Roman" pitchFamily="18" charset="0"/>
                <a:ea typeface="+mn-ea"/>
                <a:cs typeface="+mn-cs"/>
              </a:rPr>
              <a:t>İlyas</a:t>
            </a:r>
            <a:r>
              <a:rPr lang="en-US" sz="1600" b="0" i="1" u="none" strike="noStrike" kern="1200" baseline="0" dirty="0" smtClean="0">
                <a:solidFill>
                  <a:schemeClr val="tx1"/>
                </a:solidFill>
                <a:latin typeface="Times New Roman" pitchFamily="18" charset="0"/>
                <a:ea typeface="+mn-ea"/>
                <a:cs typeface="+mn-cs"/>
              </a:rPr>
              <a:t>)</a:t>
            </a:r>
          </a:p>
        </p:txBody>
      </p:sp>
    </p:spTree>
  </p:cSld>
  <p:clrMap bg1="lt1" tx1="dk1" bg2="lt2" tx2="dk2" accent1="accent1" accent2="accent2" accent3="accent3" accent4="accent4" accent5="accent5" accent6="accent6" hlink="hlink" folHlink="folHlink"/>
  <p:sldLayoutIdLst>
    <p:sldLayoutId id="2147483716"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Altbilgi Yer Tutucusu"/>
          <p:cNvSpPr>
            <a:spLocks noGrp="1"/>
          </p:cNvSpPr>
          <p:nvPr>
            <p:ph type="ftr" sz="quarter" idx="10"/>
          </p:nvPr>
        </p:nvSpPr>
        <p:spPr>
          <a:noFill/>
        </p:spPr>
        <p:txBody>
          <a:bodyPr/>
          <a:lstStyle/>
          <a:p>
            <a:r>
              <a:rPr lang="en-US" dirty="0" smtClean="0"/>
              <a:t>Logic Circuits</a:t>
            </a:r>
          </a:p>
        </p:txBody>
      </p:sp>
      <p:sp>
        <p:nvSpPr>
          <p:cNvPr id="3075" name="Rectangle 2"/>
          <p:cNvSpPr>
            <a:spLocks noGrp="1" noChangeArrowheads="1"/>
          </p:cNvSpPr>
          <p:nvPr>
            <p:ph type="title"/>
          </p:nvPr>
        </p:nvSpPr>
        <p:spPr>
          <a:xfrm>
            <a:off x="539750" y="76200"/>
            <a:ext cx="8151813" cy="790575"/>
          </a:xfrm>
        </p:spPr>
        <p:txBody>
          <a:bodyPr/>
          <a:lstStyle/>
          <a:p>
            <a:r>
              <a:rPr lang="tr-TR" sz="3200" b="1" dirty="0" smtClean="0"/>
              <a:t>BOOL</a:t>
            </a:r>
            <a:r>
              <a:rPr lang="en-US" sz="3200" b="1" dirty="0" smtClean="0"/>
              <a:t>EAN ALGEBRA</a:t>
            </a:r>
            <a:endParaRPr lang="tr-TR" sz="3200" b="1" dirty="0" smtClean="0"/>
          </a:p>
        </p:txBody>
      </p:sp>
      <p:sp>
        <p:nvSpPr>
          <p:cNvPr id="3076" name="Rectangle 3"/>
          <p:cNvSpPr>
            <a:spLocks noGrp="1" noChangeArrowheads="1"/>
          </p:cNvSpPr>
          <p:nvPr>
            <p:ph type="body" idx="1"/>
          </p:nvPr>
        </p:nvSpPr>
        <p:spPr>
          <a:xfrm>
            <a:off x="303213" y="912813"/>
            <a:ext cx="8375650" cy="5078412"/>
          </a:xfrm>
        </p:spPr>
        <p:txBody>
          <a:bodyPr/>
          <a:lstStyle/>
          <a:p>
            <a:pPr marL="0" indent="0" algn="just">
              <a:lnSpc>
                <a:spcPct val="150000"/>
              </a:lnSpc>
              <a:buFont typeface="Wingdings" pitchFamily="2" charset="2"/>
              <a:buChar char="v"/>
            </a:pPr>
            <a:r>
              <a:rPr lang="en-US" sz="2400" b="1" dirty="0" smtClean="0"/>
              <a:t> </a:t>
            </a:r>
            <a:r>
              <a:rPr lang="en-US" sz="2400" b="1" dirty="0" smtClean="0"/>
              <a:t>Laws of Boolean Algebra</a:t>
            </a:r>
          </a:p>
          <a:p>
            <a:pPr marL="0" indent="0" algn="just">
              <a:lnSpc>
                <a:spcPct val="150000"/>
              </a:lnSpc>
              <a:buFont typeface="Wingdings" pitchFamily="2" charset="2"/>
              <a:buChar char="v"/>
            </a:pPr>
            <a:r>
              <a:rPr lang="tr-TR" sz="2400" b="1" dirty="0" smtClean="0"/>
              <a:t> </a:t>
            </a:r>
            <a:r>
              <a:rPr lang="en-US" sz="2400" b="1" dirty="0" smtClean="0"/>
              <a:t>Boolean Algebra Rules</a:t>
            </a:r>
            <a:endParaRPr lang="tr-TR" sz="2400" b="1" dirty="0" smtClean="0"/>
          </a:p>
          <a:p>
            <a:pPr marL="0" indent="0" algn="just">
              <a:lnSpc>
                <a:spcPct val="150000"/>
              </a:lnSpc>
              <a:buFont typeface="Wingdings" pitchFamily="2" charset="2"/>
              <a:buChar char="v"/>
            </a:pPr>
            <a:r>
              <a:rPr lang="tr-TR" sz="2400" b="1" dirty="0" smtClean="0"/>
              <a:t> De</a:t>
            </a:r>
            <a:r>
              <a:rPr lang="en-US" sz="2400" b="1" dirty="0" smtClean="0"/>
              <a:t> </a:t>
            </a:r>
            <a:r>
              <a:rPr lang="tr-TR" sz="2400" b="1" dirty="0" smtClean="0"/>
              <a:t>Morgan</a:t>
            </a:r>
            <a:r>
              <a:rPr lang="en-US" sz="2400" b="1" dirty="0" smtClean="0"/>
              <a:t> Theorems</a:t>
            </a:r>
            <a:endParaRPr lang="tr-TR" sz="2400" b="1" dirty="0" smtClean="0"/>
          </a:p>
          <a:p>
            <a:pPr marL="0" indent="0" algn="just">
              <a:lnSpc>
                <a:spcPct val="150000"/>
              </a:lnSpc>
              <a:buFont typeface="Wingdings" pitchFamily="2" charset="2"/>
              <a:buChar char="v"/>
            </a:pPr>
            <a:r>
              <a:rPr lang="tr-TR" sz="2400" b="1" dirty="0" smtClean="0"/>
              <a:t> </a:t>
            </a:r>
            <a:r>
              <a:rPr lang="en-US" sz="2400" b="1" dirty="0" smtClean="0"/>
              <a:t>Truth Table</a:t>
            </a:r>
            <a:endParaRPr lang="tr-TR" sz="2400" b="1" dirty="0" smtClean="0"/>
          </a:p>
          <a:p>
            <a:pPr marL="0" indent="0" algn="just">
              <a:lnSpc>
                <a:spcPct val="150000"/>
              </a:lnSpc>
              <a:buFont typeface="Wingdings" pitchFamily="2" charset="2"/>
              <a:buChar char="v"/>
            </a:pPr>
            <a:r>
              <a:rPr lang="tr-TR" sz="2400" b="1" dirty="0" smtClean="0"/>
              <a:t> </a:t>
            </a:r>
            <a:r>
              <a:rPr lang="en-US" sz="2400" b="1" dirty="0" smtClean="0"/>
              <a:t>Venn Diagrams</a:t>
            </a:r>
          </a:p>
          <a:p>
            <a:pPr marL="0" indent="0" algn="just">
              <a:lnSpc>
                <a:spcPct val="150000"/>
              </a:lnSpc>
              <a:buFont typeface="Wingdings" pitchFamily="2" charset="2"/>
              <a:buChar char="v"/>
            </a:pPr>
            <a:r>
              <a:rPr lang="tr-TR" sz="2400" b="1" dirty="0" smtClean="0"/>
              <a:t> </a:t>
            </a:r>
            <a:r>
              <a:rPr lang="en-US" sz="2400" b="1" dirty="0" smtClean="0"/>
              <a:t>Simplification of logic expressions</a:t>
            </a:r>
            <a:endParaRPr lang="tr-TR"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sz="2400" b="1" dirty="0"/>
              <a:t>Truth Table</a:t>
            </a:r>
            <a:endParaRPr lang="tr-TR" sz="2400" dirty="0"/>
          </a:p>
        </p:txBody>
      </p:sp>
      <p:sp>
        <p:nvSpPr>
          <p:cNvPr id="3" name="2 İçerik Yer Tutucusu"/>
          <p:cNvSpPr>
            <a:spLocks noGrp="1"/>
          </p:cNvSpPr>
          <p:nvPr>
            <p:ph idx="1"/>
          </p:nvPr>
        </p:nvSpPr>
        <p:spPr>
          <a:xfrm>
            <a:off x="361950" y="912813"/>
            <a:ext cx="8375650" cy="5078412"/>
          </a:xfrm>
        </p:spPr>
        <p:txBody>
          <a:bodyPr/>
          <a:lstStyle/>
          <a:p>
            <a:pPr marL="0" indent="0" algn="just">
              <a:buNone/>
            </a:pPr>
            <a:r>
              <a:rPr lang="en-US" sz="2200" b="1" dirty="0" smtClean="0"/>
              <a:t>Example</a:t>
            </a:r>
            <a:r>
              <a:rPr lang="tr-TR" sz="2200" b="1" dirty="0" smtClean="0"/>
              <a:t>:</a:t>
            </a:r>
            <a:r>
              <a:rPr lang="tr-TR" sz="2200" dirty="0" smtClean="0"/>
              <a:t> </a:t>
            </a:r>
            <a:r>
              <a:rPr lang="en-US" sz="2200" dirty="0" smtClean="0"/>
              <a:t>Let’s prove De Morgan’s theorem </a:t>
            </a:r>
            <a:r>
              <a:rPr lang="tr-TR" sz="2200" dirty="0" smtClean="0"/>
              <a:t>(A</a:t>
            </a:r>
            <a:r>
              <a:rPr lang="tr-TR" sz="2200" i="1" dirty="0" smtClean="0"/>
              <a:t>+B</a:t>
            </a:r>
            <a:r>
              <a:rPr lang="tr-TR" sz="2200" i="1" dirty="0" smtClean="0"/>
              <a:t>)’ = A' </a:t>
            </a:r>
            <a:r>
              <a:rPr lang="tr-TR" sz="2200" b="1" i="1" dirty="0" smtClean="0"/>
              <a:t>.</a:t>
            </a:r>
            <a:r>
              <a:rPr lang="tr-TR" sz="2200" i="1" dirty="0" smtClean="0"/>
              <a:t> B'</a:t>
            </a:r>
            <a:r>
              <a:rPr lang="tr-TR" sz="2200" dirty="0" smtClean="0"/>
              <a:t>  </a:t>
            </a:r>
            <a:r>
              <a:rPr lang="en-US" sz="2200" dirty="0" smtClean="0"/>
              <a:t>using truth tables.</a:t>
            </a:r>
            <a:endParaRPr lang="tr-TR" sz="2200" dirty="0" smtClean="0"/>
          </a:p>
          <a:p>
            <a:pPr marL="0" indent="0">
              <a:buNone/>
            </a:pPr>
            <a:r>
              <a:rPr lang="en-US" sz="2200" dirty="0" smtClean="0"/>
              <a:t>If the output columns are identical in truth tables of these two expressions (the one on the left and the one on the right), we can say that these expressions are identical. </a:t>
            </a:r>
            <a:endParaRPr lang="tr-TR" sz="2200" dirty="0"/>
          </a:p>
        </p:txBody>
      </p:sp>
      <p:sp>
        <p:nvSpPr>
          <p:cNvPr id="4" name="3 Altbilgi Yer Tutucusu"/>
          <p:cNvSpPr>
            <a:spLocks noGrp="1"/>
          </p:cNvSpPr>
          <p:nvPr>
            <p:ph type="ftr" sz="quarter" idx="10"/>
          </p:nvPr>
        </p:nvSpPr>
        <p:spPr/>
        <p:txBody>
          <a:bodyPr/>
          <a:lstStyle/>
          <a:p>
            <a:r>
              <a:rPr lang="en-US" dirty="0"/>
              <a:t>Logic Circuits</a:t>
            </a:r>
          </a:p>
        </p:txBody>
      </p:sp>
      <p:graphicFrame>
        <p:nvGraphicFramePr>
          <p:cNvPr id="5" name="4 Tablo"/>
          <p:cNvGraphicFramePr>
            <a:graphicFrameLocks noGrp="1"/>
          </p:cNvGraphicFramePr>
          <p:nvPr/>
        </p:nvGraphicFramePr>
        <p:xfrm>
          <a:off x="2323782" y="3433889"/>
          <a:ext cx="3607118" cy="1800225"/>
        </p:xfrm>
        <a:graphic>
          <a:graphicData uri="http://schemas.openxmlformats.org/drawingml/2006/table">
            <a:tbl>
              <a:tblPr/>
              <a:tblGrid>
                <a:gridCol w="393149">
                  <a:extLst>
                    <a:ext uri="{9D8B030D-6E8A-4147-A177-3AD203B41FA5}">
                      <a16:colId xmlns:a16="http://schemas.microsoft.com/office/drawing/2014/main" val="20000"/>
                    </a:ext>
                  </a:extLst>
                </a:gridCol>
                <a:gridCol w="392219">
                  <a:extLst>
                    <a:ext uri="{9D8B030D-6E8A-4147-A177-3AD203B41FA5}">
                      <a16:colId xmlns:a16="http://schemas.microsoft.com/office/drawing/2014/main" val="20001"/>
                    </a:ext>
                  </a:extLst>
                </a:gridCol>
                <a:gridCol w="541858">
                  <a:extLst>
                    <a:ext uri="{9D8B030D-6E8A-4147-A177-3AD203B41FA5}">
                      <a16:colId xmlns:a16="http://schemas.microsoft.com/office/drawing/2014/main" val="20002"/>
                    </a:ext>
                  </a:extLst>
                </a:gridCol>
                <a:gridCol w="541858">
                  <a:extLst>
                    <a:ext uri="{9D8B030D-6E8A-4147-A177-3AD203B41FA5}">
                      <a16:colId xmlns:a16="http://schemas.microsoft.com/office/drawing/2014/main" val="20003"/>
                    </a:ext>
                  </a:extLst>
                </a:gridCol>
                <a:gridCol w="541858">
                  <a:extLst>
                    <a:ext uri="{9D8B030D-6E8A-4147-A177-3AD203B41FA5}">
                      <a16:colId xmlns:a16="http://schemas.microsoft.com/office/drawing/2014/main" val="20004"/>
                    </a:ext>
                  </a:extLst>
                </a:gridCol>
                <a:gridCol w="654318">
                  <a:extLst>
                    <a:ext uri="{9D8B030D-6E8A-4147-A177-3AD203B41FA5}">
                      <a16:colId xmlns:a16="http://schemas.microsoft.com/office/drawing/2014/main" val="20005"/>
                    </a:ext>
                  </a:extLst>
                </a:gridCol>
                <a:gridCol w="541858">
                  <a:extLst>
                    <a:ext uri="{9D8B030D-6E8A-4147-A177-3AD203B41FA5}">
                      <a16:colId xmlns:a16="http://schemas.microsoft.com/office/drawing/2014/main" val="20006"/>
                    </a:ext>
                  </a:extLst>
                </a:gridCol>
              </a:tblGrid>
              <a:tr h="232410">
                <a:tc>
                  <a:txBody>
                    <a:bodyPr/>
                    <a:lstStyle/>
                    <a:p>
                      <a:pPr algn="ctr">
                        <a:lnSpc>
                          <a:spcPct val="115000"/>
                        </a:lnSpc>
                        <a:spcAft>
                          <a:spcPts val="0"/>
                        </a:spcAft>
                      </a:pPr>
                      <a:r>
                        <a:rPr lang="tr-TR" sz="2000" i="1" dirty="0">
                          <a:latin typeface="Calibri"/>
                          <a:ea typeface="Times New Roman"/>
                        </a:rPr>
                        <a:t>A</a:t>
                      </a:r>
                      <a:endParaRPr lang="tr-TR" sz="2000" dirty="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i="1">
                          <a:latin typeface="Calibri"/>
                          <a:ea typeface="Times New Roman"/>
                        </a:rPr>
                        <a:t>B</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i="1">
                          <a:latin typeface="Calibri"/>
                          <a:ea typeface="Times New Roman"/>
                        </a:rPr>
                        <a:t>A'</a:t>
                      </a:r>
                      <a:endParaRPr lang="tr-TR" sz="20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i="1">
                          <a:latin typeface="Calibri"/>
                          <a:ea typeface="Times New Roman"/>
                        </a:rPr>
                        <a:t>B'</a:t>
                      </a:r>
                      <a:endParaRPr lang="tr-TR" sz="20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i="1">
                          <a:latin typeface="Calibri"/>
                          <a:ea typeface="Times New Roman"/>
                        </a:rPr>
                        <a:t>A+B</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i="1">
                          <a:latin typeface="Calibri"/>
                          <a:ea typeface="Times New Roman"/>
                        </a:rPr>
                        <a:t>(A+B)’</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i="1">
                          <a:latin typeface="Calibri"/>
                          <a:ea typeface="Times New Roman"/>
                        </a:rPr>
                        <a:t>A'.B'</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3045">
                <a:tc>
                  <a:txBody>
                    <a:bodyPr/>
                    <a:lstStyle/>
                    <a:p>
                      <a:pPr algn="ctr">
                        <a:lnSpc>
                          <a:spcPct val="115000"/>
                        </a:lnSpc>
                        <a:spcAft>
                          <a:spcPts val="0"/>
                        </a:spcAft>
                      </a:pPr>
                      <a:r>
                        <a:rPr lang="tr-TR" sz="2000">
                          <a:latin typeface="Calibri"/>
                          <a:ea typeface="Times New Roman"/>
                        </a:rPr>
                        <a:t>0</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latin typeface="Calibri"/>
                          <a:ea typeface="Times New Roman"/>
                        </a:rPr>
                        <a:t>0</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latin typeface="Calibri"/>
                          <a:ea typeface="Times New Roman"/>
                        </a:rPr>
                        <a:t>1</a:t>
                      </a:r>
                      <a:endParaRPr lang="tr-TR" sz="20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latin typeface="Calibri"/>
                          <a:ea typeface="Times New Roman"/>
                        </a:rPr>
                        <a:t>1</a:t>
                      </a:r>
                      <a:endParaRPr lang="tr-TR" sz="20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latin typeface="Calibri"/>
                          <a:ea typeface="Times New Roman"/>
                        </a:rPr>
                        <a:t>0</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solidFill>
                            <a:srgbClr val="FF0000"/>
                          </a:solidFill>
                          <a:latin typeface="Calibri"/>
                          <a:ea typeface="Times New Roman"/>
                        </a:rPr>
                        <a:t>1</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solidFill>
                            <a:srgbClr val="FF0000"/>
                          </a:solidFill>
                          <a:latin typeface="Calibri"/>
                          <a:ea typeface="Times New Roman"/>
                        </a:rPr>
                        <a:t>1</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2410">
                <a:tc>
                  <a:txBody>
                    <a:bodyPr/>
                    <a:lstStyle/>
                    <a:p>
                      <a:pPr algn="ctr">
                        <a:lnSpc>
                          <a:spcPct val="115000"/>
                        </a:lnSpc>
                        <a:spcAft>
                          <a:spcPts val="0"/>
                        </a:spcAft>
                      </a:pPr>
                      <a:r>
                        <a:rPr lang="tr-TR" sz="2000">
                          <a:latin typeface="Calibri"/>
                          <a:ea typeface="Times New Roman"/>
                        </a:rPr>
                        <a:t>0</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latin typeface="Calibri"/>
                          <a:ea typeface="Times New Roman"/>
                        </a:rPr>
                        <a:t>1</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latin typeface="Calibri"/>
                          <a:ea typeface="Times New Roman"/>
                        </a:rPr>
                        <a:t>1</a:t>
                      </a:r>
                      <a:endParaRPr lang="tr-TR" sz="20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latin typeface="Calibri"/>
                          <a:ea typeface="Times New Roman"/>
                        </a:rPr>
                        <a:t>0</a:t>
                      </a:r>
                      <a:endParaRPr lang="tr-TR" sz="20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latin typeface="Calibri"/>
                          <a:ea typeface="Times New Roman"/>
                        </a:rPr>
                        <a:t>1</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solidFill>
                            <a:srgbClr val="FF0000"/>
                          </a:solidFill>
                          <a:latin typeface="Calibri"/>
                          <a:ea typeface="Times New Roman"/>
                        </a:rPr>
                        <a:t>0</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solidFill>
                            <a:srgbClr val="FF0000"/>
                          </a:solidFill>
                          <a:latin typeface="Calibri"/>
                          <a:ea typeface="Times New Roman"/>
                        </a:rPr>
                        <a:t>0</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3045">
                <a:tc>
                  <a:txBody>
                    <a:bodyPr/>
                    <a:lstStyle/>
                    <a:p>
                      <a:pPr algn="ctr">
                        <a:lnSpc>
                          <a:spcPct val="115000"/>
                        </a:lnSpc>
                        <a:spcAft>
                          <a:spcPts val="0"/>
                        </a:spcAft>
                      </a:pPr>
                      <a:r>
                        <a:rPr lang="tr-TR" sz="2000">
                          <a:latin typeface="Calibri"/>
                          <a:ea typeface="Times New Roman"/>
                        </a:rPr>
                        <a:t>1</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latin typeface="Calibri"/>
                          <a:ea typeface="Times New Roman"/>
                        </a:rPr>
                        <a:t>0</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latin typeface="Calibri"/>
                          <a:ea typeface="Times New Roman"/>
                        </a:rPr>
                        <a:t>0</a:t>
                      </a:r>
                      <a:endParaRPr lang="tr-TR" sz="200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latin typeface="Calibri"/>
                          <a:ea typeface="Times New Roman"/>
                        </a:rPr>
                        <a:t>1</a:t>
                      </a:r>
                      <a:endParaRPr lang="tr-TR" sz="20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latin typeface="Calibri"/>
                          <a:ea typeface="Times New Roman"/>
                        </a:rPr>
                        <a:t>1</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solidFill>
                            <a:srgbClr val="FF0000"/>
                          </a:solidFill>
                          <a:latin typeface="Calibri"/>
                          <a:ea typeface="Times New Roman"/>
                        </a:rPr>
                        <a:t>0</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solidFill>
                            <a:srgbClr val="FF0000"/>
                          </a:solidFill>
                          <a:latin typeface="Calibri"/>
                          <a:ea typeface="Times New Roman"/>
                        </a:rPr>
                        <a:t>0</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5250">
                <a:tc>
                  <a:txBody>
                    <a:bodyPr/>
                    <a:lstStyle/>
                    <a:p>
                      <a:pPr algn="ctr">
                        <a:lnSpc>
                          <a:spcPct val="115000"/>
                        </a:lnSpc>
                        <a:spcAft>
                          <a:spcPts val="0"/>
                        </a:spcAft>
                      </a:pPr>
                      <a:r>
                        <a:rPr lang="tr-TR" sz="2000">
                          <a:latin typeface="Calibri"/>
                          <a:ea typeface="Times New Roman"/>
                        </a:rPr>
                        <a:t>1</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latin typeface="Calibri"/>
                          <a:ea typeface="Times New Roman"/>
                        </a:rPr>
                        <a:t>1</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dirty="0">
                          <a:latin typeface="Calibri"/>
                          <a:ea typeface="Times New Roman"/>
                        </a:rPr>
                        <a:t>0</a:t>
                      </a:r>
                      <a:endParaRPr lang="tr-TR" sz="2000" dirty="0">
                        <a:latin typeface="Times New Roman"/>
                        <a:ea typeface="Times New Roman"/>
                      </a:endParaRPr>
                    </a:p>
                  </a:txBody>
                  <a:tcPr marL="0" marR="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latin typeface="Calibri"/>
                          <a:ea typeface="Times New Roman"/>
                        </a:rPr>
                        <a:t>0</a:t>
                      </a:r>
                      <a:endParaRPr lang="tr-TR" sz="2000">
                        <a:latin typeface="Times New Roman"/>
                        <a:ea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latin typeface="Calibri"/>
                          <a:ea typeface="Times New Roman"/>
                        </a:rPr>
                        <a:t>1</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a:solidFill>
                            <a:srgbClr val="FF0000"/>
                          </a:solidFill>
                          <a:latin typeface="Calibri"/>
                          <a:ea typeface="Times New Roman"/>
                        </a:rPr>
                        <a:t>0</a:t>
                      </a:r>
                      <a:endParaRPr lang="tr-TR" sz="200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2000" dirty="0">
                          <a:solidFill>
                            <a:srgbClr val="FF0000"/>
                          </a:solidFill>
                          <a:latin typeface="Calibri"/>
                          <a:ea typeface="Times New Roman"/>
                        </a:rPr>
                        <a:t>0</a:t>
                      </a:r>
                      <a:endParaRPr lang="tr-TR" sz="2000" dirty="0">
                        <a:latin typeface="Times New Roman"/>
                        <a:ea typeface="Times New Roman"/>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err="1" smtClean="0"/>
              <a:t>Venn</a:t>
            </a:r>
            <a:r>
              <a:rPr lang="tr-TR" sz="2400" b="1" dirty="0" smtClean="0"/>
              <a:t> </a:t>
            </a:r>
            <a:r>
              <a:rPr lang="tr-TR" sz="2400" b="1" dirty="0" err="1" smtClean="0"/>
              <a:t>Diagram</a:t>
            </a:r>
            <a:r>
              <a:rPr lang="en-US" sz="2400" b="1" dirty="0" smtClean="0"/>
              <a:t>s</a:t>
            </a:r>
            <a:endParaRPr lang="tr-TR" sz="2400" dirty="0"/>
          </a:p>
        </p:txBody>
      </p:sp>
      <p:sp>
        <p:nvSpPr>
          <p:cNvPr id="3" name="2 İçerik Yer Tutucusu"/>
          <p:cNvSpPr>
            <a:spLocks noGrp="1"/>
          </p:cNvSpPr>
          <p:nvPr>
            <p:ph idx="1"/>
          </p:nvPr>
        </p:nvSpPr>
        <p:spPr>
          <a:xfrm>
            <a:off x="374650" y="925513"/>
            <a:ext cx="5926562" cy="4352657"/>
          </a:xfrm>
        </p:spPr>
        <p:txBody>
          <a:bodyPr/>
          <a:lstStyle/>
          <a:p>
            <a:pPr marL="0" indent="0" algn="just">
              <a:buNone/>
            </a:pPr>
            <a:r>
              <a:rPr lang="en-US" sz="2200" dirty="0" smtClean="0"/>
              <a:t>We can use </a:t>
            </a:r>
            <a:r>
              <a:rPr lang="tr-TR" sz="2200" dirty="0" err="1" smtClean="0"/>
              <a:t>Venn</a:t>
            </a:r>
            <a:r>
              <a:rPr lang="en-US" sz="2200" dirty="0" smtClean="0"/>
              <a:t> diagrams to visualize logical expressions. Each set represents a variable.</a:t>
            </a:r>
            <a:r>
              <a:rPr lang="tr-TR" sz="2200" dirty="0" smtClean="0"/>
              <a:t> </a:t>
            </a:r>
            <a:r>
              <a:rPr lang="en-US" sz="2200" dirty="0" smtClean="0"/>
              <a:t>Inner part of a set represents the variable itself, and the outer part of a set represents the complement of the variable.</a:t>
            </a:r>
            <a:endParaRPr lang="tr-TR" sz="2200" dirty="0" smtClean="0"/>
          </a:p>
          <a:p>
            <a:pPr marL="0" indent="0" algn="just">
              <a:buNone/>
            </a:pPr>
            <a:endParaRPr lang="tr-TR" sz="2200" dirty="0" smtClean="0"/>
          </a:p>
          <a:p>
            <a:pPr marL="0" indent="0" algn="just">
              <a:buNone/>
            </a:pPr>
            <a:endParaRPr lang="tr-TR" sz="2200" dirty="0" smtClean="0"/>
          </a:p>
          <a:p>
            <a:pPr marL="0" indent="0" algn="just">
              <a:buNone/>
            </a:pPr>
            <a:endParaRPr lang="tr-TR" sz="2200" dirty="0" smtClean="0"/>
          </a:p>
          <a:p>
            <a:pPr marL="0" indent="0" algn="just">
              <a:buNone/>
            </a:pPr>
            <a:endParaRPr lang="tr-TR" sz="2200" dirty="0" smtClean="0"/>
          </a:p>
          <a:p>
            <a:pPr marL="0" indent="0" algn="just">
              <a:buNone/>
            </a:pPr>
            <a:endParaRPr lang="tr-TR" sz="2400" dirty="0" smtClean="0"/>
          </a:p>
          <a:p>
            <a:pPr marL="0" indent="0" algn="just">
              <a:buNone/>
            </a:pPr>
            <a:r>
              <a:rPr lang="en-US" sz="2200" dirty="0" smtClean="0"/>
              <a:t>We can prove equations with Venn diagrams.</a:t>
            </a:r>
            <a:endParaRPr lang="tr-TR" sz="2200" dirty="0" smtClean="0"/>
          </a:p>
          <a:p>
            <a:pPr marL="0" indent="0" algn="just">
              <a:buNone/>
            </a:pPr>
            <a:endParaRPr lang="tr-TR" sz="2200" dirty="0" smtClean="0"/>
          </a:p>
          <a:p>
            <a:pPr>
              <a:buNone/>
            </a:pPr>
            <a:endParaRPr lang="tr-TR" dirty="0"/>
          </a:p>
        </p:txBody>
      </p:sp>
      <p:sp>
        <p:nvSpPr>
          <p:cNvPr id="4" name="3 Altbilgi Yer Tutucusu"/>
          <p:cNvSpPr>
            <a:spLocks noGrp="1"/>
          </p:cNvSpPr>
          <p:nvPr>
            <p:ph type="ftr" sz="quarter" idx="10"/>
          </p:nvPr>
        </p:nvSpPr>
        <p:spPr/>
        <p:txBody>
          <a:bodyPr/>
          <a:lstStyle/>
          <a:p>
            <a:r>
              <a:rPr lang="en-US" dirty="0"/>
              <a:t>Logic Circuits</a:t>
            </a:r>
          </a:p>
        </p:txBody>
      </p:sp>
      <p:pic>
        <p:nvPicPr>
          <p:cNvPr id="5" name="4 Resim"/>
          <p:cNvPicPr/>
          <p:nvPr/>
        </p:nvPicPr>
        <p:blipFill>
          <a:blip r:embed="rId2" cstate="print"/>
          <a:srcRect/>
          <a:stretch>
            <a:fillRect/>
          </a:stretch>
        </p:blipFill>
        <p:spPr bwMode="auto">
          <a:xfrm>
            <a:off x="2197788" y="2774009"/>
            <a:ext cx="2280286" cy="1577976"/>
          </a:xfrm>
          <a:prstGeom prst="rect">
            <a:avLst/>
          </a:prstGeom>
          <a:noFill/>
          <a:ln w="9525">
            <a:noFill/>
            <a:miter lim="800000"/>
            <a:headEnd/>
            <a:tailEnd/>
          </a:ln>
        </p:spPr>
      </p:pic>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585" y="1023796"/>
            <a:ext cx="2323063" cy="3153734"/>
          </a:xfrm>
          <a:prstGeom prst="rect">
            <a:avLst/>
          </a:prstGeom>
        </p:spPr>
      </p:pic>
      <p:sp>
        <p:nvSpPr>
          <p:cNvPr id="7" name="Metin kutusu 6"/>
          <p:cNvSpPr txBox="1"/>
          <p:nvPr/>
        </p:nvSpPr>
        <p:spPr>
          <a:xfrm>
            <a:off x="6364585" y="4182708"/>
            <a:ext cx="2323064" cy="338554"/>
          </a:xfrm>
          <a:prstGeom prst="rect">
            <a:avLst/>
          </a:prstGeom>
          <a:noFill/>
        </p:spPr>
        <p:txBody>
          <a:bodyPr wrap="square" rtlCol="0">
            <a:spAutoFit/>
          </a:bodyPr>
          <a:lstStyle/>
          <a:p>
            <a:pPr algn="ctr"/>
            <a:r>
              <a:rPr lang="en-US" b="0" dirty="0" smtClean="0"/>
              <a:t>John Venn</a:t>
            </a:r>
            <a:endParaRPr lang="tr-TR" b="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err="1"/>
              <a:t>Venn</a:t>
            </a:r>
            <a:r>
              <a:rPr lang="tr-TR" sz="2400" b="1" dirty="0"/>
              <a:t> </a:t>
            </a:r>
            <a:r>
              <a:rPr lang="tr-TR" sz="2400" b="1" dirty="0" err="1" smtClean="0"/>
              <a:t>Diagram</a:t>
            </a:r>
            <a:r>
              <a:rPr lang="en-US" sz="2400" b="1" dirty="0" smtClean="0"/>
              <a:t>s</a:t>
            </a:r>
            <a:endParaRPr lang="tr-TR" sz="2400" dirty="0"/>
          </a:p>
        </p:txBody>
      </p:sp>
      <p:sp>
        <p:nvSpPr>
          <p:cNvPr id="3" name="2 İçerik Yer Tutucusu"/>
          <p:cNvSpPr>
            <a:spLocks noGrp="1"/>
          </p:cNvSpPr>
          <p:nvPr>
            <p:ph idx="1"/>
          </p:nvPr>
        </p:nvSpPr>
        <p:spPr>
          <a:xfrm>
            <a:off x="349250" y="925513"/>
            <a:ext cx="8375650" cy="5078412"/>
          </a:xfrm>
        </p:spPr>
        <p:txBody>
          <a:bodyPr/>
          <a:lstStyle/>
          <a:p>
            <a:pPr marL="0" indent="0" algn="just">
              <a:buNone/>
            </a:pPr>
            <a:r>
              <a:rPr lang="en-US" sz="2200" b="1" dirty="0" smtClean="0"/>
              <a:t>Example</a:t>
            </a:r>
            <a:r>
              <a:rPr lang="tr-TR" sz="2200" b="1" dirty="0" smtClean="0"/>
              <a:t>:</a:t>
            </a:r>
            <a:r>
              <a:rPr lang="en-US" sz="2200" b="1" dirty="0" smtClean="0"/>
              <a:t> </a:t>
            </a:r>
            <a:r>
              <a:rPr lang="en-US" sz="2200" dirty="0" smtClean="0"/>
              <a:t>Let’s prove that</a:t>
            </a:r>
            <a:r>
              <a:rPr lang="tr-TR" sz="2200" dirty="0" smtClean="0"/>
              <a:t> </a:t>
            </a:r>
            <a:r>
              <a:rPr lang="tr-TR" sz="2200" i="1" dirty="0" smtClean="0"/>
              <a:t>F(A,B,C) = A.B + A'.C + B.C =  A.B + A'.C</a:t>
            </a:r>
            <a:r>
              <a:rPr lang="tr-TR" sz="2200" dirty="0" smtClean="0"/>
              <a:t> </a:t>
            </a:r>
            <a:r>
              <a:rPr lang="en-US" sz="2200" dirty="0" smtClean="0"/>
              <a:t>with Venn diagrams.</a:t>
            </a:r>
            <a:endParaRPr lang="tr-TR" sz="2200" dirty="0" smtClean="0"/>
          </a:p>
          <a:p>
            <a:pPr>
              <a:buNone/>
            </a:pPr>
            <a:endParaRPr lang="tr-TR" dirty="0"/>
          </a:p>
        </p:txBody>
      </p:sp>
      <p:sp>
        <p:nvSpPr>
          <p:cNvPr id="4" name="3 Altbilgi Yer Tutucusu"/>
          <p:cNvSpPr>
            <a:spLocks noGrp="1"/>
          </p:cNvSpPr>
          <p:nvPr>
            <p:ph type="ftr" sz="quarter" idx="10"/>
          </p:nvPr>
        </p:nvSpPr>
        <p:spPr/>
        <p:txBody>
          <a:bodyPr/>
          <a:lstStyle/>
          <a:p>
            <a:r>
              <a:rPr lang="en-US" dirty="0"/>
              <a:t>Logic Circuits</a:t>
            </a:r>
          </a:p>
        </p:txBody>
      </p:sp>
      <p:pic>
        <p:nvPicPr>
          <p:cNvPr id="5" name="4 Resim"/>
          <p:cNvPicPr/>
          <p:nvPr/>
        </p:nvPicPr>
        <p:blipFill>
          <a:blip r:embed="rId3" cstate="print"/>
          <a:srcRect/>
          <a:stretch>
            <a:fillRect/>
          </a:stretch>
        </p:blipFill>
        <p:spPr bwMode="auto">
          <a:xfrm>
            <a:off x="1899602" y="1882774"/>
            <a:ext cx="5504498" cy="4264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Başlık"/>
          <p:cNvSpPr>
            <a:spLocks noGrp="1"/>
          </p:cNvSpPr>
          <p:nvPr>
            <p:ph type="title"/>
          </p:nvPr>
        </p:nvSpPr>
        <p:spPr/>
        <p:txBody>
          <a:bodyPr/>
          <a:lstStyle/>
          <a:p>
            <a:r>
              <a:rPr lang="en-US" sz="2400" b="1" dirty="0" smtClean="0"/>
              <a:t>Simplification of Logical Expressions</a:t>
            </a:r>
            <a:endParaRPr lang="tr-TR" sz="2400" dirty="0" smtClean="0"/>
          </a:p>
        </p:txBody>
      </p:sp>
      <p:sp>
        <p:nvSpPr>
          <p:cNvPr id="3" name="2 İçerik Yer Tutucusu"/>
          <p:cNvSpPr>
            <a:spLocks noGrp="1"/>
          </p:cNvSpPr>
          <p:nvPr>
            <p:ph idx="1"/>
          </p:nvPr>
        </p:nvSpPr>
        <p:spPr>
          <a:xfrm>
            <a:off x="336550" y="887413"/>
            <a:ext cx="8375650" cy="5208587"/>
          </a:xfrm>
        </p:spPr>
        <p:txBody>
          <a:bodyPr/>
          <a:lstStyle/>
          <a:p>
            <a:pPr marL="0" indent="0" algn="just">
              <a:buFontTx/>
              <a:buNone/>
              <a:defRPr/>
            </a:pPr>
            <a:r>
              <a:rPr lang="en-US" sz="2200" dirty="0" smtClean="0"/>
              <a:t>Complicated logical expressions can be simplified using Bool algebra rules. Simplifying logical expression helps us build simpler and cost effective logical circuits</a:t>
            </a:r>
            <a:r>
              <a:rPr lang="tr-TR" sz="2200" dirty="0" smtClean="0"/>
              <a:t>.</a:t>
            </a:r>
            <a:r>
              <a:rPr lang="en-US" sz="2200" dirty="0" smtClean="0"/>
              <a:t> We can simplify expressions by collecting like terms or extending the expression with a term which does not affect the output (e.g. A+A’).</a:t>
            </a:r>
            <a:endParaRPr lang="tr-TR" sz="1000" dirty="0" smtClean="0"/>
          </a:p>
          <a:p>
            <a:pPr marL="0" indent="0">
              <a:buFontTx/>
              <a:buNone/>
              <a:defRPr/>
            </a:pPr>
            <a:r>
              <a:rPr lang="en-US" sz="2200" b="1" dirty="0" smtClean="0"/>
              <a:t>Example</a:t>
            </a:r>
            <a:r>
              <a:rPr lang="tr-TR" sz="2200" b="1" dirty="0" smtClean="0"/>
              <a:t>:</a:t>
            </a:r>
            <a:r>
              <a:rPr lang="en-US" sz="2200" b="1" dirty="0" smtClean="0"/>
              <a:t> </a:t>
            </a:r>
            <a:r>
              <a:rPr lang="en-US" sz="2200" dirty="0" smtClean="0"/>
              <a:t>Let’s simplify </a:t>
            </a:r>
            <a:r>
              <a:rPr lang="tr-TR" sz="2200" i="1" dirty="0" smtClean="0"/>
              <a:t>F(A,B,C</a:t>
            </a:r>
            <a:r>
              <a:rPr lang="tr-TR" sz="2200" i="1" dirty="0" smtClean="0"/>
              <a:t>)</a:t>
            </a:r>
            <a:r>
              <a:rPr lang="tr-TR" sz="2200" dirty="0" smtClean="0"/>
              <a:t>= </a:t>
            </a:r>
            <a:r>
              <a:rPr lang="tr-TR" sz="2200" i="1" dirty="0" smtClean="0"/>
              <a:t>ABC’+</a:t>
            </a:r>
            <a:r>
              <a:rPr lang="tr-TR" sz="2200" i="1" u="sng" dirty="0" smtClean="0"/>
              <a:t>A’B’C</a:t>
            </a:r>
            <a:r>
              <a:rPr lang="tr-TR" sz="2200" i="1" dirty="0" smtClean="0"/>
              <a:t>+A’BC+</a:t>
            </a:r>
            <a:r>
              <a:rPr lang="tr-TR" sz="2200" i="1" u="sng" dirty="0" smtClean="0"/>
              <a:t>A’B’C</a:t>
            </a:r>
            <a:r>
              <a:rPr lang="tr-TR" sz="2200" i="1" dirty="0" smtClean="0"/>
              <a:t>’</a:t>
            </a:r>
            <a:endParaRPr lang="tr-TR" sz="1000" dirty="0" smtClean="0"/>
          </a:p>
          <a:p>
            <a:pPr marL="0" indent="0">
              <a:buFontTx/>
              <a:buNone/>
              <a:defRPr/>
            </a:pPr>
            <a:r>
              <a:rPr lang="en-US" sz="2200" dirty="0" smtClean="0"/>
              <a:t>First, we collect like terms. We pull out the common factor (A’B</a:t>
            </a:r>
            <a:r>
              <a:rPr lang="en-US" sz="2200" dirty="0"/>
              <a:t>’) </a:t>
            </a:r>
            <a:r>
              <a:rPr lang="en-US" sz="2200" dirty="0" smtClean="0"/>
              <a:t>from 2</a:t>
            </a:r>
            <a:r>
              <a:rPr lang="en-US" sz="2200" baseline="30000" dirty="0" smtClean="0"/>
              <a:t>nd</a:t>
            </a:r>
            <a:r>
              <a:rPr lang="en-US" sz="2200" dirty="0" smtClean="0"/>
              <a:t> </a:t>
            </a:r>
            <a:r>
              <a:rPr lang="en-US" sz="2200" dirty="0"/>
              <a:t>and 4</a:t>
            </a:r>
            <a:r>
              <a:rPr lang="en-US" sz="2200" baseline="30000" dirty="0"/>
              <a:t>th</a:t>
            </a:r>
            <a:r>
              <a:rPr lang="en-US" sz="2200" dirty="0"/>
              <a:t> </a:t>
            </a:r>
            <a:r>
              <a:rPr lang="en-US" sz="2200" dirty="0" smtClean="0"/>
              <a:t>terms.</a:t>
            </a:r>
            <a:endParaRPr lang="tr-TR" sz="2200" dirty="0" smtClean="0"/>
          </a:p>
          <a:p>
            <a:pPr marL="0" indent="0">
              <a:buFontTx/>
              <a:buNone/>
              <a:defRPr/>
            </a:pPr>
            <a:endParaRPr lang="tr-TR" sz="1400" i="1" dirty="0" smtClean="0"/>
          </a:p>
          <a:p>
            <a:pPr marL="0" indent="0">
              <a:buFontTx/>
              <a:buNone/>
              <a:defRPr/>
            </a:pPr>
            <a:r>
              <a:rPr lang="tr-TR" sz="2200" i="1" dirty="0" smtClean="0"/>
              <a:t>F(A,B,C) </a:t>
            </a:r>
            <a:r>
              <a:rPr lang="tr-TR" sz="2200" dirty="0" smtClean="0"/>
              <a:t>= </a:t>
            </a:r>
            <a:r>
              <a:rPr lang="tr-TR" sz="2200" i="1" dirty="0" smtClean="0"/>
              <a:t>ABC’+A’B’(</a:t>
            </a:r>
            <a:r>
              <a:rPr lang="tr-TR" sz="2200" i="1" u="sng" dirty="0" smtClean="0"/>
              <a:t>C+C</a:t>
            </a:r>
            <a:r>
              <a:rPr lang="tr-TR" sz="2200" i="1" dirty="0" smtClean="0"/>
              <a:t>’)+A’BC            </a:t>
            </a:r>
            <a:r>
              <a:rPr lang="tr-TR" sz="2400" i="1" dirty="0" smtClean="0">
                <a:solidFill>
                  <a:srgbClr val="FF0000"/>
                </a:solidFill>
              </a:rPr>
              <a:t>A+A’=1 </a:t>
            </a:r>
            <a:r>
              <a:rPr lang="en-US" sz="2400" i="1" dirty="0" smtClean="0">
                <a:solidFill>
                  <a:srgbClr val="FF0000"/>
                </a:solidFill>
              </a:rPr>
              <a:t>rule applied</a:t>
            </a:r>
            <a:endParaRPr lang="tr-TR" sz="2200" dirty="0" smtClean="0">
              <a:solidFill>
                <a:srgbClr val="FF0000"/>
              </a:solidFill>
            </a:endParaRPr>
          </a:p>
          <a:p>
            <a:pPr>
              <a:buFontTx/>
              <a:buNone/>
              <a:defRPr/>
            </a:pPr>
            <a:r>
              <a:rPr lang="tr-TR" sz="2200" b="1" dirty="0" smtClean="0"/>
              <a:t>    	           = </a:t>
            </a:r>
            <a:r>
              <a:rPr lang="tr-TR" sz="2200" i="1" dirty="0" smtClean="0"/>
              <a:t>ABC’+ </a:t>
            </a:r>
            <a:r>
              <a:rPr lang="tr-TR" sz="2200" i="1" u="sng" dirty="0" smtClean="0"/>
              <a:t>A</a:t>
            </a:r>
            <a:r>
              <a:rPr lang="tr-TR" sz="2200" i="1" dirty="0" smtClean="0"/>
              <a:t>’B’+</a:t>
            </a:r>
            <a:r>
              <a:rPr lang="tr-TR" sz="2200" i="1" u="sng" dirty="0" smtClean="0"/>
              <a:t>A</a:t>
            </a:r>
            <a:r>
              <a:rPr lang="tr-TR" sz="2200" i="1" dirty="0" smtClean="0"/>
              <a:t>’BC		    </a:t>
            </a:r>
            <a:endParaRPr lang="tr-TR" sz="2200" dirty="0" smtClean="0"/>
          </a:p>
          <a:p>
            <a:pPr>
              <a:buFontTx/>
              <a:buNone/>
              <a:defRPr/>
            </a:pPr>
            <a:r>
              <a:rPr lang="tr-TR" sz="2200" dirty="0" smtClean="0"/>
              <a:t>		   = </a:t>
            </a:r>
            <a:r>
              <a:rPr lang="tr-TR" sz="2200" i="1" dirty="0" smtClean="0"/>
              <a:t>ABC’+A’(</a:t>
            </a:r>
            <a:r>
              <a:rPr lang="tr-TR" sz="2200" i="1" u="sng" dirty="0" smtClean="0"/>
              <a:t>B’+BC</a:t>
            </a:r>
            <a:r>
              <a:rPr lang="tr-TR" sz="2200" i="1" dirty="0" smtClean="0"/>
              <a:t>)                 </a:t>
            </a:r>
            <a:r>
              <a:rPr lang="tr-TR" sz="2200" i="1" dirty="0" smtClean="0">
                <a:solidFill>
                  <a:srgbClr val="FF0000"/>
                </a:solidFill>
              </a:rPr>
              <a:t>A+A’B = A+B </a:t>
            </a:r>
            <a:r>
              <a:rPr lang="en-US" sz="2200" i="1" dirty="0" smtClean="0">
                <a:solidFill>
                  <a:srgbClr val="FF0000"/>
                </a:solidFill>
              </a:rPr>
              <a:t>rule</a:t>
            </a:r>
            <a:r>
              <a:rPr lang="tr-TR" sz="2200" i="1" dirty="0" smtClean="0">
                <a:solidFill>
                  <a:srgbClr val="FF0000"/>
                </a:solidFill>
              </a:rPr>
              <a:t> </a:t>
            </a:r>
            <a:r>
              <a:rPr lang="en-US" sz="2200" i="1" dirty="0" smtClean="0">
                <a:solidFill>
                  <a:srgbClr val="FF0000"/>
                </a:solidFill>
              </a:rPr>
              <a:t>applied</a:t>
            </a:r>
            <a:endParaRPr lang="tr-TR" sz="2200" dirty="0" smtClean="0">
              <a:solidFill>
                <a:srgbClr val="FF0000"/>
              </a:solidFill>
            </a:endParaRPr>
          </a:p>
          <a:p>
            <a:pPr>
              <a:buFontTx/>
              <a:buNone/>
              <a:defRPr/>
            </a:pPr>
            <a:r>
              <a:rPr lang="tr-TR" sz="2200" dirty="0" smtClean="0"/>
              <a:t>	           = </a:t>
            </a:r>
            <a:r>
              <a:rPr lang="tr-TR" sz="2200" i="1" dirty="0" smtClean="0"/>
              <a:t>ABC’+A’(B’+C)		</a:t>
            </a:r>
            <a:endParaRPr lang="tr-TR" sz="2200" dirty="0" smtClean="0"/>
          </a:p>
          <a:p>
            <a:pPr>
              <a:buFontTx/>
              <a:buNone/>
              <a:defRPr/>
            </a:pPr>
            <a:r>
              <a:rPr lang="tr-TR" sz="2200" b="1" dirty="0" smtClean="0"/>
              <a:t>		   = </a:t>
            </a:r>
            <a:r>
              <a:rPr lang="tr-TR" sz="2200" i="1" dirty="0" smtClean="0"/>
              <a:t>ABC’+A’B’+A’C</a:t>
            </a:r>
            <a:endParaRPr lang="tr-TR" sz="2200" dirty="0" smtClean="0"/>
          </a:p>
          <a:p>
            <a:pPr marL="0" indent="0" algn="just">
              <a:buFontTx/>
              <a:buNone/>
              <a:defRPr/>
            </a:pPr>
            <a:endParaRPr lang="tr-TR" sz="2200" dirty="0" smtClean="0"/>
          </a:p>
          <a:p>
            <a:pPr marL="0" indent="0">
              <a:buFontTx/>
              <a:buNone/>
              <a:defRPr/>
            </a:pPr>
            <a:endParaRPr lang="tr-TR" sz="2200" dirty="0"/>
          </a:p>
        </p:txBody>
      </p:sp>
      <p:sp>
        <p:nvSpPr>
          <p:cNvPr id="10244" name="3 Altbilgi Yer Tutucusu"/>
          <p:cNvSpPr>
            <a:spLocks noGrp="1"/>
          </p:cNvSpPr>
          <p:nvPr>
            <p:ph type="ftr" sz="quarter" idx="10"/>
          </p:nvPr>
        </p:nvSpPr>
        <p:spPr>
          <a:noFill/>
        </p:spPr>
        <p:txBody>
          <a:bodyPr/>
          <a:lstStyle/>
          <a:p>
            <a:r>
              <a:rPr lang="en-US" dirty="0"/>
              <a:t>Logic Circuits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sz="2400" b="1" dirty="0"/>
              <a:t>Simplification of </a:t>
            </a:r>
            <a:r>
              <a:rPr lang="en-US" sz="2400" b="1" dirty="0" smtClean="0"/>
              <a:t>Logical </a:t>
            </a:r>
            <a:r>
              <a:rPr lang="en-US" sz="2400" b="1" dirty="0"/>
              <a:t>Expressions</a:t>
            </a:r>
            <a:endParaRPr lang="tr-TR" sz="2400" dirty="0"/>
          </a:p>
        </p:txBody>
      </p:sp>
      <p:sp>
        <p:nvSpPr>
          <p:cNvPr id="3" name="2 İçerik Yer Tutucusu"/>
          <p:cNvSpPr>
            <a:spLocks noGrp="1"/>
          </p:cNvSpPr>
          <p:nvPr>
            <p:ph idx="1"/>
          </p:nvPr>
        </p:nvSpPr>
        <p:spPr>
          <a:xfrm>
            <a:off x="361950" y="963613"/>
            <a:ext cx="8375650" cy="5078412"/>
          </a:xfrm>
        </p:spPr>
        <p:txBody>
          <a:bodyPr/>
          <a:lstStyle/>
          <a:p>
            <a:pPr marL="0" indent="0">
              <a:buNone/>
            </a:pPr>
            <a:r>
              <a:rPr lang="en-US" sz="2200" b="1" dirty="0" smtClean="0"/>
              <a:t>Example</a:t>
            </a:r>
            <a:r>
              <a:rPr lang="tr-TR" sz="2200" b="1" dirty="0" smtClean="0"/>
              <a:t>:</a:t>
            </a:r>
            <a:r>
              <a:rPr lang="tr-TR" sz="2200" dirty="0" smtClean="0"/>
              <a:t> </a:t>
            </a:r>
            <a:r>
              <a:rPr lang="en-US" sz="2200" dirty="0" smtClean="0"/>
              <a:t>Let’s simplify</a:t>
            </a:r>
            <a:r>
              <a:rPr lang="tr-TR" sz="2200" dirty="0" smtClean="0"/>
              <a:t> </a:t>
            </a:r>
            <a:r>
              <a:rPr lang="tr-TR" sz="2200" i="1" dirty="0" smtClean="0"/>
              <a:t>F(A,B,C) </a:t>
            </a:r>
            <a:r>
              <a:rPr lang="tr-TR" sz="2200" dirty="0" smtClean="0"/>
              <a:t>= </a:t>
            </a:r>
            <a:r>
              <a:rPr lang="tr-TR" sz="2200" i="1" dirty="0" smtClean="0"/>
              <a:t>A.B + A'.C </a:t>
            </a:r>
            <a:r>
              <a:rPr lang="tr-TR" sz="2200" i="1" dirty="0" smtClean="0"/>
              <a:t>+ B.C</a:t>
            </a:r>
            <a:endParaRPr lang="tr-TR" sz="2200" dirty="0" smtClean="0"/>
          </a:p>
          <a:p>
            <a:pPr>
              <a:buNone/>
            </a:pPr>
            <a:endParaRPr lang="tr-TR" sz="1000" i="1" dirty="0" smtClean="0"/>
          </a:p>
          <a:p>
            <a:pPr>
              <a:buNone/>
            </a:pPr>
            <a:r>
              <a:rPr lang="en-US" sz="2200" dirty="0" smtClean="0"/>
              <a:t>We can extend the term </a:t>
            </a:r>
            <a:r>
              <a:rPr lang="tr-TR" sz="2200" dirty="0" smtClean="0"/>
              <a:t>B.C </a:t>
            </a:r>
            <a:r>
              <a:rPr lang="en-US" sz="2200" dirty="0" smtClean="0"/>
              <a:t>with </a:t>
            </a:r>
            <a:r>
              <a:rPr lang="tr-TR" sz="2200" dirty="0" smtClean="0"/>
              <a:t>(A+A’)</a:t>
            </a:r>
            <a:r>
              <a:rPr lang="en-US" sz="2200" dirty="0" smtClean="0"/>
              <a:t>.</a:t>
            </a:r>
            <a:endParaRPr lang="tr-TR" sz="2200" dirty="0" smtClean="0"/>
          </a:p>
          <a:p>
            <a:pPr>
              <a:buNone/>
            </a:pPr>
            <a:endParaRPr lang="tr-TR" sz="1000" dirty="0" smtClean="0"/>
          </a:p>
          <a:p>
            <a:pPr>
              <a:buNone/>
            </a:pPr>
            <a:r>
              <a:rPr lang="tr-TR" sz="2200" i="1" dirty="0" smtClean="0"/>
              <a:t>F(A,B,C) </a:t>
            </a:r>
            <a:r>
              <a:rPr lang="tr-TR" sz="2200" dirty="0" smtClean="0"/>
              <a:t>= </a:t>
            </a:r>
            <a:r>
              <a:rPr lang="tr-TR" sz="2200" i="1" dirty="0" smtClean="0"/>
              <a:t>A.B + A'.C + B.C.(</a:t>
            </a:r>
            <a:r>
              <a:rPr lang="tr-TR" sz="2200" i="1" u="wavy" dirty="0" smtClean="0"/>
              <a:t>A+A</a:t>
            </a:r>
            <a:r>
              <a:rPr lang="tr-TR" sz="2200" i="1" dirty="0" smtClean="0"/>
              <a:t>') =  </a:t>
            </a:r>
            <a:r>
              <a:rPr lang="tr-TR" sz="2200" i="1" u="sng" dirty="0" smtClean="0"/>
              <a:t>A.B</a:t>
            </a:r>
            <a:r>
              <a:rPr lang="tr-TR" sz="2200" i="1" dirty="0" smtClean="0"/>
              <a:t> + </a:t>
            </a:r>
            <a:r>
              <a:rPr lang="tr-TR" sz="2200" i="1" u="wavy" dirty="0" smtClean="0"/>
              <a:t>A'.C</a:t>
            </a:r>
            <a:r>
              <a:rPr lang="tr-TR" sz="2200" i="1" dirty="0" smtClean="0"/>
              <a:t> + </a:t>
            </a:r>
            <a:r>
              <a:rPr lang="tr-TR" sz="2200" i="1" u="sng" dirty="0" smtClean="0"/>
              <a:t>A.B.C</a:t>
            </a:r>
            <a:r>
              <a:rPr lang="tr-TR" sz="2200" i="1" dirty="0" smtClean="0"/>
              <a:t> + </a:t>
            </a:r>
            <a:r>
              <a:rPr lang="tr-TR" sz="2200" i="1" u="wavy" dirty="0" smtClean="0"/>
              <a:t>A'</a:t>
            </a:r>
            <a:r>
              <a:rPr lang="tr-TR" sz="2200" i="1" dirty="0" smtClean="0"/>
              <a:t>.B.</a:t>
            </a:r>
            <a:r>
              <a:rPr lang="tr-TR" sz="2200" i="1" u="wavy" dirty="0" smtClean="0"/>
              <a:t>C</a:t>
            </a:r>
            <a:r>
              <a:rPr lang="tr-TR" sz="2200" i="1" dirty="0" smtClean="0"/>
              <a:t> </a:t>
            </a:r>
          </a:p>
          <a:p>
            <a:pPr>
              <a:buNone/>
            </a:pPr>
            <a:r>
              <a:rPr lang="tr-TR" sz="2200" i="1" dirty="0" smtClean="0"/>
              <a:t>               =  A.B.(1+C) + A'.C.(1+B) =  A.B +A'.C</a:t>
            </a:r>
          </a:p>
          <a:p>
            <a:pPr>
              <a:buNone/>
            </a:pPr>
            <a:endParaRPr lang="tr-TR" sz="2200" i="1" dirty="0" smtClean="0"/>
          </a:p>
          <a:p>
            <a:pPr>
              <a:buNone/>
            </a:pPr>
            <a:r>
              <a:rPr lang="en-US" sz="2200" b="1" dirty="0" smtClean="0"/>
              <a:t>Example</a:t>
            </a:r>
            <a:r>
              <a:rPr lang="tr-TR" sz="2200" b="1" dirty="0" smtClean="0"/>
              <a:t>:</a:t>
            </a:r>
            <a:r>
              <a:rPr lang="tr-TR" sz="2200" dirty="0" smtClean="0"/>
              <a:t> </a:t>
            </a:r>
            <a:r>
              <a:rPr lang="en-US" sz="2200" dirty="0" smtClean="0"/>
              <a:t>Let’s simplify </a:t>
            </a:r>
            <a:r>
              <a:rPr lang="tr-TR" sz="2200" i="1" dirty="0" smtClean="0"/>
              <a:t>F(A,B,C</a:t>
            </a:r>
            <a:r>
              <a:rPr lang="tr-TR" sz="2200" i="1" dirty="0" smtClean="0"/>
              <a:t>) </a:t>
            </a:r>
            <a:r>
              <a:rPr lang="tr-TR" sz="2200" dirty="0" smtClean="0"/>
              <a:t>= </a:t>
            </a:r>
            <a:r>
              <a:rPr lang="tr-TR" sz="2200" i="1" dirty="0" smtClean="0"/>
              <a:t>AB ’+ A(B+C)’ + B(B+C</a:t>
            </a:r>
            <a:r>
              <a:rPr lang="tr-TR" sz="2200" i="1" dirty="0" smtClean="0"/>
              <a:t>)’</a:t>
            </a:r>
            <a:r>
              <a:rPr lang="tr-TR" sz="2200" b="1" dirty="0" smtClean="0"/>
              <a:t> </a:t>
            </a:r>
            <a:endParaRPr lang="tr-TR" sz="2200" dirty="0" smtClean="0"/>
          </a:p>
          <a:p>
            <a:pPr>
              <a:buNone/>
            </a:pPr>
            <a:r>
              <a:rPr lang="tr-TR" sz="1000" dirty="0" smtClean="0"/>
              <a:t> </a:t>
            </a:r>
            <a:r>
              <a:rPr lang="en-US" sz="2200" dirty="0" smtClean="0"/>
              <a:t>We apply De Morgan theorems to the 2</a:t>
            </a:r>
            <a:r>
              <a:rPr lang="en-US" sz="2200" baseline="30000" dirty="0" smtClean="0"/>
              <a:t>nd</a:t>
            </a:r>
            <a:r>
              <a:rPr lang="en-US" sz="2200" dirty="0" smtClean="0"/>
              <a:t> and 3</a:t>
            </a:r>
            <a:r>
              <a:rPr lang="en-US" sz="2200" baseline="30000" dirty="0" smtClean="0"/>
              <a:t>rd</a:t>
            </a:r>
            <a:r>
              <a:rPr lang="en-US" sz="2200" dirty="0" smtClean="0"/>
              <a:t> terms.</a:t>
            </a:r>
            <a:endParaRPr lang="tr-TR" sz="2200" dirty="0" smtClean="0"/>
          </a:p>
          <a:p>
            <a:pPr>
              <a:buNone/>
            </a:pPr>
            <a:endParaRPr lang="tr-TR" sz="1600" i="1" dirty="0" smtClean="0"/>
          </a:p>
          <a:p>
            <a:pPr>
              <a:buNone/>
            </a:pPr>
            <a:r>
              <a:rPr lang="tr-TR" sz="2200" i="1" dirty="0" smtClean="0"/>
              <a:t>F(A,B,C) = AB’+A(B’C’)+</a:t>
            </a:r>
            <a:r>
              <a:rPr lang="tr-TR" sz="2200" i="1" u="sng" dirty="0" smtClean="0"/>
              <a:t>B(B</a:t>
            </a:r>
            <a:r>
              <a:rPr lang="tr-TR" sz="2200" i="1" dirty="0" smtClean="0"/>
              <a:t>’C’)        </a:t>
            </a:r>
            <a:r>
              <a:rPr lang="tr-TR" sz="2200" i="1" dirty="0" smtClean="0">
                <a:solidFill>
                  <a:srgbClr val="FF0000"/>
                </a:solidFill>
              </a:rPr>
              <a:t>B.B</a:t>
            </a:r>
            <a:r>
              <a:rPr lang="tr-TR" sz="2200" i="1" dirty="0" smtClean="0">
                <a:solidFill>
                  <a:srgbClr val="FF0000"/>
                </a:solidFill>
              </a:rPr>
              <a:t>’= </a:t>
            </a:r>
            <a:r>
              <a:rPr lang="tr-TR" sz="2200" i="1" dirty="0" smtClean="0">
                <a:solidFill>
                  <a:srgbClr val="FF0000"/>
                </a:solidFill>
              </a:rPr>
              <a:t>0.</a:t>
            </a:r>
            <a:r>
              <a:rPr lang="tr-TR" sz="2200" dirty="0" smtClean="0">
                <a:solidFill>
                  <a:srgbClr val="FF0000"/>
                </a:solidFill>
              </a:rPr>
              <a:t> </a:t>
            </a:r>
            <a:endParaRPr lang="tr-TR" sz="2200" dirty="0" smtClean="0">
              <a:solidFill>
                <a:srgbClr val="FF0000"/>
              </a:solidFill>
            </a:endParaRPr>
          </a:p>
          <a:p>
            <a:pPr>
              <a:buNone/>
            </a:pPr>
            <a:r>
              <a:rPr lang="tr-TR" sz="2200" i="1" dirty="0" smtClean="0"/>
              <a:t>     	  = </a:t>
            </a:r>
            <a:r>
              <a:rPr lang="tr-TR" sz="2200" i="1" u="sng" dirty="0" smtClean="0"/>
              <a:t>AB</a:t>
            </a:r>
            <a:r>
              <a:rPr lang="tr-TR" sz="2200" i="1" dirty="0" smtClean="0"/>
              <a:t>’+</a:t>
            </a:r>
            <a:r>
              <a:rPr lang="tr-TR" sz="2200" i="1" u="sng" dirty="0" smtClean="0"/>
              <a:t>AB</a:t>
            </a:r>
            <a:r>
              <a:rPr lang="tr-TR" sz="2200" i="1" dirty="0" smtClean="0"/>
              <a:t>’C’</a:t>
            </a:r>
            <a:r>
              <a:rPr lang="tr-TR" sz="2200" dirty="0" smtClean="0"/>
              <a:t> 	                      </a:t>
            </a:r>
            <a:r>
              <a:rPr lang="en-US" sz="2200" dirty="0" smtClean="0"/>
              <a:t>    </a:t>
            </a:r>
            <a:r>
              <a:rPr lang="en-US" sz="2200" dirty="0" smtClean="0">
                <a:solidFill>
                  <a:srgbClr val="FF0000"/>
                </a:solidFill>
              </a:rPr>
              <a:t>Pull out </a:t>
            </a:r>
            <a:r>
              <a:rPr lang="tr-TR" sz="2200" i="1" dirty="0" smtClean="0">
                <a:solidFill>
                  <a:srgbClr val="FF0000"/>
                </a:solidFill>
              </a:rPr>
              <a:t>AB’</a:t>
            </a:r>
            <a:endParaRPr lang="tr-TR" sz="2200" dirty="0" smtClean="0">
              <a:solidFill>
                <a:srgbClr val="FF0000"/>
              </a:solidFill>
            </a:endParaRPr>
          </a:p>
          <a:p>
            <a:pPr>
              <a:buNone/>
            </a:pPr>
            <a:r>
              <a:rPr lang="tr-TR" sz="2200" i="1" dirty="0" smtClean="0"/>
              <a:t>  	          = AB’(1+C’)                             </a:t>
            </a:r>
            <a:r>
              <a:rPr lang="tr-TR" sz="2200" i="1" dirty="0" smtClean="0">
                <a:solidFill>
                  <a:srgbClr val="FF0000"/>
                </a:solidFill>
              </a:rPr>
              <a:t>1+C’=</a:t>
            </a:r>
            <a:r>
              <a:rPr lang="tr-TR" sz="2200" i="1" dirty="0" smtClean="0">
                <a:solidFill>
                  <a:srgbClr val="FF0000"/>
                </a:solidFill>
              </a:rPr>
              <a:t>1</a:t>
            </a:r>
            <a:endParaRPr lang="en-US" sz="2200" i="1" dirty="0" smtClean="0">
              <a:solidFill>
                <a:srgbClr val="FF0000"/>
              </a:solidFill>
            </a:endParaRPr>
          </a:p>
          <a:p>
            <a:pPr>
              <a:buNone/>
            </a:pPr>
            <a:r>
              <a:rPr lang="tr-TR" sz="2200" i="1" dirty="0" smtClean="0"/>
              <a:t>               </a:t>
            </a:r>
            <a:r>
              <a:rPr lang="tr-TR" sz="2200" i="1" dirty="0" smtClean="0"/>
              <a:t>= AB’</a:t>
            </a:r>
            <a:endParaRPr lang="tr-TR" sz="2200" dirty="0" smtClean="0"/>
          </a:p>
          <a:p>
            <a:pPr>
              <a:buNone/>
            </a:pPr>
            <a:endParaRPr lang="tr-TR" sz="2200" dirty="0" smtClean="0"/>
          </a:p>
          <a:p>
            <a:pPr>
              <a:buNone/>
            </a:pPr>
            <a:endParaRPr lang="tr-TR" sz="2200" dirty="0"/>
          </a:p>
        </p:txBody>
      </p:sp>
      <p:sp>
        <p:nvSpPr>
          <p:cNvPr id="4" name="3 Altbilgi Yer Tutucusu"/>
          <p:cNvSpPr>
            <a:spLocks noGrp="1"/>
          </p:cNvSpPr>
          <p:nvPr>
            <p:ph type="ftr" sz="quarter" idx="10"/>
          </p:nvPr>
        </p:nvSpPr>
        <p:spPr/>
        <p:txBody>
          <a:bodyPr/>
          <a:lstStyle/>
          <a:p>
            <a:r>
              <a:rPr lang="en-US" dirty="0"/>
              <a:t>Logic Circuits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3 Altbilgi Yer Tutucusu"/>
          <p:cNvSpPr>
            <a:spLocks noGrp="1"/>
          </p:cNvSpPr>
          <p:nvPr>
            <p:ph type="ftr" sz="quarter" idx="10"/>
          </p:nvPr>
        </p:nvSpPr>
        <p:spPr>
          <a:noFill/>
        </p:spPr>
        <p:txBody>
          <a:bodyPr/>
          <a:lstStyle/>
          <a:p>
            <a:r>
              <a:rPr lang="en-US" dirty="0"/>
              <a:t>Logic Circuits</a:t>
            </a:r>
          </a:p>
        </p:txBody>
      </p:sp>
      <p:sp>
        <p:nvSpPr>
          <p:cNvPr id="4099" name="Rectangle 2"/>
          <p:cNvSpPr>
            <a:spLocks noGrp="1" noChangeArrowheads="1"/>
          </p:cNvSpPr>
          <p:nvPr>
            <p:ph type="title"/>
          </p:nvPr>
        </p:nvSpPr>
        <p:spPr/>
        <p:txBody>
          <a:bodyPr/>
          <a:lstStyle/>
          <a:p>
            <a:r>
              <a:rPr lang="tr-TR" sz="2400" b="1" dirty="0" smtClean="0"/>
              <a:t>BOOLE</a:t>
            </a:r>
            <a:r>
              <a:rPr lang="en-US" sz="2400" b="1" dirty="0" smtClean="0"/>
              <a:t>AN</a:t>
            </a:r>
            <a:r>
              <a:rPr lang="tr-TR" sz="2400" b="1" dirty="0" smtClean="0"/>
              <a:t> </a:t>
            </a:r>
            <a:r>
              <a:rPr lang="en-US" sz="2400" b="1" dirty="0" smtClean="0"/>
              <a:t>ALGEBRA</a:t>
            </a:r>
            <a:endParaRPr lang="tr-TR" sz="2400" b="1" dirty="0" smtClean="0"/>
          </a:p>
        </p:txBody>
      </p:sp>
      <p:sp>
        <p:nvSpPr>
          <p:cNvPr id="4100" name="Rectangle 3"/>
          <p:cNvSpPr>
            <a:spLocks noGrp="1" noChangeArrowheads="1"/>
          </p:cNvSpPr>
          <p:nvPr>
            <p:ph type="body" idx="1"/>
          </p:nvPr>
        </p:nvSpPr>
        <p:spPr>
          <a:xfrm>
            <a:off x="358775" y="879475"/>
            <a:ext cx="6521859" cy="3402814"/>
          </a:xfrm>
        </p:spPr>
        <p:txBody>
          <a:bodyPr/>
          <a:lstStyle/>
          <a:p>
            <a:pPr marL="0" indent="0" algn="just">
              <a:spcAft>
                <a:spcPts val="600"/>
              </a:spcAft>
              <a:buFontTx/>
              <a:buNone/>
            </a:pPr>
            <a:r>
              <a:rPr lang="en-US" sz="2200" dirty="0" smtClean="0"/>
              <a:t>Boolean algebra was introduced by </a:t>
            </a:r>
            <a:r>
              <a:rPr lang="tr-TR" sz="2200" dirty="0" smtClean="0"/>
              <a:t>George </a:t>
            </a:r>
            <a:r>
              <a:rPr lang="tr-TR" sz="2200" dirty="0" err="1" smtClean="0"/>
              <a:t>Boole</a:t>
            </a:r>
            <a:r>
              <a:rPr lang="tr-TR" sz="2200" dirty="0" smtClean="0"/>
              <a:t> </a:t>
            </a:r>
            <a:r>
              <a:rPr lang="en-US" sz="2200" dirty="0" smtClean="0"/>
              <a:t>in 1854. Boolean algebra is a branch of algebra based on </a:t>
            </a:r>
            <a:r>
              <a:rPr lang="en-US" sz="2200" i="1" dirty="0" smtClean="0"/>
              <a:t>true</a:t>
            </a:r>
            <a:r>
              <a:rPr lang="en-US" sz="2200" dirty="0" smtClean="0"/>
              <a:t> and </a:t>
            </a:r>
            <a:r>
              <a:rPr lang="en-US" sz="2200" i="1" dirty="0" smtClean="0"/>
              <a:t>false</a:t>
            </a:r>
            <a:r>
              <a:rPr lang="en-US" sz="2200" dirty="0" smtClean="0"/>
              <a:t> values. It is first used by</a:t>
            </a:r>
            <a:r>
              <a:rPr lang="tr-TR" sz="2200" dirty="0" smtClean="0"/>
              <a:t> </a:t>
            </a:r>
            <a:r>
              <a:rPr lang="tr-TR" sz="2200" dirty="0" err="1" smtClean="0"/>
              <a:t>Claude</a:t>
            </a:r>
            <a:r>
              <a:rPr lang="tr-TR" sz="2200" dirty="0" smtClean="0"/>
              <a:t> </a:t>
            </a:r>
            <a:r>
              <a:rPr lang="tr-TR" sz="2200" dirty="0" err="1" smtClean="0"/>
              <a:t>Shannon</a:t>
            </a:r>
            <a:r>
              <a:rPr lang="tr-TR" sz="2200" dirty="0" smtClean="0"/>
              <a:t> </a:t>
            </a:r>
            <a:r>
              <a:rPr lang="en-US" sz="2200" dirty="0" smtClean="0"/>
              <a:t>for designing and analyzing logical circuits.</a:t>
            </a:r>
          </a:p>
          <a:p>
            <a:pPr marL="0" indent="0" algn="just">
              <a:buFontTx/>
              <a:buNone/>
            </a:pPr>
            <a:r>
              <a:rPr lang="en-US" sz="2200" dirty="0" smtClean="0"/>
              <a:t>We can consider </a:t>
            </a:r>
            <a:r>
              <a:rPr lang="tr-TR" sz="2200" dirty="0" err="1" smtClean="0"/>
              <a:t>Bool</a:t>
            </a:r>
            <a:r>
              <a:rPr lang="en-US" sz="2200" dirty="0" err="1" smtClean="0"/>
              <a:t>ean</a:t>
            </a:r>
            <a:r>
              <a:rPr lang="en-US" sz="2200" dirty="0" smtClean="0"/>
              <a:t> algebra</a:t>
            </a:r>
            <a:r>
              <a:rPr lang="tr-TR" sz="2200" dirty="0" smtClean="0"/>
              <a:t> </a:t>
            </a:r>
            <a:r>
              <a:rPr lang="en-US" sz="2200" dirty="0" smtClean="0"/>
              <a:t>as a system based on three basic logical operations: </a:t>
            </a:r>
            <a:r>
              <a:rPr lang="tr-TR" sz="2200" dirty="0" smtClean="0"/>
              <a:t>AND, OR </a:t>
            </a:r>
            <a:r>
              <a:rPr lang="en-US" sz="2200" dirty="0" smtClean="0"/>
              <a:t>and</a:t>
            </a:r>
            <a:r>
              <a:rPr lang="tr-TR" sz="2200" dirty="0" smtClean="0"/>
              <a:t> NOT</a:t>
            </a:r>
            <a:r>
              <a:rPr lang="en-US" sz="2200" dirty="0" smtClean="0"/>
              <a:t>.</a:t>
            </a:r>
          </a:p>
          <a:p>
            <a:pPr marL="0" indent="0" algn="just">
              <a:buNone/>
            </a:pPr>
            <a:r>
              <a:rPr lang="tr-TR" sz="2200" dirty="0"/>
              <a:t>AND </a:t>
            </a:r>
            <a:r>
              <a:rPr lang="en-US" sz="2200" dirty="0"/>
              <a:t>operation corresponds to multiplication in binary, </a:t>
            </a:r>
            <a:r>
              <a:rPr lang="tr-TR" sz="2200" dirty="0"/>
              <a:t>OR</a:t>
            </a:r>
            <a:r>
              <a:rPr lang="en-US" sz="2200" dirty="0"/>
              <a:t> operation corresponds to addition, and NOT operation corresponds to complement operation</a:t>
            </a:r>
            <a:r>
              <a:rPr lang="en-US" sz="2200" dirty="0" smtClean="0"/>
              <a:t>.</a:t>
            </a:r>
            <a:endParaRPr lang="tr-TR" sz="2200" dirty="0" smtClean="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6703" y="1012192"/>
            <a:ext cx="1555294" cy="2084093"/>
          </a:xfrm>
          <a:prstGeom prst="rect">
            <a:avLst/>
          </a:prstGeom>
        </p:spPr>
      </p:pic>
      <p:sp>
        <p:nvSpPr>
          <p:cNvPr id="7" name="Metin kutusu 6"/>
          <p:cNvSpPr txBox="1"/>
          <p:nvPr/>
        </p:nvSpPr>
        <p:spPr>
          <a:xfrm>
            <a:off x="7106703" y="3105907"/>
            <a:ext cx="1555294" cy="338554"/>
          </a:xfrm>
          <a:prstGeom prst="rect">
            <a:avLst/>
          </a:prstGeom>
          <a:noFill/>
        </p:spPr>
        <p:txBody>
          <a:bodyPr wrap="square" rtlCol="0">
            <a:spAutoFit/>
          </a:bodyPr>
          <a:lstStyle/>
          <a:p>
            <a:pPr algn="ctr"/>
            <a:r>
              <a:rPr lang="en-US" b="0" dirty="0" smtClean="0"/>
              <a:t>George Bool</a:t>
            </a:r>
            <a:endParaRPr lang="tr-TR" b="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Başlık"/>
          <p:cNvSpPr>
            <a:spLocks noGrp="1"/>
          </p:cNvSpPr>
          <p:nvPr>
            <p:ph type="title"/>
          </p:nvPr>
        </p:nvSpPr>
        <p:spPr/>
        <p:txBody>
          <a:bodyPr/>
          <a:lstStyle/>
          <a:p>
            <a:r>
              <a:rPr lang="en-US" sz="2400" b="1" dirty="0" smtClean="0"/>
              <a:t>Laws of Boolean Algebra</a:t>
            </a:r>
            <a:endParaRPr lang="tr-TR" sz="2400" dirty="0" smtClean="0"/>
          </a:p>
        </p:txBody>
      </p:sp>
      <p:sp>
        <p:nvSpPr>
          <p:cNvPr id="3" name="2 İçerik Yer Tutucusu"/>
          <p:cNvSpPr>
            <a:spLocks noGrp="1"/>
          </p:cNvSpPr>
          <p:nvPr>
            <p:ph idx="1"/>
          </p:nvPr>
        </p:nvSpPr>
        <p:spPr>
          <a:xfrm>
            <a:off x="349250" y="882650"/>
            <a:ext cx="8375650" cy="5319713"/>
          </a:xfrm>
        </p:spPr>
        <p:txBody>
          <a:bodyPr/>
          <a:lstStyle/>
          <a:p>
            <a:pPr marL="0" indent="0" algn="just">
              <a:buFontTx/>
              <a:buNone/>
              <a:defRPr/>
            </a:pPr>
            <a:r>
              <a:rPr lang="en-US" sz="2200" dirty="0" smtClean="0"/>
              <a:t>Commutative, associative, distributive and double negation are the laws of Boolean algebra.</a:t>
            </a:r>
          </a:p>
          <a:p>
            <a:pPr marL="0" indent="0" algn="just">
              <a:buFontTx/>
              <a:buNone/>
              <a:defRPr/>
            </a:pPr>
            <a:endParaRPr lang="tr-TR" sz="1000" dirty="0" smtClean="0"/>
          </a:p>
          <a:p>
            <a:pPr>
              <a:buFontTx/>
              <a:buNone/>
              <a:defRPr/>
            </a:pPr>
            <a:r>
              <a:rPr lang="en-US" sz="2200" i="1" dirty="0" smtClean="0"/>
              <a:t>Commutative </a:t>
            </a:r>
            <a:r>
              <a:rPr lang="en-US" sz="2200" i="1" dirty="0" smtClean="0"/>
              <a:t>Law</a:t>
            </a:r>
            <a:endParaRPr lang="tr-TR" sz="2200" i="1" dirty="0" smtClean="0"/>
          </a:p>
          <a:p>
            <a:pPr>
              <a:defRPr/>
            </a:pPr>
            <a:r>
              <a:rPr lang="tr-TR" sz="2200" i="1" dirty="0" smtClean="0"/>
              <a:t>A + B = B + A		 </a:t>
            </a:r>
          </a:p>
          <a:p>
            <a:pPr>
              <a:defRPr/>
            </a:pPr>
            <a:r>
              <a:rPr lang="tr-TR" sz="2200" i="1" dirty="0" smtClean="0"/>
              <a:t>A . B  = B . A</a:t>
            </a:r>
          </a:p>
          <a:p>
            <a:pPr>
              <a:buFontTx/>
              <a:buNone/>
              <a:defRPr/>
            </a:pPr>
            <a:endParaRPr lang="tr-TR" sz="1000" dirty="0" smtClean="0"/>
          </a:p>
          <a:p>
            <a:pPr>
              <a:buFontTx/>
              <a:buNone/>
              <a:defRPr/>
            </a:pPr>
            <a:r>
              <a:rPr lang="en-US" sz="2200" i="1" dirty="0" smtClean="0"/>
              <a:t>Associative </a:t>
            </a:r>
            <a:r>
              <a:rPr lang="en-US" sz="2200" i="1" dirty="0"/>
              <a:t>Law</a:t>
            </a:r>
            <a:endParaRPr lang="tr-TR" sz="2200" i="1" dirty="0" smtClean="0"/>
          </a:p>
          <a:p>
            <a:pPr>
              <a:defRPr/>
            </a:pPr>
            <a:r>
              <a:rPr lang="tr-TR" sz="2200" i="1" dirty="0" smtClean="0"/>
              <a:t>(A + B) + C = A + (B + C) = A+B+C         </a:t>
            </a:r>
          </a:p>
          <a:p>
            <a:pPr>
              <a:defRPr/>
            </a:pPr>
            <a:r>
              <a:rPr lang="tr-TR" sz="2200" i="1" dirty="0" smtClean="0"/>
              <a:t>A.B.C = A . (B . C) = (A . B) . C</a:t>
            </a:r>
            <a:endParaRPr lang="tr-TR" sz="2200" dirty="0" smtClean="0"/>
          </a:p>
          <a:p>
            <a:pPr>
              <a:buFontTx/>
              <a:buNone/>
              <a:defRPr/>
            </a:pPr>
            <a:endParaRPr lang="tr-TR" sz="1000" dirty="0" smtClean="0"/>
          </a:p>
          <a:p>
            <a:pPr>
              <a:buFontTx/>
              <a:buNone/>
              <a:defRPr/>
            </a:pPr>
            <a:r>
              <a:rPr lang="en-US" sz="2200" i="1" dirty="0" smtClean="0"/>
              <a:t>Distributive </a:t>
            </a:r>
            <a:r>
              <a:rPr lang="en-US" sz="2200" i="1" dirty="0"/>
              <a:t>Law</a:t>
            </a:r>
            <a:endParaRPr lang="tr-TR" sz="2200" dirty="0" smtClean="0"/>
          </a:p>
          <a:p>
            <a:pPr>
              <a:defRPr/>
            </a:pPr>
            <a:r>
              <a:rPr lang="tr-TR" sz="2200" dirty="0" smtClean="0"/>
              <a:t> </a:t>
            </a:r>
            <a:r>
              <a:rPr lang="tr-TR" sz="2200" i="1" dirty="0" smtClean="0"/>
              <a:t>A . (B+C) = A . B + A . C  </a:t>
            </a:r>
            <a:endParaRPr lang="en-US" sz="2200" i="1" dirty="0" smtClean="0"/>
          </a:p>
          <a:p>
            <a:pPr marL="0" indent="0">
              <a:buNone/>
              <a:defRPr/>
            </a:pPr>
            <a:endParaRPr lang="en-US" sz="1000" dirty="0"/>
          </a:p>
          <a:p>
            <a:pPr marL="0" indent="0">
              <a:buNone/>
              <a:defRPr/>
            </a:pPr>
            <a:r>
              <a:rPr lang="en-US" sz="2200" i="1" dirty="0" smtClean="0"/>
              <a:t>Double Negation Law</a:t>
            </a:r>
          </a:p>
          <a:p>
            <a:pPr>
              <a:defRPr/>
            </a:pPr>
            <a:r>
              <a:rPr lang="en-US" sz="2200" i="1" dirty="0" smtClean="0"/>
              <a:t>(A’)’ = A</a:t>
            </a:r>
            <a:endParaRPr lang="tr-TR" sz="2200" i="1" dirty="0" smtClean="0"/>
          </a:p>
        </p:txBody>
      </p:sp>
      <p:sp>
        <p:nvSpPr>
          <p:cNvPr id="5124" name="3 Altbilgi Yer Tutucusu"/>
          <p:cNvSpPr>
            <a:spLocks noGrp="1"/>
          </p:cNvSpPr>
          <p:nvPr>
            <p:ph type="ftr" sz="quarter" idx="10"/>
          </p:nvPr>
        </p:nvSpPr>
        <p:spPr>
          <a:noFill/>
        </p:spPr>
        <p:txBody>
          <a:bodyPr/>
          <a:lstStyle/>
          <a:p>
            <a:r>
              <a:rPr lang="en-US" dirty="0"/>
              <a:t>Logic Circuits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Başlık"/>
          <p:cNvSpPr>
            <a:spLocks noGrp="1"/>
          </p:cNvSpPr>
          <p:nvPr>
            <p:ph type="title"/>
          </p:nvPr>
        </p:nvSpPr>
        <p:spPr/>
        <p:txBody>
          <a:bodyPr/>
          <a:lstStyle/>
          <a:p>
            <a:r>
              <a:rPr lang="tr-TR" sz="2400" b="1" dirty="0" err="1" smtClean="0"/>
              <a:t>Boole</a:t>
            </a:r>
            <a:r>
              <a:rPr lang="en-US" sz="2400" b="1" dirty="0" smtClean="0"/>
              <a:t>an Algebra Rules</a:t>
            </a:r>
            <a:endParaRPr lang="tr-TR" sz="2400" dirty="0" smtClean="0"/>
          </a:p>
        </p:txBody>
      </p:sp>
      <p:sp>
        <p:nvSpPr>
          <p:cNvPr id="3" name="2 İçerik Yer Tutucusu"/>
          <p:cNvSpPr>
            <a:spLocks noGrp="1"/>
          </p:cNvSpPr>
          <p:nvPr>
            <p:ph idx="1"/>
          </p:nvPr>
        </p:nvSpPr>
        <p:spPr>
          <a:xfrm>
            <a:off x="338138" y="942975"/>
            <a:ext cx="8375650" cy="5078413"/>
          </a:xfrm>
        </p:spPr>
        <p:txBody>
          <a:bodyPr/>
          <a:lstStyle/>
          <a:p>
            <a:pPr algn="just">
              <a:buFontTx/>
              <a:buNone/>
              <a:defRPr/>
            </a:pPr>
            <a:r>
              <a:rPr lang="en-US" sz="2200" dirty="0" smtClean="0"/>
              <a:t>These rules are useful when simplifying logical expressions.</a:t>
            </a:r>
            <a:endParaRPr lang="tr-TR" sz="2200" dirty="0" smtClean="0"/>
          </a:p>
          <a:p>
            <a:pPr marL="0" indent="0">
              <a:buFontTx/>
              <a:buNone/>
              <a:defRPr/>
            </a:pPr>
            <a:endParaRPr lang="tr-TR" sz="1000" dirty="0" smtClean="0"/>
          </a:p>
          <a:p>
            <a:pPr lvl="0">
              <a:spcBef>
                <a:spcPts val="0"/>
              </a:spcBef>
            </a:pPr>
            <a:r>
              <a:rPr lang="tr-TR" sz="2000" b="1" i="1" dirty="0" smtClean="0"/>
              <a:t>A + 0  = A		</a:t>
            </a:r>
            <a:endParaRPr lang="tr-TR" sz="2000" dirty="0" smtClean="0"/>
          </a:p>
          <a:p>
            <a:pPr>
              <a:spcBef>
                <a:spcPts val="0"/>
              </a:spcBef>
              <a:buNone/>
            </a:pPr>
            <a:r>
              <a:rPr lang="tr-TR" sz="2000" i="1" dirty="0" smtClean="0"/>
              <a:t>	1 + 0 = 1		</a:t>
            </a:r>
            <a:endParaRPr lang="tr-TR" sz="2000" dirty="0" smtClean="0"/>
          </a:p>
          <a:p>
            <a:pPr>
              <a:spcBef>
                <a:spcPts val="0"/>
              </a:spcBef>
              <a:buNone/>
            </a:pPr>
            <a:r>
              <a:rPr lang="tr-TR" sz="2000" i="1" dirty="0" smtClean="0"/>
              <a:t>	0 + 0 = 0</a:t>
            </a:r>
          </a:p>
          <a:p>
            <a:pPr>
              <a:spcBef>
                <a:spcPts val="0"/>
              </a:spcBef>
              <a:buNone/>
            </a:pPr>
            <a:endParaRPr lang="tr-TR" sz="2000" dirty="0" smtClean="0"/>
          </a:p>
          <a:p>
            <a:pPr lvl="0">
              <a:spcBef>
                <a:spcPts val="0"/>
              </a:spcBef>
            </a:pPr>
            <a:r>
              <a:rPr lang="tr-TR" sz="2000" b="1" i="1" dirty="0" smtClean="0"/>
              <a:t>A + 1 = 1</a:t>
            </a:r>
            <a:r>
              <a:rPr lang="tr-TR" sz="2000" dirty="0" smtClean="0"/>
              <a:t> </a:t>
            </a:r>
          </a:p>
          <a:p>
            <a:pPr>
              <a:spcBef>
                <a:spcPts val="0"/>
              </a:spcBef>
              <a:buNone/>
            </a:pPr>
            <a:r>
              <a:rPr lang="tr-TR" sz="2000" i="1" dirty="0" smtClean="0"/>
              <a:t>	1 + 1 = 1</a:t>
            </a:r>
            <a:endParaRPr lang="tr-TR" sz="2000" dirty="0" smtClean="0"/>
          </a:p>
          <a:p>
            <a:pPr>
              <a:spcBef>
                <a:spcPts val="0"/>
              </a:spcBef>
              <a:buNone/>
            </a:pPr>
            <a:r>
              <a:rPr lang="tr-TR" sz="2000" i="1" dirty="0" smtClean="0"/>
              <a:t>	0 + 1 = 1</a:t>
            </a:r>
          </a:p>
          <a:p>
            <a:pPr>
              <a:spcBef>
                <a:spcPts val="0"/>
              </a:spcBef>
              <a:buNone/>
            </a:pPr>
            <a:endParaRPr lang="tr-TR" sz="2000" i="1" dirty="0" smtClean="0"/>
          </a:p>
          <a:p>
            <a:pPr lvl="0">
              <a:spcBef>
                <a:spcPts val="0"/>
              </a:spcBef>
            </a:pPr>
            <a:r>
              <a:rPr lang="tr-TR" sz="2000" b="1" i="1" dirty="0" smtClean="0"/>
              <a:t>A . 0 = 0		</a:t>
            </a:r>
            <a:endParaRPr lang="tr-TR" sz="2000" dirty="0" smtClean="0"/>
          </a:p>
          <a:p>
            <a:pPr>
              <a:spcBef>
                <a:spcPts val="0"/>
              </a:spcBef>
              <a:buNone/>
            </a:pPr>
            <a:r>
              <a:rPr lang="tr-TR" sz="2000" i="1" dirty="0" smtClean="0"/>
              <a:t>	1 . 0 = 0		</a:t>
            </a:r>
            <a:endParaRPr lang="tr-TR" sz="2000" dirty="0" smtClean="0"/>
          </a:p>
          <a:p>
            <a:pPr>
              <a:spcBef>
                <a:spcPts val="0"/>
              </a:spcBef>
              <a:buNone/>
            </a:pPr>
            <a:r>
              <a:rPr lang="tr-TR" sz="2000" i="1" dirty="0" smtClean="0"/>
              <a:t>	0 . 0 = 0</a:t>
            </a:r>
          </a:p>
          <a:p>
            <a:pPr>
              <a:spcBef>
                <a:spcPts val="0"/>
              </a:spcBef>
              <a:buNone/>
            </a:pPr>
            <a:endParaRPr lang="tr-TR" sz="2000" i="1" dirty="0" smtClean="0"/>
          </a:p>
          <a:p>
            <a:pPr lvl="0">
              <a:spcBef>
                <a:spcPts val="0"/>
              </a:spcBef>
            </a:pPr>
            <a:r>
              <a:rPr lang="tr-TR" sz="2000" b="1" i="1" dirty="0" smtClean="0"/>
              <a:t>A . 1 = A</a:t>
            </a:r>
            <a:r>
              <a:rPr lang="tr-TR" sz="2000" dirty="0" smtClean="0"/>
              <a:t> </a:t>
            </a:r>
          </a:p>
          <a:p>
            <a:pPr>
              <a:spcBef>
                <a:spcPts val="0"/>
              </a:spcBef>
              <a:buNone/>
            </a:pPr>
            <a:r>
              <a:rPr lang="tr-TR" sz="2000" i="1" dirty="0" smtClean="0"/>
              <a:t>	1 . 1 = 1</a:t>
            </a:r>
            <a:endParaRPr lang="tr-TR" sz="2000" dirty="0" smtClean="0"/>
          </a:p>
          <a:p>
            <a:pPr>
              <a:spcBef>
                <a:spcPts val="0"/>
              </a:spcBef>
              <a:buNone/>
            </a:pPr>
            <a:r>
              <a:rPr lang="tr-TR" sz="2000" i="1" dirty="0" smtClean="0"/>
              <a:t>	0 . 1= 0</a:t>
            </a:r>
            <a:endParaRPr lang="tr-TR" sz="2000" dirty="0" smtClean="0"/>
          </a:p>
          <a:p>
            <a:pPr>
              <a:buNone/>
            </a:pPr>
            <a:endParaRPr lang="tr-TR" sz="2200" dirty="0" smtClean="0"/>
          </a:p>
          <a:p>
            <a:pPr>
              <a:buNone/>
            </a:pPr>
            <a:endParaRPr lang="tr-TR" sz="2200" dirty="0" smtClean="0"/>
          </a:p>
          <a:p>
            <a:pPr marL="0" indent="0" algn="just">
              <a:buFontTx/>
              <a:buNone/>
              <a:defRPr/>
            </a:pPr>
            <a:endParaRPr lang="tr-TR" sz="2200" dirty="0" smtClean="0"/>
          </a:p>
          <a:p>
            <a:pPr>
              <a:buFontTx/>
              <a:buNone/>
              <a:defRPr/>
            </a:pPr>
            <a:endParaRPr lang="tr-TR" sz="2200" dirty="0"/>
          </a:p>
        </p:txBody>
      </p:sp>
      <p:sp>
        <p:nvSpPr>
          <p:cNvPr id="6148" name="3 Altbilgi Yer Tutucusu"/>
          <p:cNvSpPr>
            <a:spLocks noGrp="1"/>
          </p:cNvSpPr>
          <p:nvPr>
            <p:ph type="ftr" sz="quarter" idx="10"/>
          </p:nvPr>
        </p:nvSpPr>
        <p:spPr>
          <a:noFill/>
        </p:spPr>
        <p:txBody>
          <a:bodyPr/>
          <a:lstStyle/>
          <a:p>
            <a:r>
              <a:rPr lang="en-US" dirty="0"/>
              <a:t>Logic Circuits</a:t>
            </a:r>
          </a:p>
        </p:txBody>
      </p:sp>
      <p:pic>
        <p:nvPicPr>
          <p:cNvPr id="5" name="4 Resim"/>
          <p:cNvPicPr/>
          <p:nvPr/>
        </p:nvPicPr>
        <p:blipFill>
          <a:blip r:embed="rId2" cstate="print"/>
          <a:srcRect/>
          <a:stretch>
            <a:fillRect/>
          </a:stretch>
        </p:blipFill>
        <p:spPr bwMode="auto">
          <a:xfrm>
            <a:off x="2723625" y="1433554"/>
            <a:ext cx="3435875" cy="954046"/>
          </a:xfrm>
          <a:prstGeom prst="rect">
            <a:avLst/>
          </a:prstGeom>
          <a:noFill/>
          <a:ln w="9525">
            <a:noFill/>
            <a:miter lim="800000"/>
            <a:headEnd/>
            <a:tailEnd/>
          </a:ln>
        </p:spPr>
      </p:pic>
      <p:pic>
        <p:nvPicPr>
          <p:cNvPr id="6" name="5 Resim"/>
          <p:cNvPicPr/>
          <p:nvPr/>
        </p:nvPicPr>
        <p:blipFill>
          <a:blip r:embed="rId3" cstate="print"/>
          <a:srcRect/>
          <a:stretch>
            <a:fillRect/>
          </a:stretch>
        </p:blipFill>
        <p:spPr bwMode="auto">
          <a:xfrm>
            <a:off x="2726966" y="2545521"/>
            <a:ext cx="3521434" cy="1124779"/>
          </a:xfrm>
          <a:prstGeom prst="rect">
            <a:avLst/>
          </a:prstGeom>
          <a:noFill/>
          <a:ln w="9525">
            <a:noFill/>
            <a:miter lim="800000"/>
            <a:headEnd/>
            <a:tailEnd/>
          </a:ln>
        </p:spPr>
      </p:pic>
      <p:pic>
        <p:nvPicPr>
          <p:cNvPr id="7" name="6 Resim"/>
          <p:cNvPicPr/>
          <p:nvPr/>
        </p:nvPicPr>
        <p:blipFill>
          <a:blip r:embed="rId4" cstate="print"/>
          <a:srcRect/>
          <a:stretch>
            <a:fillRect/>
          </a:stretch>
        </p:blipFill>
        <p:spPr bwMode="auto">
          <a:xfrm>
            <a:off x="2745298" y="3985812"/>
            <a:ext cx="3249102" cy="560788"/>
          </a:xfrm>
          <a:prstGeom prst="rect">
            <a:avLst/>
          </a:prstGeom>
          <a:noFill/>
          <a:ln w="9525">
            <a:noFill/>
            <a:miter lim="800000"/>
            <a:headEnd/>
            <a:tailEnd/>
          </a:ln>
        </p:spPr>
      </p:pic>
      <p:pic>
        <p:nvPicPr>
          <p:cNvPr id="8" name="7 Resim"/>
          <p:cNvPicPr/>
          <p:nvPr/>
        </p:nvPicPr>
        <p:blipFill>
          <a:blip r:embed="rId5" cstate="print"/>
          <a:srcRect/>
          <a:stretch>
            <a:fillRect/>
          </a:stretch>
        </p:blipFill>
        <p:spPr bwMode="auto">
          <a:xfrm>
            <a:off x="2770808" y="5324834"/>
            <a:ext cx="3160092" cy="5806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err="1"/>
              <a:t>Boole</a:t>
            </a:r>
            <a:r>
              <a:rPr lang="en-US" sz="2400" b="1" dirty="0"/>
              <a:t>an Algebra Rules</a:t>
            </a:r>
            <a:endParaRPr lang="tr-TR" sz="2400" dirty="0"/>
          </a:p>
        </p:txBody>
      </p:sp>
      <p:sp>
        <p:nvSpPr>
          <p:cNvPr id="3" name="2 İçerik Yer Tutucusu"/>
          <p:cNvSpPr>
            <a:spLocks noGrp="1"/>
          </p:cNvSpPr>
          <p:nvPr>
            <p:ph idx="1"/>
          </p:nvPr>
        </p:nvSpPr>
        <p:spPr>
          <a:xfrm>
            <a:off x="361950" y="849313"/>
            <a:ext cx="8375650" cy="5078412"/>
          </a:xfrm>
        </p:spPr>
        <p:txBody>
          <a:bodyPr/>
          <a:lstStyle/>
          <a:p>
            <a:pPr lvl="0"/>
            <a:r>
              <a:rPr lang="tr-TR" sz="2000" b="1" i="1" dirty="0" smtClean="0"/>
              <a:t>A + A = A		</a:t>
            </a:r>
            <a:endParaRPr lang="tr-TR" sz="2000" dirty="0" smtClean="0"/>
          </a:p>
          <a:p>
            <a:pPr>
              <a:buNone/>
            </a:pPr>
            <a:r>
              <a:rPr lang="tr-TR" sz="2000" i="1" dirty="0" smtClean="0"/>
              <a:t>	1 + 1 = 1		</a:t>
            </a:r>
            <a:endParaRPr lang="tr-TR" sz="2000" dirty="0" smtClean="0"/>
          </a:p>
          <a:p>
            <a:pPr>
              <a:buNone/>
            </a:pPr>
            <a:r>
              <a:rPr lang="tr-TR" sz="2000" i="1" dirty="0" smtClean="0"/>
              <a:t>	0 + 0 = 0</a:t>
            </a:r>
          </a:p>
          <a:p>
            <a:pPr>
              <a:buNone/>
            </a:pPr>
            <a:endParaRPr lang="tr-TR" sz="1000" dirty="0" smtClean="0"/>
          </a:p>
          <a:p>
            <a:pPr lvl="0"/>
            <a:r>
              <a:rPr lang="tr-TR" sz="2000" b="1" i="1" dirty="0" smtClean="0"/>
              <a:t>A . A = A</a:t>
            </a:r>
            <a:endParaRPr lang="tr-TR" sz="2000" dirty="0" smtClean="0"/>
          </a:p>
          <a:p>
            <a:pPr>
              <a:buNone/>
            </a:pPr>
            <a:r>
              <a:rPr lang="tr-TR" sz="2000" i="1" dirty="0" smtClean="0"/>
              <a:t>	1 . 1 = 1</a:t>
            </a:r>
            <a:endParaRPr lang="tr-TR" sz="2000" dirty="0" smtClean="0"/>
          </a:p>
          <a:p>
            <a:pPr>
              <a:buNone/>
            </a:pPr>
            <a:r>
              <a:rPr lang="tr-TR" sz="2000" i="1" dirty="0" smtClean="0"/>
              <a:t>	0 . 0 = 0</a:t>
            </a:r>
            <a:endParaRPr lang="tr-TR" sz="2000" dirty="0" smtClean="0"/>
          </a:p>
          <a:p>
            <a:pPr>
              <a:buNone/>
            </a:pPr>
            <a:endParaRPr lang="tr-TR" sz="1000" dirty="0" smtClean="0"/>
          </a:p>
          <a:p>
            <a:pPr lvl="0"/>
            <a:r>
              <a:rPr lang="tr-TR" sz="2000" b="1" i="1" dirty="0" smtClean="0"/>
              <a:t>A + A’ = 1		</a:t>
            </a:r>
            <a:endParaRPr lang="tr-TR" sz="2000" dirty="0" smtClean="0"/>
          </a:p>
          <a:p>
            <a:pPr>
              <a:buNone/>
            </a:pPr>
            <a:r>
              <a:rPr lang="tr-TR" sz="2000" i="1" dirty="0" smtClean="0"/>
              <a:t>	1 + 0 = 1		</a:t>
            </a:r>
            <a:endParaRPr lang="tr-TR" sz="2000" dirty="0" smtClean="0"/>
          </a:p>
          <a:p>
            <a:pPr>
              <a:buNone/>
            </a:pPr>
            <a:r>
              <a:rPr lang="tr-TR" sz="2000" i="1" dirty="0" smtClean="0"/>
              <a:t>	0 + 1 =1		</a:t>
            </a:r>
            <a:endParaRPr lang="tr-TR" sz="2000" dirty="0" smtClean="0"/>
          </a:p>
          <a:p>
            <a:pPr>
              <a:buNone/>
            </a:pPr>
            <a:endParaRPr lang="tr-TR" sz="1000" dirty="0" smtClean="0"/>
          </a:p>
          <a:p>
            <a:pPr lvl="0"/>
            <a:r>
              <a:rPr lang="tr-TR" sz="2000" b="1" i="1" dirty="0" smtClean="0"/>
              <a:t>A . A’= 0</a:t>
            </a:r>
            <a:endParaRPr lang="tr-TR" sz="2000" dirty="0" smtClean="0"/>
          </a:p>
          <a:p>
            <a:pPr>
              <a:buNone/>
            </a:pPr>
            <a:r>
              <a:rPr lang="tr-TR" sz="2000" i="1" dirty="0" smtClean="0"/>
              <a:t>	1 . 0 = 0</a:t>
            </a:r>
            <a:endParaRPr lang="tr-TR" sz="2000" dirty="0" smtClean="0"/>
          </a:p>
          <a:p>
            <a:pPr>
              <a:buNone/>
            </a:pPr>
            <a:r>
              <a:rPr lang="tr-TR" sz="2000" i="1" dirty="0" smtClean="0"/>
              <a:t>	0 . 1 = 0</a:t>
            </a:r>
            <a:endParaRPr lang="tr-TR" sz="2000" dirty="0" smtClean="0"/>
          </a:p>
          <a:p>
            <a:pPr>
              <a:buNone/>
            </a:pPr>
            <a:endParaRPr lang="tr-TR" sz="1000" dirty="0" smtClean="0"/>
          </a:p>
          <a:p>
            <a:r>
              <a:rPr lang="tr-TR" sz="2000" b="1" i="1" dirty="0" smtClean="0"/>
              <a:t>(A’)’ = A</a:t>
            </a:r>
            <a:endParaRPr lang="tr-TR" sz="2000" dirty="0" smtClean="0"/>
          </a:p>
          <a:p>
            <a:pPr>
              <a:buNone/>
            </a:pPr>
            <a:endParaRPr lang="tr-TR" sz="2000" dirty="0"/>
          </a:p>
        </p:txBody>
      </p:sp>
      <p:sp>
        <p:nvSpPr>
          <p:cNvPr id="4" name="3 Altbilgi Yer Tutucusu"/>
          <p:cNvSpPr>
            <a:spLocks noGrp="1"/>
          </p:cNvSpPr>
          <p:nvPr>
            <p:ph type="ftr" sz="quarter" idx="10"/>
          </p:nvPr>
        </p:nvSpPr>
        <p:spPr/>
        <p:txBody>
          <a:bodyPr/>
          <a:lstStyle/>
          <a:p>
            <a:r>
              <a:rPr lang="en-US" dirty="0"/>
              <a:t>Logic Circuits</a:t>
            </a:r>
          </a:p>
        </p:txBody>
      </p:sp>
      <p:pic>
        <p:nvPicPr>
          <p:cNvPr id="9" name="8 Resim"/>
          <p:cNvPicPr/>
          <p:nvPr/>
        </p:nvPicPr>
        <p:blipFill>
          <a:blip r:embed="rId2" cstate="print"/>
          <a:srcRect/>
          <a:stretch>
            <a:fillRect/>
          </a:stretch>
        </p:blipFill>
        <p:spPr bwMode="auto">
          <a:xfrm>
            <a:off x="3158766" y="889000"/>
            <a:ext cx="3546834" cy="1066800"/>
          </a:xfrm>
          <a:prstGeom prst="rect">
            <a:avLst/>
          </a:prstGeom>
          <a:noFill/>
          <a:ln w="9525">
            <a:noFill/>
            <a:miter lim="800000"/>
            <a:headEnd/>
            <a:tailEnd/>
          </a:ln>
        </p:spPr>
      </p:pic>
      <p:pic>
        <p:nvPicPr>
          <p:cNvPr id="10" name="9 Resim"/>
          <p:cNvPicPr/>
          <p:nvPr/>
        </p:nvPicPr>
        <p:blipFill>
          <a:blip r:embed="rId3" cstate="print"/>
          <a:srcRect/>
          <a:stretch>
            <a:fillRect/>
          </a:stretch>
        </p:blipFill>
        <p:spPr bwMode="auto">
          <a:xfrm>
            <a:off x="3116028" y="2391134"/>
            <a:ext cx="4135672" cy="606066"/>
          </a:xfrm>
          <a:prstGeom prst="rect">
            <a:avLst/>
          </a:prstGeom>
          <a:noFill/>
          <a:ln w="9525">
            <a:noFill/>
            <a:miter lim="800000"/>
            <a:headEnd/>
            <a:tailEnd/>
          </a:ln>
        </p:spPr>
      </p:pic>
      <p:pic>
        <p:nvPicPr>
          <p:cNvPr id="11" name="10 Resim"/>
          <p:cNvPicPr/>
          <p:nvPr/>
        </p:nvPicPr>
        <p:blipFill>
          <a:blip r:embed="rId4" cstate="print"/>
          <a:srcRect/>
          <a:stretch>
            <a:fillRect/>
          </a:stretch>
        </p:blipFill>
        <p:spPr bwMode="auto">
          <a:xfrm>
            <a:off x="3158766" y="3454400"/>
            <a:ext cx="3419834" cy="1066800"/>
          </a:xfrm>
          <a:prstGeom prst="rect">
            <a:avLst/>
          </a:prstGeom>
          <a:noFill/>
          <a:ln w="9525">
            <a:noFill/>
            <a:miter lim="800000"/>
            <a:headEnd/>
            <a:tailEnd/>
          </a:ln>
        </p:spPr>
      </p:pic>
      <p:pic>
        <p:nvPicPr>
          <p:cNvPr id="12" name="11 Resim"/>
          <p:cNvPicPr/>
          <p:nvPr/>
        </p:nvPicPr>
        <p:blipFill>
          <a:blip r:embed="rId5" cstate="print"/>
          <a:srcRect/>
          <a:stretch>
            <a:fillRect/>
          </a:stretch>
        </p:blipFill>
        <p:spPr bwMode="auto">
          <a:xfrm>
            <a:off x="3163956" y="4880334"/>
            <a:ext cx="3833744" cy="5933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err="1"/>
              <a:t>Boole</a:t>
            </a:r>
            <a:r>
              <a:rPr lang="en-US" sz="2400" b="1" dirty="0"/>
              <a:t>an Algebra Rules</a:t>
            </a:r>
            <a:endParaRPr lang="tr-TR" sz="2400" dirty="0"/>
          </a:p>
        </p:txBody>
      </p:sp>
      <p:sp>
        <p:nvSpPr>
          <p:cNvPr id="3" name="2 İçerik Yer Tutucusu"/>
          <p:cNvSpPr>
            <a:spLocks noGrp="1"/>
          </p:cNvSpPr>
          <p:nvPr>
            <p:ph idx="1"/>
          </p:nvPr>
        </p:nvSpPr>
        <p:spPr>
          <a:xfrm>
            <a:off x="374650" y="874713"/>
            <a:ext cx="8375650" cy="5078412"/>
          </a:xfrm>
        </p:spPr>
        <p:txBody>
          <a:bodyPr/>
          <a:lstStyle/>
          <a:p>
            <a:pPr marL="0" indent="0" algn="just">
              <a:buFontTx/>
              <a:buNone/>
              <a:defRPr/>
            </a:pPr>
            <a:r>
              <a:rPr lang="en-US" sz="2200" dirty="0" smtClean="0"/>
              <a:t>The following rules are frequently used to simplify logical expressions.</a:t>
            </a:r>
            <a:endParaRPr lang="tr-TR" sz="2200" dirty="0" smtClean="0"/>
          </a:p>
          <a:p>
            <a:pPr marL="0" indent="0" algn="just">
              <a:buFontTx/>
              <a:buNone/>
              <a:defRPr/>
            </a:pPr>
            <a:endParaRPr lang="tr-TR" sz="1100" dirty="0" smtClean="0"/>
          </a:p>
          <a:p>
            <a:pPr>
              <a:defRPr/>
            </a:pPr>
            <a:r>
              <a:rPr lang="tr-TR" sz="2200" b="1" i="1" dirty="0" smtClean="0"/>
              <a:t>A + A.B = A</a:t>
            </a:r>
          </a:p>
          <a:p>
            <a:pPr>
              <a:buNone/>
              <a:defRPr/>
            </a:pPr>
            <a:r>
              <a:rPr lang="tr-TR" sz="2200" i="1" dirty="0" smtClean="0"/>
              <a:t> 	</a:t>
            </a:r>
            <a:r>
              <a:rPr lang="tr-TR" sz="2400" i="1" dirty="0" smtClean="0"/>
              <a:t>A.(1+B) = A</a:t>
            </a:r>
          </a:p>
          <a:p>
            <a:pPr>
              <a:buNone/>
              <a:defRPr/>
            </a:pPr>
            <a:endParaRPr lang="tr-TR" sz="2200" dirty="0" smtClean="0"/>
          </a:p>
          <a:p>
            <a:pPr>
              <a:defRPr/>
            </a:pPr>
            <a:r>
              <a:rPr lang="tr-TR" sz="2200" b="1" i="1" dirty="0" smtClean="0"/>
              <a:t>A+ B.C = (A+B).(A+C)</a:t>
            </a:r>
          </a:p>
          <a:p>
            <a:pPr>
              <a:buNone/>
              <a:defRPr/>
            </a:pPr>
            <a:r>
              <a:rPr lang="tr-TR" sz="2400" i="1" dirty="0" smtClean="0"/>
              <a:t>	(A+B).(A+C)=A.A+A.C+A.B+B.C = </a:t>
            </a:r>
            <a:r>
              <a:rPr lang="tr-TR" sz="2400" i="1" u="sng" dirty="0" smtClean="0"/>
              <a:t>A+A.C</a:t>
            </a:r>
            <a:r>
              <a:rPr lang="tr-TR" sz="2400" i="1" dirty="0" smtClean="0"/>
              <a:t>+A.B+B.C </a:t>
            </a:r>
          </a:p>
          <a:p>
            <a:pPr>
              <a:buNone/>
              <a:defRPr/>
            </a:pPr>
            <a:r>
              <a:rPr lang="tr-TR" sz="2400" i="1" dirty="0" smtClean="0"/>
              <a:t>					              = </a:t>
            </a:r>
            <a:r>
              <a:rPr lang="tr-TR" sz="2400" i="1" u="sng" dirty="0" smtClean="0"/>
              <a:t>A+A.B</a:t>
            </a:r>
            <a:r>
              <a:rPr lang="tr-TR" sz="2400" i="1" dirty="0" smtClean="0"/>
              <a:t>+B.C=A+B.C </a:t>
            </a:r>
            <a:endParaRPr lang="tr-TR" sz="2400" dirty="0" smtClean="0"/>
          </a:p>
          <a:p>
            <a:pPr>
              <a:buNone/>
              <a:defRPr/>
            </a:pPr>
            <a:endParaRPr lang="tr-TR" sz="1100" dirty="0" smtClean="0"/>
          </a:p>
          <a:p>
            <a:pPr>
              <a:defRPr/>
            </a:pPr>
            <a:r>
              <a:rPr lang="tr-TR" sz="2200" b="1" i="1" dirty="0" smtClean="0"/>
              <a:t>A + A’.B = A+ B</a:t>
            </a:r>
            <a:r>
              <a:rPr lang="tr-TR" sz="2200" b="1" dirty="0" smtClean="0"/>
              <a:t> </a:t>
            </a:r>
          </a:p>
          <a:p>
            <a:pPr>
              <a:buNone/>
              <a:defRPr/>
            </a:pPr>
            <a:r>
              <a:rPr lang="tr-TR" sz="2400" i="1" dirty="0" smtClean="0"/>
              <a:t>   (A+A’)(A+B) = A+B</a:t>
            </a:r>
            <a:endParaRPr lang="tr-TR" sz="2200" dirty="0"/>
          </a:p>
        </p:txBody>
      </p:sp>
      <p:sp>
        <p:nvSpPr>
          <p:cNvPr id="4" name="3 Altbilgi Yer Tutucusu"/>
          <p:cNvSpPr>
            <a:spLocks noGrp="1"/>
          </p:cNvSpPr>
          <p:nvPr>
            <p:ph type="ftr" sz="quarter" idx="10"/>
          </p:nvPr>
        </p:nvSpPr>
        <p:spPr/>
        <p:txBody>
          <a:bodyPr/>
          <a:lstStyle/>
          <a:p>
            <a:r>
              <a:rPr lang="en-US" dirty="0"/>
              <a:t>Logic Circuits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Başlık"/>
          <p:cNvSpPr>
            <a:spLocks noGrp="1"/>
          </p:cNvSpPr>
          <p:nvPr>
            <p:ph type="title"/>
          </p:nvPr>
        </p:nvSpPr>
        <p:spPr/>
        <p:txBody>
          <a:bodyPr/>
          <a:lstStyle/>
          <a:p>
            <a:r>
              <a:rPr lang="tr-TR" sz="2400" b="1" dirty="0" smtClean="0"/>
              <a:t>De</a:t>
            </a:r>
            <a:r>
              <a:rPr lang="en-US" sz="2400" b="1" dirty="0" smtClean="0"/>
              <a:t> </a:t>
            </a:r>
            <a:r>
              <a:rPr lang="tr-TR" sz="2400" b="1" dirty="0" smtClean="0"/>
              <a:t>Morgan T</a:t>
            </a:r>
            <a:r>
              <a:rPr lang="en-US" sz="2400" b="1" dirty="0" err="1" smtClean="0"/>
              <a:t>heorems</a:t>
            </a:r>
            <a:endParaRPr lang="tr-TR" sz="2400" dirty="0" smtClean="0"/>
          </a:p>
        </p:txBody>
      </p:sp>
      <p:sp>
        <p:nvSpPr>
          <p:cNvPr id="3" name="2 İçerik Yer Tutucusu"/>
          <p:cNvSpPr>
            <a:spLocks noGrp="1"/>
          </p:cNvSpPr>
          <p:nvPr>
            <p:ph idx="1"/>
          </p:nvPr>
        </p:nvSpPr>
        <p:spPr>
          <a:xfrm>
            <a:off x="374650" y="919162"/>
            <a:ext cx="6134792" cy="5303837"/>
          </a:xfrm>
        </p:spPr>
        <p:txBody>
          <a:bodyPr/>
          <a:lstStyle/>
          <a:p>
            <a:pPr marL="0" indent="0" algn="just">
              <a:buFontTx/>
              <a:buNone/>
              <a:defRPr/>
            </a:pPr>
            <a:r>
              <a:rPr lang="en-US" sz="2200" i="1" dirty="0" smtClean="0">
                <a:solidFill>
                  <a:srgbClr val="FF0000"/>
                </a:solidFill>
              </a:rPr>
              <a:t>1</a:t>
            </a:r>
            <a:r>
              <a:rPr lang="en-US" sz="2200" i="1" baseline="30000" dirty="0" smtClean="0">
                <a:solidFill>
                  <a:srgbClr val="FF0000"/>
                </a:solidFill>
              </a:rPr>
              <a:t>st</a:t>
            </a:r>
            <a:r>
              <a:rPr lang="en-US" sz="2200" i="1" dirty="0" smtClean="0">
                <a:solidFill>
                  <a:srgbClr val="FF0000"/>
                </a:solidFill>
              </a:rPr>
              <a:t> Theorem</a:t>
            </a:r>
            <a:endParaRPr lang="tr-TR" sz="2200" i="1" dirty="0" smtClean="0">
              <a:solidFill>
                <a:srgbClr val="FF0000"/>
              </a:solidFill>
            </a:endParaRPr>
          </a:p>
          <a:p>
            <a:pPr algn="just">
              <a:buFontTx/>
              <a:buNone/>
              <a:defRPr/>
            </a:pPr>
            <a:r>
              <a:rPr lang="tr-TR" sz="2200" dirty="0" smtClean="0"/>
              <a:t> </a:t>
            </a:r>
            <a:r>
              <a:rPr lang="tr-TR" sz="2200" i="1" dirty="0" smtClean="0"/>
              <a:t>(A . B)’ = A’ + B’</a:t>
            </a:r>
            <a:endParaRPr lang="tr-TR" sz="2200" dirty="0" smtClean="0"/>
          </a:p>
          <a:p>
            <a:pPr algn="just">
              <a:buFontTx/>
              <a:buNone/>
              <a:defRPr/>
            </a:pPr>
            <a:endParaRPr lang="tr-TR" sz="1000" dirty="0" smtClean="0"/>
          </a:p>
          <a:p>
            <a:pPr marL="0" indent="0" algn="just">
              <a:buFontTx/>
              <a:buNone/>
              <a:defRPr/>
            </a:pPr>
            <a:r>
              <a:rPr lang="en-US" sz="2200" i="1" dirty="0" smtClean="0">
                <a:solidFill>
                  <a:srgbClr val="FF0000"/>
                </a:solidFill>
              </a:rPr>
              <a:t>2</a:t>
            </a:r>
            <a:r>
              <a:rPr lang="en-US" sz="2200" i="1" baseline="30000" dirty="0" smtClean="0">
                <a:solidFill>
                  <a:srgbClr val="FF0000"/>
                </a:solidFill>
              </a:rPr>
              <a:t>nd</a:t>
            </a:r>
            <a:r>
              <a:rPr lang="en-US" sz="2200" i="1" dirty="0" smtClean="0">
                <a:solidFill>
                  <a:srgbClr val="FF0000"/>
                </a:solidFill>
              </a:rPr>
              <a:t> Theorem</a:t>
            </a:r>
            <a:endParaRPr lang="tr-TR" sz="2200" i="1" dirty="0" smtClean="0">
              <a:solidFill>
                <a:srgbClr val="FF0000"/>
              </a:solidFill>
            </a:endParaRPr>
          </a:p>
          <a:p>
            <a:pPr algn="just">
              <a:buFontTx/>
              <a:buNone/>
              <a:defRPr/>
            </a:pPr>
            <a:r>
              <a:rPr lang="tr-TR" sz="2200" dirty="0" smtClean="0"/>
              <a:t> </a:t>
            </a:r>
            <a:r>
              <a:rPr lang="tr-TR" sz="2200" i="1" dirty="0" smtClean="0"/>
              <a:t>(A + B)’ = A’ . B’</a:t>
            </a:r>
            <a:endParaRPr lang="tr-TR" sz="2200" dirty="0" smtClean="0"/>
          </a:p>
          <a:p>
            <a:pPr algn="just">
              <a:buFontTx/>
              <a:buNone/>
              <a:defRPr/>
            </a:pPr>
            <a:endParaRPr lang="tr-TR" sz="1000" dirty="0" smtClean="0"/>
          </a:p>
          <a:p>
            <a:pPr marL="0" indent="0" algn="just">
              <a:buFontTx/>
              <a:buNone/>
              <a:defRPr/>
            </a:pPr>
            <a:r>
              <a:rPr lang="en-US" sz="2200" dirty="0" smtClean="0"/>
              <a:t>De Morgan theorems can also be applied to logical expressions with more than two variables.</a:t>
            </a:r>
            <a:endParaRPr lang="tr-TR" sz="2200" dirty="0" smtClean="0"/>
          </a:p>
          <a:p>
            <a:pPr algn="just">
              <a:buFontTx/>
              <a:buNone/>
              <a:defRPr/>
            </a:pPr>
            <a:endParaRPr lang="tr-TR" sz="1000" dirty="0" smtClean="0"/>
          </a:p>
          <a:p>
            <a:pPr algn="just">
              <a:defRPr/>
            </a:pPr>
            <a:r>
              <a:rPr lang="tr-TR" sz="2200" i="1" dirty="0" smtClean="0"/>
              <a:t>(A.B.C)’ = A’+ B’+ C’</a:t>
            </a:r>
            <a:r>
              <a:rPr lang="tr-TR" sz="2200" b="1" dirty="0" smtClean="0"/>
              <a:t>  </a:t>
            </a:r>
            <a:endParaRPr lang="tr-TR" sz="2200" dirty="0" smtClean="0"/>
          </a:p>
          <a:p>
            <a:pPr algn="just">
              <a:defRPr/>
            </a:pPr>
            <a:r>
              <a:rPr lang="tr-TR" sz="2200" i="1" dirty="0" smtClean="0"/>
              <a:t>(A+B+C)’ = A’. B’. C’</a:t>
            </a:r>
          </a:p>
          <a:p>
            <a:pPr algn="just">
              <a:buNone/>
              <a:defRPr/>
            </a:pPr>
            <a:endParaRPr lang="tr-TR" sz="1000" i="1" dirty="0" smtClean="0"/>
          </a:p>
          <a:p>
            <a:pPr>
              <a:buNone/>
            </a:pPr>
            <a:r>
              <a:rPr lang="tr-TR" sz="2000" i="1" dirty="0" smtClean="0"/>
              <a:t>	</a:t>
            </a:r>
            <a:r>
              <a:rPr lang="en-US" sz="2000" dirty="0" smtClean="0"/>
              <a:t>Let’s prove that </a:t>
            </a:r>
            <a:r>
              <a:rPr lang="tr-TR" sz="2000" i="1" dirty="0" smtClean="0"/>
              <a:t>(A+B+C</a:t>
            </a:r>
            <a:r>
              <a:rPr lang="tr-TR" sz="2000" i="1" dirty="0" smtClean="0"/>
              <a:t>)’ = A'.B'.C</a:t>
            </a:r>
            <a:r>
              <a:rPr lang="tr-TR" sz="2000" i="1" dirty="0" smtClean="0"/>
              <a:t>'</a:t>
            </a:r>
            <a:endParaRPr lang="tr-TR" sz="2000" dirty="0" smtClean="0"/>
          </a:p>
          <a:p>
            <a:pPr>
              <a:buNone/>
            </a:pPr>
            <a:r>
              <a:rPr lang="tr-TR" sz="2000" dirty="0" smtClean="0"/>
              <a:t>	[</a:t>
            </a:r>
            <a:r>
              <a:rPr lang="tr-TR" sz="2000" i="1" dirty="0" smtClean="0"/>
              <a:t>A+ (</a:t>
            </a:r>
            <a:r>
              <a:rPr lang="tr-TR" sz="2000" i="1" u="wavy" dirty="0" smtClean="0"/>
              <a:t>B+C)</a:t>
            </a:r>
            <a:r>
              <a:rPr lang="tr-TR" sz="2000" dirty="0" smtClean="0"/>
              <a:t>]’ = </a:t>
            </a:r>
            <a:r>
              <a:rPr lang="tr-TR" sz="2000" i="1" dirty="0" smtClean="0"/>
              <a:t>A’.(B+C)’ = A’.B’.C’</a:t>
            </a:r>
            <a:r>
              <a:rPr lang="tr-TR" sz="2000" dirty="0" smtClean="0"/>
              <a:t> </a:t>
            </a:r>
          </a:p>
          <a:p>
            <a:pPr algn="just">
              <a:buFontTx/>
              <a:buNone/>
              <a:defRPr/>
            </a:pPr>
            <a:endParaRPr lang="tr-TR" sz="2200" dirty="0" smtClean="0"/>
          </a:p>
          <a:p>
            <a:pPr algn="just">
              <a:buFontTx/>
              <a:buNone/>
              <a:defRPr/>
            </a:pPr>
            <a:r>
              <a:rPr lang="tr-TR" sz="2200" b="1" dirty="0" smtClean="0"/>
              <a:t> </a:t>
            </a:r>
            <a:endParaRPr lang="tr-TR" sz="2200" dirty="0" smtClean="0"/>
          </a:p>
          <a:p>
            <a:pPr marL="0" indent="0" algn="just">
              <a:buFontTx/>
              <a:buNone/>
              <a:defRPr/>
            </a:pPr>
            <a:endParaRPr lang="tr-TR" sz="2200" dirty="0"/>
          </a:p>
        </p:txBody>
      </p:sp>
      <p:sp>
        <p:nvSpPr>
          <p:cNvPr id="7172" name="3 Altbilgi Yer Tutucusu"/>
          <p:cNvSpPr>
            <a:spLocks noGrp="1"/>
          </p:cNvSpPr>
          <p:nvPr>
            <p:ph type="ftr" sz="quarter" idx="10"/>
          </p:nvPr>
        </p:nvSpPr>
        <p:spPr>
          <a:noFill/>
        </p:spPr>
        <p:txBody>
          <a:bodyPr/>
          <a:lstStyle/>
          <a:p>
            <a:r>
              <a:rPr lang="en-US" dirty="0"/>
              <a:t>Logic Circuits</a:t>
            </a: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735777" y="1044576"/>
            <a:ext cx="1959321" cy="2416496"/>
          </a:xfrm>
          <a:prstGeom prst="rect">
            <a:avLst/>
          </a:prstGeom>
        </p:spPr>
      </p:pic>
      <p:sp>
        <p:nvSpPr>
          <p:cNvPr id="6" name="Metin kutusu 5"/>
          <p:cNvSpPr txBox="1"/>
          <p:nvPr/>
        </p:nvSpPr>
        <p:spPr>
          <a:xfrm>
            <a:off x="6735776" y="3468194"/>
            <a:ext cx="1959321" cy="338554"/>
          </a:xfrm>
          <a:prstGeom prst="rect">
            <a:avLst/>
          </a:prstGeom>
          <a:noFill/>
        </p:spPr>
        <p:txBody>
          <a:bodyPr wrap="square" rtlCol="0">
            <a:spAutoFit/>
          </a:bodyPr>
          <a:lstStyle/>
          <a:p>
            <a:pPr algn="ctr"/>
            <a:r>
              <a:rPr lang="tr-TR" b="0" dirty="0" err="1"/>
              <a:t>Augustus</a:t>
            </a:r>
            <a:r>
              <a:rPr lang="tr-TR" b="0" dirty="0"/>
              <a:t> De Morgan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Başlık"/>
          <p:cNvSpPr>
            <a:spLocks noGrp="1"/>
          </p:cNvSpPr>
          <p:nvPr>
            <p:ph type="title"/>
          </p:nvPr>
        </p:nvSpPr>
        <p:spPr/>
        <p:txBody>
          <a:bodyPr/>
          <a:lstStyle/>
          <a:p>
            <a:r>
              <a:rPr lang="en-US" sz="2400" b="1" dirty="0" smtClean="0"/>
              <a:t>Truth Table</a:t>
            </a:r>
            <a:endParaRPr lang="tr-TR" sz="2400" dirty="0" smtClean="0"/>
          </a:p>
        </p:txBody>
      </p:sp>
      <p:sp>
        <p:nvSpPr>
          <p:cNvPr id="3" name="2 İçerik Yer Tutucusu"/>
          <p:cNvSpPr>
            <a:spLocks noGrp="1"/>
          </p:cNvSpPr>
          <p:nvPr>
            <p:ph idx="1"/>
          </p:nvPr>
        </p:nvSpPr>
        <p:spPr>
          <a:xfrm>
            <a:off x="374650" y="869950"/>
            <a:ext cx="8375650" cy="5078413"/>
          </a:xfrm>
        </p:spPr>
        <p:txBody>
          <a:bodyPr/>
          <a:lstStyle/>
          <a:p>
            <a:pPr marL="0" indent="0" algn="just">
              <a:buNone/>
              <a:defRPr/>
            </a:pPr>
            <a:r>
              <a:rPr lang="en-US" sz="2000" dirty="0" smtClean="0"/>
              <a:t>Truth table shows all the outputs that corresponds to all possible values that variables can have. If there are </a:t>
            </a:r>
            <a:r>
              <a:rPr lang="en-US" sz="2000" i="1" dirty="0" smtClean="0"/>
              <a:t>n</a:t>
            </a:r>
            <a:r>
              <a:rPr lang="en-US" sz="2000" dirty="0" smtClean="0"/>
              <a:t> variables in the expression, then the number of combinations is </a:t>
            </a:r>
            <a:r>
              <a:rPr lang="tr-TR" sz="2000" i="1" dirty="0" smtClean="0"/>
              <a:t>2</a:t>
            </a:r>
            <a:r>
              <a:rPr lang="tr-TR" sz="2000" i="1" baseline="30000" dirty="0" smtClean="0"/>
              <a:t>n</a:t>
            </a:r>
            <a:r>
              <a:rPr lang="en-US" sz="2000" dirty="0"/>
              <a:t>.</a:t>
            </a:r>
            <a:endParaRPr lang="en-US" sz="2000" dirty="0" smtClean="0"/>
          </a:p>
          <a:p>
            <a:pPr marL="0" indent="0" algn="just">
              <a:buNone/>
              <a:defRPr/>
            </a:pPr>
            <a:r>
              <a:rPr lang="en-US" sz="2000" dirty="0" smtClean="0"/>
              <a:t>There’s a practical method to generate all combinations. The column of LSB is filled with a 0 and a 1 repeatedly. Then the next column is filled with two 0’s and two 1’s repeatedly. The next column is filled with four 0’s and four 1’s repeatedly. And the rest of the columns are filled the same way. The number of 0’s and 1’s increase by the power of 2. (2</a:t>
            </a:r>
            <a:r>
              <a:rPr lang="en-US" sz="2000" baseline="30000" dirty="0" smtClean="0"/>
              <a:t>0</a:t>
            </a:r>
            <a:r>
              <a:rPr lang="en-US" sz="2000" dirty="0" smtClean="0"/>
              <a:t>, 2</a:t>
            </a:r>
            <a:r>
              <a:rPr lang="en-US" sz="2000" baseline="30000" dirty="0" smtClean="0"/>
              <a:t>1</a:t>
            </a:r>
            <a:r>
              <a:rPr lang="en-US" sz="2000" dirty="0" smtClean="0"/>
              <a:t>, 2</a:t>
            </a:r>
            <a:r>
              <a:rPr lang="en-US" sz="2000" baseline="30000" dirty="0" smtClean="0"/>
              <a:t>2</a:t>
            </a:r>
            <a:r>
              <a:rPr lang="en-US" sz="2000" dirty="0" smtClean="0"/>
              <a:t>, 2</a:t>
            </a:r>
            <a:r>
              <a:rPr lang="en-US" sz="2000" baseline="30000" dirty="0" smtClean="0"/>
              <a:t>3</a:t>
            </a:r>
            <a:r>
              <a:rPr lang="en-US" sz="2000" dirty="0" smtClean="0"/>
              <a:t>,…)</a:t>
            </a: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a:buFontTx/>
              <a:buNone/>
              <a:defRPr/>
            </a:pPr>
            <a:endParaRPr lang="tr-TR" sz="1000" b="1" dirty="0" smtClean="0"/>
          </a:p>
          <a:p>
            <a:pPr>
              <a:buFontTx/>
              <a:buNone/>
              <a:defRPr/>
            </a:pPr>
            <a:endParaRPr lang="tr-TR" sz="2200" dirty="0"/>
          </a:p>
        </p:txBody>
      </p:sp>
      <p:sp>
        <p:nvSpPr>
          <p:cNvPr id="9220" name="3 Altbilgi Yer Tutucusu"/>
          <p:cNvSpPr>
            <a:spLocks noGrp="1"/>
          </p:cNvSpPr>
          <p:nvPr>
            <p:ph type="ftr" sz="quarter" idx="10"/>
          </p:nvPr>
        </p:nvSpPr>
        <p:spPr>
          <a:noFill/>
        </p:spPr>
        <p:txBody>
          <a:bodyPr/>
          <a:lstStyle/>
          <a:p>
            <a:r>
              <a:rPr lang="en-US" dirty="0"/>
              <a:t>Logic Circuits</a:t>
            </a:r>
          </a:p>
        </p:txBody>
      </p:sp>
      <p:graphicFrame>
        <p:nvGraphicFramePr>
          <p:cNvPr id="9" name="8 Tablo"/>
          <p:cNvGraphicFramePr>
            <a:graphicFrameLocks noGrp="1"/>
          </p:cNvGraphicFramePr>
          <p:nvPr>
            <p:extLst>
              <p:ext uri="{D42A27DB-BD31-4B8C-83A1-F6EECF244321}">
                <p14:modId xmlns:p14="http://schemas.microsoft.com/office/powerpoint/2010/main" val="30290535"/>
              </p:ext>
            </p:extLst>
          </p:nvPr>
        </p:nvGraphicFramePr>
        <p:xfrm>
          <a:off x="4927598" y="3505200"/>
          <a:ext cx="2297066" cy="2743200"/>
        </p:xfrm>
        <a:graphic>
          <a:graphicData uri="http://schemas.openxmlformats.org/drawingml/2006/table">
            <a:tbl>
              <a:tblPr/>
              <a:tblGrid>
                <a:gridCol w="475298">
                  <a:extLst>
                    <a:ext uri="{9D8B030D-6E8A-4147-A177-3AD203B41FA5}">
                      <a16:colId xmlns:a16="http://schemas.microsoft.com/office/drawing/2014/main" val="20000"/>
                    </a:ext>
                  </a:extLst>
                </a:gridCol>
                <a:gridCol w="475298">
                  <a:extLst>
                    <a:ext uri="{9D8B030D-6E8A-4147-A177-3AD203B41FA5}">
                      <a16:colId xmlns:a16="http://schemas.microsoft.com/office/drawing/2014/main" val="20001"/>
                    </a:ext>
                  </a:extLst>
                </a:gridCol>
                <a:gridCol w="475298">
                  <a:extLst>
                    <a:ext uri="{9D8B030D-6E8A-4147-A177-3AD203B41FA5}">
                      <a16:colId xmlns:a16="http://schemas.microsoft.com/office/drawing/2014/main" val="20002"/>
                    </a:ext>
                  </a:extLst>
                </a:gridCol>
                <a:gridCol w="871172">
                  <a:extLst>
                    <a:ext uri="{9D8B030D-6E8A-4147-A177-3AD203B41FA5}">
                      <a16:colId xmlns:a16="http://schemas.microsoft.com/office/drawing/2014/main" val="20003"/>
                    </a:ext>
                  </a:extLst>
                </a:gridCol>
              </a:tblGrid>
              <a:tr h="205493">
                <a:tc>
                  <a:txBody>
                    <a:bodyPr/>
                    <a:lstStyle/>
                    <a:p>
                      <a:pPr algn="just">
                        <a:spcBef>
                          <a:spcPts val="600"/>
                        </a:spcBef>
                        <a:spcAft>
                          <a:spcPts val="0"/>
                        </a:spcAft>
                      </a:pPr>
                      <a:r>
                        <a:rPr lang="tr-TR" sz="2000" b="1" i="1" dirty="0">
                          <a:latin typeface="Times New Roman"/>
                          <a:ea typeface="Times New Roman"/>
                        </a:rPr>
                        <a:t>A</a:t>
                      </a:r>
                      <a:endParaRPr lang="tr-TR" sz="20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b="1" i="1" dirty="0">
                          <a:latin typeface="Times New Roman"/>
                          <a:ea typeface="Times New Roman"/>
                        </a:rPr>
                        <a:t>B</a:t>
                      </a:r>
                      <a:endParaRPr lang="tr-TR"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b="1" i="1" dirty="0">
                          <a:latin typeface="Times New Roman"/>
                          <a:ea typeface="Times New Roman"/>
                        </a:rPr>
                        <a:t>C</a:t>
                      </a:r>
                      <a:endParaRPr lang="tr-TR"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en-US" sz="2000" b="1" i="1" dirty="0" smtClean="0">
                          <a:latin typeface="Times New Roman"/>
                          <a:ea typeface="Times New Roman"/>
                        </a:rPr>
                        <a:t>Output</a:t>
                      </a:r>
                      <a:endParaRPr lang="tr-TR" sz="20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5493">
                <a:tc>
                  <a:txBody>
                    <a:bodyPr/>
                    <a:lstStyle/>
                    <a:p>
                      <a:pPr algn="just">
                        <a:spcBef>
                          <a:spcPts val="600"/>
                        </a:spcBef>
                        <a:spcAft>
                          <a:spcPts val="0"/>
                        </a:spcAft>
                      </a:pPr>
                      <a:r>
                        <a:rPr lang="tr-TR" sz="2000" dirty="0">
                          <a:latin typeface="Times New Roman"/>
                          <a:ea typeface="Times New Roman"/>
                        </a:rPr>
                        <a:t>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dirty="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dirty="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endParaRPr lang="tr-TR" sz="20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5493">
                <a:tc>
                  <a:txBody>
                    <a:bodyPr/>
                    <a:lstStyle/>
                    <a:p>
                      <a:pPr algn="just">
                        <a:spcBef>
                          <a:spcPts val="600"/>
                        </a:spcBef>
                        <a:spcAft>
                          <a:spcPts val="0"/>
                        </a:spcAft>
                      </a:pPr>
                      <a:r>
                        <a:rPr lang="tr-TR" sz="2000">
                          <a:latin typeface="Times New Roman"/>
                          <a:ea typeface="Times New Roman"/>
                        </a:rPr>
                        <a:t>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dirty="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dirty="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endParaRPr lang="tr-TR" sz="20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5493">
                <a:tc>
                  <a:txBody>
                    <a:bodyPr/>
                    <a:lstStyle/>
                    <a:p>
                      <a:pPr algn="just">
                        <a:spcBef>
                          <a:spcPts val="600"/>
                        </a:spcBef>
                        <a:spcAft>
                          <a:spcPts val="0"/>
                        </a:spcAft>
                      </a:pPr>
                      <a:r>
                        <a:rPr lang="tr-TR" sz="2000">
                          <a:latin typeface="Times New Roman"/>
                          <a:ea typeface="Times New Roman"/>
                        </a:rPr>
                        <a:t>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dirty="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endParaRPr lang="tr-TR" sz="20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5493">
                <a:tc>
                  <a:txBody>
                    <a:bodyPr/>
                    <a:lstStyle/>
                    <a:p>
                      <a:pPr algn="just">
                        <a:spcBef>
                          <a:spcPts val="600"/>
                        </a:spcBef>
                        <a:spcAft>
                          <a:spcPts val="0"/>
                        </a:spcAft>
                      </a:pPr>
                      <a:r>
                        <a:rPr lang="tr-TR" sz="2000" dirty="0">
                          <a:latin typeface="Times New Roman"/>
                          <a:ea typeface="Times New Roman"/>
                        </a:rPr>
                        <a:t>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endParaRPr lang="tr-TR" sz="20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5493">
                <a:tc>
                  <a:txBody>
                    <a:bodyPr/>
                    <a:lstStyle/>
                    <a:p>
                      <a:pPr algn="just">
                        <a:spcBef>
                          <a:spcPts val="600"/>
                        </a:spcBef>
                        <a:spcAft>
                          <a:spcPts val="0"/>
                        </a:spcAft>
                      </a:pPr>
                      <a:r>
                        <a:rPr lang="tr-TR" sz="2000">
                          <a:latin typeface="Times New Roman"/>
                          <a:ea typeface="Times New Roman"/>
                        </a:rPr>
                        <a:t>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endParaRPr lang="tr-TR" sz="20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5493">
                <a:tc>
                  <a:txBody>
                    <a:bodyPr/>
                    <a:lstStyle/>
                    <a:p>
                      <a:pPr algn="just">
                        <a:spcBef>
                          <a:spcPts val="600"/>
                        </a:spcBef>
                        <a:spcAft>
                          <a:spcPts val="0"/>
                        </a:spcAft>
                      </a:pPr>
                      <a:r>
                        <a:rPr lang="tr-TR" sz="2000">
                          <a:latin typeface="Times New Roman"/>
                          <a:ea typeface="Times New Roman"/>
                        </a:rPr>
                        <a:t>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endParaRPr lang="tr-TR" sz="20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05493">
                <a:tc>
                  <a:txBody>
                    <a:bodyPr/>
                    <a:lstStyle/>
                    <a:p>
                      <a:pPr algn="just">
                        <a:spcBef>
                          <a:spcPts val="600"/>
                        </a:spcBef>
                        <a:spcAft>
                          <a:spcPts val="0"/>
                        </a:spcAft>
                      </a:pPr>
                      <a:r>
                        <a:rPr lang="tr-TR" sz="2000">
                          <a:latin typeface="Times New Roman"/>
                          <a:ea typeface="Times New Roman"/>
                        </a:rPr>
                        <a:t>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endParaRPr lang="tr-TR" sz="20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05493">
                <a:tc>
                  <a:txBody>
                    <a:bodyPr/>
                    <a:lstStyle/>
                    <a:p>
                      <a:pPr algn="just">
                        <a:spcBef>
                          <a:spcPts val="600"/>
                        </a:spcBef>
                        <a:spcAft>
                          <a:spcPts val="0"/>
                        </a:spcAft>
                      </a:pPr>
                      <a:r>
                        <a:rPr lang="tr-TR" sz="2000" dirty="0">
                          <a:latin typeface="Times New Roman"/>
                          <a:ea typeface="Times New Roman"/>
                        </a:rPr>
                        <a:t>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Bef>
                          <a:spcPts val="600"/>
                        </a:spcBef>
                        <a:spcAft>
                          <a:spcPts val="0"/>
                        </a:spcAft>
                      </a:pPr>
                      <a:r>
                        <a:rPr lang="tr-TR" sz="2000" dirty="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Bef>
                          <a:spcPts val="600"/>
                        </a:spcBef>
                        <a:spcAft>
                          <a:spcPts val="0"/>
                        </a:spcAft>
                      </a:pPr>
                      <a:r>
                        <a:rPr lang="tr-TR" sz="2000" dirty="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Bef>
                          <a:spcPts val="600"/>
                        </a:spcBef>
                        <a:spcAft>
                          <a:spcPts val="0"/>
                        </a:spcAft>
                      </a:pPr>
                      <a:endParaRPr lang="tr-TR" sz="20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8"/>
                  </a:ext>
                </a:extLst>
              </a:tr>
            </a:tbl>
          </a:graphicData>
        </a:graphic>
      </p:graphicFrame>
      <p:graphicFrame>
        <p:nvGraphicFramePr>
          <p:cNvPr id="10" name="9 Tablo"/>
          <p:cNvGraphicFramePr>
            <a:graphicFrameLocks noGrp="1"/>
          </p:cNvGraphicFramePr>
          <p:nvPr>
            <p:extLst>
              <p:ext uri="{D42A27DB-BD31-4B8C-83A1-F6EECF244321}">
                <p14:modId xmlns:p14="http://schemas.microsoft.com/office/powerpoint/2010/main" val="1349110658"/>
              </p:ext>
            </p:extLst>
          </p:nvPr>
        </p:nvGraphicFramePr>
        <p:xfrm>
          <a:off x="2133600" y="4013200"/>
          <a:ext cx="1840872" cy="1524000"/>
        </p:xfrm>
        <a:graphic>
          <a:graphicData uri="http://schemas.openxmlformats.org/drawingml/2006/table">
            <a:tbl>
              <a:tblPr/>
              <a:tblGrid>
                <a:gridCol w="480282">
                  <a:extLst>
                    <a:ext uri="{9D8B030D-6E8A-4147-A177-3AD203B41FA5}">
                      <a16:colId xmlns:a16="http://schemas.microsoft.com/office/drawing/2014/main" val="20000"/>
                    </a:ext>
                  </a:extLst>
                </a:gridCol>
                <a:gridCol w="480282">
                  <a:extLst>
                    <a:ext uri="{9D8B030D-6E8A-4147-A177-3AD203B41FA5}">
                      <a16:colId xmlns:a16="http://schemas.microsoft.com/office/drawing/2014/main" val="20001"/>
                    </a:ext>
                  </a:extLst>
                </a:gridCol>
                <a:gridCol w="880308">
                  <a:extLst>
                    <a:ext uri="{9D8B030D-6E8A-4147-A177-3AD203B41FA5}">
                      <a16:colId xmlns:a16="http://schemas.microsoft.com/office/drawing/2014/main" val="20002"/>
                    </a:ext>
                  </a:extLst>
                </a:gridCol>
              </a:tblGrid>
              <a:tr h="205493">
                <a:tc>
                  <a:txBody>
                    <a:bodyPr/>
                    <a:lstStyle/>
                    <a:p>
                      <a:pPr algn="just">
                        <a:spcBef>
                          <a:spcPts val="600"/>
                        </a:spcBef>
                        <a:spcAft>
                          <a:spcPts val="0"/>
                        </a:spcAft>
                      </a:pPr>
                      <a:r>
                        <a:rPr lang="tr-TR" sz="2000" b="1" i="1" dirty="0" smtClean="0">
                          <a:latin typeface="Times New Roman"/>
                          <a:ea typeface="Times New Roman"/>
                        </a:rPr>
                        <a:t>A</a:t>
                      </a:r>
                      <a:endParaRPr lang="tr-TR" sz="2000" dirty="0">
                        <a:latin typeface="Times New Roman"/>
                        <a:ea typeface="Times New Roman"/>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Bef>
                          <a:spcPts val="600"/>
                        </a:spcBef>
                        <a:spcAft>
                          <a:spcPts val="0"/>
                        </a:spcAft>
                      </a:pPr>
                      <a:r>
                        <a:rPr lang="tr-TR" sz="2000" b="1" i="1" dirty="0" smtClean="0">
                          <a:latin typeface="Times New Roman"/>
                          <a:ea typeface="Times New Roman"/>
                        </a:rPr>
                        <a:t>B</a:t>
                      </a:r>
                      <a:endParaRPr lang="tr-TR" sz="20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en-US" sz="2000" b="1" i="1" dirty="0" smtClean="0">
                          <a:latin typeface="Times New Roman"/>
                          <a:ea typeface="Times New Roman"/>
                        </a:rPr>
                        <a:t>Output</a:t>
                      </a:r>
                      <a:endParaRPr lang="tr-TR" sz="20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5493">
                <a:tc>
                  <a:txBody>
                    <a:bodyPr/>
                    <a:lstStyle/>
                    <a:p>
                      <a:pPr algn="just">
                        <a:spcBef>
                          <a:spcPts val="600"/>
                        </a:spcBef>
                        <a:spcAft>
                          <a:spcPts val="0"/>
                        </a:spcAft>
                      </a:pPr>
                      <a:r>
                        <a:rPr lang="tr-TR" sz="2000" dirty="0">
                          <a:latin typeface="Times New Roman"/>
                          <a:ea typeface="Times New Roman"/>
                        </a:rPr>
                        <a:t>0</a:t>
                      </a: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Bef>
                          <a:spcPts val="600"/>
                        </a:spcBef>
                        <a:spcAft>
                          <a:spcPts val="0"/>
                        </a:spcAft>
                      </a:pPr>
                      <a:r>
                        <a:rPr lang="tr-TR" sz="2000" dirty="0">
                          <a:latin typeface="Times New Roman"/>
                          <a:ea typeface="Times New Roman"/>
                        </a:rPr>
                        <a:t>0</a:t>
                      </a:r>
                    </a:p>
                  </a:txBody>
                  <a:tcPr marL="68580" marR="68580" marT="0" marB="0">
                    <a:lnL w="12700" cap="flat" cmpd="sng" algn="ctr">
                      <a:solidFill>
                        <a:schemeClr val="tx1"/>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endParaRPr lang="tr-TR" sz="20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5493">
                <a:tc>
                  <a:txBody>
                    <a:bodyPr/>
                    <a:lstStyle/>
                    <a:p>
                      <a:pPr algn="just">
                        <a:spcBef>
                          <a:spcPts val="600"/>
                        </a:spcBef>
                        <a:spcAft>
                          <a:spcPts val="0"/>
                        </a:spcAft>
                      </a:pPr>
                      <a:r>
                        <a:rPr lang="tr-TR" sz="2000" dirty="0">
                          <a:latin typeface="Times New Roman"/>
                          <a:ea typeface="Times New Roman"/>
                        </a:rPr>
                        <a:t>0</a:t>
                      </a: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Bef>
                          <a:spcPts val="600"/>
                        </a:spcBef>
                        <a:spcAft>
                          <a:spcPts val="0"/>
                        </a:spcAft>
                      </a:pPr>
                      <a:r>
                        <a:rPr lang="tr-TR" sz="2000" dirty="0">
                          <a:latin typeface="Times New Roman"/>
                          <a:ea typeface="Times New Roman"/>
                        </a:rPr>
                        <a:t>1</a:t>
                      </a:r>
                    </a:p>
                  </a:txBody>
                  <a:tcPr marL="68580" marR="68580" marT="0" marB="0">
                    <a:lnL w="12700" cap="flat" cmpd="sng" algn="ctr">
                      <a:solidFill>
                        <a:schemeClr val="tx1"/>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endParaRPr lang="tr-TR" sz="20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5493">
                <a:tc>
                  <a:txBody>
                    <a:bodyPr/>
                    <a:lstStyle/>
                    <a:p>
                      <a:pPr algn="just">
                        <a:spcBef>
                          <a:spcPts val="600"/>
                        </a:spcBef>
                        <a:spcAft>
                          <a:spcPts val="0"/>
                        </a:spcAft>
                      </a:pPr>
                      <a:r>
                        <a:rPr lang="tr-TR" sz="2000" dirty="0">
                          <a:latin typeface="Times New Roman"/>
                          <a:ea typeface="Times New Roman"/>
                        </a:rPr>
                        <a:t>1</a:t>
                      </a: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Bef>
                          <a:spcPts val="600"/>
                        </a:spcBef>
                        <a:spcAft>
                          <a:spcPts val="0"/>
                        </a:spcAft>
                      </a:pPr>
                      <a:r>
                        <a:rPr lang="tr-TR" sz="2000" dirty="0">
                          <a:latin typeface="Times New Roman"/>
                          <a:ea typeface="Times New Roman"/>
                        </a:rPr>
                        <a:t>0</a:t>
                      </a:r>
                    </a:p>
                  </a:txBody>
                  <a:tcPr marL="68580" marR="68580" marT="0" marB="0">
                    <a:lnL w="12700" cap="flat" cmpd="sng" algn="ctr">
                      <a:solidFill>
                        <a:schemeClr val="tx1"/>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Bef>
                          <a:spcPts val="600"/>
                        </a:spcBef>
                        <a:spcAft>
                          <a:spcPts val="0"/>
                        </a:spcAft>
                      </a:pPr>
                      <a:endParaRPr lang="tr-TR" sz="2000" dirty="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05493">
                <a:tc>
                  <a:txBody>
                    <a:bodyPr/>
                    <a:lstStyle/>
                    <a:p>
                      <a:pPr marL="0" algn="just" defTabSz="914400" rtl="0" eaLnBrk="1" latinLnBrk="0" hangingPunct="1">
                        <a:spcBef>
                          <a:spcPts val="600"/>
                        </a:spcBef>
                        <a:spcAft>
                          <a:spcPts val="0"/>
                        </a:spcAft>
                      </a:pPr>
                      <a:r>
                        <a:rPr lang="tr-TR" sz="2000" kern="1200" dirty="0">
                          <a:solidFill>
                            <a:schemeClr val="tx1"/>
                          </a:solidFill>
                          <a:latin typeface="Times New Roman"/>
                          <a:ea typeface="Times New Roman"/>
                          <a:cs typeface="+mn-cs"/>
                        </a:rPr>
                        <a:t>1</a:t>
                      </a: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just" defTabSz="914400" rtl="0" eaLnBrk="1" latinLnBrk="0" hangingPunct="1">
                        <a:spcBef>
                          <a:spcPts val="600"/>
                        </a:spcBef>
                        <a:spcAft>
                          <a:spcPts val="0"/>
                        </a:spcAft>
                      </a:pPr>
                      <a:r>
                        <a:rPr lang="tr-TR" sz="2000" kern="1200" dirty="0">
                          <a:solidFill>
                            <a:schemeClr val="tx1"/>
                          </a:solidFill>
                          <a:latin typeface="Times New Roman"/>
                          <a:ea typeface="Times New Roman"/>
                          <a:cs typeface="+mn-cs"/>
                        </a:rPr>
                        <a:t>1</a:t>
                      </a:r>
                    </a:p>
                  </a:txBody>
                  <a:tcPr marL="68580" marR="68580" marT="0" marB="0">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just" defTabSz="914400" rtl="0" eaLnBrk="1" latinLnBrk="0" hangingPunct="1">
                        <a:spcBef>
                          <a:spcPts val="600"/>
                        </a:spcBef>
                        <a:spcAft>
                          <a:spcPts val="0"/>
                        </a:spcAft>
                      </a:pPr>
                      <a:endParaRPr lang="tr-TR" sz="2000" kern="1200" dirty="0">
                        <a:solidFill>
                          <a:schemeClr val="tx1"/>
                        </a:solidFill>
                        <a:latin typeface="Times New Roman"/>
                        <a:ea typeface="Times New Roman"/>
                        <a:cs typeface="+mn-cs"/>
                      </a:endParaRPr>
                    </a:p>
                  </a:txBody>
                  <a:tcPr marL="68580" marR="68580" marT="0" marB="0">
                    <a:lnL w="1905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sz="2400" b="1" dirty="0"/>
              <a:t>Truth Table</a:t>
            </a:r>
            <a:endParaRPr lang="tr-TR" sz="2400" dirty="0"/>
          </a:p>
        </p:txBody>
      </p:sp>
      <p:sp>
        <p:nvSpPr>
          <p:cNvPr id="3" name="2 İçerik Yer Tutucusu"/>
          <p:cNvSpPr>
            <a:spLocks noGrp="1"/>
          </p:cNvSpPr>
          <p:nvPr>
            <p:ph idx="1"/>
          </p:nvPr>
        </p:nvSpPr>
        <p:spPr>
          <a:xfrm>
            <a:off x="336550" y="912813"/>
            <a:ext cx="8375650" cy="5078412"/>
          </a:xfrm>
        </p:spPr>
        <p:txBody>
          <a:bodyPr/>
          <a:lstStyle/>
          <a:p>
            <a:pPr marL="0" indent="0">
              <a:buNone/>
            </a:pPr>
            <a:r>
              <a:rPr lang="en-US" sz="2200" b="1" dirty="0" smtClean="0"/>
              <a:t>Example</a:t>
            </a:r>
            <a:r>
              <a:rPr lang="tr-TR" sz="2200" b="1" dirty="0" smtClean="0"/>
              <a:t>: </a:t>
            </a:r>
            <a:r>
              <a:rPr lang="en-US" sz="2200" dirty="0" smtClean="0"/>
              <a:t>Let’s generate the truth table of </a:t>
            </a:r>
            <a:r>
              <a:rPr lang="tr-TR" sz="2200" i="1" dirty="0" smtClean="0"/>
              <a:t>F(A,B,C</a:t>
            </a:r>
            <a:r>
              <a:rPr lang="tr-TR" sz="2200" i="1" dirty="0" smtClean="0"/>
              <a:t>) = </a:t>
            </a:r>
            <a:r>
              <a:rPr lang="tr-TR" sz="2200" i="1" dirty="0" smtClean="0"/>
              <a:t>A+B’C</a:t>
            </a:r>
            <a:endParaRPr lang="tr-TR" sz="1000" dirty="0" smtClean="0"/>
          </a:p>
          <a:p>
            <a:pPr marL="0" indent="0" algn="just">
              <a:buNone/>
            </a:pPr>
            <a:r>
              <a:rPr lang="en-US" sz="2200" dirty="0" smtClean="0"/>
              <a:t>We can find out all the outputs by writing all the possible values of variables in the equation for all combinations.</a:t>
            </a:r>
          </a:p>
          <a:p>
            <a:pPr marL="0" indent="0" algn="just">
              <a:buNone/>
            </a:pPr>
            <a:r>
              <a:rPr lang="en-US" sz="2200" dirty="0" smtClean="0"/>
              <a:t>The second way </a:t>
            </a:r>
            <a:r>
              <a:rPr lang="en-US" sz="2200" dirty="0" smtClean="0"/>
              <a:t>to find out all outputs is by interpreting the expression. </a:t>
            </a:r>
            <a:endParaRPr lang="en-US" sz="2200" dirty="0" smtClean="0"/>
          </a:p>
          <a:p>
            <a:pPr marL="0" indent="0" algn="just">
              <a:buNone/>
            </a:pPr>
            <a:r>
              <a:rPr lang="en-US" sz="2200" dirty="0" smtClean="0"/>
              <a:t>We can say that, the output (</a:t>
            </a:r>
            <a:r>
              <a:rPr lang="en-US" sz="2200" i="1" dirty="0" smtClean="0"/>
              <a:t>F</a:t>
            </a:r>
            <a:r>
              <a:rPr lang="en-US" sz="2200" dirty="0" smtClean="0"/>
              <a:t>) will be 1 if A=1 or B’C=1. For </a:t>
            </a:r>
            <a:r>
              <a:rPr lang="tr-TR" sz="2200" i="1" dirty="0" smtClean="0"/>
              <a:t>B’C</a:t>
            </a:r>
            <a:r>
              <a:rPr lang="tr-TR" sz="2200" dirty="0" smtClean="0"/>
              <a:t> </a:t>
            </a:r>
            <a:r>
              <a:rPr lang="en-US" sz="2200" dirty="0" smtClean="0"/>
              <a:t>to be 1, </a:t>
            </a:r>
            <a:r>
              <a:rPr lang="tr-TR" sz="2200" i="1" dirty="0" smtClean="0"/>
              <a:t>B </a:t>
            </a:r>
            <a:r>
              <a:rPr lang="en-US" sz="2200" dirty="0" smtClean="0"/>
              <a:t>must be</a:t>
            </a:r>
            <a:r>
              <a:rPr lang="tr-TR" sz="2200" dirty="0" smtClean="0"/>
              <a:t> </a:t>
            </a:r>
            <a:r>
              <a:rPr lang="tr-TR" sz="2200" dirty="0" smtClean="0"/>
              <a:t>0 </a:t>
            </a:r>
            <a:r>
              <a:rPr lang="en-US" sz="2200" dirty="0" smtClean="0"/>
              <a:t>and</a:t>
            </a:r>
            <a:r>
              <a:rPr lang="tr-TR" sz="2200" dirty="0" smtClean="0"/>
              <a:t> </a:t>
            </a:r>
            <a:r>
              <a:rPr lang="tr-TR" sz="2200" i="1" dirty="0" smtClean="0"/>
              <a:t>C </a:t>
            </a:r>
            <a:r>
              <a:rPr lang="en-US" sz="2200" dirty="0" smtClean="0"/>
              <a:t>must be</a:t>
            </a:r>
            <a:r>
              <a:rPr lang="tr-TR" sz="2200" dirty="0" smtClean="0"/>
              <a:t> </a:t>
            </a:r>
            <a:r>
              <a:rPr lang="en-US" sz="2200" dirty="0" smtClean="0"/>
              <a:t>1.</a:t>
            </a:r>
            <a:endParaRPr lang="tr-TR" sz="2200" dirty="0" smtClean="0"/>
          </a:p>
          <a:p>
            <a:pPr>
              <a:buNone/>
            </a:pPr>
            <a:endParaRPr lang="tr-TR" sz="2200" dirty="0"/>
          </a:p>
        </p:txBody>
      </p:sp>
      <p:sp>
        <p:nvSpPr>
          <p:cNvPr id="4" name="3 Altbilgi Yer Tutucusu"/>
          <p:cNvSpPr>
            <a:spLocks noGrp="1"/>
          </p:cNvSpPr>
          <p:nvPr>
            <p:ph type="ftr" sz="quarter" idx="10"/>
          </p:nvPr>
        </p:nvSpPr>
        <p:spPr/>
        <p:txBody>
          <a:bodyPr/>
          <a:lstStyle/>
          <a:p>
            <a:r>
              <a:rPr lang="en-US" dirty="0"/>
              <a:t>Logic Circuits</a:t>
            </a:r>
          </a:p>
        </p:txBody>
      </p:sp>
      <p:graphicFrame>
        <p:nvGraphicFramePr>
          <p:cNvPr id="5" name="4 Tablo"/>
          <p:cNvGraphicFramePr>
            <a:graphicFrameLocks noGrp="1"/>
          </p:cNvGraphicFramePr>
          <p:nvPr>
            <p:extLst>
              <p:ext uri="{D42A27DB-BD31-4B8C-83A1-F6EECF244321}">
                <p14:modId xmlns:p14="http://schemas.microsoft.com/office/powerpoint/2010/main" val="3772075816"/>
              </p:ext>
            </p:extLst>
          </p:nvPr>
        </p:nvGraphicFramePr>
        <p:xfrm>
          <a:off x="622300" y="3225800"/>
          <a:ext cx="1714340" cy="2743200"/>
        </p:xfrm>
        <a:graphic>
          <a:graphicData uri="http://schemas.openxmlformats.org/drawingml/2006/table">
            <a:tbl>
              <a:tblPr/>
              <a:tblGrid>
                <a:gridCol w="428585">
                  <a:extLst>
                    <a:ext uri="{9D8B030D-6E8A-4147-A177-3AD203B41FA5}">
                      <a16:colId xmlns:a16="http://schemas.microsoft.com/office/drawing/2014/main" val="20000"/>
                    </a:ext>
                  </a:extLst>
                </a:gridCol>
                <a:gridCol w="428585">
                  <a:extLst>
                    <a:ext uri="{9D8B030D-6E8A-4147-A177-3AD203B41FA5}">
                      <a16:colId xmlns:a16="http://schemas.microsoft.com/office/drawing/2014/main" val="20001"/>
                    </a:ext>
                  </a:extLst>
                </a:gridCol>
                <a:gridCol w="428585">
                  <a:extLst>
                    <a:ext uri="{9D8B030D-6E8A-4147-A177-3AD203B41FA5}">
                      <a16:colId xmlns:a16="http://schemas.microsoft.com/office/drawing/2014/main" val="20002"/>
                    </a:ext>
                  </a:extLst>
                </a:gridCol>
                <a:gridCol w="428585">
                  <a:extLst>
                    <a:ext uri="{9D8B030D-6E8A-4147-A177-3AD203B41FA5}">
                      <a16:colId xmlns:a16="http://schemas.microsoft.com/office/drawing/2014/main" val="20003"/>
                    </a:ext>
                  </a:extLst>
                </a:gridCol>
              </a:tblGrid>
              <a:tr h="205493">
                <a:tc>
                  <a:txBody>
                    <a:bodyPr/>
                    <a:lstStyle/>
                    <a:p>
                      <a:pPr algn="just">
                        <a:spcBef>
                          <a:spcPts val="600"/>
                        </a:spcBef>
                        <a:spcAft>
                          <a:spcPts val="0"/>
                        </a:spcAft>
                      </a:pPr>
                      <a:r>
                        <a:rPr lang="tr-TR" sz="2000" b="1" i="1" dirty="0">
                          <a:latin typeface="Times New Roman"/>
                          <a:ea typeface="Times New Roman"/>
                        </a:rPr>
                        <a:t>A</a:t>
                      </a:r>
                      <a:endParaRPr lang="tr-TR" sz="20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b="1" i="1" dirty="0">
                          <a:latin typeface="Times New Roman"/>
                          <a:ea typeface="Times New Roman"/>
                        </a:rPr>
                        <a:t>B</a:t>
                      </a:r>
                      <a:endParaRPr lang="tr-TR"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b="1" i="1" dirty="0">
                          <a:latin typeface="Times New Roman"/>
                          <a:ea typeface="Times New Roman"/>
                        </a:rPr>
                        <a:t>C</a:t>
                      </a:r>
                      <a:endParaRPr lang="tr-TR"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b="1" i="1">
                          <a:latin typeface="Times New Roman"/>
                          <a:ea typeface="Times New Roman"/>
                        </a:rPr>
                        <a:t>F</a:t>
                      </a:r>
                      <a:endParaRPr lang="tr-TR" sz="2000">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5493">
                <a:tc>
                  <a:txBody>
                    <a:bodyPr/>
                    <a:lstStyle/>
                    <a:p>
                      <a:pPr algn="just">
                        <a:spcBef>
                          <a:spcPts val="600"/>
                        </a:spcBef>
                        <a:spcAft>
                          <a:spcPts val="0"/>
                        </a:spcAft>
                      </a:pPr>
                      <a:r>
                        <a:rPr lang="tr-TR" sz="2000" dirty="0">
                          <a:latin typeface="Times New Roman"/>
                          <a:ea typeface="Times New Roman"/>
                        </a:rPr>
                        <a:t>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dirty="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dirty="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5493">
                <a:tc>
                  <a:txBody>
                    <a:bodyPr/>
                    <a:lstStyle/>
                    <a:p>
                      <a:pPr algn="just">
                        <a:spcBef>
                          <a:spcPts val="600"/>
                        </a:spcBef>
                        <a:spcAft>
                          <a:spcPts val="0"/>
                        </a:spcAft>
                      </a:pPr>
                      <a:r>
                        <a:rPr lang="tr-TR" sz="2000">
                          <a:latin typeface="Times New Roman"/>
                          <a:ea typeface="Times New Roman"/>
                        </a:rPr>
                        <a:t>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dirty="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dirty="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b="1" dirty="0">
                          <a:solidFill>
                            <a:srgbClr val="FF0000"/>
                          </a:solidFill>
                          <a:latin typeface="Times New Roman"/>
                          <a:ea typeface="Times New Roman"/>
                        </a:rPr>
                        <a:t>1</a:t>
                      </a:r>
                      <a:endParaRPr lang="tr-TR" sz="2000" dirty="0">
                        <a:solidFill>
                          <a:srgbClr val="FF0000"/>
                        </a:solidFill>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5493">
                <a:tc>
                  <a:txBody>
                    <a:bodyPr/>
                    <a:lstStyle/>
                    <a:p>
                      <a:pPr algn="just">
                        <a:spcBef>
                          <a:spcPts val="600"/>
                        </a:spcBef>
                        <a:spcAft>
                          <a:spcPts val="0"/>
                        </a:spcAft>
                      </a:pPr>
                      <a:r>
                        <a:rPr lang="tr-TR" sz="2000">
                          <a:latin typeface="Times New Roman"/>
                          <a:ea typeface="Times New Roman"/>
                        </a:rPr>
                        <a:t>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dirty="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dirty="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9962">
                <a:tc>
                  <a:txBody>
                    <a:bodyPr/>
                    <a:lstStyle/>
                    <a:p>
                      <a:pPr algn="just">
                        <a:spcBef>
                          <a:spcPts val="600"/>
                        </a:spcBef>
                        <a:spcAft>
                          <a:spcPts val="0"/>
                        </a:spcAft>
                      </a:pPr>
                      <a:r>
                        <a:rPr lang="tr-TR" sz="2000">
                          <a:latin typeface="Times New Roman"/>
                          <a:ea typeface="Times New Roman"/>
                        </a:rPr>
                        <a:t>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dirty="0">
                          <a:latin typeface="Times New Roman"/>
                          <a:ea typeface="Times New Roman"/>
                        </a:rPr>
                        <a:t>0</a:t>
                      </a: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5493">
                <a:tc>
                  <a:txBody>
                    <a:bodyPr/>
                    <a:lstStyle/>
                    <a:p>
                      <a:pPr algn="just">
                        <a:spcBef>
                          <a:spcPts val="600"/>
                        </a:spcBef>
                        <a:spcAft>
                          <a:spcPts val="0"/>
                        </a:spcAft>
                      </a:pPr>
                      <a:r>
                        <a:rPr lang="tr-TR" sz="2000">
                          <a:latin typeface="Times New Roman"/>
                          <a:ea typeface="Times New Roman"/>
                        </a:rPr>
                        <a:t>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b="1" dirty="0">
                          <a:solidFill>
                            <a:srgbClr val="FF0000"/>
                          </a:solidFill>
                          <a:latin typeface="Times New Roman"/>
                          <a:ea typeface="Times New Roman"/>
                        </a:rPr>
                        <a:t>1</a:t>
                      </a:r>
                      <a:endParaRPr lang="tr-TR" sz="2000" dirty="0">
                        <a:solidFill>
                          <a:srgbClr val="FF0000"/>
                        </a:solidFill>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5493">
                <a:tc>
                  <a:txBody>
                    <a:bodyPr/>
                    <a:lstStyle/>
                    <a:p>
                      <a:pPr algn="just">
                        <a:spcBef>
                          <a:spcPts val="600"/>
                        </a:spcBef>
                        <a:spcAft>
                          <a:spcPts val="0"/>
                        </a:spcAft>
                      </a:pPr>
                      <a:r>
                        <a:rPr lang="tr-TR" sz="2000">
                          <a:latin typeface="Times New Roman"/>
                          <a:ea typeface="Times New Roman"/>
                        </a:rPr>
                        <a:t>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b="1" dirty="0">
                          <a:solidFill>
                            <a:srgbClr val="FF0000"/>
                          </a:solidFill>
                          <a:latin typeface="Times New Roman"/>
                          <a:ea typeface="Times New Roman"/>
                        </a:rPr>
                        <a:t>1</a:t>
                      </a:r>
                      <a:endParaRPr lang="tr-TR" sz="2000" dirty="0">
                        <a:solidFill>
                          <a:srgbClr val="FF0000"/>
                        </a:solidFill>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05493">
                <a:tc>
                  <a:txBody>
                    <a:bodyPr/>
                    <a:lstStyle/>
                    <a:p>
                      <a:pPr algn="just">
                        <a:spcBef>
                          <a:spcPts val="600"/>
                        </a:spcBef>
                        <a:spcAft>
                          <a:spcPts val="0"/>
                        </a:spcAft>
                      </a:pPr>
                      <a:r>
                        <a:rPr lang="tr-TR" sz="2000">
                          <a:latin typeface="Times New Roman"/>
                          <a:ea typeface="Times New Roman"/>
                        </a:rPr>
                        <a:t>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0"/>
                        </a:spcAft>
                      </a:pPr>
                      <a:r>
                        <a:rPr lang="tr-TR" sz="2000" b="1" dirty="0">
                          <a:solidFill>
                            <a:srgbClr val="FF0000"/>
                          </a:solidFill>
                          <a:latin typeface="Times New Roman"/>
                          <a:ea typeface="Times New Roman"/>
                        </a:rPr>
                        <a:t>1</a:t>
                      </a:r>
                      <a:endParaRPr lang="tr-TR" sz="2000" dirty="0">
                        <a:solidFill>
                          <a:srgbClr val="FF0000"/>
                        </a:solidFill>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05493">
                <a:tc>
                  <a:txBody>
                    <a:bodyPr/>
                    <a:lstStyle/>
                    <a:p>
                      <a:pPr algn="just">
                        <a:spcBef>
                          <a:spcPts val="600"/>
                        </a:spcBef>
                        <a:spcAft>
                          <a:spcPts val="0"/>
                        </a:spcAft>
                      </a:pPr>
                      <a:r>
                        <a:rPr lang="tr-TR" sz="2000">
                          <a:latin typeface="Times New Roman"/>
                          <a:ea typeface="Times New Roman"/>
                        </a:rPr>
                        <a:t>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Bef>
                          <a:spcPts val="600"/>
                        </a:spcBef>
                        <a:spcAft>
                          <a:spcPts val="0"/>
                        </a:spcAft>
                      </a:pPr>
                      <a:r>
                        <a:rPr lang="tr-TR" sz="20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Bef>
                          <a:spcPts val="600"/>
                        </a:spcBef>
                        <a:spcAft>
                          <a:spcPts val="0"/>
                        </a:spcAft>
                      </a:pPr>
                      <a:r>
                        <a:rPr lang="tr-TR" sz="20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Bef>
                          <a:spcPts val="600"/>
                        </a:spcBef>
                        <a:spcAft>
                          <a:spcPts val="0"/>
                        </a:spcAft>
                      </a:pPr>
                      <a:r>
                        <a:rPr lang="tr-TR" sz="2000" b="1" dirty="0">
                          <a:solidFill>
                            <a:srgbClr val="FF0000"/>
                          </a:solidFill>
                          <a:latin typeface="Times New Roman"/>
                          <a:ea typeface="Times New Roman"/>
                        </a:rPr>
                        <a:t>1</a:t>
                      </a:r>
                      <a:endParaRPr lang="tr-TR" sz="2000" dirty="0">
                        <a:solidFill>
                          <a:srgbClr val="FF0000"/>
                        </a:solidFill>
                        <a:latin typeface="Times New Roman"/>
                        <a:ea typeface="Times New Roman"/>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8"/>
                  </a:ext>
                </a:extLst>
              </a:tr>
            </a:tbl>
          </a:graphicData>
        </a:graphic>
      </p:graphicFrame>
      <p:sp>
        <p:nvSpPr>
          <p:cNvPr id="6" name="5 Dikdörtgen"/>
          <p:cNvSpPr>
            <a:spLocks noChangeArrowheads="1"/>
          </p:cNvSpPr>
          <p:nvPr/>
        </p:nvSpPr>
        <p:spPr bwMode="auto">
          <a:xfrm>
            <a:off x="2706688" y="3800475"/>
            <a:ext cx="4062412" cy="400050"/>
          </a:xfrm>
          <a:prstGeom prst="rect">
            <a:avLst/>
          </a:prstGeom>
          <a:noFill/>
          <a:ln w="9525">
            <a:noFill/>
            <a:miter lim="800000"/>
            <a:headEnd/>
            <a:tailEnd/>
          </a:ln>
        </p:spPr>
        <p:txBody>
          <a:bodyPr wrap="square">
            <a:spAutoFit/>
          </a:bodyPr>
          <a:lstStyle/>
          <a:p>
            <a:r>
              <a:rPr lang="tr-TR" sz="2000" b="0" i="1" dirty="0" smtClean="0"/>
              <a:t>B</a:t>
            </a:r>
            <a:r>
              <a:rPr lang="en-US" sz="2000" b="0" dirty="0" smtClean="0"/>
              <a:t>=</a:t>
            </a:r>
            <a:r>
              <a:rPr lang="tr-TR" sz="2000" b="0" dirty="0" smtClean="0"/>
              <a:t>0</a:t>
            </a:r>
            <a:r>
              <a:rPr lang="tr-TR" sz="2000" b="0" i="1" dirty="0" smtClean="0"/>
              <a:t> </a:t>
            </a:r>
            <a:r>
              <a:rPr lang="en-US" sz="2000" b="0" dirty="0" smtClean="0"/>
              <a:t>and</a:t>
            </a:r>
            <a:r>
              <a:rPr lang="en-US" sz="2000" b="0" i="1" dirty="0" smtClean="0"/>
              <a:t> </a:t>
            </a:r>
            <a:r>
              <a:rPr lang="tr-TR" sz="2000" b="0" i="1" dirty="0" smtClean="0"/>
              <a:t>C</a:t>
            </a:r>
            <a:r>
              <a:rPr lang="en-US" sz="2000" b="0" dirty="0" smtClean="0"/>
              <a:t>=1</a:t>
            </a:r>
            <a:endParaRPr lang="tr-TR" sz="2000" b="0" dirty="0"/>
          </a:p>
        </p:txBody>
      </p:sp>
      <p:sp>
        <p:nvSpPr>
          <p:cNvPr id="7" name="6 Dikdörtgen"/>
          <p:cNvSpPr>
            <a:spLocks noChangeArrowheads="1"/>
          </p:cNvSpPr>
          <p:nvPr/>
        </p:nvSpPr>
        <p:spPr bwMode="auto">
          <a:xfrm>
            <a:off x="2754313" y="5100638"/>
            <a:ext cx="614271" cy="400110"/>
          </a:xfrm>
          <a:prstGeom prst="rect">
            <a:avLst/>
          </a:prstGeom>
          <a:noFill/>
          <a:ln w="9525">
            <a:noFill/>
            <a:miter lim="800000"/>
            <a:headEnd/>
            <a:tailEnd/>
          </a:ln>
        </p:spPr>
        <p:txBody>
          <a:bodyPr wrap="none">
            <a:spAutoFit/>
          </a:bodyPr>
          <a:lstStyle/>
          <a:p>
            <a:r>
              <a:rPr lang="tr-TR" sz="2000" b="0" i="1" dirty="0" smtClean="0"/>
              <a:t>A</a:t>
            </a:r>
            <a:r>
              <a:rPr lang="en-US" sz="2000" b="0" dirty="0" smtClean="0"/>
              <a:t>=1</a:t>
            </a:r>
            <a:endParaRPr lang="tr-TR" sz="2000" b="0" dirty="0"/>
          </a:p>
        </p:txBody>
      </p:sp>
      <p:sp>
        <p:nvSpPr>
          <p:cNvPr id="8" name="AutoShape 1"/>
          <p:cNvSpPr>
            <a:spLocks/>
          </p:cNvSpPr>
          <p:nvPr/>
        </p:nvSpPr>
        <p:spPr bwMode="auto">
          <a:xfrm>
            <a:off x="2565400" y="4738688"/>
            <a:ext cx="92075" cy="1217612"/>
          </a:xfrm>
          <a:prstGeom prst="rightBrace">
            <a:avLst>
              <a:gd name="adj1" fmla="val 74937"/>
              <a:gd name="adj2" fmla="val 50000"/>
            </a:avLst>
          </a:prstGeom>
          <a:noFill/>
          <a:ln w="9525">
            <a:solidFill>
              <a:srgbClr val="000000"/>
            </a:solidFill>
            <a:round/>
            <a:headEnd/>
            <a:tailEnd/>
          </a:ln>
        </p:spPr>
        <p:txBody>
          <a:bodyPr/>
          <a:lstStyle/>
          <a:p>
            <a:endParaRPr lang="tr-TR"/>
          </a:p>
        </p:txBody>
      </p:sp>
      <p:cxnSp>
        <p:nvCxnSpPr>
          <p:cNvPr id="10" name="Düz Ok Bağlayıcısı 9"/>
          <p:cNvCxnSpPr/>
          <p:nvPr/>
        </p:nvCxnSpPr>
        <p:spPr bwMode="auto">
          <a:xfrm>
            <a:off x="2336640" y="4001632"/>
            <a:ext cx="22876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6673</TotalTime>
  <Words>884</Words>
  <Application>Microsoft Office PowerPoint</Application>
  <PresentationFormat>Ekran Gösterisi (4:3)</PresentationFormat>
  <Paragraphs>272</Paragraphs>
  <Slides>14</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14</vt:i4>
      </vt:variant>
    </vt:vector>
  </HeadingPairs>
  <TitlesOfParts>
    <vt:vector size="20" baseType="lpstr">
      <vt:lpstr>Calibri</vt:lpstr>
      <vt:lpstr>Comic Sans MS</vt:lpstr>
      <vt:lpstr>Helvetica</vt:lpstr>
      <vt:lpstr>Times New Roman</vt:lpstr>
      <vt:lpstr>Wingdings</vt:lpstr>
      <vt:lpstr>overview</vt:lpstr>
      <vt:lpstr>BOOLEAN ALGEBRA</vt:lpstr>
      <vt:lpstr>BOOLEAN ALGEBRA</vt:lpstr>
      <vt:lpstr>Laws of Boolean Algebra</vt:lpstr>
      <vt:lpstr>Boolean Algebra Rules</vt:lpstr>
      <vt:lpstr>Boolean Algebra Rules</vt:lpstr>
      <vt:lpstr>Boolean Algebra Rules</vt:lpstr>
      <vt:lpstr>De Morgan Theorems</vt:lpstr>
      <vt:lpstr>Truth Table</vt:lpstr>
      <vt:lpstr>Truth Table</vt:lpstr>
      <vt:lpstr>Truth Table</vt:lpstr>
      <vt:lpstr>Venn Diagrams</vt:lpstr>
      <vt:lpstr>Venn Diagrams</vt:lpstr>
      <vt:lpstr>Simplification of Logical Expressions</vt:lpstr>
      <vt:lpstr>Simplification of Logical Expressions</vt:lpstr>
    </vt:vector>
  </TitlesOfParts>
  <Company>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Windows User</cp:lastModifiedBy>
  <cp:revision>262</cp:revision>
  <cp:lastPrinted>2001-01-30T20:22:47Z</cp:lastPrinted>
  <dcterms:created xsi:type="dcterms:W3CDTF">1999-07-07T12:46:17Z</dcterms:created>
  <dcterms:modified xsi:type="dcterms:W3CDTF">2018-11-01T11:01:21Z</dcterms:modified>
</cp:coreProperties>
</file>