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62" r:id="rId5"/>
    <p:sldId id="265" r:id="rId6"/>
    <p:sldId id="269" r:id="rId7"/>
    <p:sldId id="258" r:id="rId8"/>
    <p:sldId id="264" r:id="rId9"/>
    <p:sldId id="271" r:id="rId10"/>
    <p:sldId id="272" r:id="rId11"/>
    <p:sldId id="259" r:id="rId12"/>
    <p:sldId id="261" r:id="rId13"/>
    <p:sldId id="268" r:id="rId14"/>
    <p:sldId id="270" r:id="rId15"/>
    <p:sldId id="266" r:id="rId16"/>
    <p:sldId id="267"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BC039-21EF-468A-8CB9-64F35564C8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tr-TR"/>
        </a:p>
      </dgm:t>
    </dgm:pt>
    <dgm:pt modelId="{3AF6628D-59C1-4076-A956-284D16C98146}">
      <dgm:prSet phldrT="[Metin]"/>
      <dgm:spPr/>
      <dgm:t>
        <a:bodyPr/>
        <a:lstStyle/>
        <a:p>
          <a:r>
            <a:rPr lang="tr-TR" dirty="0"/>
            <a:t>Beyzanur DERMİR (Proje Yürütücüsü)</a:t>
          </a:r>
        </a:p>
      </dgm:t>
    </dgm:pt>
    <dgm:pt modelId="{535EBA21-79DB-4C8C-BDD3-F1DD67B7F02F}" type="parTrans" cxnId="{D511688C-9F42-43BB-BDCC-9B7E1F7B2A2D}">
      <dgm:prSet/>
      <dgm:spPr/>
      <dgm:t>
        <a:bodyPr/>
        <a:lstStyle/>
        <a:p>
          <a:endParaRPr lang="tr-TR"/>
        </a:p>
      </dgm:t>
    </dgm:pt>
    <dgm:pt modelId="{F9FD986B-372A-40CF-AB00-6203D439D4EF}" type="sibTrans" cxnId="{D511688C-9F42-43BB-BDCC-9B7E1F7B2A2D}">
      <dgm:prSet/>
      <dgm:spPr/>
      <dgm:t>
        <a:bodyPr/>
        <a:lstStyle/>
        <a:p>
          <a:endParaRPr lang="tr-TR"/>
        </a:p>
      </dgm:t>
    </dgm:pt>
    <dgm:pt modelId="{F85772B8-0A1B-4ABF-8C00-C5988987C405}">
      <dgm:prSet phldrT="[Metin]"/>
      <dgm:spPr/>
      <dgm:t>
        <a:bodyPr/>
        <a:lstStyle/>
        <a:p>
          <a:r>
            <a:rPr lang="tr-TR" dirty="0" err="1"/>
            <a:t>Frontend</a:t>
          </a:r>
          <a:r>
            <a:rPr lang="tr-TR" dirty="0"/>
            <a:t> Ekip Üyesi-1</a:t>
          </a:r>
        </a:p>
      </dgm:t>
    </dgm:pt>
    <dgm:pt modelId="{7C8DDABC-419D-470E-9253-BA63ED859B37}" type="parTrans" cxnId="{0F8B1CCB-0EEE-409A-BA08-62AB8515070B}">
      <dgm:prSet/>
      <dgm:spPr/>
      <dgm:t>
        <a:bodyPr/>
        <a:lstStyle/>
        <a:p>
          <a:endParaRPr lang="tr-TR"/>
        </a:p>
      </dgm:t>
    </dgm:pt>
    <dgm:pt modelId="{768A1BC6-3A12-42FA-9ADB-17CD83A95277}" type="sibTrans" cxnId="{0F8B1CCB-0EEE-409A-BA08-62AB8515070B}">
      <dgm:prSet/>
      <dgm:spPr/>
      <dgm:t>
        <a:bodyPr/>
        <a:lstStyle/>
        <a:p>
          <a:endParaRPr lang="tr-TR"/>
        </a:p>
      </dgm:t>
    </dgm:pt>
    <dgm:pt modelId="{EF08F487-1D69-4497-847E-1AE63D74A90C}">
      <dgm:prSet phldrT="[Metin]"/>
      <dgm:spPr/>
      <dgm:t>
        <a:bodyPr/>
        <a:lstStyle/>
        <a:p>
          <a:r>
            <a:rPr lang="tr-TR" dirty="0" err="1"/>
            <a:t>Backend</a:t>
          </a:r>
          <a:r>
            <a:rPr lang="tr-TR" dirty="0"/>
            <a:t> Ekip Üyesi-1</a:t>
          </a:r>
        </a:p>
      </dgm:t>
    </dgm:pt>
    <dgm:pt modelId="{52F2D552-10BD-4269-9A9B-CC186D6D660F}" type="parTrans" cxnId="{92E2D6AE-9945-454A-A31F-99DB0362A6BA}">
      <dgm:prSet/>
      <dgm:spPr/>
      <dgm:t>
        <a:bodyPr/>
        <a:lstStyle/>
        <a:p>
          <a:endParaRPr lang="tr-TR"/>
        </a:p>
      </dgm:t>
    </dgm:pt>
    <dgm:pt modelId="{BE3AB181-6823-4D7D-A8DB-1214A40548CD}" type="sibTrans" cxnId="{92E2D6AE-9945-454A-A31F-99DB0362A6BA}">
      <dgm:prSet/>
      <dgm:spPr/>
      <dgm:t>
        <a:bodyPr/>
        <a:lstStyle/>
        <a:p>
          <a:endParaRPr lang="tr-TR"/>
        </a:p>
      </dgm:t>
    </dgm:pt>
    <dgm:pt modelId="{E00FBA86-6752-48D5-B55A-B26201BFA636}">
      <dgm:prSet phldrT="[Metin]"/>
      <dgm:spPr/>
      <dgm:t>
        <a:bodyPr/>
        <a:lstStyle/>
        <a:p>
          <a:r>
            <a:rPr lang="tr-TR" dirty="0" err="1"/>
            <a:t>Frontend</a:t>
          </a:r>
          <a:r>
            <a:rPr lang="tr-TR" dirty="0"/>
            <a:t> Ekip Üyesi-2</a:t>
          </a:r>
        </a:p>
      </dgm:t>
    </dgm:pt>
    <dgm:pt modelId="{8DCCC6DD-998F-4D9F-B43D-64359209A992}" type="parTrans" cxnId="{92E4B4D4-CD87-42FD-BC12-C509CDEC7EF3}">
      <dgm:prSet/>
      <dgm:spPr/>
      <dgm:t>
        <a:bodyPr/>
        <a:lstStyle/>
        <a:p>
          <a:endParaRPr lang="tr-TR"/>
        </a:p>
      </dgm:t>
    </dgm:pt>
    <dgm:pt modelId="{F3121038-D251-4DA5-BF5B-C79410C34069}" type="sibTrans" cxnId="{92E4B4D4-CD87-42FD-BC12-C509CDEC7EF3}">
      <dgm:prSet/>
      <dgm:spPr/>
      <dgm:t>
        <a:bodyPr/>
        <a:lstStyle/>
        <a:p>
          <a:endParaRPr lang="tr-TR"/>
        </a:p>
      </dgm:t>
    </dgm:pt>
    <dgm:pt modelId="{87EAA660-A3CF-40B3-B735-FDF7A70A61C0}">
      <dgm:prSet phldrT="[Metin]"/>
      <dgm:spPr/>
      <dgm:t>
        <a:bodyPr/>
        <a:lstStyle/>
        <a:p>
          <a:r>
            <a:rPr lang="tr-TR" dirty="0" err="1"/>
            <a:t>Backend</a:t>
          </a:r>
          <a:r>
            <a:rPr lang="tr-TR" dirty="0"/>
            <a:t> Ekip Üyesi-2</a:t>
          </a:r>
        </a:p>
      </dgm:t>
    </dgm:pt>
    <dgm:pt modelId="{8117DAE4-B2EF-4F8A-8414-596D7CEDD83D}" type="parTrans" cxnId="{0BCF8D91-2C3C-4667-A325-53F7DAAF04D4}">
      <dgm:prSet/>
      <dgm:spPr/>
      <dgm:t>
        <a:bodyPr/>
        <a:lstStyle/>
        <a:p>
          <a:endParaRPr lang="tr-TR"/>
        </a:p>
      </dgm:t>
    </dgm:pt>
    <dgm:pt modelId="{E9B512E8-AE4B-4763-8301-78802E01DCF0}" type="sibTrans" cxnId="{0BCF8D91-2C3C-4667-A325-53F7DAAF04D4}">
      <dgm:prSet/>
      <dgm:spPr/>
      <dgm:t>
        <a:bodyPr/>
        <a:lstStyle/>
        <a:p>
          <a:endParaRPr lang="tr-TR"/>
        </a:p>
      </dgm:t>
    </dgm:pt>
    <dgm:pt modelId="{8CE8BC9F-4DA1-40FE-91B0-0D49B1ECDA30}">
      <dgm:prSet phldrT="[Metin]"/>
      <dgm:spPr/>
      <dgm:t>
        <a:bodyPr/>
        <a:lstStyle/>
        <a:p>
          <a:r>
            <a:rPr lang="tr-TR" dirty="0"/>
            <a:t>Beyzanur DEMİR(Yapay Zeka Ekip Üyesi-1)</a:t>
          </a:r>
        </a:p>
      </dgm:t>
    </dgm:pt>
    <dgm:pt modelId="{1013B9E6-7DF9-45E6-A850-77019AD25371}" type="parTrans" cxnId="{AACAB5DF-654F-4C6A-8FF0-C069BF73A1F1}">
      <dgm:prSet/>
      <dgm:spPr/>
      <dgm:t>
        <a:bodyPr/>
        <a:lstStyle/>
        <a:p>
          <a:endParaRPr lang="tr-TR"/>
        </a:p>
      </dgm:t>
    </dgm:pt>
    <dgm:pt modelId="{BE18F707-0541-404E-9809-95316D449854}" type="sibTrans" cxnId="{AACAB5DF-654F-4C6A-8FF0-C069BF73A1F1}">
      <dgm:prSet/>
      <dgm:spPr/>
      <dgm:t>
        <a:bodyPr/>
        <a:lstStyle/>
        <a:p>
          <a:endParaRPr lang="tr-TR"/>
        </a:p>
      </dgm:t>
    </dgm:pt>
    <dgm:pt modelId="{5BB183D0-A9D9-496A-B2EE-608DCD363DEA}">
      <dgm:prSet phldrT="[Metin]"/>
      <dgm:spPr/>
      <dgm:t>
        <a:bodyPr/>
        <a:lstStyle/>
        <a:p>
          <a:r>
            <a:rPr lang="tr-TR" dirty="0"/>
            <a:t>Yapay Zeka Ekip Üyesi-2</a:t>
          </a:r>
        </a:p>
      </dgm:t>
    </dgm:pt>
    <dgm:pt modelId="{FC4E923B-6622-4F2C-BDA2-89BD7698E985}" type="parTrans" cxnId="{E930B119-65BC-4EF3-A832-72F66DC6E6C0}">
      <dgm:prSet/>
      <dgm:spPr/>
      <dgm:t>
        <a:bodyPr/>
        <a:lstStyle/>
        <a:p>
          <a:endParaRPr lang="tr-TR"/>
        </a:p>
      </dgm:t>
    </dgm:pt>
    <dgm:pt modelId="{A809E425-9C13-44E9-B549-F5141D7D366A}" type="sibTrans" cxnId="{E930B119-65BC-4EF3-A832-72F66DC6E6C0}">
      <dgm:prSet/>
      <dgm:spPr/>
      <dgm:t>
        <a:bodyPr/>
        <a:lstStyle/>
        <a:p>
          <a:endParaRPr lang="tr-TR"/>
        </a:p>
      </dgm:t>
    </dgm:pt>
    <dgm:pt modelId="{3B84187F-C155-4162-A8FD-CF294B0BD729}" type="pres">
      <dgm:prSet presAssocID="{A9FBC039-21EF-468A-8CB9-64F35564C80A}" presName="hierChild1" presStyleCnt="0">
        <dgm:presLayoutVars>
          <dgm:chPref val="1"/>
          <dgm:dir/>
          <dgm:animOne val="branch"/>
          <dgm:animLvl val="lvl"/>
          <dgm:resizeHandles/>
        </dgm:presLayoutVars>
      </dgm:prSet>
      <dgm:spPr/>
    </dgm:pt>
    <dgm:pt modelId="{1C1DC3E3-681E-492B-848C-BAAE27F032AF}" type="pres">
      <dgm:prSet presAssocID="{3AF6628D-59C1-4076-A956-284D16C98146}" presName="hierRoot1" presStyleCnt="0"/>
      <dgm:spPr/>
    </dgm:pt>
    <dgm:pt modelId="{04C508F0-5B1E-4C14-8D4D-DE49B5D38CC4}" type="pres">
      <dgm:prSet presAssocID="{3AF6628D-59C1-4076-A956-284D16C98146}" presName="composite" presStyleCnt="0"/>
      <dgm:spPr/>
    </dgm:pt>
    <dgm:pt modelId="{9A579348-6D31-426C-932E-5EAA69E1B8A3}" type="pres">
      <dgm:prSet presAssocID="{3AF6628D-59C1-4076-A956-284D16C98146}" presName="background" presStyleLbl="node0" presStyleIdx="0" presStyleCnt="1"/>
      <dgm:spPr/>
    </dgm:pt>
    <dgm:pt modelId="{1466E87D-45EA-4C20-A7D0-CC48F53C265C}" type="pres">
      <dgm:prSet presAssocID="{3AF6628D-59C1-4076-A956-284D16C98146}" presName="text" presStyleLbl="fgAcc0" presStyleIdx="0" presStyleCnt="1" custLinFactNeighborX="1676" custLinFactNeighborY="-16763">
        <dgm:presLayoutVars>
          <dgm:chPref val="3"/>
        </dgm:presLayoutVars>
      </dgm:prSet>
      <dgm:spPr/>
    </dgm:pt>
    <dgm:pt modelId="{392B20DB-1FFE-4180-A119-393E861DA51C}" type="pres">
      <dgm:prSet presAssocID="{3AF6628D-59C1-4076-A956-284D16C98146}" presName="hierChild2" presStyleCnt="0"/>
      <dgm:spPr/>
    </dgm:pt>
    <dgm:pt modelId="{50DB836D-A887-4FB7-8EDE-A092781B8CE3}" type="pres">
      <dgm:prSet presAssocID="{7C8DDABC-419D-470E-9253-BA63ED859B37}" presName="Name10" presStyleLbl="parChTrans1D2" presStyleIdx="0" presStyleCnt="6"/>
      <dgm:spPr/>
    </dgm:pt>
    <dgm:pt modelId="{92C6C649-689F-4458-8E81-05E4B05E01AD}" type="pres">
      <dgm:prSet presAssocID="{F85772B8-0A1B-4ABF-8C00-C5988987C405}" presName="hierRoot2" presStyleCnt="0"/>
      <dgm:spPr/>
    </dgm:pt>
    <dgm:pt modelId="{E468855D-5FFE-4E57-BB1A-762A6756B94A}" type="pres">
      <dgm:prSet presAssocID="{F85772B8-0A1B-4ABF-8C00-C5988987C405}" presName="composite2" presStyleCnt="0"/>
      <dgm:spPr/>
    </dgm:pt>
    <dgm:pt modelId="{BCDE38DD-DCDF-4716-A22B-55820F8D3A74}" type="pres">
      <dgm:prSet presAssocID="{F85772B8-0A1B-4ABF-8C00-C5988987C405}" presName="background2" presStyleLbl="node2" presStyleIdx="0" presStyleCnt="6"/>
      <dgm:spPr/>
    </dgm:pt>
    <dgm:pt modelId="{3479BBC7-9FFF-4501-AAA4-0F945E3CC893}" type="pres">
      <dgm:prSet presAssocID="{F85772B8-0A1B-4ABF-8C00-C5988987C405}" presName="text2" presStyleLbl="fgAcc2" presStyleIdx="0" presStyleCnt="6">
        <dgm:presLayoutVars>
          <dgm:chPref val="3"/>
        </dgm:presLayoutVars>
      </dgm:prSet>
      <dgm:spPr/>
    </dgm:pt>
    <dgm:pt modelId="{5709EDEC-7C95-46EF-9138-BC19E5F6B3EA}" type="pres">
      <dgm:prSet presAssocID="{F85772B8-0A1B-4ABF-8C00-C5988987C405}" presName="hierChild3" presStyleCnt="0"/>
      <dgm:spPr/>
    </dgm:pt>
    <dgm:pt modelId="{F1904247-AAA6-466B-9BBB-CB9BB2E0ECBF}" type="pres">
      <dgm:prSet presAssocID="{8DCCC6DD-998F-4D9F-B43D-64359209A992}" presName="Name10" presStyleLbl="parChTrans1D2" presStyleIdx="1" presStyleCnt="6"/>
      <dgm:spPr/>
    </dgm:pt>
    <dgm:pt modelId="{E30EA2BA-FE4B-4591-AD86-A6E994E63F9C}" type="pres">
      <dgm:prSet presAssocID="{E00FBA86-6752-48D5-B55A-B26201BFA636}" presName="hierRoot2" presStyleCnt="0"/>
      <dgm:spPr/>
    </dgm:pt>
    <dgm:pt modelId="{0410ACE5-6777-4096-AA84-F59E465C7D45}" type="pres">
      <dgm:prSet presAssocID="{E00FBA86-6752-48D5-B55A-B26201BFA636}" presName="composite2" presStyleCnt="0"/>
      <dgm:spPr/>
    </dgm:pt>
    <dgm:pt modelId="{24973D90-DFC7-4F60-B36F-7877F2102053}" type="pres">
      <dgm:prSet presAssocID="{E00FBA86-6752-48D5-B55A-B26201BFA636}" presName="background2" presStyleLbl="node2" presStyleIdx="1" presStyleCnt="6"/>
      <dgm:spPr/>
    </dgm:pt>
    <dgm:pt modelId="{BE0DC02F-5C3A-4836-A533-DF363E83C72B}" type="pres">
      <dgm:prSet presAssocID="{E00FBA86-6752-48D5-B55A-B26201BFA636}" presName="text2" presStyleLbl="fgAcc2" presStyleIdx="1" presStyleCnt="6">
        <dgm:presLayoutVars>
          <dgm:chPref val="3"/>
        </dgm:presLayoutVars>
      </dgm:prSet>
      <dgm:spPr/>
    </dgm:pt>
    <dgm:pt modelId="{C8FC9A4B-2BE1-4FAB-9F6D-FAF7AA1B7D13}" type="pres">
      <dgm:prSet presAssocID="{E00FBA86-6752-48D5-B55A-B26201BFA636}" presName="hierChild3" presStyleCnt="0"/>
      <dgm:spPr/>
    </dgm:pt>
    <dgm:pt modelId="{17561DB8-CB62-4CDC-9B65-573D8C96EF7F}" type="pres">
      <dgm:prSet presAssocID="{52F2D552-10BD-4269-9A9B-CC186D6D660F}" presName="Name10" presStyleLbl="parChTrans1D2" presStyleIdx="2" presStyleCnt="6"/>
      <dgm:spPr/>
    </dgm:pt>
    <dgm:pt modelId="{582DB0FA-B6BB-43EF-8A61-5B3DD24AADC5}" type="pres">
      <dgm:prSet presAssocID="{EF08F487-1D69-4497-847E-1AE63D74A90C}" presName="hierRoot2" presStyleCnt="0"/>
      <dgm:spPr/>
    </dgm:pt>
    <dgm:pt modelId="{7AFF49B7-B5F7-42E5-8CA4-41ECBC9CDD90}" type="pres">
      <dgm:prSet presAssocID="{EF08F487-1D69-4497-847E-1AE63D74A90C}" presName="composite2" presStyleCnt="0"/>
      <dgm:spPr/>
    </dgm:pt>
    <dgm:pt modelId="{4FC51981-2F23-453B-8778-1E5F61A00FF4}" type="pres">
      <dgm:prSet presAssocID="{EF08F487-1D69-4497-847E-1AE63D74A90C}" presName="background2" presStyleLbl="node2" presStyleIdx="2" presStyleCnt="6"/>
      <dgm:spPr/>
    </dgm:pt>
    <dgm:pt modelId="{C7659675-5846-4381-B3CC-31C06FA8A819}" type="pres">
      <dgm:prSet presAssocID="{EF08F487-1D69-4497-847E-1AE63D74A90C}" presName="text2" presStyleLbl="fgAcc2" presStyleIdx="2" presStyleCnt="6">
        <dgm:presLayoutVars>
          <dgm:chPref val="3"/>
        </dgm:presLayoutVars>
      </dgm:prSet>
      <dgm:spPr/>
    </dgm:pt>
    <dgm:pt modelId="{AB1A4CB1-0284-4753-97C6-6D96D287FDF6}" type="pres">
      <dgm:prSet presAssocID="{EF08F487-1D69-4497-847E-1AE63D74A90C}" presName="hierChild3" presStyleCnt="0"/>
      <dgm:spPr/>
    </dgm:pt>
    <dgm:pt modelId="{6D407453-1193-4298-A325-BCA1D5B97650}" type="pres">
      <dgm:prSet presAssocID="{8117DAE4-B2EF-4F8A-8414-596D7CEDD83D}" presName="Name10" presStyleLbl="parChTrans1D2" presStyleIdx="3" presStyleCnt="6"/>
      <dgm:spPr/>
    </dgm:pt>
    <dgm:pt modelId="{48C5EC2E-C09C-427B-A8CA-740FD4627551}" type="pres">
      <dgm:prSet presAssocID="{87EAA660-A3CF-40B3-B735-FDF7A70A61C0}" presName="hierRoot2" presStyleCnt="0"/>
      <dgm:spPr/>
    </dgm:pt>
    <dgm:pt modelId="{83429C00-3444-4A09-B7A2-678972292910}" type="pres">
      <dgm:prSet presAssocID="{87EAA660-A3CF-40B3-B735-FDF7A70A61C0}" presName="composite2" presStyleCnt="0"/>
      <dgm:spPr/>
    </dgm:pt>
    <dgm:pt modelId="{29CBC404-D2D5-4F77-9D02-A35F819B35FB}" type="pres">
      <dgm:prSet presAssocID="{87EAA660-A3CF-40B3-B735-FDF7A70A61C0}" presName="background2" presStyleLbl="node2" presStyleIdx="3" presStyleCnt="6"/>
      <dgm:spPr/>
    </dgm:pt>
    <dgm:pt modelId="{296B797E-1D43-4353-8C28-9EFD50901819}" type="pres">
      <dgm:prSet presAssocID="{87EAA660-A3CF-40B3-B735-FDF7A70A61C0}" presName="text2" presStyleLbl="fgAcc2" presStyleIdx="3" presStyleCnt="6">
        <dgm:presLayoutVars>
          <dgm:chPref val="3"/>
        </dgm:presLayoutVars>
      </dgm:prSet>
      <dgm:spPr/>
    </dgm:pt>
    <dgm:pt modelId="{AE237843-B207-4C0E-A669-3BDF7409C3B0}" type="pres">
      <dgm:prSet presAssocID="{87EAA660-A3CF-40B3-B735-FDF7A70A61C0}" presName="hierChild3" presStyleCnt="0"/>
      <dgm:spPr/>
    </dgm:pt>
    <dgm:pt modelId="{87EE1015-9B4C-4E58-8FBA-E651FB271F9F}" type="pres">
      <dgm:prSet presAssocID="{1013B9E6-7DF9-45E6-A850-77019AD25371}" presName="Name10" presStyleLbl="parChTrans1D2" presStyleIdx="4" presStyleCnt="6"/>
      <dgm:spPr/>
    </dgm:pt>
    <dgm:pt modelId="{C8517DD7-64F7-4B5B-8F02-49E80A9557F1}" type="pres">
      <dgm:prSet presAssocID="{8CE8BC9F-4DA1-40FE-91B0-0D49B1ECDA30}" presName="hierRoot2" presStyleCnt="0"/>
      <dgm:spPr/>
    </dgm:pt>
    <dgm:pt modelId="{22892EB3-D315-4BB2-A707-30FD04F9896C}" type="pres">
      <dgm:prSet presAssocID="{8CE8BC9F-4DA1-40FE-91B0-0D49B1ECDA30}" presName="composite2" presStyleCnt="0"/>
      <dgm:spPr/>
    </dgm:pt>
    <dgm:pt modelId="{9FE40590-6DED-408B-AEB5-F6D9D6CA1068}" type="pres">
      <dgm:prSet presAssocID="{8CE8BC9F-4DA1-40FE-91B0-0D49B1ECDA30}" presName="background2" presStyleLbl="node2" presStyleIdx="4" presStyleCnt="6"/>
      <dgm:spPr/>
    </dgm:pt>
    <dgm:pt modelId="{AF261B67-E2CA-4B0E-BCDE-110E4A2434F0}" type="pres">
      <dgm:prSet presAssocID="{8CE8BC9F-4DA1-40FE-91B0-0D49B1ECDA30}" presName="text2" presStyleLbl="fgAcc2" presStyleIdx="4" presStyleCnt="6">
        <dgm:presLayoutVars>
          <dgm:chPref val="3"/>
        </dgm:presLayoutVars>
      </dgm:prSet>
      <dgm:spPr/>
    </dgm:pt>
    <dgm:pt modelId="{5EB3CD61-BC0B-4209-B62D-F2517281C5C8}" type="pres">
      <dgm:prSet presAssocID="{8CE8BC9F-4DA1-40FE-91B0-0D49B1ECDA30}" presName="hierChild3" presStyleCnt="0"/>
      <dgm:spPr/>
    </dgm:pt>
    <dgm:pt modelId="{FA37E839-A4C3-48DE-AF04-444216423705}" type="pres">
      <dgm:prSet presAssocID="{FC4E923B-6622-4F2C-BDA2-89BD7698E985}" presName="Name10" presStyleLbl="parChTrans1D2" presStyleIdx="5" presStyleCnt="6"/>
      <dgm:spPr/>
    </dgm:pt>
    <dgm:pt modelId="{4EBBB8A9-36F7-4415-8951-A904315E9348}" type="pres">
      <dgm:prSet presAssocID="{5BB183D0-A9D9-496A-B2EE-608DCD363DEA}" presName="hierRoot2" presStyleCnt="0"/>
      <dgm:spPr/>
    </dgm:pt>
    <dgm:pt modelId="{3E159DB7-3E63-4506-BDF3-05C56251FB41}" type="pres">
      <dgm:prSet presAssocID="{5BB183D0-A9D9-496A-B2EE-608DCD363DEA}" presName="composite2" presStyleCnt="0"/>
      <dgm:spPr/>
    </dgm:pt>
    <dgm:pt modelId="{2CB857EB-FE95-4B04-A996-8133DFAAFBFC}" type="pres">
      <dgm:prSet presAssocID="{5BB183D0-A9D9-496A-B2EE-608DCD363DEA}" presName="background2" presStyleLbl="node2" presStyleIdx="5" presStyleCnt="6"/>
      <dgm:spPr/>
    </dgm:pt>
    <dgm:pt modelId="{FB70CED8-26E5-4A11-9389-A5078F32C685}" type="pres">
      <dgm:prSet presAssocID="{5BB183D0-A9D9-496A-B2EE-608DCD363DEA}" presName="text2" presStyleLbl="fgAcc2" presStyleIdx="5" presStyleCnt="6">
        <dgm:presLayoutVars>
          <dgm:chPref val="3"/>
        </dgm:presLayoutVars>
      </dgm:prSet>
      <dgm:spPr/>
    </dgm:pt>
    <dgm:pt modelId="{D53F76F2-4A86-4160-BCFE-1D8004D524A8}" type="pres">
      <dgm:prSet presAssocID="{5BB183D0-A9D9-496A-B2EE-608DCD363DEA}" presName="hierChild3" presStyleCnt="0"/>
      <dgm:spPr/>
    </dgm:pt>
  </dgm:ptLst>
  <dgm:cxnLst>
    <dgm:cxn modelId="{A5FC8D18-0AA7-4A03-80EF-5A29EA0222B8}" type="presOf" srcId="{8117DAE4-B2EF-4F8A-8414-596D7CEDD83D}" destId="{6D407453-1193-4298-A325-BCA1D5B97650}" srcOrd="0" destOrd="0" presId="urn:microsoft.com/office/officeart/2005/8/layout/hierarchy1"/>
    <dgm:cxn modelId="{E930B119-65BC-4EF3-A832-72F66DC6E6C0}" srcId="{3AF6628D-59C1-4076-A956-284D16C98146}" destId="{5BB183D0-A9D9-496A-B2EE-608DCD363DEA}" srcOrd="5" destOrd="0" parTransId="{FC4E923B-6622-4F2C-BDA2-89BD7698E985}" sibTransId="{A809E425-9C13-44E9-B549-F5141D7D366A}"/>
    <dgm:cxn modelId="{B771E320-A372-4C3E-A840-0DBE0349CF2D}" type="presOf" srcId="{A9FBC039-21EF-468A-8CB9-64F35564C80A}" destId="{3B84187F-C155-4162-A8FD-CF294B0BD729}" srcOrd="0" destOrd="0" presId="urn:microsoft.com/office/officeart/2005/8/layout/hierarchy1"/>
    <dgm:cxn modelId="{39E9013D-CDFD-4435-91CD-279C926F28FD}" type="presOf" srcId="{7C8DDABC-419D-470E-9253-BA63ED859B37}" destId="{50DB836D-A887-4FB7-8EDE-A092781B8CE3}" srcOrd="0" destOrd="0" presId="urn:microsoft.com/office/officeart/2005/8/layout/hierarchy1"/>
    <dgm:cxn modelId="{D32E915C-A071-48B2-98A8-E38160BA2F7E}" type="presOf" srcId="{E00FBA86-6752-48D5-B55A-B26201BFA636}" destId="{BE0DC02F-5C3A-4836-A533-DF363E83C72B}" srcOrd="0" destOrd="0" presId="urn:microsoft.com/office/officeart/2005/8/layout/hierarchy1"/>
    <dgm:cxn modelId="{D2ED0E6B-25BE-4920-AAB2-C3618F56FF4B}" type="presOf" srcId="{87EAA660-A3CF-40B3-B735-FDF7A70A61C0}" destId="{296B797E-1D43-4353-8C28-9EFD50901819}" srcOrd="0" destOrd="0" presId="urn:microsoft.com/office/officeart/2005/8/layout/hierarchy1"/>
    <dgm:cxn modelId="{A1ECF750-E052-464E-8ED1-2150E2B71266}" type="presOf" srcId="{52F2D552-10BD-4269-9A9B-CC186D6D660F}" destId="{17561DB8-CB62-4CDC-9B65-573D8C96EF7F}" srcOrd="0" destOrd="0" presId="urn:microsoft.com/office/officeart/2005/8/layout/hierarchy1"/>
    <dgm:cxn modelId="{F7243875-A13B-4A7D-A10C-343F1922DA65}" type="presOf" srcId="{EF08F487-1D69-4497-847E-1AE63D74A90C}" destId="{C7659675-5846-4381-B3CC-31C06FA8A819}" srcOrd="0" destOrd="0" presId="urn:microsoft.com/office/officeart/2005/8/layout/hierarchy1"/>
    <dgm:cxn modelId="{488DF05A-F42E-4CC0-8F48-16B04D651710}" type="presOf" srcId="{F85772B8-0A1B-4ABF-8C00-C5988987C405}" destId="{3479BBC7-9FFF-4501-AAA4-0F945E3CC893}" srcOrd="0" destOrd="0" presId="urn:microsoft.com/office/officeart/2005/8/layout/hierarchy1"/>
    <dgm:cxn modelId="{71B6FB7B-01A7-4C74-A763-9F9A7091DFDB}" type="presOf" srcId="{1013B9E6-7DF9-45E6-A850-77019AD25371}" destId="{87EE1015-9B4C-4E58-8FBA-E651FB271F9F}" srcOrd="0" destOrd="0" presId="urn:microsoft.com/office/officeart/2005/8/layout/hierarchy1"/>
    <dgm:cxn modelId="{9A6A297E-91C5-4A4B-BCAC-93096205875F}" type="presOf" srcId="{5BB183D0-A9D9-496A-B2EE-608DCD363DEA}" destId="{FB70CED8-26E5-4A11-9389-A5078F32C685}" srcOrd="0" destOrd="0" presId="urn:microsoft.com/office/officeart/2005/8/layout/hierarchy1"/>
    <dgm:cxn modelId="{A4B5A989-80A1-492E-B322-C1D558E122C6}" type="presOf" srcId="{8CE8BC9F-4DA1-40FE-91B0-0D49B1ECDA30}" destId="{AF261B67-E2CA-4B0E-BCDE-110E4A2434F0}" srcOrd="0" destOrd="0" presId="urn:microsoft.com/office/officeart/2005/8/layout/hierarchy1"/>
    <dgm:cxn modelId="{D511688C-9F42-43BB-BDCC-9B7E1F7B2A2D}" srcId="{A9FBC039-21EF-468A-8CB9-64F35564C80A}" destId="{3AF6628D-59C1-4076-A956-284D16C98146}" srcOrd="0" destOrd="0" parTransId="{535EBA21-79DB-4C8C-BDD3-F1DD67B7F02F}" sibTransId="{F9FD986B-372A-40CF-AB00-6203D439D4EF}"/>
    <dgm:cxn modelId="{0BCF8D91-2C3C-4667-A325-53F7DAAF04D4}" srcId="{3AF6628D-59C1-4076-A956-284D16C98146}" destId="{87EAA660-A3CF-40B3-B735-FDF7A70A61C0}" srcOrd="3" destOrd="0" parTransId="{8117DAE4-B2EF-4F8A-8414-596D7CEDD83D}" sibTransId="{E9B512E8-AE4B-4763-8301-78802E01DCF0}"/>
    <dgm:cxn modelId="{92E2D6AE-9945-454A-A31F-99DB0362A6BA}" srcId="{3AF6628D-59C1-4076-A956-284D16C98146}" destId="{EF08F487-1D69-4497-847E-1AE63D74A90C}" srcOrd="2" destOrd="0" parTransId="{52F2D552-10BD-4269-9A9B-CC186D6D660F}" sibTransId="{BE3AB181-6823-4D7D-A8DB-1214A40548CD}"/>
    <dgm:cxn modelId="{E3E3FFC7-180A-4A46-A120-23E1F2152E05}" type="presOf" srcId="{8DCCC6DD-998F-4D9F-B43D-64359209A992}" destId="{F1904247-AAA6-466B-9BBB-CB9BB2E0ECBF}" srcOrd="0" destOrd="0" presId="urn:microsoft.com/office/officeart/2005/8/layout/hierarchy1"/>
    <dgm:cxn modelId="{0F8B1CCB-0EEE-409A-BA08-62AB8515070B}" srcId="{3AF6628D-59C1-4076-A956-284D16C98146}" destId="{F85772B8-0A1B-4ABF-8C00-C5988987C405}" srcOrd="0" destOrd="0" parTransId="{7C8DDABC-419D-470E-9253-BA63ED859B37}" sibTransId="{768A1BC6-3A12-42FA-9ADB-17CD83A95277}"/>
    <dgm:cxn modelId="{408213D2-EF4D-4500-84CA-084FC131EA31}" type="presOf" srcId="{3AF6628D-59C1-4076-A956-284D16C98146}" destId="{1466E87D-45EA-4C20-A7D0-CC48F53C265C}" srcOrd="0" destOrd="0" presId="urn:microsoft.com/office/officeart/2005/8/layout/hierarchy1"/>
    <dgm:cxn modelId="{92E4B4D4-CD87-42FD-BC12-C509CDEC7EF3}" srcId="{3AF6628D-59C1-4076-A956-284D16C98146}" destId="{E00FBA86-6752-48D5-B55A-B26201BFA636}" srcOrd="1" destOrd="0" parTransId="{8DCCC6DD-998F-4D9F-B43D-64359209A992}" sibTransId="{F3121038-D251-4DA5-BF5B-C79410C34069}"/>
    <dgm:cxn modelId="{AACAB5DF-654F-4C6A-8FF0-C069BF73A1F1}" srcId="{3AF6628D-59C1-4076-A956-284D16C98146}" destId="{8CE8BC9F-4DA1-40FE-91B0-0D49B1ECDA30}" srcOrd="4" destOrd="0" parTransId="{1013B9E6-7DF9-45E6-A850-77019AD25371}" sibTransId="{BE18F707-0541-404E-9809-95316D449854}"/>
    <dgm:cxn modelId="{FCBBBFF7-DE6F-4AF3-B578-50C9A0B2D823}" type="presOf" srcId="{FC4E923B-6622-4F2C-BDA2-89BD7698E985}" destId="{FA37E839-A4C3-48DE-AF04-444216423705}" srcOrd="0" destOrd="0" presId="urn:microsoft.com/office/officeart/2005/8/layout/hierarchy1"/>
    <dgm:cxn modelId="{6FD4E97D-FAFD-49CB-A565-1E4E8CA5FF83}" type="presParOf" srcId="{3B84187F-C155-4162-A8FD-CF294B0BD729}" destId="{1C1DC3E3-681E-492B-848C-BAAE27F032AF}" srcOrd="0" destOrd="0" presId="urn:microsoft.com/office/officeart/2005/8/layout/hierarchy1"/>
    <dgm:cxn modelId="{8D736A67-43C8-4991-8D14-66DB17E38FA7}" type="presParOf" srcId="{1C1DC3E3-681E-492B-848C-BAAE27F032AF}" destId="{04C508F0-5B1E-4C14-8D4D-DE49B5D38CC4}" srcOrd="0" destOrd="0" presId="urn:microsoft.com/office/officeart/2005/8/layout/hierarchy1"/>
    <dgm:cxn modelId="{CA8D5396-F8E1-461B-99A0-DCEFFDD93D36}" type="presParOf" srcId="{04C508F0-5B1E-4C14-8D4D-DE49B5D38CC4}" destId="{9A579348-6D31-426C-932E-5EAA69E1B8A3}" srcOrd="0" destOrd="0" presId="urn:microsoft.com/office/officeart/2005/8/layout/hierarchy1"/>
    <dgm:cxn modelId="{4E7A6D53-3D7F-4F63-9A3A-32402601C77D}" type="presParOf" srcId="{04C508F0-5B1E-4C14-8D4D-DE49B5D38CC4}" destId="{1466E87D-45EA-4C20-A7D0-CC48F53C265C}" srcOrd="1" destOrd="0" presId="urn:microsoft.com/office/officeart/2005/8/layout/hierarchy1"/>
    <dgm:cxn modelId="{22619A2D-8A9D-4008-9A32-0FD70097E6BE}" type="presParOf" srcId="{1C1DC3E3-681E-492B-848C-BAAE27F032AF}" destId="{392B20DB-1FFE-4180-A119-393E861DA51C}" srcOrd="1" destOrd="0" presId="urn:microsoft.com/office/officeart/2005/8/layout/hierarchy1"/>
    <dgm:cxn modelId="{79DDA947-BB19-4392-A38A-BF0CF9F2FD73}" type="presParOf" srcId="{392B20DB-1FFE-4180-A119-393E861DA51C}" destId="{50DB836D-A887-4FB7-8EDE-A092781B8CE3}" srcOrd="0" destOrd="0" presId="urn:microsoft.com/office/officeart/2005/8/layout/hierarchy1"/>
    <dgm:cxn modelId="{E6032747-CDF9-48A2-99BC-77A1CF581796}" type="presParOf" srcId="{392B20DB-1FFE-4180-A119-393E861DA51C}" destId="{92C6C649-689F-4458-8E81-05E4B05E01AD}" srcOrd="1" destOrd="0" presId="urn:microsoft.com/office/officeart/2005/8/layout/hierarchy1"/>
    <dgm:cxn modelId="{362B8A1A-CE42-46B2-84CA-9E748A4BDF45}" type="presParOf" srcId="{92C6C649-689F-4458-8E81-05E4B05E01AD}" destId="{E468855D-5FFE-4E57-BB1A-762A6756B94A}" srcOrd="0" destOrd="0" presId="urn:microsoft.com/office/officeart/2005/8/layout/hierarchy1"/>
    <dgm:cxn modelId="{E39F87EA-01CD-4471-AFBD-D0572317A40A}" type="presParOf" srcId="{E468855D-5FFE-4E57-BB1A-762A6756B94A}" destId="{BCDE38DD-DCDF-4716-A22B-55820F8D3A74}" srcOrd="0" destOrd="0" presId="urn:microsoft.com/office/officeart/2005/8/layout/hierarchy1"/>
    <dgm:cxn modelId="{513E4FBC-D26E-4FE7-9553-D9DBC6855F73}" type="presParOf" srcId="{E468855D-5FFE-4E57-BB1A-762A6756B94A}" destId="{3479BBC7-9FFF-4501-AAA4-0F945E3CC893}" srcOrd="1" destOrd="0" presId="urn:microsoft.com/office/officeart/2005/8/layout/hierarchy1"/>
    <dgm:cxn modelId="{B090B72A-A19A-45DF-A813-35210EF7E346}" type="presParOf" srcId="{92C6C649-689F-4458-8E81-05E4B05E01AD}" destId="{5709EDEC-7C95-46EF-9138-BC19E5F6B3EA}" srcOrd="1" destOrd="0" presId="urn:microsoft.com/office/officeart/2005/8/layout/hierarchy1"/>
    <dgm:cxn modelId="{92191D39-A20E-4EA7-AB9C-EBF6C53F02A3}" type="presParOf" srcId="{392B20DB-1FFE-4180-A119-393E861DA51C}" destId="{F1904247-AAA6-466B-9BBB-CB9BB2E0ECBF}" srcOrd="2" destOrd="0" presId="urn:microsoft.com/office/officeart/2005/8/layout/hierarchy1"/>
    <dgm:cxn modelId="{F3DFC036-2E8A-4517-AC42-6C6BE0472CCD}" type="presParOf" srcId="{392B20DB-1FFE-4180-A119-393E861DA51C}" destId="{E30EA2BA-FE4B-4591-AD86-A6E994E63F9C}" srcOrd="3" destOrd="0" presId="urn:microsoft.com/office/officeart/2005/8/layout/hierarchy1"/>
    <dgm:cxn modelId="{0EAB9E30-15C7-4DA8-ABCD-832172ACD229}" type="presParOf" srcId="{E30EA2BA-FE4B-4591-AD86-A6E994E63F9C}" destId="{0410ACE5-6777-4096-AA84-F59E465C7D45}" srcOrd="0" destOrd="0" presId="urn:microsoft.com/office/officeart/2005/8/layout/hierarchy1"/>
    <dgm:cxn modelId="{70F12C3D-EE30-42C7-BD19-CA2B5232D965}" type="presParOf" srcId="{0410ACE5-6777-4096-AA84-F59E465C7D45}" destId="{24973D90-DFC7-4F60-B36F-7877F2102053}" srcOrd="0" destOrd="0" presId="urn:microsoft.com/office/officeart/2005/8/layout/hierarchy1"/>
    <dgm:cxn modelId="{DC648A59-FE75-4CB7-AB6A-44186C72116D}" type="presParOf" srcId="{0410ACE5-6777-4096-AA84-F59E465C7D45}" destId="{BE0DC02F-5C3A-4836-A533-DF363E83C72B}" srcOrd="1" destOrd="0" presId="urn:microsoft.com/office/officeart/2005/8/layout/hierarchy1"/>
    <dgm:cxn modelId="{FEB96679-0BE4-452E-A9C0-2CD255C6E045}" type="presParOf" srcId="{E30EA2BA-FE4B-4591-AD86-A6E994E63F9C}" destId="{C8FC9A4B-2BE1-4FAB-9F6D-FAF7AA1B7D13}" srcOrd="1" destOrd="0" presId="urn:microsoft.com/office/officeart/2005/8/layout/hierarchy1"/>
    <dgm:cxn modelId="{8DFF6174-1DF6-4E32-A8CA-544CD93A6111}" type="presParOf" srcId="{392B20DB-1FFE-4180-A119-393E861DA51C}" destId="{17561DB8-CB62-4CDC-9B65-573D8C96EF7F}" srcOrd="4" destOrd="0" presId="urn:microsoft.com/office/officeart/2005/8/layout/hierarchy1"/>
    <dgm:cxn modelId="{A3D0D11F-F52B-4DAE-821D-14FC787B13A4}" type="presParOf" srcId="{392B20DB-1FFE-4180-A119-393E861DA51C}" destId="{582DB0FA-B6BB-43EF-8A61-5B3DD24AADC5}" srcOrd="5" destOrd="0" presId="urn:microsoft.com/office/officeart/2005/8/layout/hierarchy1"/>
    <dgm:cxn modelId="{0B323202-6FE0-40F0-A004-0550212C266A}" type="presParOf" srcId="{582DB0FA-B6BB-43EF-8A61-5B3DD24AADC5}" destId="{7AFF49B7-B5F7-42E5-8CA4-41ECBC9CDD90}" srcOrd="0" destOrd="0" presId="urn:microsoft.com/office/officeart/2005/8/layout/hierarchy1"/>
    <dgm:cxn modelId="{A75BF361-DEBA-4A4C-AEDF-6B170A8C7732}" type="presParOf" srcId="{7AFF49B7-B5F7-42E5-8CA4-41ECBC9CDD90}" destId="{4FC51981-2F23-453B-8778-1E5F61A00FF4}" srcOrd="0" destOrd="0" presId="urn:microsoft.com/office/officeart/2005/8/layout/hierarchy1"/>
    <dgm:cxn modelId="{440A725F-F95D-440B-9B49-7D142D67E632}" type="presParOf" srcId="{7AFF49B7-B5F7-42E5-8CA4-41ECBC9CDD90}" destId="{C7659675-5846-4381-B3CC-31C06FA8A819}" srcOrd="1" destOrd="0" presId="urn:microsoft.com/office/officeart/2005/8/layout/hierarchy1"/>
    <dgm:cxn modelId="{B8BB0E80-C94C-4C6A-A3F0-D6186E20BF71}" type="presParOf" srcId="{582DB0FA-B6BB-43EF-8A61-5B3DD24AADC5}" destId="{AB1A4CB1-0284-4753-97C6-6D96D287FDF6}" srcOrd="1" destOrd="0" presId="urn:microsoft.com/office/officeart/2005/8/layout/hierarchy1"/>
    <dgm:cxn modelId="{87376203-5CE9-45B3-B1C2-23BFBB176A36}" type="presParOf" srcId="{392B20DB-1FFE-4180-A119-393E861DA51C}" destId="{6D407453-1193-4298-A325-BCA1D5B97650}" srcOrd="6" destOrd="0" presId="urn:microsoft.com/office/officeart/2005/8/layout/hierarchy1"/>
    <dgm:cxn modelId="{59472D02-3730-4D3D-9BC2-5FEC985EB5DA}" type="presParOf" srcId="{392B20DB-1FFE-4180-A119-393E861DA51C}" destId="{48C5EC2E-C09C-427B-A8CA-740FD4627551}" srcOrd="7" destOrd="0" presId="urn:microsoft.com/office/officeart/2005/8/layout/hierarchy1"/>
    <dgm:cxn modelId="{426DE066-7D54-45B0-9BCE-2FEDDF6EF7D1}" type="presParOf" srcId="{48C5EC2E-C09C-427B-A8CA-740FD4627551}" destId="{83429C00-3444-4A09-B7A2-678972292910}" srcOrd="0" destOrd="0" presId="urn:microsoft.com/office/officeart/2005/8/layout/hierarchy1"/>
    <dgm:cxn modelId="{8E45119E-5769-43D0-945E-06BBF0A054BC}" type="presParOf" srcId="{83429C00-3444-4A09-B7A2-678972292910}" destId="{29CBC404-D2D5-4F77-9D02-A35F819B35FB}" srcOrd="0" destOrd="0" presId="urn:microsoft.com/office/officeart/2005/8/layout/hierarchy1"/>
    <dgm:cxn modelId="{F51400BE-5697-4CCC-AE7E-07B4F09DA851}" type="presParOf" srcId="{83429C00-3444-4A09-B7A2-678972292910}" destId="{296B797E-1D43-4353-8C28-9EFD50901819}" srcOrd="1" destOrd="0" presId="urn:microsoft.com/office/officeart/2005/8/layout/hierarchy1"/>
    <dgm:cxn modelId="{EC2F3959-2188-4E9A-9B38-B6084105F239}" type="presParOf" srcId="{48C5EC2E-C09C-427B-A8CA-740FD4627551}" destId="{AE237843-B207-4C0E-A669-3BDF7409C3B0}" srcOrd="1" destOrd="0" presId="urn:microsoft.com/office/officeart/2005/8/layout/hierarchy1"/>
    <dgm:cxn modelId="{D4489C46-9CB2-4617-B67B-D0E24AEE0EE5}" type="presParOf" srcId="{392B20DB-1FFE-4180-A119-393E861DA51C}" destId="{87EE1015-9B4C-4E58-8FBA-E651FB271F9F}" srcOrd="8" destOrd="0" presId="urn:microsoft.com/office/officeart/2005/8/layout/hierarchy1"/>
    <dgm:cxn modelId="{27D552D6-F80D-4855-B2C7-7FC092EE4A78}" type="presParOf" srcId="{392B20DB-1FFE-4180-A119-393E861DA51C}" destId="{C8517DD7-64F7-4B5B-8F02-49E80A9557F1}" srcOrd="9" destOrd="0" presId="urn:microsoft.com/office/officeart/2005/8/layout/hierarchy1"/>
    <dgm:cxn modelId="{609FCC7F-2DB1-4703-BF24-FFABF652991B}" type="presParOf" srcId="{C8517DD7-64F7-4B5B-8F02-49E80A9557F1}" destId="{22892EB3-D315-4BB2-A707-30FD04F9896C}" srcOrd="0" destOrd="0" presId="urn:microsoft.com/office/officeart/2005/8/layout/hierarchy1"/>
    <dgm:cxn modelId="{B9E2AE41-2642-459D-A007-E186BE406B93}" type="presParOf" srcId="{22892EB3-D315-4BB2-A707-30FD04F9896C}" destId="{9FE40590-6DED-408B-AEB5-F6D9D6CA1068}" srcOrd="0" destOrd="0" presId="urn:microsoft.com/office/officeart/2005/8/layout/hierarchy1"/>
    <dgm:cxn modelId="{9DAD17F1-18FD-49B6-8E0D-07143EE23E0F}" type="presParOf" srcId="{22892EB3-D315-4BB2-A707-30FD04F9896C}" destId="{AF261B67-E2CA-4B0E-BCDE-110E4A2434F0}" srcOrd="1" destOrd="0" presId="urn:microsoft.com/office/officeart/2005/8/layout/hierarchy1"/>
    <dgm:cxn modelId="{5D634A9A-52DF-4AE6-B1A7-057C9764B68F}" type="presParOf" srcId="{C8517DD7-64F7-4B5B-8F02-49E80A9557F1}" destId="{5EB3CD61-BC0B-4209-B62D-F2517281C5C8}" srcOrd="1" destOrd="0" presId="urn:microsoft.com/office/officeart/2005/8/layout/hierarchy1"/>
    <dgm:cxn modelId="{CA79B82E-0C73-401E-9E23-608364D290A9}" type="presParOf" srcId="{392B20DB-1FFE-4180-A119-393E861DA51C}" destId="{FA37E839-A4C3-48DE-AF04-444216423705}" srcOrd="10" destOrd="0" presId="urn:microsoft.com/office/officeart/2005/8/layout/hierarchy1"/>
    <dgm:cxn modelId="{3E7EE115-E678-4DB6-8DCE-BFDC358D7AF7}" type="presParOf" srcId="{392B20DB-1FFE-4180-A119-393E861DA51C}" destId="{4EBBB8A9-36F7-4415-8951-A904315E9348}" srcOrd="11" destOrd="0" presId="urn:microsoft.com/office/officeart/2005/8/layout/hierarchy1"/>
    <dgm:cxn modelId="{569322F3-62F8-4847-B4E1-5D630F7317C0}" type="presParOf" srcId="{4EBBB8A9-36F7-4415-8951-A904315E9348}" destId="{3E159DB7-3E63-4506-BDF3-05C56251FB41}" srcOrd="0" destOrd="0" presId="urn:microsoft.com/office/officeart/2005/8/layout/hierarchy1"/>
    <dgm:cxn modelId="{E4679825-4265-4BBB-B364-C5164CCE9C4B}" type="presParOf" srcId="{3E159DB7-3E63-4506-BDF3-05C56251FB41}" destId="{2CB857EB-FE95-4B04-A996-8133DFAAFBFC}" srcOrd="0" destOrd="0" presId="urn:microsoft.com/office/officeart/2005/8/layout/hierarchy1"/>
    <dgm:cxn modelId="{3E429548-072D-4D85-9C6C-277EB97C4FCD}" type="presParOf" srcId="{3E159DB7-3E63-4506-BDF3-05C56251FB41}" destId="{FB70CED8-26E5-4A11-9389-A5078F32C685}" srcOrd="1" destOrd="0" presId="urn:microsoft.com/office/officeart/2005/8/layout/hierarchy1"/>
    <dgm:cxn modelId="{F0F0BB4F-C245-455A-AB66-E135D4A5FB64}" type="presParOf" srcId="{4EBBB8A9-36F7-4415-8951-A904315E9348}" destId="{D53F76F2-4A86-4160-BCFE-1D8004D524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7E839-A4C3-48DE-AF04-444216423705}">
      <dsp:nvSpPr>
        <dsp:cNvPr id="0" name=""/>
        <dsp:cNvSpPr/>
      </dsp:nvSpPr>
      <dsp:spPr>
        <a:xfrm>
          <a:off x="5201327" y="1732220"/>
          <a:ext cx="4423424" cy="578298"/>
        </a:xfrm>
        <a:custGeom>
          <a:avLst/>
          <a:gdLst/>
          <a:ahLst/>
          <a:cxnLst/>
          <a:rect l="0" t="0" r="0" b="0"/>
          <a:pathLst>
            <a:path>
              <a:moveTo>
                <a:pt x="0" y="0"/>
              </a:moveTo>
              <a:lnTo>
                <a:pt x="0" y="443448"/>
              </a:lnTo>
              <a:lnTo>
                <a:pt x="4423424" y="443448"/>
              </a:lnTo>
              <a:lnTo>
                <a:pt x="4423424"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E1015-9B4C-4E58-8FBA-E651FB271F9F}">
      <dsp:nvSpPr>
        <dsp:cNvPr id="0" name=""/>
        <dsp:cNvSpPr/>
      </dsp:nvSpPr>
      <dsp:spPr>
        <a:xfrm>
          <a:off x="5201327" y="1732220"/>
          <a:ext cx="2644296" cy="578298"/>
        </a:xfrm>
        <a:custGeom>
          <a:avLst/>
          <a:gdLst/>
          <a:ahLst/>
          <a:cxnLst/>
          <a:rect l="0" t="0" r="0" b="0"/>
          <a:pathLst>
            <a:path>
              <a:moveTo>
                <a:pt x="0" y="0"/>
              </a:moveTo>
              <a:lnTo>
                <a:pt x="0" y="443448"/>
              </a:lnTo>
              <a:lnTo>
                <a:pt x="2644296" y="443448"/>
              </a:lnTo>
              <a:lnTo>
                <a:pt x="2644296"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407453-1193-4298-A325-BCA1D5B97650}">
      <dsp:nvSpPr>
        <dsp:cNvPr id="0" name=""/>
        <dsp:cNvSpPr/>
      </dsp:nvSpPr>
      <dsp:spPr>
        <a:xfrm>
          <a:off x="5201327" y="1732220"/>
          <a:ext cx="865167" cy="578298"/>
        </a:xfrm>
        <a:custGeom>
          <a:avLst/>
          <a:gdLst/>
          <a:ahLst/>
          <a:cxnLst/>
          <a:rect l="0" t="0" r="0" b="0"/>
          <a:pathLst>
            <a:path>
              <a:moveTo>
                <a:pt x="0" y="0"/>
              </a:moveTo>
              <a:lnTo>
                <a:pt x="0" y="443448"/>
              </a:lnTo>
              <a:lnTo>
                <a:pt x="865167" y="443448"/>
              </a:lnTo>
              <a:lnTo>
                <a:pt x="865167"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561DB8-CB62-4CDC-9B65-573D8C96EF7F}">
      <dsp:nvSpPr>
        <dsp:cNvPr id="0" name=""/>
        <dsp:cNvSpPr/>
      </dsp:nvSpPr>
      <dsp:spPr>
        <a:xfrm>
          <a:off x="4287366" y="1732220"/>
          <a:ext cx="913961" cy="578298"/>
        </a:xfrm>
        <a:custGeom>
          <a:avLst/>
          <a:gdLst/>
          <a:ahLst/>
          <a:cxnLst/>
          <a:rect l="0" t="0" r="0" b="0"/>
          <a:pathLst>
            <a:path>
              <a:moveTo>
                <a:pt x="913961" y="0"/>
              </a:moveTo>
              <a:lnTo>
                <a:pt x="913961" y="443448"/>
              </a:lnTo>
              <a:lnTo>
                <a:pt x="0" y="443448"/>
              </a:lnTo>
              <a:lnTo>
                <a:pt x="0"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904247-AAA6-466B-9BBB-CB9BB2E0ECBF}">
      <dsp:nvSpPr>
        <dsp:cNvPr id="0" name=""/>
        <dsp:cNvSpPr/>
      </dsp:nvSpPr>
      <dsp:spPr>
        <a:xfrm>
          <a:off x="2508237" y="1732220"/>
          <a:ext cx="2693089" cy="578298"/>
        </a:xfrm>
        <a:custGeom>
          <a:avLst/>
          <a:gdLst/>
          <a:ahLst/>
          <a:cxnLst/>
          <a:rect l="0" t="0" r="0" b="0"/>
          <a:pathLst>
            <a:path>
              <a:moveTo>
                <a:pt x="2693089" y="0"/>
              </a:moveTo>
              <a:lnTo>
                <a:pt x="2693089" y="443448"/>
              </a:lnTo>
              <a:lnTo>
                <a:pt x="0" y="443448"/>
              </a:lnTo>
              <a:lnTo>
                <a:pt x="0"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DB836D-A887-4FB7-8EDE-A092781B8CE3}">
      <dsp:nvSpPr>
        <dsp:cNvPr id="0" name=""/>
        <dsp:cNvSpPr/>
      </dsp:nvSpPr>
      <dsp:spPr>
        <a:xfrm>
          <a:off x="729108" y="1732220"/>
          <a:ext cx="4472218" cy="578298"/>
        </a:xfrm>
        <a:custGeom>
          <a:avLst/>
          <a:gdLst/>
          <a:ahLst/>
          <a:cxnLst/>
          <a:rect l="0" t="0" r="0" b="0"/>
          <a:pathLst>
            <a:path>
              <a:moveTo>
                <a:pt x="4472218" y="0"/>
              </a:moveTo>
              <a:lnTo>
                <a:pt x="4472218" y="443448"/>
              </a:lnTo>
              <a:lnTo>
                <a:pt x="0" y="443448"/>
              </a:lnTo>
              <a:lnTo>
                <a:pt x="0" y="578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79348-6D31-426C-932E-5EAA69E1B8A3}">
      <dsp:nvSpPr>
        <dsp:cNvPr id="0" name=""/>
        <dsp:cNvSpPr/>
      </dsp:nvSpPr>
      <dsp:spPr>
        <a:xfrm>
          <a:off x="4473501" y="807882"/>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6E87D-45EA-4C20-A7D0-CC48F53C265C}">
      <dsp:nvSpPr>
        <dsp:cNvPr id="0" name=""/>
        <dsp:cNvSpPr/>
      </dsp:nvSpPr>
      <dsp:spPr>
        <a:xfrm>
          <a:off x="4635240" y="961534"/>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Beyzanur DERMİR (Proje Yürütücüsü)</a:t>
          </a:r>
        </a:p>
      </dsp:txBody>
      <dsp:txXfrm>
        <a:off x="4662313" y="988607"/>
        <a:ext cx="1401504" cy="870192"/>
      </dsp:txXfrm>
    </dsp:sp>
    <dsp:sp modelId="{BCDE38DD-DCDF-4716-A22B-55820F8D3A74}">
      <dsp:nvSpPr>
        <dsp:cNvPr id="0" name=""/>
        <dsp:cNvSpPr/>
      </dsp:nvSpPr>
      <dsp:spPr>
        <a:xfrm>
          <a:off x="1283"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9BBC7-9FFF-4501-AAA4-0F945E3CC893}">
      <dsp:nvSpPr>
        <dsp:cNvPr id="0" name=""/>
        <dsp:cNvSpPr/>
      </dsp:nvSpPr>
      <dsp:spPr>
        <a:xfrm>
          <a:off x="163022"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err="1"/>
            <a:t>Frontend</a:t>
          </a:r>
          <a:r>
            <a:rPr lang="tr-TR" sz="1300" kern="1200" dirty="0"/>
            <a:t> Ekip Üyesi-1</a:t>
          </a:r>
        </a:p>
      </dsp:txBody>
      <dsp:txXfrm>
        <a:off x="190095" y="2491243"/>
        <a:ext cx="1401504" cy="870192"/>
      </dsp:txXfrm>
    </dsp:sp>
    <dsp:sp modelId="{24973D90-DFC7-4F60-B36F-7877F2102053}">
      <dsp:nvSpPr>
        <dsp:cNvPr id="0" name=""/>
        <dsp:cNvSpPr/>
      </dsp:nvSpPr>
      <dsp:spPr>
        <a:xfrm>
          <a:off x="1780412"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DC02F-5C3A-4836-A533-DF363E83C72B}">
      <dsp:nvSpPr>
        <dsp:cNvPr id="0" name=""/>
        <dsp:cNvSpPr/>
      </dsp:nvSpPr>
      <dsp:spPr>
        <a:xfrm>
          <a:off x="1942151"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err="1"/>
            <a:t>Frontend</a:t>
          </a:r>
          <a:r>
            <a:rPr lang="tr-TR" sz="1300" kern="1200" dirty="0"/>
            <a:t> Ekip Üyesi-2</a:t>
          </a:r>
        </a:p>
      </dsp:txBody>
      <dsp:txXfrm>
        <a:off x="1969224" y="2491243"/>
        <a:ext cx="1401504" cy="870192"/>
      </dsp:txXfrm>
    </dsp:sp>
    <dsp:sp modelId="{4FC51981-2F23-453B-8778-1E5F61A00FF4}">
      <dsp:nvSpPr>
        <dsp:cNvPr id="0" name=""/>
        <dsp:cNvSpPr/>
      </dsp:nvSpPr>
      <dsp:spPr>
        <a:xfrm>
          <a:off x="3559540"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659675-5846-4381-B3CC-31C06FA8A819}">
      <dsp:nvSpPr>
        <dsp:cNvPr id="0" name=""/>
        <dsp:cNvSpPr/>
      </dsp:nvSpPr>
      <dsp:spPr>
        <a:xfrm>
          <a:off x="3721279"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err="1"/>
            <a:t>Backend</a:t>
          </a:r>
          <a:r>
            <a:rPr lang="tr-TR" sz="1300" kern="1200" dirty="0"/>
            <a:t> Ekip Üyesi-1</a:t>
          </a:r>
        </a:p>
      </dsp:txBody>
      <dsp:txXfrm>
        <a:off x="3748352" y="2491243"/>
        <a:ext cx="1401504" cy="870192"/>
      </dsp:txXfrm>
    </dsp:sp>
    <dsp:sp modelId="{29CBC404-D2D5-4F77-9D02-A35F819B35FB}">
      <dsp:nvSpPr>
        <dsp:cNvPr id="0" name=""/>
        <dsp:cNvSpPr/>
      </dsp:nvSpPr>
      <dsp:spPr>
        <a:xfrm>
          <a:off x="5338669"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B797E-1D43-4353-8C28-9EFD50901819}">
      <dsp:nvSpPr>
        <dsp:cNvPr id="0" name=""/>
        <dsp:cNvSpPr/>
      </dsp:nvSpPr>
      <dsp:spPr>
        <a:xfrm>
          <a:off x="5500408"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err="1"/>
            <a:t>Backend</a:t>
          </a:r>
          <a:r>
            <a:rPr lang="tr-TR" sz="1300" kern="1200" dirty="0"/>
            <a:t> Ekip Üyesi-2</a:t>
          </a:r>
        </a:p>
      </dsp:txBody>
      <dsp:txXfrm>
        <a:off x="5527481" y="2491243"/>
        <a:ext cx="1401504" cy="870192"/>
      </dsp:txXfrm>
    </dsp:sp>
    <dsp:sp modelId="{9FE40590-6DED-408B-AEB5-F6D9D6CA1068}">
      <dsp:nvSpPr>
        <dsp:cNvPr id="0" name=""/>
        <dsp:cNvSpPr/>
      </dsp:nvSpPr>
      <dsp:spPr>
        <a:xfrm>
          <a:off x="7117798"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61B67-E2CA-4B0E-BCDE-110E4A2434F0}">
      <dsp:nvSpPr>
        <dsp:cNvPr id="0" name=""/>
        <dsp:cNvSpPr/>
      </dsp:nvSpPr>
      <dsp:spPr>
        <a:xfrm>
          <a:off x="7279537"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Beyzanur DEMİR(Yapay Zeka Ekip Üyesi-1)</a:t>
          </a:r>
        </a:p>
      </dsp:txBody>
      <dsp:txXfrm>
        <a:off x="7306610" y="2491243"/>
        <a:ext cx="1401504" cy="870192"/>
      </dsp:txXfrm>
    </dsp:sp>
    <dsp:sp modelId="{2CB857EB-FE95-4B04-A996-8133DFAAFBFC}">
      <dsp:nvSpPr>
        <dsp:cNvPr id="0" name=""/>
        <dsp:cNvSpPr/>
      </dsp:nvSpPr>
      <dsp:spPr>
        <a:xfrm>
          <a:off x="8896926" y="2310518"/>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0CED8-26E5-4A11-9389-A5078F32C685}">
      <dsp:nvSpPr>
        <dsp:cNvPr id="0" name=""/>
        <dsp:cNvSpPr/>
      </dsp:nvSpPr>
      <dsp:spPr>
        <a:xfrm>
          <a:off x="9058665"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Yapay Zeka Ekip Üyesi-2</a:t>
          </a:r>
        </a:p>
      </dsp:txBody>
      <dsp:txXfrm>
        <a:off x="9085738" y="2491243"/>
        <a:ext cx="1401504" cy="8701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41126221-EED9-4F0E-A7FD-0CA55E2618CA}" type="datetimeFigureOut">
              <a:rPr lang="tr-TR" smtClean="0"/>
              <a:t>24.08.2020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406209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41126221-EED9-4F0E-A7FD-0CA55E2618CA}" type="datetimeFigureOut">
              <a:rPr lang="tr-TR" smtClean="0"/>
              <a:t>24.08.2020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328303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41126221-EED9-4F0E-A7FD-0CA55E2618CA}" type="datetimeFigureOut">
              <a:rPr lang="tr-TR" smtClean="0"/>
              <a:t>24.08.2020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289069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41126221-EED9-4F0E-A7FD-0CA55E2618CA}" type="datetimeFigureOut">
              <a:rPr lang="tr-TR" smtClean="0"/>
              <a:t>24.08.2020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10927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41126221-EED9-4F0E-A7FD-0CA55E2618CA}" type="datetimeFigureOut">
              <a:rPr lang="tr-TR" smtClean="0"/>
              <a:t>24.08.2020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245752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41126221-EED9-4F0E-A7FD-0CA55E2618CA}" type="datetimeFigureOut">
              <a:rPr lang="tr-TR" smtClean="0"/>
              <a:t>24.08.2020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227004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41126221-EED9-4F0E-A7FD-0CA55E2618CA}" type="datetimeFigureOut">
              <a:rPr lang="tr-TR" smtClean="0"/>
              <a:t>24.08.2020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261248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41126221-EED9-4F0E-A7FD-0CA55E2618CA}" type="datetimeFigureOut">
              <a:rPr lang="tr-TR" smtClean="0"/>
              <a:t>24.08.2020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189703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126221-EED9-4F0E-A7FD-0CA55E2618CA}" type="datetimeFigureOut">
              <a:rPr lang="tr-TR" smtClean="0"/>
              <a:t>24.08.2020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315094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41126221-EED9-4F0E-A7FD-0CA55E2618CA}" type="datetimeFigureOut">
              <a:rPr lang="tr-TR" smtClean="0"/>
              <a:t>24.08.2020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143431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41126221-EED9-4F0E-A7FD-0CA55E2618CA}" type="datetimeFigureOut">
              <a:rPr lang="tr-TR" smtClean="0"/>
              <a:t>24.08.2020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653DBD0-CB2E-44AA-95FA-37111A15871B}" type="slidenum">
              <a:rPr lang="tr-TR" smtClean="0"/>
              <a:t>‹#›</a:t>
            </a:fld>
            <a:endParaRPr lang="tr-TR"/>
          </a:p>
        </p:txBody>
      </p:sp>
    </p:spTree>
    <p:extLst>
      <p:ext uri="{BB962C8B-B14F-4D97-AF65-F5344CB8AC3E}">
        <p14:creationId xmlns:p14="http://schemas.microsoft.com/office/powerpoint/2010/main" val="58680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26221-EED9-4F0E-A7FD-0CA55E2618CA}" type="datetimeFigureOut">
              <a:rPr lang="tr-TR" smtClean="0"/>
              <a:t>24.08.2020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3DBD0-CB2E-44AA-95FA-37111A15871B}" type="slidenum">
              <a:rPr lang="tr-TR" smtClean="0"/>
              <a:t>‹#›</a:t>
            </a:fld>
            <a:endParaRPr lang="tr-TR"/>
          </a:p>
        </p:txBody>
      </p:sp>
    </p:spTree>
    <p:extLst>
      <p:ext uri="{BB962C8B-B14F-4D97-AF65-F5344CB8AC3E}">
        <p14:creationId xmlns:p14="http://schemas.microsoft.com/office/powerpoint/2010/main" val="403723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02841" y="805836"/>
            <a:ext cx="9144000" cy="2387600"/>
          </a:xfrm>
        </p:spPr>
        <p:txBody>
          <a:bodyPr>
            <a:noAutofit/>
          </a:bodyPr>
          <a:lstStyle/>
          <a:p>
            <a:pPr algn="l" fontAlgn="ctr"/>
            <a:r>
              <a:rPr lang="tr-TR" sz="3600" dirty="0">
                <a:solidFill>
                  <a:srgbClr val="FF0000"/>
                </a:solidFill>
              </a:rPr>
              <a:t>SAU 012 </a:t>
            </a:r>
            <a:br>
              <a:rPr lang="tr-TR" sz="3600" dirty="0">
                <a:solidFill>
                  <a:srgbClr val="FF0000"/>
                </a:solidFill>
              </a:rPr>
            </a:br>
            <a:r>
              <a:rPr lang="tr-TR" sz="3600" dirty="0">
                <a:solidFill>
                  <a:srgbClr val="FF0000"/>
                </a:solidFill>
              </a:rPr>
              <a:t>GİRİŞİMCİLİK VE PROJE YÖNETİMİ DERSİ </a:t>
            </a:r>
            <a:br>
              <a:rPr lang="tr-TR" sz="3600" dirty="0">
                <a:solidFill>
                  <a:srgbClr val="FF0000"/>
                </a:solidFill>
              </a:rPr>
            </a:br>
            <a:r>
              <a:rPr lang="tr-TR" sz="3600" dirty="0">
                <a:solidFill>
                  <a:srgbClr val="FF0000"/>
                </a:solidFill>
              </a:rPr>
              <a:t>PROJE SUNUMU</a:t>
            </a:r>
            <a:br>
              <a:rPr lang="tr-TR" sz="3600" dirty="0">
                <a:solidFill>
                  <a:srgbClr val="FF0000"/>
                </a:solidFill>
              </a:rPr>
            </a:br>
            <a:endParaRPr lang="tr-TR" sz="3600" dirty="0">
              <a:solidFill>
                <a:srgbClr val="FF0000"/>
              </a:solidFill>
            </a:endParaRPr>
          </a:p>
        </p:txBody>
      </p:sp>
      <p:sp>
        <p:nvSpPr>
          <p:cNvPr id="3" name="Alt Başlık 2"/>
          <p:cNvSpPr>
            <a:spLocks noGrp="1"/>
          </p:cNvSpPr>
          <p:nvPr>
            <p:ph type="subTitle" idx="1"/>
          </p:nvPr>
        </p:nvSpPr>
        <p:spPr>
          <a:xfrm>
            <a:off x="1637146" y="2835421"/>
            <a:ext cx="9144000" cy="1074106"/>
          </a:xfrm>
        </p:spPr>
        <p:txBody>
          <a:bodyPr>
            <a:noAutofit/>
          </a:bodyPr>
          <a:lstStyle/>
          <a:p>
            <a:endParaRPr lang="tr-TR" sz="1200" dirty="0"/>
          </a:p>
          <a:p>
            <a:pPr algn="l"/>
            <a:r>
              <a:rPr lang="tr-TR" sz="1800" b="1" dirty="0"/>
              <a:t>Proje Adı </a:t>
            </a:r>
            <a:r>
              <a:rPr lang="tr-TR" sz="1800" dirty="0"/>
              <a:t>:  Fotoğraf Asistanım</a:t>
            </a:r>
          </a:p>
          <a:p>
            <a:pPr algn="l"/>
            <a:r>
              <a:rPr lang="tr-TR" sz="1800" b="1" dirty="0"/>
              <a:t>Seçilen Destek türü ve ismi/kodu</a:t>
            </a:r>
            <a:r>
              <a:rPr lang="tr-TR" sz="1800" dirty="0"/>
              <a:t>:  TÜBİTAK–2209-A ÜNİVERSİTE ÖĞRENCİLERİ ARAŞTIRMA PROJELERİ DESTEĞİ PROGRAMI</a:t>
            </a:r>
          </a:p>
          <a:p>
            <a:pPr algn="l"/>
            <a:endParaRPr lang="tr-TR" sz="1800" dirty="0"/>
          </a:p>
          <a:p>
            <a:pPr algn="l"/>
            <a:endParaRPr lang="tr-TR" sz="1200" dirty="0"/>
          </a:p>
        </p:txBody>
      </p:sp>
      <p:pic>
        <p:nvPicPr>
          <p:cNvPr id="4" name="Picture 2" descr="sakarya üniversitesi ile ilgili görsel sonu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3944" y="319790"/>
            <a:ext cx="3355793" cy="8440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o 4"/>
          <p:cNvGraphicFramePr>
            <a:graphicFrameLocks noGrp="1"/>
          </p:cNvGraphicFramePr>
          <p:nvPr>
            <p:extLst>
              <p:ext uri="{D42A27DB-BD31-4B8C-83A1-F6EECF244321}">
                <p14:modId xmlns:p14="http://schemas.microsoft.com/office/powerpoint/2010/main" val="3361977498"/>
              </p:ext>
            </p:extLst>
          </p:nvPr>
        </p:nvGraphicFramePr>
        <p:xfrm>
          <a:off x="1637146" y="4255721"/>
          <a:ext cx="8523891" cy="1055904"/>
        </p:xfrm>
        <a:graphic>
          <a:graphicData uri="http://schemas.openxmlformats.org/drawingml/2006/table">
            <a:tbl>
              <a:tblPr firstRow="1" bandRow="1">
                <a:tableStyleId>{5C22544A-7EE6-4342-B048-85BDC9FD1C3A}</a:tableStyleId>
              </a:tblPr>
              <a:tblGrid>
                <a:gridCol w="2636889">
                  <a:extLst>
                    <a:ext uri="{9D8B030D-6E8A-4147-A177-3AD203B41FA5}">
                      <a16:colId xmlns:a16="http://schemas.microsoft.com/office/drawing/2014/main" val="55591475"/>
                    </a:ext>
                  </a:extLst>
                </a:gridCol>
                <a:gridCol w="1910477">
                  <a:extLst>
                    <a:ext uri="{9D8B030D-6E8A-4147-A177-3AD203B41FA5}">
                      <a16:colId xmlns:a16="http://schemas.microsoft.com/office/drawing/2014/main" val="958008734"/>
                    </a:ext>
                  </a:extLst>
                </a:gridCol>
                <a:gridCol w="3976525">
                  <a:extLst>
                    <a:ext uri="{9D8B030D-6E8A-4147-A177-3AD203B41FA5}">
                      <a16:colId xmlns:a16="http://schemas.microsoft.com/office/drawing/2014/main" val="2780998686"/>
                    </a:ext>
                  </a:extLst>
                </a:gridCol>
              </a:tblGrid>
              <a:tr h="385344">
                <a:tc>
                  <a:txBody>
                    <a:bodyPr/>
                    <a:lstStyle/>
                    <a:p>
                      <a:r>
                        <a:rPr lang="tr-TR" sz="1400" dirty="0"/>
                        <a:t>Danışman Öğretim Üyesi</a:t>
                      </a:r>
                    </a:p>
                  </a:txBody>
                  <a:tcPr anchor="ctr"/>
                </a:tc>
                <a:tc gridSpan="2">
                  <a:txBody>
                    <a:bodyPr/>
                    <a:lstStyle/>
                    <a:p>
                      <a:r>
                        <a:rPr lang="tr-TR" dirty="0"/>
                        <a:t>Asude ATEŞ</a:t>
                      </a:r>
                    </a:p>
                  </a:txBody>
                  <a:tcPr/>
                </a:tc>
                <a:tc hMerge="1">
                  <a:txBody>
                    <a:bodyPr/>
                    <a:lstStyle/>
                    <a:p>
                      <a:endParaRPr lang="tr-TR" dirty="0"/>
                    </a:p>
                  </a:txBody>
                  <a:tcPr/>
                </a:tc>
                <a:extLst>
                  <a:ext uri="{0D108BD9-81ED-4DB2-BD59-A6C34878D82A}">
                    <a16:rowId xmlns:a16="http://schemas.microsoft.com/office/drawing/2014/main" val="4025119235"/>
                  </a:ext>
                </a:extLst>
              </a:tr>
              <a:tr h="297358">
                <a:tc>
                  <a:txBody>
                    <a:bodyPr/>
                    <a:lstStyle/>
                    <a:p>
                      <a:pPr algn="ctr"/>
                      <a:r>
                        <a:rPr lang="tr-TR" sz="1400" dirty="0"/>
                        <a:t>Öğrenci adı-soyadı</a:t>
                      </a:r>
                    </a:p>
                  </a:txBody>
                  <a:tcPr/>
                </a:tc>
                <a:tc>
                  <a:txBody>
                    <a:bodyPr/>
                    <a:lstStyle/>
                    <a:p>
                      <a:pPr algn="ctr"/>
                      <a:r>
                        <a:rPr lang="tr-TR" sz="1400" dirty="0"/>
                        <a:t>No</a:t>
                      </a:r>
                    </a:p>
                  </a:txBody>
                  <a:tcPr/>
                </a:tc>
                <a:tc>
                  <a:txBody>
                    <a:bodyPr/>
                    <a:lstStyle/>
                    <a:p>
                      <a:pPr algn="ctr"/>
                      <a:r>
                        <a:rPr lang="tr-TR" sz="1400" dirty="0" err="1"/>
                        <a:t>email</a:t>
                      </a:r>
                      <a:endParaRPr lang="tr-TR" sz="1400" dirty="0"/>
                    </a:p>
                  </a:txBody>
                  <a:tcPr/>
                </a:tc>
                <a:extLst>
                  <a:ext uri="{0D108BD9-81ED-4DB2-BD59-A6C34878D82A}">
                    <a16:rowId xmlns:a16="http://schemas.microsoft.com/office/drawing/2014/main" val="3618778701"/>
                  </a:ext>
                </a:extLst>
              </a:tr>
              <a:tr h="356830">
                <a:tc>
                  <a:txBody>
                    <a:bodyPr/>
                    <a:lstStyle/>
                    <a:p>
                      <a:r>
                        <a:rPr lang="tr-TR" dirty="0"/>
                        <a:t>Beyzanur DEMİR</a:t>
                      </a:r>
                    </a:p>
                  </a:txBody>
                  <a:tcPr/>
                </a:tc>
                <a:tc>
                  <a:txBody>
                    <a:bodyPr/>
                    <a:lstStyle/>
                    <a:p>
                      <a:r>
                        <a:rPr lang="tr-TR" dirty="0"/>
                        <a:t>G161210045</a:t>
                      </a:r>
                    </a:p>
                  </a:txBody>
                  <a:tcPr/>
                </a:tc>
                <a:tc>
                  <a:txBody>
                    <a:bodyPr/>
                    <a:lstStyle/>
                    <a:p>
                      <a:r>
                        <a:rPr lang="tr-TR" dirty="0"/>
                        <a:t>beyzanur.demir@ogr.sakarya.edu.tr</a:t>
                      </a:r>
                    </a:p>
                  </a:txBody>
                  <a:tcPr/>
                </a:tc>
                <a:extLst>
                  <a:ext uri="{0D108BD9-81ED-4DB2-BD59-A6C34878D82A}">
                    <a16:rowId xmlns:a16="http://schemas.microsoft.com/office/drawing/2014/main" val="376691274"/>
                  </a:ext>
                </a:extLst>
              </a:tr>
            </a:tbl>
          </a:graphicData>
        </a:graphic>
      </p:graphicFrame>
    </p:spTree>
    <p:extLst>
      <p:ext uri="{BB962C8B-B14F-4D97-AF65-F5344CB8AC3E}">
        <p14:creationId xmlns:p14="http://schemas.microsoft.com/office/powerpoint/2010/main" val="79883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4EDC36C-4DFB-4F3D-98B5-5F4AB39EA5E7}"/>
              </a:ext>
            </a:extLst>
          </p:cNvPr>
          <p:cNvSpPr txBox="1"/>
          <p:nvPr/>
        </p:nvSpPr>
        <p:spPr>
          <a:xfrm>
            <a:off x="846754" y="605459"/>
            <a:ext cx="10368642" cy="4637167"/>
          </a:xfrm>
          <a:prstGeom prst="rect">
            <a:avLst/>
          </a:prstGeom>
          <a:noFill/>
        </p:spPr>
        <p:txBody>
          <a:bodyPr wrap="square">
            <a:spAutoFit/>
          </a:bodyPr>
          <a:lstStyle/>
          <a:p>
            <a:pPr algn="just">
              <a:spcBef>
                <a:spcPts val="1400"/>
              </a:spcBef>
              <a:spcAft>
                <a:spcPts val="595"/>
              </a:spcAft>
            </a:pPr>
            <a:r>
              <a:rPr lang="tr-TR" sz="1800" dirty="0">
                <a:effectLst/>
                <a:latin typeface="Arial" panose="020B0604020202020204" pitchFamily="34" charset="0"/>
                <a:ea typeface="Times New Roman" panose="02020603050405020304" pitchFamily="18" charset="0"/>
              </a:rPr>
              <a:t>Projemiz için hedeflediğimiz iş paketleri: </a:t>
            </a:r>
            <a:endParaRPr lang="tr-TR" sz="3200" dirty="0">
              <a:effectLst/>
              <a:latin typeface="Times New Roman" panose="02020603050405020304" pitchFamily="18" charset="0"/>
              <a:ea typeface="Times New Roman" panose="02020603050405020304" pitchFamily="18" charset="0"/>
            </a:endParaRPr>
          </a:p>
          <a:p>
            <a:pPr algn="just">
              <a:spcBef>
                <a:spcPts val="1400"/>
              </a:spcBef>
              <a:spcAft>
                <a:spcPts val="595"/>
              </a:spcAft>
            </a:pPr>
            <a:r>
              <a:rPr lang="tr-TR" sz="1800" dirty="0">
                <a:effectLst/>
                <a:latin typeface="Arial" panose="020B0604020202020204" pitchFamily="34" charset="0"/>
                <a:ea typeface="Times New Roman" panose="02020603050405020304" pitchFamily="18" charset="0"/>
              </a:rPr>
              <a:t> </a:t>
            </a:r>
            <a:endParaRPr lang="tr-TR" sz="3200" dirty="0">
              <a:effectLst/>
              <a:latin typeface="Times New Roman" panose="02020603050405020304" pitchFamily="18" charset="0"/>
              <a:ea typeface="Times New Roman" panose="02020603050405020304" pitchFamily="18" charset="0"/>
            </a:endParaRPr>
          </a:p>
          <a:p>
            <a:pPr marL="342900" lvl="0" indent="-342900" algn="just">
              <a:spcBef>
                <a:spcPts val="1400"/>
              </a:spcBef>
              <a:spcAft>
                <a:spcPts val="595"/>
              </a:spcAft>
              <a:buFont typeface="Symbol" panose="05050102010706020507" pitchFamily="18" charset="2"/>
              <a:buChar char=""/>
            </a:pPr>
            <a:r>
              <a:rPr lang="tr-TR" sz="1800" dirty="0">
                <a:effectLst/>
                <a:latin typeface="Arial" panose="020B0604020202020204" pitchFamily="34" charset="0"/>
                <a:ea typeface="Times New Roman" panose="02020603050405020304" pitchFamily="18" charset="0"/>
                <a:cs typeface="Arial" panose="020B0604020202020204" pitchFamily="34" charset="0"/>
              </a:rPr>
              <a:t>Proje tasarımı için 4-5 aylık bir süreç,</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spcBef>
                <a:spcPts val="1400"/>
              </a:spcBef>
              <a:spcAft>
                <a:spcPts val="595"/>
              </a:spcAft>
              <a:buFont typeface="Symbol" panose="05050102010706020507" pitchFamily="18" charset="2"/>
              <a:buChar char=""/>
            </a:pPr>
            <a:r>
              <a:rPr lang="tr-TR" sz="1800" dirty="0" err="1">
                <a:effectLst/>
                <a:latin typeface="Arial" panose="020B0604020202020204" pitchFamily="34" charset="0"/>
                <a:ea typeface="Times New Roman" panose="02020603050405020304" pitchFamily="18" charset="0"/>
                <a:cs typeface="Arial" panose="020B0604020202020204" pitchFamily="34" charset="0"/>
              </a:rPr>
              <a:t>Frontend</a:t>
            </a:r>
            <a:r>
              <a:rPr lang="tr-TR" sz="1800" dirty="0">
                <a:effectLst/>
                <a:latin typeface="Arial" panose="020B0604020202020204" pitchFamily="34" charset="0"/>
                <a:ea typeface="Times New Roman" panose="02020603050405020304" pitchFamily="18" charset="0"/>
                <a:cs typeface="Arial" panose="020B0604020202020204" pitchFamily="34" charset="0"/>
              </a:rPr>
              <a:t> geliştirme için 2 aylık bir süreç,</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spcBef>
                <a:spcPts val="1400"/>
              </a:spcBef>
              <a:spcAft>
                <a:spcPts val="595"/>
              </a:spcAft>
              <a:buFont typeface="Symbol" panose="05050102010706020507" pitchFamily="18" charset="2"/>
              <a:buChar char=""/>
            </a:pPr>
            <a:r>
              <a:rPr lang="tr-TR" sz="1800" dirty="0" err="1">
                <a:effectLst/>
                <a:latin typeface="Arial" panose="020B0604020202020204" pitchFamily="34" charset="0"/>
                <a:ea typeface="Times New Roman" panose="02020603050405020304" pitchFamily="18" charset="0"/>
                <a:cs typeface="Arial" panose="020B0604020202020204" pitchFamily="34" charset="0"/>
              </a:rPr>
              <a:t>Backend</a:t>
            </a:r>
            <a:r>
              <a:rPr lang="tr-TR" sz="1800" dirty="0">
                <a:effectLst/>
                <a:latin typeface="Arial" panose="020B0604020202020204" pitchFamily="34" charset="0"/>
                <a:ea typeface="Times New Roman" panose="02020603050405020304" pitchFamily="18" charset="0"/>
                <a:cs typeface="Arial" panose="020B0604020202020204" pitchFamily="34" charset="0"/>
              </a:rPr>
              <a:t> geliştirme için 2 aylık bir süreç,</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spcBef>
                <a:spcPts val="1400"/>
              </a:spcBef>
              <a:spcAft>
                <a:spcPts val="595"/>
              </a:spcAft>
              <a:buFont typeface="Symbol" panose="05050102010706020507" pitchFamily="18" charset="2"/>
              <a:buChar char=""/>
            </a:pPr>
            <a:r>
              <a:rPr lang="tr-TR" sz="1800" dirty="0">
                <a:effectLst/>
                <a:latin typeface="Arial" panose="020B0604020202020204" pitchFamily="34" charset="0"/>
                <a:ea typeface="Times New Roman" panose="02020603050405020304" pitchFamily="18" charset="0"/>
                <a:cs typeface="Arial" panose="020B0604020202020204" pitchFamily="34" charset="0"/>
              </a:rPr>
              <a:t>Yapay zeka ile görüntü işleme algoritmalarının uygulanması için 3 aylık bir süreç,</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spcBef>
                <a:spcPts val="1400"/>
              </a:spcBef>
              <a:spcAft>
                <a:spcPts val="595"/>
              </a:spcAft>
              <a:buFont typeface="Symbol" panose="05050102010706020507" pitchFamily="18" charset="2"/>
              <a:buChar char=""/>
            </a:pPr>
            <a:r>
              <a:rPr lang="tr-TR" sz="1800" dirty="0">
                <a:effectLst/>
                <a:latin typeface="Arial" panose="020B0604020202020204" pitchFamily="34" charset="0"/>
                <a:ea typeface="Times New Roman" panose="02020603050405020304" pitchFamily="18" charset="0"/>
                <a:cs typeface="Arial" panose="020B0604020202020204" pitchFamily="34" charset="0"/>
              </a:rPr>
              <a:t>Test aşaması için maksimum 1-2 aylık bir süreç,</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spcBef>
                <a:spcPts val="1400"/>
              </a:spcBef>
              <a:spcAft>
                <a:spcPts val="595"/>
              </a:spcAft>
              <a:buFont typeface="Symbol" panose="05050102010706020507" pitchFamily="18" charset="2"/>
              <a:buChar char=""/>
            </a:pPr>
            <a:r>
              <a:rPr lang="tr-TR" sz="1800" dirty="0">
                <a:effectLst/>
                <a:latin typeface="Arial" panose="020B0604020202020204" pitchFamily="34" charset="0"/>
                <a:ea typeface="Times New Roman" panose="02020603050405020304" pitchFamily="18" charset="0"/>
                <a:cs typeface="Arial" panose="020B0604020202020204" pitchFamily="34" charset="0"/>
              </a:rPr>
              <a:t>Reklam ve sponsorluk alanı için ise 3 aylık bir süreç hedefledik.</a:t>
            </a:r>
            <a:endParaRPr lang="tr-TR" sz="32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spcBef>
                <a:spcPts val="1400"/>
              </a:spcBef>
              <a:spcAft>
                <a:spcPts val="595"/>
              </a:spcAft>
            </a:pPr>
            <a:r>
              <a:rPr lang="tr-TR" sz="1800" dirty="0">
                <a:effectLst/>
                <a:latin typeface="Arial" panose="020B0604020202020204" pitchFamily="34" charset="0"/>
                <a:ea typeface="Times New Roman" panose="02020603050405020304" pitchFamily="18" charset="0"/>
              </a:rPr>
              <a:t> Bu aşamada proje yöneticilerimiz ve ekipleri bu aşamalarda organize bir şekilde çalışıyor olacak.</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38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FF0000"/>
                </a:solidFill>
              </a:rPr>
              <a:t>Proje Ekibi Organizasyon Şeması</a:t>
            </a:r>
          </a:p>
        </p:txBody>
      </p:sp>
      <p:graphicFrame>
        <p:nvGraphicFramePr>
          <p:cNvPr id="5" name="İçerik Yer Tutucusu 4">
            <a:extLst>
              <a:ext uri="{FF2B5EF4-FFF2-40B4-BE49-F238E27FC236}">
                <a16:creationId xmlns:a16="http://schemas.microsoft.com/office/drawing/2014/main" id="{633A43EE-A180-4B9B-B9E1-D44BA1D95354}"/>
              </a:ext>
            </a:extLst>
          </p:cNvPr>
          <p:cNvGraphicFramePr>
            <a:graphicFrameLocks noGrp="1"/>
          </p:cNvGraphicFramePr>
          <p:nvPr>
            <p:ph idx="1"/>
            <p:extLst>
              <p:ext uri="{D42A27DB-BD31-4B8C-83A1-F6EECF244321}">
                <p14:modId xmlns:p14="http://schemas.microsoft.com/office/powerpoint/2010/main" val="1683289797"/>
              </p:ext>
            </p:extLst>
          </p:nvPr>
        </p:nvGraphicFramePr>
        <p:xfrm>
          <a:off x="698241"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68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FF0000"/>
                </a:solidFill>
              </a:rPr>
              <a:t>Proje Personelinin proje faaliyetlerinde yer alan iş paketlerindeki görevleri</a:t>
            </a:r>
          </a:p>
        </p:txBody>
      </p:sp>
      <p:sp>
        <p:nvSpPr>
          <p:cNvPr id="3" name="İçerik Yer Tutucusu 2"/>
          <p:cNvSpPr>
            <a:spLocks noGrp="1"/>
          </p:cNvSpPr>
          <p:nvPr>
            <p:ph idx="1"/>
          </p:nvPr>
        </p:nvSpPr>
        <p:spPr/>
        <p:txBody>
          <a:bodyPr>
            <a:normAutofit/>
          </a:bodyPr>
          <a:lstStyle/>
          <a:p>
            <a:pPr lvl="0"/>
            <a:r>
              <a:rPr lang="tr-TR" sz="1800" b="1" dirty="0" err="1"/>
              <a:t>Frontend</a:t>
            </a:r>
            <a:r>
              <a:rPr lang="tr-TR" sz="1800" b="1" dirty="0"/>
              <a:t> Ekip Üyesi-1: </a:t>
            </a:r>
            <a:r>
              <a:rPr lang="tr-TR" sz="1600" dirty="0">
                <a:effectLst/>
                <a:latin typeface="Arial" panose="020B0604020202020204" pitchFamily="34" charset="0"/>
                <a:ea typeface="Times New Roman" panose="02020603050405020304" pitchFamily="18" charset="0"/>
              </a:rPr>
              <a:t>İlk aşamada genel tasarlanmış olan </a:t>
            </a:r>
            <a:r>
              <a:rPr lang="tr-TR" sz="1600" dirty="0" err="1">
                <a:effectLst/>
                <a:latin typeface="Arial" panose="020B0604020202020204" pitchFamily="34" charset="0"/>
                <a:ea typeface="Times New Roman" panose="02020603050405020304" pitchFamily="18" charset="0"/>
              </a:rPr>
              <a:t>arayüz</a:t>
            </a:r>
            <a:r>
              <a:rPr lang="tr-TR" sz="1600" dirty="0">
                <a:effectLst/>
                <a:latin typeface="Arial" panose="020B0604020202020204" pitchFamily="34" charset="0"/>
                <a:ea typeface="Times New Roman" panose="02020603050405020304" pitchFamily="18" charset="0"/>
              </a:rPr>
              <a:t> tasarımı daha kapsamlı incelenip, eklemeler yapılarak uygulamaya geçirecektir.</a:t>
            </a:r>
            <a:endParaRPr lang="tr-TR" sz="1600" dirty="0"/>
          </a:p>
          <a:p>
            <a:pPr lvl="0"/>
            <a:r>
              <a:rPr lang="tr-TR" sz="1800" b="1" dirty="0" err="1"/>
              <a:t>Frontend</a:t>
            </a:r>
            <a:r>
              <a:rPr lang="tr-TR" sz="1800" b="1" dirty="0"/>
              <a:t> Ekip Üyesi-2: </a:t>
            </a:r>
            <a:r>
              <a:rPr lang="tr-TR" sz="1800" dirty="0">
                <a:effectLst/>
                <a:latin typeface="Arial" panose="020B0604020202020204" pitchFamily="34" charset="0"/>
                <a:ea typeface="Times New Roman" panose="02020603050405020304" pitchFamily="18" charset="0"/>
              </a:rPr>
              <a:t>. </a:t>
            </a:r>
            <a:r>
              <a:rPr lang="tr-TR" sz="1600" dirty="0" err="1">
                <a:effectLst/>
                <a:latin typeface="Arial" panose="020B0604020202020204" pitchFamily="34" charset="0"/>
                <a:ea typeface="Times New Roman" panose="02020603050405020304" pitchFamily="18" charset="0"/>
              </a:rPr>
              <a:t>Frontend</a:t>
            </a:r>
            <a:r>
              <a:rPr lang="tr-TR" sz="1600" dirty="0">
                <a:effectLst/>
                <a:latin typeface="Arial" panose="020B0604020202020204" pitchFamily="34" charset="0"/>
                <a:ea typeface="Times New Roman" panose="02020603050405020304" pitchFamily="18" charset="0"/>
              </a:rPr>
              <a:t> geliştirme için HTML, CSS ve </a:t>
            </a:r>
            <a:r>
              <a:rPr lang="tr-TR" sz="1600" dirty="0" err="1">
                <a:effectLst/>
                <a:latin typeface="Arial" panose="020B0604020202020204" pitchFamily="34" charset="0"/>
                <a:ea typeface="Times New Roman" panose="02020603050405020304" pitchFamily="18" charset="0"/>
              </a:rPr>
              <a:t>Javascript</a:t>
            </a:r>
            <a:r>
              <a:rPr lang="tr-TR" sz="1600" dirty="0">
                <a:effectLst/>
                <a:latin typeface="Arial" panose="020B0604020202020204" pitchFamily="34" charset="0"/>
                <a:ea typeface="Times New Roman" panose="02020603050405020304" pitchFamily="18" charset="0"/>
              </a:rPr>
              <a:t> kullanacaktır</a:t>
            </a:r>
            <a:r>
              <a:rPr lang="tr-TR" sz="1800" dirty="0">
                <a:effectLst/>
                <a:latin typeface="Arial" panose="020B0604020202020204" pitchFamily="34" charset="0"/>
                <a:ea typeface="Times New Roman" panose="02020603050405020304" pitchFamily="18" charset="0"/>
              </a:rPr>
              <a:t>. </a:t>
            </a:r>
            <a:endParaRPr lang="tr-TR" sz="1800" b="1" dirty="0"/>
          </a:p>
          <a:p>
            <a:pPr lvl="0"/>
            <a:endParaRPr lang="tr-TR" sz="1800" b="1" dirty="0"/>
          </a:p>
          <a:p>
            <a:pPr lvl="0"/>
            <a:r>
              <a:rPr lang="tr-TR" sz="1800" b="1" dirty="0" err="1"/>
              <a:t>Backend</a:t>
            </a:r>
            <a:r>
              <a:rPr lang="tr-TR" sz="1800" b="1" dirty="0"/>
              <a:t> Ekip Üyesi-1: </a:t>
            </a:r>
            <a:r>
              <a:rPr lang="tr-TR" sz="1600" dirty="0">
                <a:effectLst/>
                <a:latin typeface="Arial" panose="020B0604020202020204" pitchFamily="34" charset="0"/>
                <a:ea typeface="Times New Roman" panose="02020603050405020304" pitchFamily="18" charset="0"/>
              </a:rPr>
              <a:t>Uygulamanın </a:t>
            </a:r>
            <a:r>
              <a:rPr lang="tr-TR" sz="1600" dirty="0" err="1">
                <a:effectLst/>
                <a:latin typeface="Arial" panose="020B0604020202020204" pitchFamily="34" charset="0"/>
                <a:ea typeface="Times New Roman" panose="02020603050405020304" pitchFamily="18" charset="0"/>
              </a:rPr>
              <a:t>backend</a:t>
            </a:r>
            <a:r>
              <a:rPr lang="tr-TR" sz="1600" dirty="0">
                <a:effectLst/>
                <a:latin typeface="Arial" panose="020B0604020202020204" pitchFamily="34" charset="0"/>
                <a:ea typeface="Times New Roman" panose="02020603050405020304" pitchFamily="18" charset="0"/>
              </a:rPr>
              <a:t> kısmını oluşturmak için C# Asp.net MVC yazılım dili  ve </a:t>
            </a:r>
            <a:r>
              <a:rPr lang="tr-TR" sz="1600" dirty="0" err="1">
                <a:effectLst/>
                <a:latin typeface="Arial" panose="020B0604020202020204" pitchFamily="34" charset="0"/>
                <a:ea typeface="Times New Roman" panose="02020603050405020304" pitchFamily="18" charset="0"/>
              </a:rPr>
              <a:t>MySql</a:t>
            </a:r>
            <a:r>
              <a:rPr lang="tr-TR" sz="1600" dirty="0">
                <a:effectLst/>
                <a:latin typeface="Arial" panose="020B0604020202020204" pitchFamily="34" charset="0"/>
                <a:ea typeface="Times New Roman" panose="02020603050405020304" pitchFamily="18" charset="0"/>
              </a:rPr>
              <a:t> veri tabanı kullanacaktır.</a:t>
            </a:r>
            <a:endParaRPr lang="tr-TR" sz="1600" b="1" dirty="0"/>
          </a:p>
          <a:p>
            <a:pPr lvl="0"/>
            <a:r>
              <a:rPr lang="tr-TR" sz="1800" b="1" dirty="0" err="1"/>
              <a:t>Backend</a:t>
            </a:r>
            <a:r>
              <a:rPr lang="tr-TR" sz="1800" b="1" dirty="0"/>
              <a:t> Ekip Üyesi-2: </a:t>
            </a:r>
            <a:r>
              <a:rPr lang="tr-TR" sz="1600" dirty="0">
                <a:effectLst/>
                <a:latin typeface="Arial" panose="020B0604020202020204" pitchFamily="34" charset="0"/>
                <a:ea typeface="Times New Roman" panose="02020603050405020304" pitchFamily="18" charset="0"/>
              </a:rPr>
              <a:t>Yeni API yöntemi, </a:t>
            </a:r>
            <a:r>
              <a:rPr lang="tr-TR" sz="1600" dirty="0" err="1">
                <a:effectLst/>
                <a:latin typeface="Arial" panose="020B0604020202020204" pitchFamily="34" charset="0"/>
                <a:ea typeface="Times New Roman" panose="02020603050405020304" pitchFamily="18" charset="0"/>
              </a:rPr>
              <a:t>Postman</a:t>
            </a:r>
            <a:r>
              <a:rPr lang="tr-TR" sz="1600" dirty="0">
                <a:effectLst/>
                <a:latin typeface="Arial" panose="020B0604020202020204" pitchFamily="34" charset="0"/>
                <a:ea typeface="Times New Roman" panose="02020603050405020304" pitchFamily="18" charset="0"/>
              </a:rPr>
              <a:t> gibi çeşitli araçlar kullanarak test edecek böylelikle uygulamanın uç kısmı olan sistemi yani </a:t>
            </a:r>
            <a:r>
              <a:rPr lang="tr-TR" sz="1600" dirty="0" err="1">
                <a:effectLst/>
                <a:latin typeface="Arial" panose="020B0604020202020204" pitchFamily="34" charset="0"/>
                <a:ea typeface="Times New Roman" panose="02020603050405020304" pitchFamily="18" charset="0"/>
              </a:rPr>
              <a:t>backend</a:t>
            </a:r>
            <a:r>
              <a:rPr lang="tr-TR" sz="1600" dirty="0">
                <a:effectLst/>
                <a:latin typeface="Arial" panose="020B0604020202020204" pitchFamily="34" charset="0"/>
                <a:ea typeface="Times New Roman" panose="02020603050405020304" pitchFamily="18" charset="0"/>
              </a:rPr>
              <a:t> sistemini oluşturmuş olunacaktır</a:t>
            </a:r>
            <a:r>
              <a:rPr lang="tr-TR" sz="1800" dirty="0">
                <a:effectLst/>
                <a:latin typeface="Arial" panose="020B0604020202020204" pitchFamily="34" charset="0"/>
                <a:ea typeface="Times New Roman" panose="02020603050405020304" pitchFamily="18" charset="0"/>
              </a:rPr>
              <a:t>. </a:t>
            </a:r>
            <a:endParaRPr lang="tr-TR" sz="1800" b="1" dirty="0"/>
          </a:p>
          <a:p>
            <a:pPr lvl="0"/>
            <a:endParaRPr lang="tr-TR" sz="1800" b="1" dirty="0"/>
          </a:p>
          <a:p>
            <a:pPr lvl="0"/>
            <a:r>
              <a:rPr lang="tr-TR" sz="1800" b="1" dirty="0"/>
              <a:t>Yapay Zeka Ekip Üyesi-1(Beyzanur DEMİR):</a:t>
            </a:r>
            <a:r>
              <a:rPr lang="tr-TR" sz="1600" dirty="0">
                <a:effectLst/>
                <a:latin typeface="Arial" panose="020B0604020202020204" pitchFamily="34" charset="0"/>
                <a:ea typeface="Times New Roman" panose="02020603050405020304" pitchFamily="18" charset="0"/>
              </a:rPr>
              <a:t>Burada belirleştirilmiş olan algoritmalar üzerinde detaylı araştırma yapılıp, uygulamaları gerçekleştirecektir. Bunlar </a:t>
            </a:r>
            <a:r>
              <a:rPr lang="tr-TR" sz="1600" dirty="0" err="1">
                <a:effectLst/>
                <a:latin typeface="Arial" panose="020B0604020202020204" pitchFamily="34" charset="0"/>
                <a:ea typeface="Times New Roman" panose="02020603050405020304" pitchFamily="18" charset="0"/>
              </a:rPr>
              <a:t>Wiener</a:t>
            </a:r>
            <a:r>
              <a:rPr lang="tr-TR" sz="1600" dirty="0">
                <a:effectLst/>
                <a:latin typeface="Arial" panose="020B0604020202020204" pitchFamily="34" charset="0"/>
                <a:ea typeface="Times New Roman" panose="02020603050405020304" pitchFamily="18" charset="0"/>
              </a:rPr>
              <a:t> </a:t>
            </a:r>
            <a:r>
              <a:rPr lang="tr-TR" sz="1600" dirty="0" err="1">
                <a:effectLst/>
                <a:latin typeface="Arial" panose="020B0604020202020204" pitchFamily="34" charset="0"/>
                <a:ea typeface="Times New Roman" panose="02020603050405020304" pitchFamily="18" charset="0"/>
              </a:rPr>
              <a:t>Süzgeçi</a:t>
            </a:r>
            <a:r>
              <a:rPr lang="tr-TR" sz="1600" dirty="0">
                <a:effectLst/>
                <a:latin typeface="Arial" panose="020B0604020202020204" pitchFamily="34" charset="0"/>
                <a:ea typeface="Times New Roman" panose="02020603050405020304" pitchFamily="18" charset="0"/>
              </a:rPr>
              <a:t>, Renklendirme, </a:t>
            </a:r>
            <a:r>
              <a:rPr lang="tr-TR" sz="1600" dirty="0" err="1">
                <a:effectLst/>
                <a:latin typeface="Arial" panose="020B0604020202020204" pitchFamily="34" charset="0"/>
                <a:ea typeface="Times New Roman" panose="02020603050405020304" pitchFamily="18" charset="0"/>
              </a:rPr>
              <a:t>Histogram</a:t>
            </a:r>
            <a:r>
              <a:rPr lang="tr-TR" sz="1600" dirty="0">
                <a:effectLst/>
                <a:latin typeface="Arial" panose="020B0604020202020204" pitchFamily="34" charset="0"/>
                <a:ea typeface="Times New Roman" panose="02020603050405020304" pitchFamily="18" charset="0"/>
              </a:rPr>
              <a:t> Eşitleme ve </a:t>
            </a:r>
            <a:r>
              <a:rPr lang="tr-TR" sz="1600" dirty="0" err="1">
                <a:effectLst/>
                <a:latin typeface="Arial" panose="020B0604020202020204" pitchFamily="34" charset="0"/>
                <a:ea typeface="Times New Roman" panose="02020603050405020304" pitchFamily="18" charset="0"/>
              </a:rPr>
              <a:t>Histogram</a:t>
            </a:r>
            <a:r>
              <a:rPr lang="tr-TR" sz="1600" dirty="0">
                <a:effectLst/>
                <a:latin typeface="Arial" panose="020B0604020202020204" pitchFamily="34" charset="0"/>
                <a:ea typeface="Times New Roman" panose="02020603050405020304" pitchFamily="18" charset="0"/>
              </a:rPr>
              <a:t> Genişletme algoritmalarıdır. </a:t>
            </a:r>
            <a:endParaRPr lang="tr-TR" sz="1600" b="1" dirty="0"/>
          </a:p>
          <a:p>
            <a:pPr lvl="0"/>
            <a:r>
              <a:rPr lang="tr-TR" sz="1800" b="1" dirty="0"/>
              <a:t>Yapay Zeka Ekip Üyesi-2:</a:t>
            </a:r>
            <a:r>
              <a:rPr lang="tr-TR" sz="1800" dirty="0">
                <a:effectLst/>
                <a:latin typeface="Arial" panose="020B0604020202020204" pitchFamily="34" charset="0"/>
                <a:ea typeface="Times New Roman" panose="02020603050405020304" pitchFamily="18" charset="0"/>
              </a:rPr>
              <a:t> </a:t>
            </a:r>
            <a:r>
              <a:rPr lang="tr-TR" sz="1600" dirty="0">
                <a:effectLst/>
                <a:latin typeface="Arial" panose="020B0604020202020204" pitchFamily="34" charset="0"/>
                <a:ea typeface="Times New Roman" panose="02020603050405020304" pitchFamily="18" charset="0"/>
              </a:rPr>
              <a:t>Bu algoritmaları </a:t>
            </a:r>
            <a:r>
              <a:rPr lang="tr-TR" sz="1600" dirty="0" err="1">
                <a:effectLst/>
                <a:latin typeface="Arial" panose="020B0604020202020204" pitchFamily="34" charset="0"/>
                <a:ea typeface="Times New Roman" panose="02020603050405020304" pitchFamily="18" charset="0"/>
              </a:rPr>
              <a:t>Python</a:t>
            </a:r>
            <a:r>
              <a:rPr lang="tr-TR" sz="1600" dirty="0">
                <a:effectLst/>
                <a:latin typeface="Arial" panose="020B0604020202020204" pitchFamily="34" charset="0"/>
                <a:ea typeface="Times New Roman" panose="02020603050405020304" pitchFamily="18" charset="0"/>
              </a:rPr>
              <a:t> dilinde </a:t>
            </a:r>
            <a:r>
              <a:rPr lang="tr-TR" sz="1600" dirty="0" err="1">
                <a:effectLst/>
                <a:latin typeface="Arial" panose="020B0604020202020204" pitchFamily="34" charset="0"/>
                <a:ea typeface="Times New Roman" panose="02020603050405020304" pitchFamily="18" charset="0"/>
              </a:rPr>
              <a:t>OpenCV</a:t>
            </a:r>
            <a:r>
              <a:rPr lang="tr-TR" sz="1600" dirty="0">
                <a:effectLst/>
                <a:latin typeface="Arial" panose="020B0604020202020204" pitchFamily="34" charset="0"/>
                <a:ea typeface="Times New Roman" panose="02020603050405020304" pitchFamily="18" charset="0"/>
              </a:rPr>
              <a:t> kullanarak gerçekleyecektir.. </a:t>
            </a:r>
            <a:endParaRPr lang="tr-TR" sz="1600" b="1" dirty="0"/>
          </a:p>
          <a:p>
            <a:pPr lvl="0"/>
            <a:endParaRPr lang="tr-TR" dirty="0"/>
          </a:p>
          <a:p>
            <a:endParaRPr lang="tr-TR" dirty="0"/>
          </a:p>
        </p:txBody>
      </p:sp>
    </p:spTree>
    <p:extLst>
      <p:ext uri="{BB962C8B-B14F-4D97-AF65-F5344CB8AC3E}">
        <p14:creationId xmlns:p14="http://schemas.microsoft.com/office/powerpoint/2010/main" val="273225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54135"/>
            <a:ext cx="10515600" cy="1325563"/>
          </a:xfrm>
        </p:spPr>
        <p:txBody>
          <a:bodyPr/>
          <a:lstStyle/>
          <a:p>
            <a:r>
              <a:rPr lang="tr-TR" dirty="0">
                <a:solidFill>
                  <a:srgbClr val="FF0000"/>
                </a:solidFill>
              </a:rPr>
              <a:t>Beklenen Yaygın Etki</a:t>
            </a:r>
          </a:p>
        </p:txBody>
      </p:sp>
      <p:sp>
        <p:nvSpPr>
          <p:cNvPr id="3" name="İçerik Yer Tutucusu 2"/>
          <p:cNvSpPr>
            <a:spLocks noGrp="1"/>
          </p:cNvSpPr>
          <p:nvPr>
            <p:ph idx="1"/>
          </p:nvPr>
        </p:nvSpPr>
        <p:spPr>
          <a:xfrm>
            <a:off x="838200" y="2279698"/>
            <a:ext cx="10515600" cy="4351338"/>
          </a:xfrm>
        </p:spPr>
        <p:txBody>
          <a:bodyPr/>
          <a:lstStyle/>
          <a:p>
            <a:r>
              <a:rPr lang="tr-TR" sz="1800" dirty="0">
                <a:solidFill>
                  <a:srgbClr val="000000"/>
                </a:solidFill>
                <a:effectLst/>
                <a:latin typeface="Arial" panose="020B0604020202020204" pitchFamily="34" charset="0"/>
                <a:ea typeface="Times New Roman" panose="02020603050405020304" pitchFamily="18" charset="0"/>
              </a:rPr>
              <a:t>Önerilen çalışma başarıyla gerçekleştirildiği takdirde araştırmadan elde edilmesi öngörülen ve beklenen yaygın etkilerin neler olabileceği, diğer bir ifadeyle yapılan araştırmadan ne gibi çıktı, sonuç ve etkilerin elde edileceği </a:t>
            </a:r>
            <a:r>
              <a:rPr lang="tr-TR" sz="1800" dirty="0">
                <a:solidFill>
                  <a:srgbClr val="000000"/>
                </a:solidFill>
                <a:latin typeface="Arial" panose="020B0604020202020204" pitchFamily="34" charset="0"/>
                <a:ea typeface="Times New Roman" panose="02020603050405020304" pitchFamily="18" charset="0"/>
              </a:rPr>
              <a:t>bir sonraki sayfada</a:t>
            </a:r>
            <a:r>
              <a:rPr lang="tr-TR" sz="1800" dirty="0">
                <a:effectLst/>
                <a:latin typeface="Arial" panose="020B0604020202020204" pitchFamily="34" charset="0"/>
                <a:ea typeface="Times New Roman" panose="02020603050405020304" pitchFamily="18" charset="0"/>
              </a:rPr>
              <a:t> tabloda verilmiştir.</a:t>
            </a:r>
          </a:p>
          <a:p>
            <a:endParaRPr lang="tr-TR" dirty="0"/>
          </a:p>
        </p:txBody>
      </p:sp>
    </p:spTree>
    <p:extLst>
      <p:ext uri="{BB962C8B-B14F-4D97-AF65-F5344CB8AC3E}">
        <p14:creationId xmlns:p14="http://schemas.microsoft.com/office/powerpoint/2010/main" val="121117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A28BD4ED-A134-48A7-8285-3C67ED8407FB}"/>
              </a:ext>
            </a:extLst>
          </p:cNvPr>
          <p:cNvGraphicFramePr>
            <a:graphicFrameLocks noGrp="1"/>
          </p:cNvGraphicFramePr>
          <p:nvPr>
            <p:ph idx="1"/>
            <p:extLst>
              <p:ext uri="{D42A27DB-BD31-4B8C-83A1-F6EECF244321}">
                <p14:modId xmlns:p14="http://schemas.microsoft.com/office/powerpoint/2010/main" val="4271702109"/>
              </p:ext>
            </p:extLst>
          </p:nvPr>
        </p:nvGraphicFramePr>
        <p:xfrm>
          <a:off x="670249" y="1331102"/>
          <a:ext cx="10301082" cy="4391321"/>
        </p:xfrm>
        <a:graphic>
          <a:graphicData uri="http://schemas.openxmlformats.org/drawingml/2006/table">
            <a:tbl>
              <a:tblPr firstRow="1" firstCol="1" bandRow="1">
                <a:tableStyleId>{5C22544A-7EE6-4342-B048-85BDC9FD1C3A}</a:tableStyleId>
              </a:tblPr>
              <a:tblGrid>
                <a:gridCol w="4798244">
                  <a:extLst>
                    <a:ext uri="{9D8B030D-6E8A-4147-A177-3AD203B41FA5}">
                      <a16:colId xmlns:a16="http://schemas.microsoft.com/office/drawing/2014/main" val="2412389658"/>
                    </a:ext>
                  </a:extLst>
                </a:gridCol>
                <a:gridCol w="5502838">
                  <a:extLst>
                    <a:ext uri="{9D8B030D-6E8A-4147-A177-3AD203B41FA5}">
                      <a16:colId xmlns:a16="http://schemas.microsoft.com/office/drawing/2014/main" val="212423797"/>
                    </a:ext>
                  </a:extLst>
                </a:gridCol>
              </a:tblGrid>
              <a:tr h="189201">
                <a:tc>
                  <a:txBody>
                    <a:bodyPr/>
                    <a:lstStyle/>
                    <a:p>
                      <a:r>
                        <a:rPr lang="tr-TR" sz="1600" dirty="0">
                          <a:effectLst/>
                        </a:rPr>
                        <a:t>Bilimsel/Akademik </a:t>
                      </a:r>
                    </a:p>
                    <a:p>
                      <a:r>
                        <a:rPr lang="tr-TR" sz="1600" dirty="0">
                          <a:effectLst/>
                        </a:rPr>
                        <a:t>(Makale, Bildiri, Kitap Bölümü, Kitap)</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tr-TR" sz="900" dirty="0">
                          <a:effectLst/>
                        </a:rPr>
                        <a:t> </a:t>
                      </a:r>
                      <a:endParaRPr lang="tr-TR" sz="1000" dirty="0">
                        <a:effectLst/>
                      </a:endParaRPr>
                    </a:p>
                    <a:p>
                      <a:r>
                        <a:rPr lang="tr-TR" sz="1600" dirty="0">
                          <a:effectLst/>
                        </a:rPr>
                        <a:t>Projenin başarıyla gerçekleşmesi durumunda, gönüllü olarak yazılım adına kurulmuş vakıf, üniversite kulüpleri veya herhangi bir kurumda, kullandığımız algoritmaların ne işe yaradıkları, nerelerde kullanıldıkları, projenin içeri ve  bir start-</a:t>
                      </a:r>
                      <a:r>
                        <a:rPr lang="tr-TR" sz="1600" dirty="0" err="1">
                          <a:effectLst/>
                        </a:rPr>
                        <a:t>up</a:t>
                      </a:r>
                      <a:r>
                        <a:rPr lang="tr-TR" sz="1600" dirty="0">
                          <a:effectLst/>
                        </a:rPr>
                        <a:t> projesinin </a:t>
                      </a:r>
                      <a:r>
                        <a:rPr lang="tr-TR" sz="1600" dirty="0" err="1">
                          <a:effectLst/>
                        </a:rPr>
                        <a:t>gerçekleşim</a:t>
                      </a:r>
                      <a:r>
                        <a:rPr lang="tr-TR" sz="1600" dirty="0">
                          <a:effectLst/>
                        </a:rPr>
                        <a:t> adımları hakkında bilinçlendirme ve teşvik etme adına konferanslar verilmesi planlanmaktadır. </a:t>
                      </a:r>
                    </a:p>
                    <a:p>
                      <a:r>
                        <a:rPr lang="tr-TR" sz="900" dirty="0">
                          <a:effectLst/>
                        </a:rPr>
                        <a:t> </a:t>
                      </a:r>
                      <a:endParaRPr lang="tr-T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0337759"/>
                  </a:ext>
                </a:extLst>
              </a:tr>
              <a:tr h="1785281">
                <a:tc>
                  <a:txBody>
                    <a:bodyPr/>
                    <a:lstStyle/>
                    <a:p>
                      <a:pPr algn="just"/>
                      <a:r>
                        <a:rPr lang="tr-TR" sz="1600" dirty="0">
                          <a:effectLst/>
                        </a:rPr>
                        <a:t>Ekonomik/Ticari/Sosyal</a:t>
                      </a:r>
                    </a:p>
                    <a:p>
                      <a:pPr algn="just"/>
                      <a:r>
                        <a:rPr lang="tr-TR" sz="1600" dirty="0">
                          <a:effectLst/>
                        </a:rPr>
                        <a:t>(Ürün, Prototip, Patent, Faydalı Model, Üretim İzni, Çeşit Tescili, Spin-</a:t>
                      </a:r>
                      <a:r>
                        <a:rPr lang="tr-TR" sz="1600" dirty="0" err="1">
                          <a:effectLst/>
                        </a:rPr>
                        <a:t>off</a:t>
                      </a:r>
                      <a:r>
                        <a:rPr lang="tr-TR" sz="1600" dirty="0">
                          <a:effectLst/>
                        </a:rPr>
                        <a:t>/Start- </a:t>
                      </a:r>
                      <a:r>
                        <a:rPr lang="tr-TR" sz="1600" dirty="0" err="1">
                          <a:effectLst/>
                        </a:rPr>
                        <a:t>up</a:t>
                      </a:r>
                      <a:r>
                        <a:rPr lang="tr-TR" sz="1600" dirty="0">
                          <a:effectLst/>
                        </a:rPr>
                        <a:t> Şirket, Görsel/İşitsel Arşiv, Envanter/Veri Tabanı/Belgeleme Üretimi, Telife Konu Olan Eser, Medyada Yer Alma, Fuar, Proje Pazarı, </a:t>
                      </a:r>
                      <a:r>
                        <a:rPr lang="tr-TR" sz="1600" dirty="0" err="1">
                          <a:effectLst/>
                        </a:rPr>
                        <a:t>Çalıştay</a:t>
                      </a:r>
                      <a:r>
                        <a:rPr lang="tr-TR" sz="1600" dirty="0">
                          <a:effectLst/>
                        </a:rPr>
                        <a:t>, Eğitim vb. Bilimsel Etkinlik, Proje Sonuçlarını Kullanacak Kurum/Kuruluş, vb. diğer yaygın etkiler)</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tr-TR" sz="900" dirty="0">
                          <a:effectLst/>
                        </a:rPr>
                        <a:t> </a:t>
                      </a:r>
                      <a:endParaRPr lang="tr-TR" sz="1000" dirty="0">
                        <a:effectLst/>
                      </a:endParaRPr>
                    </a:p>
                    <a:p>
                      <a:r>
                        <a:rPr lang="tr-TR" sz="1600" dirty="0">
                          <a:effectLst/>
                        </a:rPr>
                        <a:t>Projenin başarıyla gerçekleşmesi durumunda uygulamanın birçok sektöre yayılıp yaygınlaşarak(adli, fotoğrafçılık, eğitim, sağlık…) kullanılması hedeflenmektedir. </a:t>
                      </a:r>
                    </a:p>
                    <a:p>
                      <a:r>
                        <a:rPr lang="tr-TR" sz="1600" dirty="0">
                          <a:effectLst/>
                        </a:rPr>
                        <a:t>Yazılım fuarlarında, bilimsel etkinliklerde ürün hakkında tanıtımlar yapılması hedeflenmektedir. </a:t>
                      </a:r>
                    </a:p>
                    <a:p>
                      <a:r>
                        <a:rPr lang="tr-TR" sz="1600" dirty="0">
                          <a:effectLst/>
                        </a:rPr>
                        <a:t> </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5467831"/>
                  </a:ext>
                </a:extLst>
              </a:tr>
              <a:tr h="621660">
                <a:tc>
                  <a:txBody>
                    <a:bodyPr/>
                    <a:lstStyle/>
                    <a:p>
                      <a:r>
                        <a:rPr lang="tr-TR" sz="1600" dirty="0">
                          <a:effectLst/>
                        </a:rPr>
                        <a:t>Araştırmacı Yetiştirilmesi ve Yeni Proje(</a:t>
                      </a:r>
                      <a:r>
                        <a:rPr lang="tr-TR" sz="1600" dirty="0" err="1">
                          <a:effectLst/>
                        </a:rPr>
                        <a:t>ler</a:t>
                      </a:r>
                      <a:r>
                        <a:rPr lang="tr-TR" sz="1600" dirty="0">
                          <a:effectLst/>
                        </a:rPr>
                        <a:t>) Oluşturma </a:t>
                      </a:r>
                    </a:p>
                    <a:p>
                      <a:r>
                        <a:rPr lang="tr-TR" sz="1600" dirty="0">
                          <a:effectLst/>
                        </a:rPr>
                        <a:t>(Yüksek Lisans/Doktora Tezi, Ulusal/Uluslararası Yeni Proje)</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tr-TR" sz="900" dirty="0">
                          <a:effectLst/>
                        </a:rPr>
                        <a:t> </a:t>
                      </a:r>
                      <a:endParaRPr lang="tr-TR" sz="1000" dirty="0">
                        <a:effectLst/>
                      </a:endParaRPr>
                    </a:p>
                    <a:p>
                      <a:r>
                        <a:rPr lang="tr-TR" sz="1600" dirty="0">
                          <a:effectLst/>
                        </a:rPr>
                        <a:t>Bu proje dahilinde yapay zeka ve makine öğrenmesinin günlük hayata verdiği kolaylığın farkındalık oluşturup başka projelere öncülük etmesi hedeflenmektedir.</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119251"/>
                  </a:ext>
                </a:extLst>
              </a:tr>
            </a:tbl>
          </a:graphicData>
        </a:graphic>
      </p:graphicFrame>
      <p:sp>
        <p:nvSpPr>
          <p:cNvPr id="6" name="Metin kutusu 5">
            <a:extLst>
              <a:ext uri="{FF2B5EF4-FFF2-40B4-BE49-F238E27FC236}">
                <a16:creationId xmlns:a16="http://schemas.microsoft.com/office/drawing/2014/main" id="{34CB5F42-14F6-4C31-8918-46EDF5549477}"/>
              </a:ext>
            </a:extLst>
          </p:cNvPr>
          <p:cNvSpPr txBox="1"/>
          <p:nvPr/>
        </p:nvSpPr>
        <p:spPr>
          <a:xfrm>
            <a:off x="567612" y="687747"/>
            <a:ext cx="6097554" cy="369332"/>
          </a:xfrm>
          <a:prstGeom prst="rect">
            <a:avLst/>
          </a:prstGeom>
          <a:noFill/>
        </p:spPr>
        <p:txBody>
          <a:bodyPr wrap="square">
            <a:spAutoFit/>
          </a:bodyPr>
          <a:lstStyle/>
          <a:p>
            <a:r>
              <a:rPr lang="tr-TR" b="1" dirty="0">
                <a:solidFill>
                  <a:srgbClr val="FF0000"/>
                </a:solidFill>
              </a:rPr>
              <a:t>Beklenen Yaygın Etki</a:t>
            </a:r>
            <a:endParaRPr lang="tr-TR" b="1" dirty="0"/>
          </a:p>
        </p:txBody>
      </p:sp>
    </p:spTree>
    <p:extLst>
      <p:ext uri="{BB962C8B-B14F-4D97-AF65-F5344CB8AC3E}">
        <p14:creationId xmlns:p14="http://schemas.microsoft.com/office/powerpoint/2010/main" val="335195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Riskler ve Önlemler</a:t>
            </a:r>
          </a:p>
        </p:txBody>
      </p:sp>
      <p:graphicFrame>
        <p:nvGraphicFramePr>
          <p:cNvPr id="4" name="İçerik Yer Tutucusu 3">
            <a:extLst>
              <a:ext uri="{FF2B5EF4-FFF2-40B4-BE49-F238E27FC236}">
                <a16:creationId xmlns:a16="http://schemas.microsoft.com/office/drawing/2014/main" id="{939B4416-05FE-4161-AA13-0E919F43F24E}"/>
              </a:ext>
            </a:extLst>
          </p:cNvPr>
          <p:cNvGraphicFramePr>
            <a:graphicFrameLocks noGrp="1"/>
          </p:cNvGraphicFramePr>
          <p:nvPr>
            <p:ph idx="1"/>
            <p:extLst>
              <p:ext uri="{D42A27DB-BD31-4B8C-83A1-F6EECF244321}">
                <p14:modId xmlns:p14="http://schemas.microsoft.com/office/powerpoint/2010/main" val="990065183"/>
              </p:ext>
            </p:extLst>
          </p:nvPr>
        </p:nvGraphicFramePr>
        <p:xfrm>
          <a:off x="744894" y="1897278"/>
          <a:ext cx="10305288" cy="4023392"/>
        </p:xfrm>
        <a:graphic>
          <a:graphicData uri="http://schemas.openxmlformats.org/drawingml/2006/table">
            <a:tbl>
              <a:tblPr firstRow="1" firstCol="1" bandRow="1">
                <a:tableStyleId>{5C22544A-7EE6-4342-B048-85BDC9FD1C3A}</a:tableStyleId>
              </a:tblPr>
              <a:tblGrid>
                <a:gridCol w="634806">
                  <a:extLst>
                    <a:ext uri="{9D8B030D-6E8A-4147-A177-3AD203B41FA5}">
                      <a16:colId xmlns:a16="http://schemas.microsoft.com/office/drawing/2014/main" val="1560307410"/>
                    </a:ext>
                  </a:extLst>
                </a:gridCol>
                <a:gridCol w="4587914">
                  <a:extLst>
                    <a:ext uri="{9D8B030D-6E8A-4147-A177-3AD203B41FA5}">
                      <a16:colId xmlns:a16="http://schemas.microsoft.com/office/drawing/2014/main" val="3346742353"/>
                    </a:ext>
                  </a:extLst>
                </a:gridCol>
                <a:gridCol w="5082568">
                  <a:extLst>
                    <a:ext uri="{9D8B030D-6E8A-4147-A177-3AD203B41FA5}">
                      <a16:colId xmlns:a16="http://schemas.microsoft.com/office/drawing/2014/main" val="210089757"/>
                    </a:ext>
                  </a:extLst>
                </a:gridCol>
              </a:tblGrid>
              <a:tr h="293442">
                <a:tc>
                  <a:txBody>
                    <a:bodyPr/>
                    <a:lstStyle/>
                    <a:p>
                      <a:pPr algn="ctr"/>
                      <a:r>
                        <a:rPr lang="tr-TR" sz="1600" dirty="0">
                          <a:effectLst/>
                        </a:rPr>
                        <a:t>IP No</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600" dirty="0">
                          <a:effectLst/>
                        </a:rPr>
                        <a:t>En Önemli Riskler</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600">
                          <a:effectLst/>
                        </a:rPr>
                        <a:t>Risk Yönetimi (B Planı)</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040341580"/>
                  </a:ext>
                </a:extLst>
              </a:tr>
              <a:tr h="316190">
                <a:tc>
                  <a:txBody>
                    <a:bodyPr/>
                    <a:lstStyle/>
                    <a:p>
                      <a:r>
                        <a:rPr lang="tr-TR" sz="1600">
                          <a:effectLst/>
                        </a:rPr>
                        <a:t>1</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Bütçenin aşılması ile birlikte maddi kesintilerin olması ve projenin aksaması</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Ek gelir olması adına sponsor bulmak</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337877728"/>
                  </a:ext>
                </a:extLst>
              </a:tr>
              <a:tr h="316190">
                <a:tc>
                  <a:txBody>
                    <a:bodyPr/>
                    <a:lstStyle/>
                    <a:p>
                      <a:r>
                        <a:rPr lang="tr-TR" sz="1600">
                          <a:effectLst/>
                        </a:rPr>
                        <a:t>2</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Uygulamanın beklenen ilgiyi görmemesi</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Tanıtım ve bilgilendirme, reklam</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839350987"/>
                  </a:ext>
                </a:extLst>
              </a:tr>
              <a:tr h="316190">
                <a:tc>
                  <a:txBody>
                    <a:bodyPr/>
                    <a:lstStyle/>
                    <a:p>
                      <a:r>
                        <a:rPr lang="tr-TR" sz="1600">
                          <a:effectLst/>
                        </a:rPr>
                        <a:t>3</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Projenin gecikme riski</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Zamanda kayma meydana gelme ihtimaline karşı projenin sürekli bir biçimde değerlendirilmesi ve gelişmesi için fırsat yaratılması</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404803497"/>
                  </a:ext>
                </a:extLst>
              </a:tr>
              <a:tr h="316190">
                <a:tc>
                  <a:txBody>
                    <a:bodyPr/>
                    <a:lstStyle/>
                    <a:p>
                      <a:r>
                        <a:rPr lang="tr-TR" sz="1600">
                          <a:effectLst/>
                        </a:rPr>
                        <a:t>4</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Eğitilen yapay zeka modelinin kullanıcıya verdiği çıktılarda, istenilen başarıya ulaşılmamış olması</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Modele verilen eğitim kümesine yeni veriler eklemek</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034364927"/>
                  </a:ext>
                </a:extLst>
              </a:tr>
              <a:tr h="316190">
                <a:tc>
                  <a:txBody>
                    <a:bodyPr/>
                    <a:lstStyle/>
                    <a:p>
                      <a:r>
                        <a:rPr lang="tr-TR" sz="1600">
                          <a:effectLst/>
                        </a:rPr>
                        <a:t>5</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Projenin beklenen performansı vermeme riski</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Teknolojideki değişiklikler takip edilerek projede ilgi çekebilecek güncellemeler yapmak</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4002715023"/>
                  </a:ext>
                </a:extLst>
              </a:tr>
              <a:tr h="316190">
                <a:tc>
                  <a:txBody>
                    <a:bodyPr/>
                    <a:lstStyle/>
                    <a:p>
                      <a:r>
                        <a:rPr lang="tr-TR" sz="1600">
                          <a:effectLst/>
                        </a:rPr>
                        <a:t>6</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Projenin ileride güncellenmesi veya modernize edilme imkanının zor olması</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a:effectLst/>
                        </a:rPr>
                        <a:t>Risklerin tümüne önlem almak bütçeyi arttırabileceğinden dolayı kabul edilebilir fakat projeyi etkileme ihtimaline karşılık sürekli gözlemlenecek bir risk.</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591544187"/>
                  </a:ext>
                </a:extLst>
              </a:tr>
              <a:tr h="316190">
                <a:tc>
                  <a:txBody>
                    <a:bodyPr/>
                    <a:lstStyle/>
                    <a:p>
                      <a:r>
                        <a:rPr lang="tr-TR" sz="1600">
                          <a:effectLst/>
                        </a:rPr>
                        <a:t>7</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600">
                          <a:effectLst/>
                        </a:rPr>
                        <a:t>Kullandığımız 3 algoritmadan herhangi birinin işimizi görmemesi</a:t>
                      </a:r>
                      <a:endParaRPr lang="tr-TR"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r>
                        <a:rPr lang="tr-TR" sz="1600" dirty="0">
                          <a:effectLst/>
                        </a:rPr>
                        <a:t>Yeni algoritmalar üzerinde araştırma yapmak ve projeyi güncellemek.</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852762200"/>
                  </a:ext>
                </a:extLst>
              </a:tr>
            </a:tbl>
          </a:graphicData>
        </a:graphic>
      </p:graphicFrame>
    </p:spTree>
    <p:extLst>
      <p:ext uri="{BB962C8B-B14F-4D97-AF65-F5344CB8AC3E}">
        <p14:creationId xmlns:p14="http://schemas.microsoft.com/office/powerpoint/2010/main" val="224739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just">
              <a:spcBef>
                <a:spcPts val="1400"/>
              </a:spcBef>
              <a:spcAft>
                <a:spcPts val="595"/>
              </a:spcAft>
            </a:pPr>
            <a:r>
              <a:rPr lang="tr-TR" sz="1800" b="1" dirty="0">
                <a:solidFill>
                  <a:srgbClr val="FF0000"/>
                </a:solidFill>
                <a:effectLst/>
                <a:latin typeface="Arial" panose="020B0604020202020204" pitchFamily="34" charset="0"/>
                <a:ea typeface="Times New Roman" panose="02020603050405020304" pitchFamily="18" charset="0"/>
              </a:rPr>
              <a:t>Hedeflenen Nihai Çıktılar:</a:t>
            </a:r>
            <a:endParaRPr lang="tr-TR" sz="1800" dirty="0">
              <a:solidFill>
                <a:srgbClr val="FF0000"/>
              </a:solidFill>
              <a:effectLst/>
              <a:latin typeface="Times New Roman" panose="02020603050405020304" pitchFamily="18" charset="0"/>
              <a:ea typeface="Times New Roman" panose="02020603050405020304" pitchFamily="18" charset="0"/>
            </a:endParaRPr>
          </a:p>
        </p:txBody>
      </p:sp>
      <p:pic>
        <p:nvPicPr>
          <p:cNvPr id="7" name="İçerik Yer Tutucusu 6">
            <a:extLst>
              <a:ext uri="{FF2B5EF4-FFF2-40B4-BE49-F238E27FC236}">
                <a16:creationId xmlns:a16="http://schemas.microsoft.com/office/drawing/2014/main" id="{613FFA48-B89E-4E5F-859D-B9E5865311D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97440" y="1554292"/>
            <a:ext cx="4898560" cy="2149216"/>
          </a:xfrm>
          <a:prstGeom prst="rect">
            <a:avLst/>
          </a:prstGeom>
          <a:noFill/>
          <a:ln>
            <a:noFill/>
          </a:ln>
        </p:spPr>
      </p:pic>
      <p:pic>
        <p:nvPicPr>
          <p:cNvPr id="8" name="Resim 7">
            <a:extLst>
              <a:ext uri="{FF2B5EF4-FFF2-40B4-BE49-F238E27FC236}">
                <a16:creationId xmlns:a16="http://schemas.microsoft.com/office/drawing/2014/main" id="{4AEB2F55-983F-400F-BDCE-2AA2117AA1D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3999" y="3988881"/>
            <a:ext cx="5653405" cy="2220595"/>
          </a:xfrm>
          <a:prstGeom prst="rect">
            <a:avLst/>
          </a:prstGeom>
          <a:noFill/>
          <a:ln>
            <a:noFill/>
          </a:ln>
        </p:spPr>
      </p:pic>
    </p:spTree>
    <p:extLst>
      <p:ext uri="{BB962C8B-B14F-4D97-AF65-F5344CB8AC3E}">
        <p14:creationId xmlns:p14="http://schemas.microsoft.com/office/powerpoint/2010/main" val="42808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45053"/>
            <a:ext cx="10515600" cy="1325563"/>
          </a:xfrm>
        </p:spPr>
        <p:txBody>
          <a:bodyPr>
            <a:normAutofit/>
          </a:bodyPr>
          <a:lstStyle/>
          <a:p>
            <a:r>
              <a:rPr lang="tr-TR" sz="3200" dirty="0">
                <a:solidFill>
                  <a:srgbClr val="FF0000"/>
                </a:solidFill>
              </a:rPr>
              <a:t>Projenin Amacı ve Kapsamı</a:t>
            </a:r>
          </a:p>
        </p:txBody>
      </p:sp>
      <p:sp>
        <p:nvSpPr>
          <p:cNvPr id="3" name="İçerik Yer Tutucusu 2"/>
          <p:cNvSpPr>
            <a:spLocks noGrp="1"/>
          </p:cNvSpPr>
          <p:nvPr>
            <p:ph idx="1"/>
          </p:nvPr>
        </p:nvSpPr>
        <p:spPr>
          <a:xfrm>
            <a:off x="838200" y="1293310"/>
            <a:ext cx="10515600" cy="4351338"/>
          </a:xfrm>
        </p:spPr>
        <p:txBody>
          <a:bodyPr/>
          <a:lstStyle/>
          <a:p>
            <a:pPr algn="just">
              <a:spcBef>
                <a:spcPts val="1400"/>
              </a:spcBef>
              <a:spcAft>
                <a:spcPts val="595"/>
              </a:spcAft>
            </a:pPr>
            <a:r>
              <a:rPr lang="tr-TR" sz="1800" dirty="0">
                <a:solidFill>
                  <a:srgbClr val="000000"/>
                </a:solidFill>
                <a:effectLst/>
                <a:latin typeface="Arial" panose="020B0604020202020204" pitchFamily="34" charset="0"/>
                <a:ea typeface="Times New Roman" panose="02020603050405020304" pitchFamily="18" charset="0"/>
              </a:rPr>
              <a:t>Günümüzde görüntü elde etme araçları çoğaldıkça ortaya çıkan görüntülerin insan okuması, iletim, saklama, makine öğrenmesi gibi amaçlar doğrultusunda işlenmesi ve iyileştirilmesi gerekmektedir.</a:t>
            </a:r>
          </a:p>
          <a:p>
            <a:pPr algn="just">
              <a:spcBef>
                <a:spcPts val="1400"/>
              </a:spcBef>
              <a:spcAft>
                <a:spcPts val="595"/>
              </a:spcAft>
            </a:pPr>
            <a:r>
              <a:rPr lang="tr-TR" sz="1800" b="1" dirty="0">
                <a:solidFill>
                  <a:srgbClr val="000000"/>
                </a:solidFill>
                <a:effectLst/>
                <a:latin typeface="Arial" panose="020B0604020202020204" pitchFamily="34" charset="0"/>
                <a:ea typeface="Times New Roman" panose="02020603050405020304" pitchFamily="18" charset="0"/>
              </a:rPr>
              <a:t>Projenin ana amacı</a:t>
            </a:r>
            <a:r>
              <a:rPr lang="tr-TR" sz="1800" b="1" dirty="0">
                <a:solidFill>
                  <a:srgbClr val="000000"/>
                </a:solidFill>
                <a:latin typeface="Arial" panose="020B0604020202020204" pitchFamily="34" charset="0"/>
                <a:ea typeface="Times New Roman" panose="02020603050405020304" pitchFamily="18" charset="0"/>
              </a:rPr>
              <a:t>: </a:t>
            </a:r>
            <a:r>
              <a:rPr lang="tr-TR" sz="1800" dirty="0">
                <a:solidFill>
                  <a:srgbClr val="000000"/>
                </a:solidFill>
                <a:latin typeface="Arial" panose="020B0604020202020204" pitchFamily="34" charset="0"/>
                <a:ea typeface="Times New Roman" panose="02020603050405020304" pitchFamily="18" charset="0"/>
              </a:rPr>
              <a:t>G</a:t>
            </a:r>
            <a:r>
              <a:rPr lang="tr-TR" sz="1800" dirty="0">
                <a:solidFill>
                  <a:srgbClr val="000000"/>
                </a:solidFill>
                <a:effectLst/>
                <a:latin typeface="Arial" panose="020B0604020202020204" pitchFamily="34" charset="0"/>
                <a:ea typeface="Times New Roman" panose="02020603050405020304" pitchFamily="18" charset="0"/>
              </a:rPr>
              <a:t>ürültü türünü tanımlamak (ön bilgileri edinmek) ve tersine çevirmek için girişimlerde bulunduktan sonra</a:t>
            </a:r>
            <a:r>
              <a:rPr lang="tr-TR" sz="1800" dirty="0">
                <a:solidFill>
                  <a:srgbClr val="000000"/>
                </a:solidFill>
                <a:latin typeface="Arial" panose="020B0604020202020204" pitchFamily="34" charset="0"/>
                <a:ea typeface="Times New Roman" panose="02020603050405020304" pitchFamily="18" charset="0"/>
              </a:rPr>
              <a:t> </a:t>
            </a:r>
            <a:r>
              <a:rPr lang="tr-TR" sz="1800" dirty="0">
                <a:effectLst/>
                <a:latin typeface="Arial" panose="020B0604020202020204" pitchFamily="34" charset="0"/>
                <a:ea typeface="Times New Roman" panose="02020603050405020304" pitchFamily="18" charset="0"/>
              </a:rPr>
              <a:t>bozulmuş/bozuk  görüntüyü  orijinal  haline  getirmektir.</a:t>
            </a:r>
          </a:p>
          <a:p>
            <a:pPr algn="just" fontAlgn="base"/>
            <a:r>
              <a:rPr lang="tr-TR" sz="1800" dirty="0">
                <a:solidFill>
                  <a:srgbClr val="000000"/>
                </a:solidFill>
                <a:effectLst/>
                <a:latin typeface="Arial" panose="020B0604020202020204" pitchFamily="34" charset="0"/>
                <a:ea typeface="Times New Roman" panose="02020603050405020304" pitchFamily="18" charset="0"/>
              </a:rPr>
              <a:t>Projede görüntü onarımı ve iyileştirilmesi için 3 farklı algoritma kullanıldı. Bunlar </a:t>
            </a:r>
            <a:r>
              <a:rPr lang="tr-TR" sz="1800" dirty="0" err="1">
                <a:solidFill>
                  <a:srgbClr val="000000"/>
                </a:solidFill>
                <a:effectLst/>
                <a:latin typeface="Arial" panose="020B0604020202020204" pitchFamily="34" charset="0"/>
                <a:ea typeface="Times New Roman" panose="02020603050405020304" pitchFamily="18" charset="0"/>
              </a:rPr>
              <a:t>Wiener</a:t>
            </a:r>
            <a:r>
              <a:rPr lang="tr-TR" sz="1800" dirty="0">
                <a:solidFill>
                  <a:srgbClr val="000000"/>
                </a:solidFill>
                <a:effectLst/>
                <a:latin typeface="Arial" panose="020B0604020202020204" pitchFamily="34" charset="0"/>
                <a:ea typeface="Times New Roman" panose="02020603050405020304" pitchFamily="18" charset="0"/>
              </a:rPr>
              <a:t> Süzgeci, </a:t>
            </a:r>
            <a:r>
              <a:rPr lang="tr-TR" sz="1800" dirty="0" err="1">
                <a:solidFill>
                  <a:srgbClr val="000000"/>
                </a:solidFill>
                <a:effectLst/>
                <a:latin typeface="Arial" panose="020B0604020202020204" pitchFamily="34" charset="0"/>
                <a:ea typeface="Times New Roman" panose="02020603050405020304" pitchFamily="18" charset="0"/>
              </a:rPr>
              <a:t>Histogram</a:t>
            </a:r>
            <a:r>
              <a:rPr lang="tr-TR" sz="1800" dirty="0">
                <a:solidFill>
                  <a:srgbClr val="000000"/>
                </a:solidFill>
                <a:effectLst/>
                <a:latin typeface="Arial" panose="020B0604020202020204" pitchFamily="34" charset="0"/>
                <a:ea typeface="Times New Roman" panose="02020603050405020304" pitchFamily="18" charset="0"/>
              </a:rPr>
              <a:t> eşitleme ve </a:t>
            </a:r>
            <a:r>
              <a:rPr lang="tr-TR" sz="1800" dirty="0" err="1">
                <a:solidFill>
                  <a:srgbClr val="000000"/>
                </a:solidFill>
                <a:effectLst/>
                <a:latin typeface="Arial" panose="020B0604020202020204" pitchFamily="34" charset="0"/>
                <a:ea typeface="Times New Roman" panose="02020603050405020304" pitchFamily="18" charset="0"/>
              </a:rPr>
              <a:t>Histogram</a:t>
            </a:r>
            <a:r>
              <a:rPr lang="tr-TR" sz="1800" dirty="0">
                <a:solidFill>
                  <a:srgbClr val="000000"/>
                </a:solidFill>
                <a:effectLst/>
                <a:latin typeface="Arial" panose="020B0604020202020204" pitchFamily="34" charset="0"/>
                <a:ea typeface="Times New Roman" panose="02020603050405020304" pitchFamily="18" charset="0"/>
              </a:rPr>
              <a:t> genişletme, Renklendirme Algoritmaları  </a:t>
            </a:r>
            <a:endParaRPr lang="tr-TR" sz="1800" dirty="0">
              <a:effectLst/>
              <a:latin typeface="Times New Roman" panose="02020603050405020304" pitchFamily="18" charset="0"/>
              <a:ea typeface="Times New Roman" panose="02020603050405020304" pitchFamily="18" charset="0"/>
            </a:endParaRPr>
          </a:p>
          <a:p>
            <a:pPr marL="0" indent="0" algn="just" fontAlgn="base">
              <a:buNone/>
            </a:pPr>
            <a:r>
              <a:rPr lang="tr-TR" sz="1800" dirty="0">
                <a:solidFill>
                  <a:srgbClr val="000000"/>
                </a:solidFill>
                <a:effectLst/>
                <a:latin typeface="Arial" panose="020B060402020202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pPr algn="just">
              <a:spcBef>
                <a:spcPts val="1400"/>
              </a:spcBef>
              <a:spcAft>
                <a:spcPts val="595"/>
              </a:spcAft>
            </a:pPr>
            <a:endParaRPr lang="tr-TR" sz="1800" dirty="0">
              <a:effectLst/>
              <a:latin typeface="Arial" panose="020B0604020202020204" pitchFamily="34" charset="0"/>
              <a:ea typeface="Times New Roman" panose="02020603050405020304" pitchFamily="18" charset="0"/>
            </a:endParaRPr>
          </a:p>
          <a:p>
            <a:pPr algn="just">
              <a:spcBef>
                <a:spcPts val="1400"/>
              </a:spcBef>
              <a:spcAft>
                <a:spcPts val="595"/>
              </a:spcAft>
            </a:pPr>
            <a:endParaRPr lang="tr-TR" sz="1800" dirty="0">
              <a:effectLst/>
              <a:latin typeface="Times New Roman" panose="02020603050405020304" pitchFamily="18" charset="0"/>
              <a:ea typeface="Times New Roman" panose="02020603050405020304" pitchFamily="18" charset="0"/>
            </a:endParaRPr>
          </a:p>
        </p:txBody>
      </p:sp>
      <p:pic>
        <p:nvPicPr>
          <p:cNvPr id="4" name="Resim 3">
            <a:extLst>
              <a:ext uri="{FF2B5EF4-FFF2-40B4-BE49-F238E27FC236}">
                <a16:creationId xmlns:a16="http://schemas.microsoft.com/office/drawing/2014/main" id="{71ADB024-0132-4467-BAC3-B189256AB5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778" y="3660210"/>
            <a:ext cx="5870575" cy="2243455"/>
          </a:xfrm>
          <a:prstGeom prst="rect">
            <a:avLst/>
          </a:prstGeom>
          <a:noFill/>
          <a:ln>
            <a:noFill/>
          </a:ln>
        </p:spPr>
      </p:pic>
    </p:spTree>
    <p:extLst>
      <p:ext uri="{BB962C8B-B14F-4D97-AF65-F5344CB8AC3E}">
        <p14:creationId xmlns:p14="http://schemas.microsoft.com/office/powerpoint/2010/main" val="101786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5">
            <a:extLst>
              <a:ext uri="{FF2B5EF4-FFF2-40B4-BE49-F238E27FC236}">
                <a16:creationId xmlns:a16="http://schemas.microsoft.com/office/drawing/2014/main" id="{F68A439D-9820-4221-B914-3614F855562D}"/>
              </a:ext>
            </a:extLst>
          </p:cNvPr>
          <p:cNvSpPr>
            <a:spLocks noChangeArrowheads="1"/>
          </p:cNvSpPr>
          <p:nvPr/>
        </p:nvSpPr>
        <p:spPr bwMode="auto">
          <a:xfrm>
            <a:off x="1353211" y="1696728"/>
            <a:ext cx="1471309" cy="801945"/>
          </a:xfrm>
          <a:prstGeom prst="ellipse">
            <a:avLst/>
          </a:prstGeom>
          <a:solidFill>
            <a:srgbClr val="EEECE1"/>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tr-TR" altLang="tr-TR" sz="800" b="0" i="0" u="none" strike="noStrike" cap="none" normalizeH="0" baseline="0" dirty="0">
                <a:ln>
                  <a:noFill/>
                </a:ln>
                <a:solidFill>
                  <a:srgbClr val="404040"/>
                </a:solidFill>
                <a:effectLst/>
                <a:latin typeface="Calibri" panose="020F0502020204030204" pitchFamily="34" charset="0"/>
              </a:rPr>
              <a:t>KULLANICIDAN FOTOĞRAF ALINIR</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20" name="Ok: Sağ 12">
            <a:extLst>
              <a:ext uri="{FF2B5EF4-FFF2-40B4-BE49-F238E27FC236}">
                <a16:creationId xmlns:a16="http://schemas.microsoft.com/office/drawing/2014/main" id="{0D1CAE7E-9BA3-487B-8E34-78234A09D7D8}"/>
              </a:ext>
            </a:extLst>
          </p:cNvPr>
          <p:cNvSpPr>
            <a:spLocks noChangeArrowheads="1"/>
          </p:cNvSpPr>
          <p:nvPr/>
        </p:nvSpPr>
        <p:spPr bwMode="auto">
          <a:xfrm>
            <a:off x="2878863" y="2020576"/>
            <a:ext cx="702471" cy="156462"/>
          </a:xfrm>
          <a:prstGeom prst="rightArrow">
            <a:avLst>
              <a:gd name="adj1" fmla="val 50000"/>
              <a:gd name="adj2" fmla="val 50361"/>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tr-TR"/>
          </a:p>
        </p:txBody>
      </p:sp>
      <p:pic>
        <p:nvPicPr>
          <p:cNvPr id="24" name="Resim 23">
            <a:extLst>
              <a:ext uri="{FF2B5EF4-FFF2-40B4-BE49-F238E27FC236}">
                <a16:creationId xmlns:a16="http://schemas.microsoft.com/office/drawing/2014/main" id="{12D912D2-9254-43B9-8AF4-2500917C6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161" y="1623258"/>
            <a:ext cx="1521716" cy="948466"/>
          </a:xfrm>
          <a:prstGeom prst="rect">
            <a:avLst/>
          </a:prstGeom>
        </p:spPr>
      </p:pic>
      <p:sp>
        <p:nvSpPr>
          <p:cNvPr id="25" name="Ok: Sağ 17">
            <a:extLst>
              <a:ext uri="{FF2B5EF4-FFF2-40B4-BE49-F238E27FC236}">
                <a16:creationId xmlns:a16="http://schemas.microsoft.com/office/drawing/2014/main" id="{AEF8AD75-2DA1-44E8-AD37-E3F714DE50C5}"/>
              </a:ext>
            </a:extLst>
          </p:cNvPr>
          <p:cNvSpPr>
            <a:spLocks noChangeArrowheads="1"/>
          </p:cNvSpPr>
          <p:nvPr/>
        </p:nvSpPr>
        <p:spPr bwMode="auto">
          <a:xfrm rot="5400000">
            <a:off x="4043513" y="2812627"/>
            <a:ext cx="622557" cy="81565"/>
          </a:xfrm>
          <a:prstGeom prst="rightArrow">
            <a:avLst>
              <a:gd name="adj1" fmla="val 50000"/>
              <a:gd name="adj2" fmla="val 49954"/>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tr-TR"/>
          </a:p>
        </p:txBody>
      </p:sp>
      <p:pic>
        <p:nvPicPr>
          <p:cNvPr id="27" name="Resim 26">
            <a:extLst>
              <a:ext uri="{FF2B5EF4-FFF2-40B4-BE49-F238E27FC236}">
                <a16:creationId xmlns:a16="http://schemas.microsoft.com/office/drawing/2014/main" id="{2C35CD44-ABDE-4780-8BC7-5DAAC3DC6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448" y="3176344"/>
            <a:ext cx="1478312" cy="911076"/>
          </a:xfrm>
          <a:prstGeom prst="rect">
            <a:avLst/>
          </a:prstGeom>
        </p:spPr>
      </p:pic>
      <p:sp>
        <p:nvSpPr>
          <p:cNvPr id="28" name="Ok: Sağ 16">
            <a:extLst>
              <a:ext uri="{FF2B5EF4-FFF2-40B4-BE49-F238E27FC236}">
                <a16:creationId xmlns:a16="http://schemas.microsoft.com/office/drawing/2014/main" id="{ED401237-0640-4865-BB64-F759705C9D4A}"/>
              </a:ext>
            </a:extLst>
          </p:cNvPr>
          <p:cNvSpPr>
            <a:spLocks noChangeArrowheads="1"/>
          </p:cNvSpPr>
          <p:nvPr/>
        </p:nvSpPr>
        <p:spPr bwMode="auto">
          <a:xfrm rot="10800000">
            <a:off x="2934745" y="3476157"/>
            <a:ext cx="691426" cy="143136"/>
          </a:xfrm>
          <a:prstGeom prst="rightArrow">
            <a:avLst>
              <a:gd name="adj1" fmla="val 50000"/>
              <a:gd name="adj2" fmla="val 50317"/>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tr-TR"/>
          </a:p>
        </p:txBody>
      </p:sp>
      <p:pic>
        <p:nvPicPr>
          <p:cNvPr id="30" name="Resim 29">
            <a:extLst>
              <a:ext uri="{FF2B5EF4-FFF2-40B4-BE49-F238E27FC236}">
                <a16:creationId xmlns:a16="http://schemas.microsoft.com/office/drawing/2014/main" id="{4033B87E-6F37-402B-8404-F7F3857C73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275" y="3070270"/>
            <a:ext cx="1471309" cy="911076"/>
          </a:xfrm>
          <a:prstGeom prst="rect">
            <a:avLst/>
          </a:prstGeom>
        </p:spPr>
      </p:pic>
      <p:sp>
        <p:nvSpPr>
          <p:cNvPr id="31" name="Ok: Sağ 19">
            <a:extLst>
              <a:ext uri="{FF2B5EF4-FFF2-40B4-BE49-F238E27FC236}">
                <a16:creationId xmlns:a16="http://schemas.microsoft.com/office/drawing/2014/main" id="{0760D999-ACB3-4225-B1EB-89F2E985A677}"/>
              </a:ext>
            </a:extLst>
          </p:cNvPr>
          <p:cNvSpPr>
            <a:spLocks noChangeArrowheads="1"/>
          </p:cNvSpPr>
          <p:nvPr/>
        </p:nvSpPr>
        <p:spPr bwMode="auto">
          <a:xfrm rot="5400000">
            <a:off x="1788337" y="4308909"/>
            <a:ext cx="703760" cy="94114"/>
          </a:xfrm>
          <a:prstGeom prst="rightArrow">
            <a:avLst>
              <a:gd name="adj1" fmla="val 50000"/>
              <a:gd name="adj2" fmla="val 49964"/>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tr-TR"/>
          </a:p>
        </p:txBody>
      </p:sp>
      <p:sp>
        <p:nvSpPr>
          <p:cNvPr id="5123" name="Oval 20">
            <a:extLst>
              <a:ext uri="{FF2B5EF4-FFF2-40B4-BE49-F238E27FC236}">
                <a16:creationId xmlns:a16="http://schemas.microsoft.com/office/drawing/2014/main" id="{28A3BD20-6F5B-47ED-89B6-91A7175B92AF}"/>
              </a:ext>
            </a:extLst>
          </p:cNvPr>
          <p:cNvSpPr>
            <a:spLocks noChangeArrowheads="1"/>
          </p:cNvSpPr>
          <p:nvPr/>
        </p:nvSpPr>
        <p:spPr bwMode="auto">
          <a:xfrm>
            <a:off x="1438314" y="4759221"/>
            <a:ext cx="1497920" cy="804102"/>
          </a:xfrm>
          <a:prstGeom prst="ellipse">
            <a:avLst/>
          </a:prstGeom>
          <a:solidFill>
            <a:srgbClr val="EEECE1"/>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tr-TR" altLang="tr-TR" sz="800" b="0" i="0" u="none" strike="noStrike" cap="none" normalizeH="0" baseline="0" dirty="0">
                <a:ln>
                  <a:noFill/>
                </a:ln>
                <a:solidFill>
                  <a:srgbClr val="404040"/>
                </a:solidFill>
                <a:effectLst/>
                <a:latin typeface="Calibri" panose="020F0502020204030204" pitchFamily="34" charset="0"/>
              </a:rPr>
              <a:t>FOTOĞRAF KULLANICIYA GERİ DÖNDÜRÜLÜR</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43" name="Resim 42">
            <a:extLst>
              <a:ext uri="{FF2B5EF4-FFF2-40B4-BE49-F238E27FC236}">
                <a16:creationId xmlns:a16="http://schemas.microsoft.com/office/drawing/2014/main" id="{17C9465D-4E58-4584-8AB5-8F607950CBA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0278" y="1913509"/>
            <a:ext cx="1689735" cy="1672590"/>
          </a:xfrm>
          <a:prstGeom prst="rect">
            <a:avLst/>
          </a:prstGeom>
          <a:noFill/>
          <a:ln>
            <a:noFill/>
          </a:ln>
        </p:spPr>
      </p:pic>
      <p:pic>
        <p:nvPicPr>
          <p:cNvPr id="44" name="Resim 43">
            <a:extLst>
              <a:ext uri="{FF2B5EF4-FFF2-40B4-BE49-F238E27FC236}">
                <a16:creationId xmlns:a16="http://schemas.microsoft.com/office/drawing/2014/main" id="{115E3706-F55D-4D7E-A9BD-229F68755C61}"/>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89873" y="1913509"/>
            <a:ext cx="1724660" cy="1694180"/>
          </a:xfrm>
          <a:prstGeom prst="rect">
            <a:avLst/>
          </a:prstGeom>
          <a:noFill/>
          <a:ln>
            <a:noFill/>
          </a:ln>
        </p:spPr>
      </p:pic>
      <p:cxnSp>
        <p:nvCxnSpPr>
          <p:cNvPr id="5155" name="Düz Ok Bağlayıcısı 27">
            <a:extLst>
              <a:ext uri="{FF2B5EF4-FFF2-40B4-BE49-F238E27FC236}">
                <a16:creationId xmlns:a16="http://schemas.microsoft.com/office/drawing/2014/main" id="{67367E6E-1241-438C-8EA0-35B5F4275762}"/>
              </a:ext>
            </a:extLst>
          </p:cNvPr>
          <p:cNvCxnSpPr>
            <a:cxnSpLocks noChangeShapeType="1"/>
          </p:cNvCxnSpPr>
          <p:nvPr/>
        </p:nvCxnSpPr>
        <p:spPr bwMode="auto">
          <a:xfrm>
            <a:off x="8559337" y="2760599"/>
            <a:ext cx="811212" cy="7938"/>
          </a:xfrm>
          <a:prstGeom prst="straightConnector1">
            <a:avLst/>
          </a:prstGeom>
          <a:noFill/>
          <a:ln w="9525">
            <a:solidFill>
              <a:srgbClr val="BC4542"/>
            </a:solidFill>
            <a:round/>
            <a:headEnd/>
            <a:tailEnd type="triangle" w="med" len="med"/>
          </a:ln>
          <a:extLst>
            <a:ext uri="{909E8E84-426E-40DD-AFC4-6F175D3DCCD1}">
              <a14:hiddenFill xmlns:a14="http://schemas.microsoft.com/office/drawing/2010/main">
                <a:noFill/>
              </a14:hiddenFill>
            </a:ext>
          </a:extLst>
        </p:spPr>
      </p:cxnSp>
      <p:sp>
        <p:nvSpPr>
          <p:cNvPr id="5126" name="Metin kutusu 5125">
            <a:extLst>
              <a:ext uri="{FF2B5EF4-FFF2-40B4-BE49-F238E27FC236}">
                <a16:creationId xmlns:a16="http://schemas.microsoft.com/office/drawing/2014/main" id="{62EFEDCA-7AB5-417A-B6EC-9D5B68ABCF69}"/>
              </a:ext>
            </a:extLst>
          </p:cNvPr>
          <p:cNvSpPr txBox="1"/>
          <p:nvPr/>
        </p:nvSpPr>
        <p:spPr>
          <a:xfrm>
            <a:off x="6667502" y="1587054"/>
            <a:ext cx="4279475" cy="538609"/>
          </a:xfrm>
          <a:prstGeom prst="rect">
            <a:avLst/>
          </a:prstGeom>
          <a:noFill/>
        </p:spPr>
        <p:txBody>
          <a:bodyPr wrap="square" rtlCol="0">
            <a:spAutoFit/>
          </a:bodyPr>
          <a:lstStyle/>
          <a:p>
            <a:r>
              <a:rPr lang="tr-TR" sz="1100" b="1" dirty="0">
                <a:effectLst/>
                <a:latin typeface="Times New Roman" panose="02020603050405020304" pitchFamily="18" charset="0"/>
                <a:ea typeface="Times New Roman" panose="02020603050405020304" pitchFamily="18" charset="0"/>
              </a:rPr>
              <a:t>ÖRNEK FOTOĞRAF ÜZERİNDE UYGULAMA ADIMLARI:</a:t>
            </a:r>
            <a:endParaRPr lang="tr-TR" sz="1100" dirty="0">
              <a:effectLst/>
              <a:latin typeface="Times New Roman" panose="02020603050405020304" pitchFamily="18" charset="0"/>
              <a:ea typeface="Times New Roman" panose="02020603050405020304" pitchFamily="18" charset="0"/>
            </a:endParaRPr>
          </a:p>
          <a:p>
            <a:endParaRPr lang="tr-TR" dirty="0"/>
          </a:p>
        </p:txBody>
      </p:sp>
      <p:sp>
        <p:nvSpPr>
          <p:cNvPr id="5127" name="Metin kutusu 5126">
            <a:extLst>
              <a:ext uri="{FF2B5EF4-FFF2-40B4-BE49-F238E27FC236}">
                <a16:creationId xmlns:a16="http://schemas.microsoft.com/office/drawing/2014/main" id="{50BD071C-7457-48D5-A17E-66F946B98984}"/>
              </a:ext>
            </a:extLst>
          </p:cNvPr>
          <p:cNvSpPr txBox="1"/>
          <p:nvPr/>
        </p:nvSpPr>
        <p:spPr>
          <a:xfrm>
            <a:off x="6695934" y="3365462"/>
            <a:ext cx="6120780" cy="877163"/>
          </a:xfrm>
          <a:prstGeom prst="rect">
            <a:avLst/>
          </a:prstGeom>
          <a:noFill/>
        </p:spPr>
        <p:txBody>
          <a:bodyPr wrap="square" rtlCol="0">
            <a:spAutoFit/>
          </a:bodyPr>
          <a:lstStyle/>
          <a:p>
            <a:endParaRPr lang="tr-TR" sz="1100" dirty="0">
              <a:effectLst/>
              <a:latin typeface="Times New Roman" panose="02020603050405020304" pitchFamily="18" charset="0"/>
              <a:ea typeface="Times New Roman" panose="02020603050405020304" pitchFamily="18" charset="0"/>
            </a:endParaRPr>
          </a:p>
          <a:p>
            <a:r>
              <a:rPr lang="tr-TR" sz="1100" dirty="0">
                <a:effectLst/>
                <a:latin typeface="Times New Roman" panose="02020603050405020304" pitchFamily="18" charset="0"/>
                <a:ea typeface="Times New Roman" panose="02020603050405020304" pitchFamily="18" charset="0"/>
              </a:rPr>
              <a:t>Adım 1: Fotoğraf alındı.                                    Adım 2: </a:t>
            </a:r>
            <a:r>
              <a:rPr lang="tr-TR" sz="1100" dirty="0" err="1">
                <a:effectLst/>
                <a:latin typeface="Times New Roman" panose="02020603050405020304" pitchFamily="18" charset="0"/>
                <a:ea typeface="Times New Roman" panose="02020603050405020304" pitchFamily="18" charset="0"/>
              </a:rPr>
              <a:t>Wiener</a:t>
            </a:r>
            <a:r>
              <a:rPr lang="tr-TR" sz="1100" dirty="0">
                <a:effectLst/>
                <a:latin typeface="Times New Roman" panose="02020603050405020304" pitchFamily="18" charset="0"/>
                <a:ea typeface="Times New Roman" panose="02020603050405020304" pitchFamily="18" charset="0"/>
              </a:rPr>
              <a:t> Süzgecinden geçirildi</a:t>
            </a:r>
            <a:r>
              <a:rPr lang="tr-TR" sz="1800" dirty="0">
                <a:effectLst/>
                <a:latin typeface="Times New Roman" panose="02020603050405020304" pitchFamily="18" charset="0"/>
                <a:ea typeface="Times New Roman" panose="02020603050405020304" pitchFamily="18" charset="0"/>
              </a:rPr>
              <a:t>.</a:t>
            </a:r>
          </a:p>
          <a:p>
            <a:r>
              <a:rPr lang="tr-TR" sz="1100" dirty="0">
                <a:effectLst/>
                <a:latin typeface="Times New Roman" panose="02020603050405020304" pitchFamily="18" charset="0"/>
                <a:ea typeface="Times New Roman" panose="02020603050405020304" pitchFamily="18" charset="0"/>
              </a:rPr>
              <a:t>                                                </a:t>
            </a:r>
          </a:p>
          <a:p>
            <a:r>
              <a:rPr lang="tr-TR" sz="1100" dirty="0">
                <a:latin typeface="Times New Roman" panose="02020603050405020304" pitchFamily="18" charset="0"/>
                <a:ea typeface="Times New Roman" panose="02020603050405020304" pitchFamily="18" charset="0"/>
              </a:rPr>
              <a:t>                                         </a:t>
            </a:r>
            <a:endParaRPr lang="tr-TR" dirty="0"/>
          </a:p>
        </p:txBody>
      </p:sp>
      <p:sp>
        <p:nvSpPr>
          <p:cNvPr id="49" name="Metin kutusu 48">
            <a:extLst>
              <a:ext uri="{FF2B5EF4-FFF2-40B4-BE49-F238E27FC236}">
                <a16:creationId xmlns:a16="http://schemas.microsoft.com/office/drawing/2014/main" id="{656B5A27-5C3A-49E8-9DB3-DFA0716DC5B6}"/>
              </a:ext>
            </a:extLst>
          </p:cNvPr>
          <p:cNvSpPr txBox="1"/>
          <p:nvPr/>
        </p:nvSpPr>
        <p:spPr>
          <a:xfrm>
            <a:off x="1182888" y="1138469"/>
            <a:ext cx="6517432" cy="369332"/>
          </a:xfrm>
          <a:prstGeom prst="rect">
            <a:avLst/>
          </a:prstGeom>
          <a:noFill/>
        </p:spPr>
        <p:txBody>
          <a:bodyPr wrap="square">
            <a:spAutoFit/>
          </a:bodyPr>
          <a:lstStyle/>
          <a:p>
            <a:pPr algn="just">
              <a:spcBef>
                <a:spcPts val="1400"/>
              </a:spcBef>
              <a:spcAft>
                <a:spcPts val="595"/>
              </a:spcAft>
            </a:pPr>
            <a:r>
              <a:rPr lang="tr-TR" sz="1800" b="1" dirty="0">
                <a:effectLst/>
                <a:latin typeface="Arial" panose="020B0604020202020204" pitchFamily="34" charset="0"/>
                <a:ea typeface="Times New Roman" panose="02020603050405020304" pitchFamily="18" charset="0"/>
              </a:rPr>
              <a:t>BLOK DİYAGRAMI:</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241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solidFill>
                  <a:srgbClr val="FF0000"/>
                </a:solidFill>
              </a:rPr>
              <a:t>Neden Böyle Bir Proje Seçtiniz ?</a:t>
            </a:r>
          </a:p>
        </p:txBody>
      </p:sp>
      <p:sp>
        <p:nvSpPr>
          <p:cNvPr id="3" name="İçerik Yer Tutucusu 2"/>
          <p:cNvSpPr>
            <a:spLocks noGrp="1"/>
          </p:cNvSpPr>
          <p:nvPr>
            <p:ph idx="1"/>
          </p:nvPr>
        </p:nvSpPr>
        <p:spPr/>
        <p:txBody>
          <a:bodyPr>
            <a:normAutofit/>
          </a:bodyPr>
          <a:lstStyle/>
          <a:p>
            <a:pPr marL="0" indent="0">
              <a:buNone/>
            </a:pPr>
            <a:r>
              <a:rPr lang="tr-TR" sz="1800" b="1" dirty="0"/>
              <a:t>Bu projeyi seçme amacımız:</a:t>
            </a:r>
            <a:endParaRPr lang="tr-TR" sz="1800" dirty="0"/>
          </a:p>
          <a:p>
            <a:pPr marL="0" indent="0">
              <a:buNone/>
            </a:pPr>
            <a:r>
              <a:rPr lang="tr-TR" sz="1800" dirty="0"/>
              <a:t>Bir fotoğraf makinesi ya da telefon kullanarak çektiğimiz fotoğraflarda karşılaştığımız sorunları ele alırsak çoğunlukla görüntünün kirliliği ve net olmayan bozuk görüntü cevabı ile karşılaşırız. Özellikle de gece yapılan çekimlerde bu sorun daha da can sıkıcı hale geliyor. Günlük hayatta karşılaşılan bu soruna çözüm olması amacı ile ‘Fotoğraf Asistanım’’ isimli projeyi hayata geçirmek.</a:t>
            </a:r>
          </a:p>
          <a:p>
            <a:endParaRPr lang="tr-TR" sz="1800" dirty="0"/>
          </a:p>
          <a:p>
            <a:endParaRPr lang="tr-TR" sz="1800" dirty="0"/>
          </a:p>
          <a:p>
            <a:endParaRPr lang="tr-TR" sz="1800" dirty="0"/>
          </a:p>
          <a:p>
            <a:endParaRPr lang="tr-TR" sz="1800" dirty="0"/>
          </a:p>
          <a:p>
            <a:endParaRPr lang="tr-TR" sz="1800" dirty="0"/>
          </a:p>
          <a:p>
            <a:pPr marL="0" indent="0">
              <a:buNone/>
            </a:pPr>
            <a:r>
              <a:rPr lang="tr-TR" sz="1800" dirty="0"/>
              <a:t>                                              </a:t>
            </a:r>
          </a:p>
          <a:p>
            <a:pPr marL="0" indent="0">
              <a:buNone/>
            </a:pPr>
            <a:r>
              <a:rPr lang="tr-TR" sz="1800" dirty="0"/>
              <a:t>                                          </a:t>
            </a:r>
            <a:r>
              <a:rPr lang="tr-TR" sz="1200" i="1" dirty="0"/>
              <a:t>1.1Gece ışığıyla çekildikten sonra iyileştirme uygulanan fotoğraf</a:t>
            </a:r>
          </a:p>
        </p:txBody>
      </p:sp>
      <p:pic>
        <p:nvPicPr>
          <p:cNvPr id="4" name="Resim 3">
            <a:extLst>
              <a:ext uri="{FF2B5EF4-FFF2-40B4-BE49-F238E27FC236}">
                <a16:creationId xmlns:a16="http://schemas.microsoft.com/office/drawing/2014/main" id="{17D19423-66E9-4A5C-A9FF-6A51E0B0FB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892" y="3312879"/>
            <a:ext cx="5715635" cy="2266315"/>
          </a:xfrm>
          <a:prstGeom prst="rect">
            <a:avLst/>
          </a:prstGeom>
          <a:noFill/>
          <a:ln>
            <a:noFill/>
          </a:ln>
        </p:spPr>
      </p:pic>
    </p:spTree>
    <p:extLst>
      <p:ext uri="{BB962C8B-B14F-4D97-AF65-F5344CB8AC3E}">
        <p14:creationId xmlns:p14="http://schemas.microsoft.com/office/powerpoint/2010/main" val="174321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solidFill>
                  <a:srgbClr val="FF0000"/>
                </a:solidFill>
              </a:rPr>
              <a:t>Projenin Özgün Değeri</a:t>
            </a:r>
          </a:p>
        </p:txBody>
      </p:sp>
      <p:sp>
        <p:nvSpPr>
          <p:cNvPr id="3" name="İçerik Yer Tutucusu 2"/>
          <p:cNvSpPr>
            <a:spLocks noGrp="1"/>
          </p:cNvSpPr>
          <p:nvPr>
            <p:ph idx="1"/>
          </p:nvPr>
        </p:nvSpPr>
        <p:spPr/>
        <p:txBody>
          <a:bodyPr/>
          <a:lstStyle/>
          <a:p>
            <a:pPr algn="just">
              <a:spcBef>
                <a:spcPts val="1400"/>
              </a:spcBef>
              <a:spcAft>
                <a:spcPts val="595"/>
              </a:spcAft>
            </a:pPr>
            <a:r>
              <a:rPr lang="tr-TR" sz="1800" dirty="0">
                <a:solidFill>
                  <a:srgbClr val="000000"/>
                </a:solidFill>
                <a:effectLst/>
                <a:latin typeface="Arial" panose="020B0604020202020204" pitchFamily="34" charset="0"/>
                <a:ea typeface="Times New Roman" panose="02020603050405020304" pitchFamily="18" charset="0"/>
              </a:rPr>
              <a:t>Günümüzde görüntü elde etme araçları çoğaldıkça ortaya çıkan görüntülerin insan okuması, iletim, saklama, makine öğrenmesi gibi amaçlar doğrultusunda işlenmesi ve iyileştirilmesi gerekmektedir. Projemiz kullanıcılara iki farklı türde hizmet vermektedir. İkisi ayrı ayrı ya da birlikte seçilebilir. Bunlardan birincisi görüntüyü onarma işlemi. </a:t>
            </a:r>
          </a:p>
          <a:p>
            <a:pPr algn="just">
              <a:spcBef>
                <a:spcPts val="1400"/>
              </a:spcBef>
              <a:spcAft>
                <a:spcPts val="595"/>
              </a:spcAft>
            </a:pPr>
            <a:endParaRPr lang="tr-TR" sz="1800" dirty="0">
              <a:solidFill>
                <a:srgbClr val="000000"/>
              </a:solidFill>
              <a:effectLst/>
              <a:latin typeface="Arial" panose="020B0604020202020204" pitchFamily="34" charset="0"/>
              <a:ea typeface="Times New Roman" panose="02020603050405020304" pitchFamily="18" charset="0"/>
            </a:endParaRPr>
          </a:p>
          <a:p>
            <a:pPr marL="0" indent="0" algn="just">
              <a:spcBef>
                <a:spcPts val="1400"/>
              </a:spcBef>
              <a:spcAft>
                <a:spcPts val="595"/>
              </a:spcAft>
              <a:buNone/>
            </a:pPr>
            <a:r>
              <a:rPr lang="tr-T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tr-TR" sz="1800" dirty="0">
                <a:solidFill>
                  <a:srgbClr val="000000"/>
                </a:solidFill>
                <a:effectLst/>
                <a:latin typeface="Arial" panose="020B0604020202020204" pitchFamily="34" charset="0"/>
                <a:ea typeface="Times New Roman" panose="02020603050405020304" pitchFamily="18" charset="0"/>
              </a:rPr>
              <a:t> Görüntüler, ortam şartlarına bağlı olarak görüntüleme sistemlerinden kaynaklanan etkiler ile farklı şekillerde bozulmaya uğrayabilirler. Geniş açılı objektiflerin kullanımı, sayısal fotoğrafçılıkta kullanılan </a:t>
            </a:r>
            <a:r>
              <a:rPr lang="tr-TR" sz="1800" dirty="0" err="1">
                <a:solidFill>
                  <a:srgbClr val="000000"/>
                </a:solidFill>
                <a:effectLst/>
                <a:latin typeface="Arial" panose="020B0604020202020204" pitchFamily="34" charset="0"/>
                <a:ea typeface="Times New Roman" panose="02020603050405020304" pitchFamily="18" charset="0"/>
              </a:rPr>
              <a:t>sensörlerin</a:t>
            </a:r>
            <a:r>
              <a:rPr lang="tr-TR" sz="1800" dirty="0">
                <a:solidFill>
                  <a:srgbClr val="000000"/>
                </a:solidFill>
                <a:effectLst/>
                <a:latin typeface="Arial" panose="020B0604020202020204" pitchFamily="34" charset="0"/>
                <a:ea typeface="Times New Roman" panose="02020603050405020304" pitchFamily="18" charset="0"/>
              </a:rPr>
              <a:t> ürettiği hatalar ve kamera objektifinin hedef nesneye odaklanamaması bunlara örnek olarak verilebilir. Kullanıcı elindeki görüntüyü uygulamamıza yüklediği taktirde bu bozulmaları </a:t>
            </a:r>
            <a:r>
              <a:rPr lang="tr-TR" sz="1800" dirty="0" err="1">
                <a:solidFill>
                  <a:srgbClr val="000000"/>
                </a:solidFill>
                <a:effectLst/>
                <a:latin typeface="Arial" panose="020B0604020202020204" pitchFamily="34" charset="0"/>
                <a:ea typeface="Times New Roman" panose="02020603050405020304" pitchFamily="18" charset="0"/>
              </a:rPr>
              <a:t>giderebilecektir.İkincisi</a:t>
            </a:r>
            <a:r>
              <a:rPr lang="tr-TR" sz="1800" dirty="0">
                <a:solidFill>
                  <a:srgbClr val="000000"/>
                </a:solidFill>
                <a:effectLst/>
                <a:latin typeface="Arial" panose="020B0604020202020204" pitchFamily="34" charset="0"/>
                <a:ea typeface="Times New Roman" panose="02020603050405020304" pitchFamily="18" charset="0"/>
              </a:rPr>
              <a:t> ise görüntüyü iyileştirme işlemi.</a:t>
            </a:r>
            <a:endParaRPr lang="tr-TR" sz="1800" dirty="0">
              <a:effectLst/>
              <a:latin typeface="Times New Roman" panose="02020603050405020304" pitchFamily="18" charset="0"/>
              <a:ea typeface="Times New Roman" panose="02020603050405020304" pitchFamily="18" charset="0"/>
            </a:endParaRPr>
          </a:p>
          <a:p>
            <a:pPr algn="just">
              <a:spcBef>
                <a:spcPts val="1400"/>
              </a:spcBef>
              <a:spcAft>
                <a:spcPts val="595"/>
              </a:spcAft>
              <a:buFont typeface="Wingdings" panose="05000000000000000000" pitchFamily="2" charset="2"/>
              <a:buChar char="Ø"/>
            </a:pP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7116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1308C1-9634-4908-9AAC-18502C7E62BF}"/>
              </a:ext>
            </a:extLst>
          </p:cNvPr>
          <p:cNvSpPr>
            <a:spLocks noGrp="1"/>
          </p:cNvSpPr>
          <p:nvPr>
            <p:ph idx="1"/>
          </p:nvPr>
        </p:nvSpPr>
        <p:spPr/>
        <p:txBody>
          <a:bodyPr/>
          <a:lstStyle/>
          <a:p>
            <a:pPr marL="0" indent="0" algn="just">
              <a:spcBef>
                <a:spcPts val="1400"/>
              </a:spcBef>
              <a:spcAft>
                <a:spcPts val="595"/>
              </a:spcAft>
              <a:buNone/>
            </a:pPr>
            <a:r>
              <a:rPr lang="tr-T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tr-TR" sz="1800" dirty="0">
                <a:solidFill>
                  <a:srgbClr val="000000"/>
                </a:solidFill>
                <a:effectLst/>
                <a:latin typeface="Arial" panose="020B0604020202020204" pitchFamily="34" charset="0"/>
                <a:ea typeface="Times New Roman" panose="02020603050405020304" pitchFamily="18" charset="0"/>
              </a:rPr>
              <a:t> Görüntüyü iyileştirme bir görüntüyü işleme sürecidir. İşleme sonrasında belirli bir uygulama için elde edilen görüntü orijinal görüntüden daha iyi olmaktadır. Kullanıcının yüklediği fotoğraf üzerinde onarım ve iyileştirme adına görüntüde; kontrast, parlaklık ve renklendirme gibi düzenlemeler otomatik olarak yapılabilecektir.</a:t>
            </a:r>
            <a:r>
              <a:rPr lang="tr-TR" sz="1800" dirty="0">
                <a:latin typeface="Times New Roman" panose="02020603050405020304" pitchFamily="18" charset="0"/>
                <a:ea typeface="Times New Roman" panose="02020603050405020304" pitchFamily="18" charset="0"/>
              </a:rPr>
              <a:t> </a:t>
            </a:r>
            <a:r>
              <a:rPr lang="tr-TR" sz="1800" dirty="0">
                <a:solidFill>
                  <a:srgbClr val="000000"/>
                </a:solidFill>
                <a:effectLst/>
                <a:latin typeface="Arial" panose="020B0604020202020204" pitchFamily="34" charset="0"/>
                <a:ea typeface="Times New Roman" panose="02020603050405020304" pitchFamily="18" charset="0"/>
              </a:rPr>
              <a:t>Projemize benzer bir örnekte yalnızca görüntüdeki gürültüye giderme işlemi yapılabiliyor. Başka bir örnekte ise iyileştirme işlemlerini (parlaklık, kontrast, renklendirme vs.) kullanıcıyla manuel olarak gerçekleştirebiliyor. Biz ise projemizde bu uygulamalardan farklı olarak; iki projedeki özelliği de birleştirerek kullanıcıya gerek kalmadan eğittiğimiz yapay zeka modelimiz sayesinde otomatik olarak gerçekleştiriyoruz. Projemiz, her türlü alana hitap edip, bu alanların ihtiyaçları doğrultusunda kullanıcılarla birleşmeyi planlamaktadır. </a:t>
            </a:r>
            <a:endParaRPr lang="tr-TR" dirty="0"/>
          </a:p>
        </p:txBody>
      </p:sp>
    </p:spTree>
    <p:extLst>
      <p:ext uri="{BB962C8B-B14F-4D97-AF65-F5344CB8AC3E}">
        <p14:creationId xmlns:p14="http://schemas.microsoft.com/office/powerpoint/2010/main" val="356879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Projenin Mali Açıdan Değerlendirilmesi</a:t>
            </a:r>
            <a:endParaRPr lang="tr-TR" dirty="0"/>
          </a:p>
        </p:txBody>
      </p:sp>
      <p:graphicFrame>
        <p:nvGraphicFramePr>
          <p:cNvPr id="4" name="İçerik Yer Tutucusu 3">
            <a:extLst>
              <a:ext uri="{FF2B5EF4-FFF2-40B4-BE49-F238E27FC236}">
                <a16:creationId xmlns:a16="http://schemas.microsoft.com/office/drawing/2014/main" id="{13D03D35-DBE6-4E0F-ACA3-99B789FF7D5C}"/>
              </a:ext>
            </a:extLst>
          </p:cNvPr>
          <p:cNvGraphicFramePr>
            <a:graphicFrameLocks noGrp="1"/>
          </p:cNvGraphicFramePr>
          <p:nvPr>
            <p:ph idx="1"/>
            <p:extLst>
              <p:ext uri="{D42A27DB-BD31-4B8C-83A1-F6EECF244321}">
                <p14:modId xmlns:p14="http://schemas.microsoft.com/office/powerpoint/2010/main" val="1789069912"/>
              </p:ext>
            </p:extLst>
          </p:nvPr>
        </p:nvGraphicFramePr>
        <p:xfrm>
          <a:off x="2732631" y="1794688"/>
          <a:ext cx="5942965" cy="4164722"/>
        </p:xfrm>
        <a:graphic>
          <a:graphicData uri="http://schemas.openxmlformats.org/drawingml/2006/table">
            <a:tbl>
              <a:tblPr firstRow="1" firstCol="1" bandRow="1">
                <a:tableStyleId>{5C22544A-7EE6-4342-B048-85BDC9FD1C3A}</a:tableStyleId>
              </a:tblPr>
              <a:tblGrid>
                <a:gridCol w="3020060">
                  <a:extLst>
                    <a:ext uri="{9D8B030D-6E8A-4147-A177-3AD203B41FA5}">
                      <a16:colId xmlns:a16="http://schemas.microsoft.com/office/drawing/2014/main" val="4163198850"/>
                    </a:ext>
                  </a:extLst>
                </a:gridCol>
                <a:gridCol w="2922905">
                  <a:extLst>
                    <a:ext uri="{9D8B030D-6E8A-4147-A177-3AD203B41FA5}">
                      <a16:colId xmlns:a16="http://schemas.microsoft.com/office/drawing/2014/main" val="1228422506"/>
                    </a:ext>
                  </a:extLst>
                </a:gridCol>
              </a:tblGrid>
              <a:tr h="875633">
                <a:tc>
                  <a:txBody>
                    <a:bodyPr/>
                    <a:lstStyle/>
                    <a:p>
                      <a:r>
                        <a:rPr lang="tr-TR" sz="1000" dirty="0">
                          <a:effectLst/>
                        </a:rPr>
                        <a:t> </a:t>
                      </a:r>
                    </a:p>
                    <a:p>
                      <a:r>
                        <a:rPr lang="tr-TR" sz="1000" dirty="0">
                          <a:effectLst/>
                        </a:rPr>
                        <a:t> </a:t>
                      </a:r>
                    </a:p>
                    <a:p>
                      <a:r>
                        <a:rPr lang="tr-TR" sz="1000" dirty="0">
                          <a:effectLst/>
                        </a:rPr>
                        <a:t> </a:t>
                      </a:r>
                    </a:p>
                    <a:p>
                      <a:r>
                        <a:rPr lang="tr-TR" sz="1800" dirty="0">
                          <a:effectLst/>
                        </a:rPr>
                        <a:t>Maliyet Türü</a:t>
                      </a:r>
                    </a:p>
                    <a:p>
                      <a:r>
                        <a:rPr lang="tr-TR" sz="1000" dirty="0">
                          <a:effectLst/>
                        </a:rPr>
                        <a:t> </a:t>
                      </a:r>
                      <a:endParaRPr lang="tr-T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000" dirty="0">
                          <a:effectLst/>
                        </a:rPr>
                        <a:t> </a:t>
                      </a:r>
                    </a:p>
                    <a:p>
                      <a:r>
                        <a:rPr lang="tr-TR" sz="1000" dirty="0">
                          <a:effectLst/>
                        </a:rPr>
                        <a:t> </a:t>
                      </a:r>
                    </a:p>
                    <a:p>
                      <a:r>
                        <a:rPr lang="tr-TR" sz="1000" dirty="0">
                          <a:effectLst/>
                        </a:rPr>
                        <a:t> </a:t>
                      </a:r>
                      <a:r>
                        <a:rPr lang="tr-TR" sz="1600" dirty="0">
                          <a:effectLst/>
                        </a:rPr>
                        <a:t>Gider  (16 aylık bütçe (Projeyi tamamlama süresi))</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0156043"/>
                  </a:ext>
                </a:extLst>
              </a:tr>
              <a:tr h="539750">
                <a:tc>
                  <a:txBody>
                    <a:bodyPr/>
                    <a:lstStyle/>
                    <a:p>
                      <a:r>
                        <a:rPr lang="tr-TR" sz="1600" dirty="0">
                          <a:effectLst/>
                        </a:rPr>
                        <a:t>Personel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336.000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4233000"/>
                  </a:ext>
                </a:extLst>
              </a:tr>
              <a:tr h="539750">
                <a:tc>
                  <a:txBody>
                    <a:bodyPr/>
                    <a:lstStyle/>
                    <a:p>
                      <a:r>
                        <a:rPr lang="tr-TR" sz="1600" dirty="0">
                          <a:effectLst/>
                        </a:rPr>
                        <a:t>AR-GE Harcamaları</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25.000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7088674"/>
                  </a:ext>
                </a:extLst>
              </a:tr>
              <a:tr h="539750">
                <a:tc>
                  <a:txBody>
                    <a:bodyPr/>
                    <a:lstStyle/>
                    <a:p>
                      <a:r>
                        <a:rPr lang="tr-TR" sz="1600" dirty="0">
                          <a:effectLst/>
                        </a:rPr>
                        <a:t>Malzeme/Teçhizat/Yazılım</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35.000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324572"/>
                  </a:ext>
                </a:extLst>
              </a:tr>
              <a:tr h="582052">
                <a:tc>
                  <a:txBody>
                    <a:bodyPr/>
                    <a:lstStyle/>
                    <a:p>
                      <a:r>
                        <a:rPr lang="tr-TR" sz="1600" dirty="0">
                          <a:effectLst/>
                        </a:rPr>
                        <a:t>Proje Geliştirme Ortamının kiralanması</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96.000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807671"/>
                  </a:ext>
                </a:extLst>
              </a:tr>
              <a:tr h="539750">
                <a:tc>
                  <a:txBody>
                    <a:bodyPr/>
                    <a:lstStyle/>
                    <a:p>
                      <a:r>
                        <a:rPr lang="tr-TR" sz="1600" dirty="0">
                          <a:effectLst/>
                        </a:rPr>
                        <a:t>Reklam ve Sponsorluk</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30.000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951504"/>
                  </a:ext>
                </a:extLst>
              </a:tr>
              <a:tr h="539750">
                <a:tc>
                  <a:txBody>
                    <a:bodyPr/>
                    <a:lstStyle/>
                    <a:p>
                      <a:r>
                        <a:rPr lang="tr-TR" sz="1600" dirty="0">
                          <a:effectLst/>
                        </a:rPr>
                        <a:t>Toplam</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tr-TR" sz="1600" dirty="0">
                          <a:effectLst/>
                        </a:rPr>
                        <a:t>502.000 TL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145285"/>
                  </a:ext>
                </a:extLst>
              </a:tr>
            </a:tbl>
          </a:graphicData>
        </a:graphic>
      </p:graphicFrame>
    </p:spTree>
    <p:extLst>
      <p:ext uri="{BB962C8B-B14F-4D97-AF65-F5344CB8AC3E}">
        <p14:creationId xmlns:p14="http://schemas.microsoft.com/office/powerpoint/2010/main" val="18897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İş-Zaman Grafiği ve Proje Faaliyetleri (İş Paketi) </a:t>
            </a:r>
          </a:p>
        </p:txBody>
      </p:sp>
      <p:sp>
        <p:nvSpPr>
          <p:cNvPr id="3" name="İçerik Yer Tutucusu 2"/>
          <p:cNvSpPr>
            <a:spLocks noGrp="1"/>
          </p:cNvSpPr>
          <p:nvPr>
            <p:ph idx="1"/>
          </p:nvPr>
        </p:nvSpPr>
        <p:spPr/>
        <p:txBody>
          <a:bodyPr/>
          <a:lstStyle/>
          <a:p>
            <a:pPr marL="270510" algn="just">
              <a:spcBef>
                <a:spcPts val="1400"/>
              </a:spcBef>
              <a:spcAft>
                <a:spcPts val="595"/>
              </a:spcAft>
            </a:pPr>
            <a:r>
              <a:rPr lang="tr-TR" sz="1800" dirty="0">
                <a:effectLst/>
                <a:latin typeface="Arial" panose="020B0604020202020204" pitchFamily="34" charset="0"/>
                <a:ea typeface="Times New Roman" panose="02020603050405020304" pitchFamily="18" charset="0"/>
              </a:rPr>
              <a:t>Araştırma önerisinde yer alacak başlıca iş paketleri ve hedefleri, her bir iş paketinin hangi sürede gerçekleştirileceği, başarı ölçütü ve araştırmanın başarısına katkısı “İş-Zaman Çizelgesi” doldurularak verilir. Literatür taraması, gelişme ve sonuç raporu hazırlama aşamaları, araştırma sonuçlarının paylaşımı, makale yazımı ve malzeme alımı ayrı birer iş paketi olarak </a:t>
            </a:r>
            <a:r>
              <a:rPr lang="tr-TR" sz="1800" u="sng" dirty="0">
                <a:effectLst/>
                <a:latin typeface="Arial" panose="020B0604020202020204" pitchFamily="34" charset="0"/>
                <a:ea typeface="Times New Roman" panose="02020603050405020304" pitchFamily="18" charset="0"/>
              </a:rPr>
              <a:t>gösterilmemelidir</a:t>
            </a:r>
            <a:r>
              <a:rPr lang="tr-TR" sz="1800" dirty="0">
                <a:effectLst/>
                <a:latin typeface="Arial" panose="020B0604020202020204" pitchFamily="34" charset="0"/>
                <a:ea typeface="Times New Roman" panose="02020603050405020304" pitchFamily="18" charset="0"/>
              </a:rPr>
              <a:t>.</a:t>
            </a:r>
            <a:endParaRPr lang="tr-TR" sz="1800" dirty="0">
              <a:effectLst/>
              <a:latin typeface="Times New Roman" panose="02020603050405020304" pitchFamily="18" charset="0"/>
              <a:ea typeface="Times New Roman" panose="02020603050405020304" pitchFamily="18" charset="0"/>
            </a:endParaRPr>
          </a:p>
          <a:p>
            <a:pPr marL="270510" algn="just">
              <a:spcBef>
                <a:spcPts val="1400"/>
              </a:spcBef>
              <a:spcAft>
                <a:spcPts val="595"/>
              </a:spcAft>
            </a:pPr>
            <a:r>
              <a:rPr lang="tr-TR" sz="1800" dirty="0">
                <a:effectLst/>
                <a:latin typeface="Arial" panose="020B0604020202020204" pitchFamily="34" charset="0"/>
                <a:ea typeface="Times New Roman" panose="02020603050405020304" pitchFamily="18" charset="0"/>
              </a:rPr>
              <a:t>Başarı ölçütü olarak her bir iş paketinin hangi kriterleri sağladığında başarılı sayılacağı açıklanır. Başarı ölçütü, ölçülebilir ve izlenebilir nitelikte olacak şekilde nicel veya nitel ölçütlerle (ifade, sayı, yüzde, vb.) belirtilir.</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202005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DE76980C-FA31-403B-8476-42F62CCFD5AD}"/>
              </a:ext>
            </a:extLst>
          </p:cNvPr>
          <p:cNvGraphicFramePr>
            <a:graphicFrameLocks noGrp="1"/>
          </p:cNvGraphicFramePr>
          <p:nvPr>
            <p:ph idx="1"/>
            <p:extLst>
              <p:ext uri="{D42A27DB-BD31-4B8C-83A1-F6EECF244321}">
                <p14:modId xmlns:p14="http://schemas.microsoft.com/office/powerpoint/2010/main" val="2685108799"/>
              </p:ext>
            </p:extLst>
          </p:nvPr>
        </p:nvGraphicFramePr>
        <p:xfrm>
          <a:off x="438540" y="748250"/>
          <a:ext cx="10972800" cy="5589546"/>
        </p:xfrm>
        <a:graphic>
          <a:graphicData uri="http://schemas.openxmlformats.org/drawingml/2006/table">
            <a:tbl>
              <a:tblPr firstRow="1" firstCol="1" bandRow="1">
                <a:tableStyleId>{5C22544A-7EE6-4342-B048-85BDC9FD1C3A}</a:tableStyleId>
              </a:tblPr>
              <a:tblGrid>
                <a:gridCol w="395832">
                  <a:extLst>
                    <a:ext uri="{9D8B030D-6E8A-4147-A177-3AD203B41FA5}">
                      <a16:colId xmlns:a16="http://schemas.microsoft.com/office/drawing/2014/main" val="186309389"/>
                    </a:ext>
                  </a:extLst>
                </a:gridCol>
                <a:gridCol w="2443928">
                  <a:extLst>
                    <a:ext uri="{9D8B030D-6E8A-4147-A177-3AD203B41FA5}">
                      <a16:colId xmlns:a16="http://schemas.microsoft.com/office/drawing/2014/main" val="2546106016"/>
                    </a:ext>
                  </a:extLst>
                </a:gridCol>
                <a:gridCol w="1615196">
                  <a:extLst>
                    <a:ext uri="{9D8B030D-6E8A-4147-A177-3AD203B41FA5}">
                      <a16:colId xmlns:a16="http://schemas.microsoft.com/office/drawing/2014/main" val="2802776624"/>
                    </a:ext>
                  </a:extLst>
                </a:gridCol>
                <a:gridCol w="2659806">
                  <a:extLst>
                    <a:ext uri="{9D8B030D-6E8A-4147-A177-3AD203B41FA5}">
                      <a16:colId xmlns:a16="http://schemas.microsoft.com/office/drawing/2014/main" val="3697523196"/>
                    </a:ext>
                  </a:extLst>
                </a:gridCol>
                <a:gridCol w="3858038">
                  <a:extLst>
                    <a:ext uri="{9D8B030D-6E8A-4147-A177-3AD203B41FA5}">
                      <a16:colId xmlns:a16="http://schemas.microsoft.com/office/drawing/2014/main" val="305154047"/>
                    </a:ext>
                  </a:extLst>
                </a:gridCol>
              </a:tblGrid>
              <a:tr h="607073">
                <a:tc>
                  <a:txBody>
                    <a:bodyPr/>
                    <a:lstStyle/>
                    <a:p>
                      <a:pPr indent="29210" algn="ctr"/>
                      <a:r>
                        <a:rPr lang="tr-TR" sz="1400">
                          <a:effectLst/>
                        </a:rPr>
                        <a:t>İP No</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dirty="0">
                          <a:effectLst/>
                        </a:rPr>
                        <a:t>İş Paketlerinin Adı ve Hedefleri</a:t>
                      </a:r>
                      <a:endParaRPr lang="tr-T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Kim(ler) Tarafından Gerçekleştirileceği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Zaman Aralığı</a:t>
                      </a:r>
                    </a:p>
                    <a:p>
                      <a:pPr algn="ctr"/>
                      <a:r>
                        <a:rPr lang="tr-TR" sz="1400">
                          <a:effectLst/>
                        </a:rPr>
                        <a:t>(..-.. Ay)</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Başarı Ölçütü ve Projenin Başarısına Katkısı </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909588472"/>
                  </a:ext>
                </a:extLst>
              </a:tr>
              <a:tr h="1217432">
                <a:tc>
                  <a:txBody>
                    <a:bodyPr/>
                    <a:lstStyle/>
                    <a:p>
                      <a:pPr algn="ctr"/>
                      <a:r>
                        <a:rPr lang="tr-TR" sz="1400">
                          <a:effectLst/>
                        </a:rPr>
                        <a:t>1</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Proje Tasarımı</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Beyzanur DEMİR ve diğer 2 ekip üyesi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Eylül 2020- Aralık 2020</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 Daha önce yapılmış olan benzer projelerin incelenmesi, Pazar takibi, kullanılacak yeni yöntemler, riskler ve testler belirlenir. Maliyet hesabı dökümanları hazırlanır.</a:t>
                      </a:r>
                    </a:p>
                    <a:p>
                      <a:r>
                        <a:rPr lang="tr-TR" sz="1400">
                          <a:effectLst/>
                        </a:rPr>
                        <a:t> </a:t>
                      </a:r>
                    </a:p>
                    <a:p>
                      <a:pPr algn="ctr"/>
                      <a:r>
                        <a:rPr lang="tr-TR" sz="1400">
                          <a:effectLst/>
                        </a:rPr>
                        <a:t>Projeye Katkısı: %30</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649829936"/>
                  </a:ext>
                </a:extLst>
              </a:tr>
              <a:tr h="608716">
                <a:tc>
                  <a:txBody>
                    <a:bodyPr/>
                    <a:lstStyle/>
                    <a:p>
                      <a:pPr algn="ctr"/>
                      <a:r>
                        <a:rPr lang="tr-TR" sz="1400">
                          <a:effectLst/>
                        </a:rPr>
                        <a:t>2</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dirty="0" err="1">
                          <a:effectLst/>
                        </a:rPr>
                        <a:t>Frontend</a:t>
                      </a:r>
                      <a:r>
                        <a:rPr lang="tr-TR" sz="1400" dirty="0">
                          <a:effectLst/>
                        </a:rPr>
                        <a:t> Geliştirme</a:t>
                      </a:r>
                      <a:endParaRPr lang="tr-T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2 ekip üyesi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Ocak 2021 - Şubat 2021</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 </a:t>
                      </a:r>
                    </a:p>
                    <a:p>
                      <a:r>
                        <a:rPr lang="tr-TR" sz="1400">
                          <a:effectLst/>
                        </a:rPr>
                        <a:t>                              Projeye Katkısı: %10</a:t>
                      </a:r>
                    </a:p>
                    <a:p>
                      <a:r>
                        <a:rPr lang="tr-TR" sz="1400">
                          <a:effectLst/>
                        </a:rPr>
                        <a:t> </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157301221"/>
                  </a:ext>
                </a:extLst>
              </a:tr>
              <a:tr h="365569">
                <a:tc>
                  <a:txBody>
                    <a:bodyPr/>
                    <a:lstStyle/>
                    <a:p>
                      <a:pPr algn="ctr"/>
                      <a:r>
                        <a:rPr lang="tr-TR" sz="1400">
                          <a:effectLst/>
                        </a:rPr>
                        <a:t>3</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Backend Geliştirme</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2 ekip üyesi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Mart 2021 – Nisan 2021</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Projeye Katkısı: %10</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970155466"/>
                  </a:ext>
                </a:extLst>
              </a:tr>
              <a:tr h="405811">
                <a:tc>
                  <a:txBody>
                    <a:bodyPr/>
                    <a:lstStyle/>
                    <a:p>
                      <a:pPr algn="ctr"/>
                      <a:r>
                        <a:rPr lang="tr-TR" sz="1400">
                          <a:effectLst/>
                        </a:rPr>
                        <a:t>4</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Yapay Zeka ile Görüntü İşleme Algoritmalarının Uygulanması</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Beyzanur DEMİR ve Ekibi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Mayıs 2021 – Temmuz 2021</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Projeye Katkısı: %30</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792165903"/>
                  </a:ext>
                </a:extLst>
              </a:tr>
              <a:tr h="1416504">
                <a:tc>
                  <a:txBody>
                    <a:bodyPr/>
                    <a:lstStyle/>
                    <a:p>
                      <a:pPr algn="ctr"/>
                      <a:r>
                        <a:rPr lang="tr-TR" sz="1400">
                          <a:effectLst/>
                        </a:rPr>
                        <a:t>5</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just"/>
                      <a:r>
                        <a:rPr lang="tr-TR" sz="1400">
                          <a:effectLst/>
                        </a:rPr>
                        <a:t>Test Aşaması</a:t>
                      </a:r>
                    </a:p>
                    <a:p>
                      <a:pPr algn="just"/>
                      <a:r>
                        <a:rPr lang="tr-TR" sz="1400">
                          <a:effectLst/>
                        </a:rPr>
                        <a:t> </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Beyzanur DEMİR, ve diğer tüm ekip üyeleri </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 </a:t>
                      </a:r>
                    </a:p>
                    <a:p>
                      <a:pPr algn="ctr"/>
                      <a:r>
                        <a:rPr lang="tr-TR" sz="1400">
                          <a:effectLst/>
                        </a:rPr>
                        <a:t>Ağustos 2021 – Ekim 2021</a:t>
                      </a:r>
                    </a:p>
                    <a:p>
                      <a:pPr algn="ctr"/>
                      <a:r>
                        <a:rPr lang="tr-TR" sz="1400">
                          <a:effectLst/>
                        </a:rPr>
                        <a:t> </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a:effectLst/>
                        </a:rPr>
                        <a:t>Test aşamasında kullandığımız algoritmaların, yaptığımız uygulamanın kullanılabilirliğini tespit etmiş olacağız. Test sonuçlarına göre kullanılacak, değiştirilecek algoritmalar belirlenir.</a:t>
                      </a:r>
                    </a:p>
                    <a:p>
                      <a:r>
                        <a:rPr lang="tr-TR" sz="1400">
                          <a:effectLst/>
                        </a:rPr>
                        <a:t> </a:t>
                      </a:r>
                    </a:p>
                    <a:p>
                      <a:r>
                        <a:rPr lang="tr-TR" sz="1400">
                          <a:effectLst/>
                        </a:rPr>
                        <a:t>                               Projeye Katkısı:   %7.5</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368063343"/>
                  </a:ext>
                </a:extLst>
              </a:tr>
              <a:tr h="811622">
                <a:tc>
                  <a:txBody>
                    <a:bodyPr/>
                    <a:lstStyle/>
                    <a:p>
                      <a:pPr algn="ctr"/>
                      <a:r>
                        <a:rPr lang="tr-TR" sz="1400">
                          <a:effectLst/>
                        </a:rPr>
                        <a:t>6</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just"/>
                      <a:r>
                        <a:rPr lang="tr-TR" sz="1400">
                          <a:effectLst/>
                        </a:rPr>
                        <a:t>Reklam ve Sponsorluk</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Beyzanur DEMİR, ve diğer tüm ekip üyeleri</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ctr"/>
                      <a:r>
                        <a:rPr lang="tr-TR" sz="1400">
                          <a:effectLst/>
                        </a:rPr>
                        <a:t>Kasım 2021 – Aralık 2021</a:t>
                      </a:r>
                      <a:endParaRPr lang="tr-TR"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r>
                        <a:rPr lang="tr-TR" sz="1400" dirty="0">
                          <a:effectLst/>
                        </a:rPr>
                        <a:t>Projemize uygun reklam ve tanıtımı yapacak </a:t>
                      </a:r>
                      <a:r>
                        <a:rPr lang="tr-TR" sz="1400" dirty="0" err="1">
                          <a:effectLst/>
                        </a:rPr>
                        <a:t>kurumlarla,kişilerle</a:t>
                      </a:r>
                      <a:r>
                        <a:rPr lang="tr-TR" sz="1400" dirty="0">
                          <a:effectLst/>
                        </a:rPr>
                        <a:t> çalışmak.</a:t>
                      </a:r>
                    </a:p>
                    <a:p>
                      <a:r>
                        <a:rPr lang="tr-TR" sz="1400" dirty="0">
                          <a:effectLst/>
                        </a:rPr>
                        <a:t> </a:t>
                      </a:r>
                    </a:p>
                    <a:p>
                      <a:pPr algn="ctr"/>
                      <a:r>
                        <a:rPr lang="tr-TR" sz="1400" dirty="0">
                          <a:effectLst/>
                        </a:rPr>
                        <a:t>Projeye Katkısı: %12.5</a:t>
                      </a:r>
                      <a:endParaRPr lang="tr-T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054473600"/>
                  </a:ext>
                </a:extLst>
              </a:tr>
            </a:tbl>
          </a:graphicData>
        </a:graphic>
      </p:graphicFrame>
      <p:sp>
        <p:nvSpPr>
          <p:cNvPr id="6" name="Metin kutusu 5">
            <a:extLst>
              <a:ext uri="{FF2B5EF4-FFF2-40B4-BE49-F238E27FC236}">
                <a16:creationId xmlns:a16="http://schemas.microsoft.com/office/drawing/2014/main" id="{E8A7A622-A229-4488-89A0-03A753C681AF}"/>
              </a:ext>
            </a:extLst>
          </p:cNvPr>
          <p:cNvSpPr txBox="1"/>
          <p:nvPr/>
        </p:nvSpPr>
        <p:spPr>
          <a:xfrm>
            <a:off x="317241" y="6337796"/>
            <a:ext cx="6097554" cy="884858"/>
          </a:xfrm>
          <a:prstGeom prst="rect">
            <a:avLst/>
          </a:prstGeom>
          <a:noFill/>
        </p:spPr>
        <p:txBody>
          <a:bodyPr wrap="square">
            <a:spAutoFit/>
          </a:bodyPr>
          <a:lstStyle/>
          <a:p>
            <a:pPr marL="90170">
              <a:spcBef>
                <a:spcPts val="1400"/>
              </a:spcBef>
              <a:spcAft>
                <a:spcPts val="595"/>
              </a:spcAft>
            </a:pPr>
            <a:r>
              <a:rPr lang="tr-TR" sz="1050" dirty="0">
                <a:effectLst/>
                <a:latin typeface="Arial" panose="020B0604020202020204" pitchFamily="34" charset="0"/>
                <a:ea typeface="Times New Roman" panose="02020603050405020304" pitchFamily="18" charset="0"/>
                <a:cs typeface="Times New Roman" panose="02020603050405020304" pitchFamily="18" charset="0"/>
              </a:rPr>
              <a:t>(*) Çizelgedeki satırlar ve sütunlar gerektiği kadar genişletilebilir ve çoğaltılabilir.</a:t>
            </a:r>
            <a:endParaRPr lang="tr-TR" sz="1050" dirty="0">
              <a:effectLst/>
              <a:latin typeface="Times New Roman" panose="02020603050405020304" pitchFamily="18" charset="0"/>
              <a:ea typeface="Times New Roman" panose="02020603050405020304" pitchFamily="18" charset="0"/>
            </a:endParaRPr>
          </a:p>
          <a:p>
            <a:br>
              <a:rPr lang="tr-TR" sz="1800" dirty="0">
                <a:effectLst/>
                <a:latin typeface="Arial" panose="020B0604020202020204" pitchFamily="34" charset="0"/>
                <a:ea typeface="Times New Roman" panose="02020603050405020304" pitchFamily="18" charset="0"/>
                <a:cs typeface="Times New Roman" panose="02020603050405020304" pitchFamily="18" charset="0"/>
              </a:rPr>
            </a:br>
            <a:endParaRPr lang="tr-TR" dirty="0"/>
          </a:p>
        </p:txBody>
      </p:sp>
      <p:sp>
        <p:nvSpPr>
          <p:cNvPr id="8" name="Metin kutusu 7">
            <a:extLst>
              <a:ext uri="{FF2B5EF4-FFF2-40B4-BE49-F238E27FC236}">
                <a16:creationId xmlns:a16="http://schemas.microsoft.com/office/drawing/2014/main" id="{E0914F72-9513-4A94-9D43-32382115C91D}"/>
              </a:ext>
            </a:extLst>
          </p:cNvPr>
          <p:cNvSpPr txBox="1"/>
          <p:nvPr/>
        </p:nvSpPr>
        <p:spPr>
          <a:xfrm>
            <a:off x="-1243303" y="275634"/>
            <a:ext cx="6097554" cy="369332"/>
          </a:xfrm>
          <a:prstGeom prst="rect">
            <a:avLst/>
          </a:prstGeom>
          <a:noFill/>
        </p:spPr>
        <p:txBody>
          <a:bodyPr wrap="square">
            <a:spAutoFit/>
          </a:bodyPr>
          <a:lstStyle/>
          <a:p>
            <a:pPr algn="ctr">
              <a:spcBef>
                <a:spcPts val="1400"/>
              </a:spcBef>
              <a:spcAft>
                <a:spcPts val="595"/>
              </a:spcAft>
            </a:pPr>
            <a:r>
              <a:rPr lang="tr-TR" sz="1800" b="1" dirty="0">
                <a:solidFill>
                  <a:srgbClr val="FF0000"/>
                </a:solidFill>
                <a:effectLst/>
                <a:latin typeface="Arial" panose="020B0604020202020204" pitchFamily="34" charset="0"/>
                <a:ea typeface="Times New Roman" panose="02020603050405020304" pitchFamily="18" charset="0"/>
              </a:rPr>
              <a:t>İŞ-ZAMAN ÇİZELGESİ (*)</a:t>
            </a:r>
            <a:endParaRPr lang="tr-TR" sz="32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323613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1500</Words>
  <Application>Microsoft Office PowerPoint</Application>
  <PresentationFormat>Geniş ekran</PresentationFormat>
  <Paragraphs>184</Paragraphs>
  <Slides>16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Arial</vt:lpstr>
      <vt:lpstr>Calibri</vt:lpstr>
      <vt:lpstr>Calibri Light</vt:lpstr>
      <vt:lpstr>Symbol</vt:lpstr>
      <vt:lpstr>Times New Roman</vt:lpstr>
      <vt:lpstr>Wingdings</vt:lpstr>
      <vt:lpstr>Office Teması</vt:lpstr>
      <vt:lpstr>SAU 012  GİRİŞİMCİLİK VE PROJE YÖNETİMİ DERSİ  PROJE SUNUMU </vt:lpstr>
      <vt:lpstr>Projenin Amacı ve Kapsamı</vt:lpstr>
      <vt:lpstr>PowerPoint Sunusu</vt:lpstr>
      <vt:lpstr>Neden Böyle Bir Proje Seçtiniz ?</vt:lpstr>
      <vt:lpstr>Projenin Özgün Değeri</vt:lpstr>
      <vt:lpstr>PowerPoint Sunusu</vt:lpstr>
      <vt:lpstr>Projenin Mali Açıdan Değerlendirilmesi</vt:lpstr>
      <vt:lpstr>İş-Zaman Grafiği ve Proje Faaliyetleri (İş Paketi) </vt:lpstr>
      <vt:lpstr>PowerPoint Sunusu</vt:lpstr>
      <vt:lpstr>PowerPoint Sunusu</vt:lpstr>
      <vt:lpstr>Proje Ekibi Organizasyon Şeması</vt:lpstr>
      <vt:lpstr>Proje Personelinin proje faaliyetlerinde yer alan iş paketlerindeki görevleri</vt:lpstr>
      <vt:lpstr>Beklenen Yaygın Etki</vt:lpstr>
      <vt:lpstr>PowerPoint Sunusu</vt:lpstr>
      <vt:lpstr>Riskler ve Önlemler</vt:lpstr>
      <vt:lpstr>Hedeflenen Nihai Çıktılar: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Beyzanur Demir</cp:lastModifiedBy>
  <cp:revision>32</cp:revision>
  <dcterms:created xsi:type="dcterms:W3CDTF">2018-09-22T17:37:20Z</dcterms:created>
  <dcterms:modified xsi:type="dcterms:W3CDTF">2020-08-24T20:19:50Z</dcterms:modified>
</cp:coreProperties>
</file>