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24F7E884-BD60-481D-9C6C-99DFBE28318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151340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368564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322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930870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7931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4124670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14001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345365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65978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689E31-B92D-4320-90AA-F9C1C84B3B0E}"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391136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1689E31-B92D-4320-90AA-F9C1C84B3B0E}"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123010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1689E31-B92D-4320-90AA-F9C1C84B3B0E}" type="datetimeFigureOut">
              <a:rPr lang="tr-TR" smtClean="0"/>
              <a:t>23.05.2021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248053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1689E31-B92D-4320-90AA-F9C1C84B3B0E}" type="datetimeFigureOut">
              <a:rPr lang="tr-TR" smtClean="0"/>
              <a:t>23.05.2021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317785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89E31-B92D-4320-90AA-F9C1C84B3B0E}" type="datetimeFigureOut">
              <a:rPr lang="tr-TR" smtClean="0"/>
              <a:t>23.05.2021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195792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689E31-B92D-4320-90AA-F9C1C84B3B0E}"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570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689E31-B92D-4320-90AA-F9C1C84B3B0E}"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1417C3-124C-4905-96E2-0748B4ED42F5}" type="slidenum">
              <a:rPr lang="tr-TR" smtClean="0"/>
              <a:t>‹#›</a:t>
            </a:fld>
            <a:endParaRPr lang="tr-TR"/>
          </a:p>
        </p:txBody>
      </p:sp>
    </p:spTree>
    <p:extLst>
      <p:ext uri="{BB962C8B-B14F-4D97-AF65-F5344CB8AC3E}">
        <p14:creationId xmlns:p14="http://schemas.microsoft.com/office/powerpoint/2010/main" val="39354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689E31-B92D-4320-90AA-F9C1C84B3B0E}" type="datetimeFigureOut">
              <a:rPr lang="tr-TR" smtClean="0"/>
              <a:t>23.05.2021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1417C3-124C-4905-96E2-0748B4ED42F5}" type="slidenum">
              <a:rPr lang="tr-TR" smtClean="0"/>
              <a:t>‹#›</a:t>
            </a:fld>
            <a:endParaRPr lang="tr-TR"/>
          </a:p>
        </p:txBody>
      </p:sp>
    </p:spTree>
    <p:extLst>
      <p:ext uri="{BB962C8B-B14F-4D97-AF65-F5344CB8AC3E}">
        <p14:creationId xmlns:p14="http://schemas.microsoft.com/office/powerpoint/2010/main" val="120542821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6E8A42-354F-4F41-9A35-0D00209E5660}"/>
              </a:ext>
            </a:extLst>
          </p:cNvPr>
          <p:cNvSpPr>
            <a:spLocks noGrp="1"/>
          </p:cNvSpPr>
          <p:nvPr>
            <p:ph type="ctrTitle"/>
          </p:nvPr>
        </p:nvSpPr>
        <p:spPr>
          <a:xfrm>
            <a:off x="1158774" y="1782698"/>
            <a:ext cx="7766936" cy="1646302"/>
          </a:xfrm>
        </p:spPr>
        <p:txBody>
          <a:bodyPr>
            <a:normAutofit/>
          </a:bodyPr>
          <a:lstStyle/>
          <a:p>
            <a:pPr algn="l"/>
            <a:r>
              <a:rPr lang="tr-TR" dirty="0">
                <a:solidFill>
                  <a:schemeClr val="tx1">
                    <a:lumMod val="75000"/>
                    <a:lumOff val="25000"/>
                  </a:schemeClr>
                </a:solidFill>
              </a:rPr>
              <a:t>PASİF OPTİK AĞLAR</a:t>
            </a:r>
          </a:p>
        </p:txBody>
      </p:sp>
      <p:sp>
        <p:nvSpPr>
          <p:cNvPr id="3" name="Alt Başlık 2">
            <a:extLst>
              <a:ext uri="{FF2B5EF4-FFF2-40B4-BE49-F238E27FC236}">
                <a16:creationId xmlns:a16="http://schemas.microsoft.com/office/drawing/2014/main" id="{19A17C4D-51A0-42DD-A8EC-813C20575E92}"/>
              </a:ext>
            </a:extLst>
          </p:cNvPr>
          <p:cNvSpPr>
            <a:spLocks noGrp="1"/>
          </p:cNvSpPr>
          <p:nvPr>
            <p:ph type="subTitle" idx="1"/>
          </p:nvPr>
        </p:nvSpPr>
        <p:spPr>
          <a:xfrm>
            <a:off x="1225886" y="3532831"/>
            <a:ext cx="10058400" cy="1143000"/>
          </a:xfrm>
        </p:spPr>
        <p:txBody>
          <a:bodyPr/>
          <a:lstStyle/>
          <a:p>
            <a:pPr algn="l"/>
            <a:r>
              <a:rPr lang="tr-TR" dirty="0"/>
              <a:t>Beyzanur DEMİR</a:t>
            </a:r>
          </a:p>
        </p:txBody>
      </p:sp>
    </p:spTree>
    <p:extLst>
      <p:ext uri="{BB962C8B-B14F-4D97-AF65-F5344CB8AC3E}">
        <p14:creationId xmlns:p14="http://schemas.microsoft.com/office/powerpoint/2010/main" val="289459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FD9565-1878-4DEF-A888-1F722151629D}"/>
              </a:ext>
            </a:extLst>
          </p:cNvPr>
          <p:cNvSpPr>
            <a:spLocks noGrp="1"/>
          </p:cNvSpPr>
          <p:nvPr>
            <p:ph type="title"/>
          </p:nvPr>
        </p:nvSpPr>
        <p:spPr>
          <a:xfrm>
            <a:off x="853503" y="919993"/>
            <a:ext cx="8596668" cy="967530"/>
          </a:xfrm>
        </p:spPr>
        <p:txBody>
          <a:bodyPr>
            <a:normAutofit fontScale="90000"/>
          </a:bodyPr>
          <a:lstStyle/>
          <a:p>
            <a:r>
              <a:rPr lang="tr-TR" sz="4000" b="1" dirty="0">
                <a:solidFill>
                  <a:schemeClr val="tx1">
                    <a:lumMod val="75000"/>
                    <a:lumOff val="25000"/>
                  </a:schemeClr>
                </a:solidFill>
              </a:rPr>
              <a:t>Pasif Elemanlar</a:t>
            </a:r>
            <a:br>
              <a:rPr lang="tr-TR" b="1" dirty="0">
                <a:solidFill>
                  <a:schemeClr val="tx1">
                    <a:lumMod val="75000"/>
                    <a:lumOff val="25000"/>
                  </a:schemeClr>
                </a:solidFill>
              </a:rPr>
            </a:br>
            <a:r>
              <a:rPr lang="tr-TR" sz="3100" dirty="0">
                <a:solidFill>
                  <a:schemeClr val="tx1">
                    <a:lumMod val="75000"/>
                    <a:lumOff val="25000"/>
                  </a:schemeClr>
                </a:solidFill>
              </a:rPr>
              <a:t>Fiber Optik Kablolar</a:t>
            </a:r>
            <a:br>
              <a:rPr lang="tr-TR" sz="3100" b="1" dirty="0">
                <a:solidFill>
                  <a:schemeClr val="tx1">
                    <a:lumMod val="75000"/>
                    <a:lumOff val="25000"/>
                  </a:schemeClr>
                </a:solidFill>
              </a:rPr>
            </a:br>
            <a:endParaRPr lang="tr-TR" sz="3100" b="1" dirty="0">
              <a:solidFill>
                <a:schemeClr val="tx1">
                  <a:lumMod val="75000"/>
                  <a:lumOff val="25000"/>
                </a:schemeClr>
              </a:solidFill>
            </a:endParaRPr>
          </a:p>
        </p:txBody>
      </p:sp>
      <p:sp>
        <p:nvSpPr>
          <p:cNvPr id="7" name="İçerik Yer Tutucusu 6">
            <a:extLst>
              <a:ext uri="{FF2B5EF4-FFF2-40B4-BE49-F238E27FC236}">
                <a16:creationId xmlns:a16="http://schemas.microsoft.com/office/drawing/2014/main" id="{9F460BBC-1778-476F-ACF7-DDCEE9DC6845}"/>
              </a:ext>
            </a:extLst>
          </p:cNvPr>
          <p:cNvSpPr>
            <a:spLocks noGrp="1"/>
          </p:cNvSpPr>
          <p:nvPr>
            <p:ph idx="1"/>
          </p:nvPr>
        </p:nvSpPr>
        <p:spPr>
          <a:xfrm>
            <a:off x="853503" y="2192898"/>
            <a:ext cx="8596668" cy="3880773"/>
          </a:xfrm>
        </p:spPr>
        <p:txBody>
          <a:bodyPr/>
          <a:lstStyle/>
          <a:p>
            <a:pPr marL="0" indent="0">
              <a:buNone/>
            </a:pPr>
            <a:r>
              <a:rPr lang="tr-TR" dirty="0"/>
              <a:t>Bir pasif optik ağda, gerek uzak-yakın mesafeye ve gerek abone-saha tarafına yönelik pek çok fiberden yapılan kablo çeşidi kullanılmaktadır. </a:t>
            </a:r>
          </a:p>
          <a:p>
            <a:pPr marL="0" indent="0">
              <a:buNone/>
            </a:pPr>
            <a:r>
              <a:rPr lang="tr-TR" dirty="0"/>
              <a:t>İki tipi bulunulur:</a:t>
            </a:r>
          </a:p>
          <a:p>
            <a:pPr>
              <a:buFont typeface="Wingdings" panose="05000000000000000000" pitchFamily="2" charset="2"/>
              <a:buChar char="q"/>
            </a:pPr>
            <a:r>
              <a:rPr lang="tr-TR" dirty="0" err="1"/>
              <a:t>Loose-tube</a:t>
            </a:r>
            <a:r>
              <a:rPr lang="tr-TR" dirty="0"/>
              <a:t> fiber (gevşek tüp) : </a:t>
            </a:r>
          </a:p>
          <a:p>
            <a:pPr marL="0" indent="0">
              <a:buNone/>
            </a:pPr>
            <a:r>
              <a:rPr lang="tr-TR" dirty="0"/>
              <a:t>		İşaret zayıflamasının önemli olduğu uygulamalarda kullanılır.</a:t>
            </a:r>
          </a:p>
          <a:p>
            <a:pPr>
              <a:buFont typeface="Wingdings" panose="05000000000000000000" pitchFamily="2" charset="2"/>
              <a:buChar char="q"/>
            </a:pPr>
            <a:r>
              <a:rPr lang="tr-TR" dirty="0" err="1"/>
              <a:t>Tight</a:t>
            </a:r>
            <a:r>
              <a:rPr lang="tr-TR" dirty="0"/>
              <a:t> </a:t>
            </a:r>
            <a:r>
              <a:rPr lang="tr-TR" dirty="0" err="1"/>
              <a:t>buffer</a:t>
            </a:r>
            <a:r>
              <a:rPr lang="tr-TR" dirty="0"/>
              <a:t> (sıkı tampon):</a:t>
            </a:r>
          </a:p>
          <a:p>
            <a:pPr marL="914400" lvl="2" indent="0">
              <a:buNone/>
            </a:pPr>
            <a:r>
              <a:rPr lang="tr-TR" sz="1800" dirty="0"/>
              <a:t>Bina içinde kullanılır koruma ünitesinin direkt olarak fiber üzerine uygulanır.</a:t>
            </a:r>
          </a:p>
        </p:txBody>
      </p:sp>
    </p:spTree>
    <p:extLst>
      <p:ext uri="{BB962C8B-B14F-4D97-AF65-F5344CB8AC3E}">
        <p14:creationId xmlns:p14="http://schemas.microsoft.com/office/powerpoint/2010/main" val="79843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C762939-3CE7-4BCD-B1E3-F4439BDDD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293" y="2086759"/>
            <a:ext cx="6036698" cy="2065791"/>
          </a:xfrm>
        </p:spPr>
      </p:pic>
      <p:sp>
        <p:nvSpPr>
          <p:cNvPr id="7" name="Metin kutusu 6">
            <a:extLst>
              <a:ext uri="{FF2B5EF4-FFF2-40B4-BE49-F238E27FC236}">
                <a16:creationId xmlns:a16="http://schemas.microsoft.com/office/drawing/2014/main" id="{868B9F42-51B4-4E82-BD75-4142152F5154}"/>
              </a:ext>
            </a:extLst>
          </p:cNvPr>
          <p:cNvSpPr txBox="1"/>
          <p:nvPr/>
        </p:nvSpPr>
        <p:spPr>
          <a:xfrm>
            <a:off x="1812023" y="4337216"/>
            <a:ext cx="7902429" cy="369332"/>
          </a:xfrm>
          <a:prstGeom prst="rect">
            <a:avLst/>
          </a:prstGeom>
          <a:noFill/>
        </p:spPr>
        <p:txBody>
          <a:bodyPr wrap="square" rtlCol="0">
            <a:spAutoFit/>
          </a:bodyPr>
          <a:lstStyle/>
          <a:p>
            <a:r>
              <a:rPr lang="tr-TR" dirty="0" err="1"/>
              <a:t>Loose</a:t>
            </a:r>
            <a:r>
              <a:rPr lang="tr-TR" dirty="0"/>
              <a:t> </a:t>
            </a:r>
            <a:r>
              <a:rPr lang="tr-TR" dirty="0" err="1"/>
              <a:t>tube</a:t>
            </a:r>
            <a:r>
              <a:rPr lang="tr-TR" dirty="0"/>
              <a:t> (gevşek tüp) ve </a:t>
            </a:r>
            <a:r>
              <a:rPr lang="tr-TR" dirty="0" err="1"/>
              <a:t>tight</a:t>
            </a:r>
            <a:r>
              <a:rPr lang="tr-TR" dirty="0"/>
              <a:t> </a:t>
            </a:r>
            <a:r>
              <a:rPr lang="tr-TR" dirty="0" err="1"/>
              <a:t>buffer</a:t>
            </a:r>
            <a:r>
              <a:rPr lang="tr-TR" dirty="0"/>
              <a:t> (sıkı tampon) fiber optik</a:t>
            </a:r>
          </a:p>
        </p:txBody>
      </p:sp>
    </p:spTree>
    <p:extLst>
      <p:ext uri="{BB962C8B-B14F-4D97-AF65-F5344CB8AC3E}">
        <p14:creationId xmlns:p14="http://schemas.microsoft.com/office/powerpoint/2010/main" val="15739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3BDDF5-E02A-4010-98C9-CD0DA415EE72}"/>
              </a:ext>
            </a:extLst>
          </p:cNvPr>
          <p:cNvSpPr>
            <a:spLocks noGrp="1"/>
          </p:cNvSpPr>
          <p:nvPr>
            <p:ph type="title"/>
          </p:nvPr>
        </p:nvSpPr>
        <p:spPr>
          <a:xfrm>
            <a:off x="793572" y="1007722"/>
            <a:ext cx="8596668" cy="1320800"/>
          </a:xfrm>
        </p:spPr>
        <p:txBody>
          <a:bodyPr/>
          <a:lstStyle/>
          <a:p>
            <a:r>
              <a:rPr lang="tr-TR" b="1" dirty="0">
                <a:solidFill>
                  <a:schemeClr val="tx1">
                    <a:lumMod val="75000"/>
                    <a:lumOff val="25000"/>
                  </a:schemeClr>
                </a:solidFill>
              </a:rPr>
              <a:t>Pasif Elemanlar</a:t>
            </a:r>
            <a:br>
              <a:rPr lang="tr-TR" b="1" dirty="0">
                <a:solidFill>
                  <a:schemeClr val="tx1">
                    <a:lumMod val="75000"/>
                    <a:lumOff val="25000"/>
                  </a:schemeClr>
                </a:solidFill>
              </a:rPr>
            </a:br>
            <a:r>
              <a:rPr lang="tr-TR" sz="2800" dirty="0">
                <a:solidFill>
                  <a:schemeClr val="tx1">
                    <a:lumMod val="75000"/>
                    <a:lumOff val="25000"/>
                  </a:schemeClr>
                </a:solidFill>
              </a:rPr>
              <a:t>Fiber Optik Kablolar</a:t>
            </a:r>
            <a:endParaRPr lang="tr-TR" sz="2800" dirty="0"/>
          </a:p>
        </p:txBody>
      </p:sp>
      <p:sp>
        <p:nvSpPr>
          <p:cNvPr id="3" name="İçerik Yer Tutucusu 2">
            <a:extLst>
              <a:ext uri="{FF2B5EF4-FFF2-40B4-BE49-F238E27FC236}">
                <a16:creationId xmlns:a16="http://schemas.microsoft.com/office/drawing/2014/main" id="{2FFBC6D1-6B0A-4372-9BDC-C1CB1C53C40A}"/>
              </a:ext>
            </a:extLst>
          </p:cNvPr>
          <p:cNvSpPr>
            <a:spLocks noGrp="1"/>
          </p:cNvSpPr>
          <p:nvPr>
            <p:ph idx="1"/>
          </p:nvPr>
        </p:nvSpPr>
        <p:spPr>
          <a:xfrm>
            <a:off x="723829" y="2610040"/>
            <a:ext cx="8596668" cy="3880773"/>
          </a:xfrm>
        </p:spPr>
        <p:txBody>
          <a:bodyPr/>
          <a:lstStyle/>
          <a:p>
            <a:r>
              <a:rPr lang="tr-TR" dirty="0"/>
              <a:t>Fiber optik kablolar genel olarak 2 km’lik boylar halinde üretilirler ve uzun mesafelerde her 2 km’de bir fiber kabloların birbirine eklenmesi gerekir; bu sebeple pasif optik elemanlardan fiber optik ek kutusu da gerekmektedir. Ayrıca bina içlerinde bir çeşit ek kutusu olarak kullanılan sonlandırma kutuları da bulunmaktadır.</a:t>
            </a:r>
          </a:p>
        </p:txBody>
      </p:sp>
    </p:spTree>
    <p:extLst>
      <p:ext uri="{BB962C8B-B14F-4D97-AF65-F5344CB8AC3E}">
        <p14:creationId xmlns:p14="http://schemas.microsoft.com/office/powerpoint/2010/main" val="76041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59BD68-F793-4FFB-9E7A-34BB17EE49AB}"/>
              </a:ext>
            </a:extLst>
          </p:cNvPr>
          <p:cNvSpPr>
            <a:spLocks noGrp="1"/>
          </p:cNvSpPr>
          <p:nvPr>
            <p:ph type="title"/>
          </p:nvPr>
        </p:nvSpPr>
        <p:spPr>
          <a:xfrm>
            <a:off x="836725" y="936771"/>
            <a:ext cx="8596668" cy="1320800"/>
          </a:xfrm>
        </p:spPr>
        <p:txBody>
          <a:bodyPr/>
          <a:lstStyle/>
          <a:p>
            <a:r>
              <a:rPr lang="tr-TR" b="1" dirty="0">
                <a:solidFill>
                  <a:schemeClr val="tx1">
                    <a:lumMod val="75000"/>
                    <a:lumOff val="25000"/>
                  </a:schemeClr>
                </a:solidFill>
              </a:rPr>
              <a:t>Pasif Elemanlar</a:t>
            </a:r>
            <a:br>
              <a:rPr lang="tr-TR" b="1" dirty="0">
                <a:solidFill>
                  <a:schemeClr val="tx1">
                    <a:lumMod val="75000"/>
                    <a:lumOff val="25000"/>
                  </a:schemeClr>
                </a:solidFill>
              </a:rPr>
            </a:br>
            <a:r>
              <a:rPr lang="tr-TR" sz="2800" dirty="0">
                <a:solidFill>
                  <a:schemeClr val="tx1">
                    <a:lumMod val="75000"/>
                    <a:lumOff val="25000"/>
                  </a:schemeClr>
                </a:solidFill>
              </a:rPr>
              <a:t>Bölücüler</a:t>
            </a:r>
          </a:p>
        </p:txBody>
      </p:sp>
      <p:sp>
        <p:nvSpPr>
          <p:cNvPr id="3" name="İçerik Yer Tutucusu 2">
            <a:extLst>
              <a:ext uri="{FF2B5EF4-FFF2-40B4-BE49-F238E27FC236}">
                <a16:creationId xmlns:a16="http://schemas.microsoft.com/office/drawing/2014/main" id="{8951CCA0-308B-4415-94BD-814814B7B18F}"/>
              </a:ext>
            </a:extLst>
          </p:cNvPr>
          <p:cNvSpPr>
            <a:spLocks noGrp="1"/>
          </p:cNvSpPr>
          <p:nvPr>
            <p:ph idx="1"/>
          </p:nvPr>
        </p:nvSpPr>
        <p:spPr>
          <a:xfrm>
            <a:off x="752194" y="2170624"/>
            <a:ext cx="8596668" cy="3880773"/>
          </a:xfrm>
        </p:spPr>
        <p:txBody>
          <a:bodyPr/>
          <a:lstStyle/>
          <a:p>
            <a:r>
              <a:rPr lang="tr-TR" dirty="0"/>
              <a:t>Bölücü, tek bir besleyici fiberden gelen optik sinyallerin birden fazla son kullanıcıya dağıtılmasını sağlar. </a:t>
            </a:r>
          </a:p>
          <a:p>
            <a:r>
              <a:rPr lang="tr-TR" dirty="0"/>
              <a:t>Bölücüler, üretim teknolojilerine göre </a:t>
            </a:r>
            <a:r>
              <a:rPr lang="tr-TR" dirty="0" err="1"/>
              <a:t>Fused</a:t>
            </a:r>
            <a:r>
              <a:rPr lang="tr-TR" dirty="0"/>
              <a:t> </a:t>
            </a:r>
            <a:r>
              <a:rPr lang="tr-TR" dirty="0" err="1"/>
              <a:t>Biconical</a:t>
            </a:r>
            <a:r>
              <a:rPr lang="tr-TR" dirty="0"/>
              <a:t> </a:t>
            </a:r>
            <a:r>
              <a:rPr lang="tr-TR" dirty="0" err="1"/>
              <a:t>Tapper</a:t>
            </a:r>
            <a:r>
              <a:rPr lang="tr-TR" dirty="0"/>
              <a:t> ve </a:t>
            </a:r>
            <a:r>
              <a:rPr lang="tr-TR" dirty="0" err="1"/>
              <a:t>Planar</a:t>
            </a:r>
            <a:r>
              <a:rPr lang="tr-TR" dirty="0"/>
              <a:t> </a:t>
            </a:r>
            <a:r>
              <a:rPr lang="tr-TR" dirty="0" err="1"/>
              <a:t>Lightwave</a:t>
            </a:r>
            <a:r>
              <a:rPr lang="tr-TR" dirty="0"/>
              <a:t> Components (</a:t>
            </a:r>
            <a:r>
              <a:rPr lang="tr-TR" dirty="0" err="1"/>
              <a:t>PLCs</a:t>
            </a:r>
            <a:r>
              <a:rPr lang="tr-TR" dirty="0"/>
              <a:t>) olmak üzere sınıflandırılabilirler. </a:t>
            </a:r>
          </a:p>
          <a:p>
            <a:r>
              <a:rPr lang="tr-TR" dirty="0"/>
              <a:t>Bölücü seçiminde önemli olan bazı önemli parametreler aşağıda açıklanmıştır.</a:t>
            </a:r>
          </a:p>
          <a:p>
            <a:pPr lvl="1"/>
            <a:r>
              <a:rPr lang="tr-TR" dirty="0"/>
              <a:t>Geriye Dönüş Kaybı (Return </a:t>
            </a:r>
            <a:r>
              <a:rPr lang="tr-TR" dirty="0" err="1"/>
              <a:t>Loss</a:t>
            </a:r>
            <a:r>
              <a:rPr lang="tr-TR" dirty="0"/>
              <a:t>)</a:t>
            </a:r>
          </a:p>
          <a:p>
            <a:pPr lvl="1"/>
            <a:r>
              <a:rPr lang="tr-TR" dirty="0"/>
              <a:t>Araya Giriş Kaybı (</a:t>
            </a:r>
            <a:r>
              <a:rPr lang="tr-TR" dirty="0" err="1"/>
              <a:t>Insertion</a:t>
            </a:r>
            <a:r>
              <a:rPr lang="tr-TR" dirty="0"/>
              <a:t> </a:t>
            </a:r>
            <a:r>
              <a:rPr lang="tr-TR" dirty="0" err="1"/>
              <a:t>Loss</a:t>
            </a:r>
            <a:r>
              <a:rPr lang="tr-TR" dirty="0"/>
              <a:t>)</a:t>
            </a:r>
          </a:p>
          <a:p>
            <a:pPr lvl="1"/>
            <a:r>
              <a:rPr lang="tr-TR" dirty="0"/>
              <a:t>Tek Biçimlilik (</a:t>
            </a:r>
            <a:r>
              <a:rPr lang="tr-TR" dirty="0" err="1"/>
              <a:t>Uniformity</a:t>
            </a:r>
            <a:r>
              <a:rPr lang="tr-TR" dirty="0"/>
              <a:t>)</a:t>
            </a:r>
          </a:p>
          <a:p>
            <a:pPr lvl="1"/>
            <a:r>
              <a:rPr lang="tr-TR" dirty="0" err="1"/>
              <a:t>Polarization</a:t>
            </a:r>
            <a:r>
              <a:rPr lang="tr-TR" dirty="0"/>
              <a:t> </a:t>
            </a:r>
            <a:r>
              <a:rPr lang="tr-TR" dirty="0" err="1"/>
              <a:t>Dependent</a:t>
            </a:r>
            <a:r>
              <a:rPr lang="tr-TR" dirty="0"/>
              <a:t> </a:t>
            </a:r>
            <a:r>
              <a:rPr lang="tr-TR" dirty="0" err="1"/>
              <a:t>Loss</a:t>
            </a:r>
            <a:r>
              <a:rPr lang="tr-TR" dirty="0"/>
              <a:t> (PDL)</a:t>
            </a:r>
          </a:p>
          <a:p>
            <a:pPr lvl="1"/>
            <a:r>
              <a:rPr lang="tr-TR" dirty="0" err="1"/>
              <a:t>Yönlendirilebilirlik</a:t>
            </a:r>
            <a:r>
              <a:rPr lang="tr-TR" dirty="0"/>
              <a:t> (</a:t>
            </a:r>
            <a:r>
              <a:rPr lang="tr-TR" dirty="0" err="1"/>
              <a:t>Directivity</a:t>
            </a:r>
            <a:r>
              <a:rPr lang="tr-TR" dirty="0"/>
              <a:t>):</a:t>
            </a:r>
          </a:p>
        </p:txBody>
      </p:sp>
    </p:spTree>
    <p:extLst>
      <p:ext uri="{BB962C8B-B14F-4D97-AF65-F5344CB8AC3E}">
        <p14:creationId xmlns:p14="http://schemas.microsoft.com/office/powerpoint/2010/main" val="269925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EA500-9E36-4FE3-AC96-58DA64445111}"/>
              </a:ext>
            </a:extLst>
          </p:cNvPr>
          <p:cNvSpPr>
            <a:spLocks noGrp="1"/>
          </p:cNvSpPr>
          <p:nvPr>
            <p:ph type="title"/>
          </p:nvPr>
        </p:nvSpPr>
        <p:spPr>
          <a:xfrm>
            <a:off x="1036211" y="1169673"/>
            <a:ext cx="8596668" cy="1320800"/>
          </a:xfrm>
        </p:spPr>
        <p:txBody>
          <a:bodyPr>
            <a:normAutofit/>
          </a:bodyPr>
          <a:lstStyle/>
          <a:p>
            <a:r>
              <a:rPr lang="tr-TR" sz="4000" b="1" dirty="0">
                <a:solidFill>
                  <a:schemeClr val="tx1">
                    <a:lumMod val="75000"/>
                    <a:lumOff val="25000"/>
                  </a:schemeClr>
                </a:solidFill>
              </a:rPr>
              <a:t>Pasif Elemanlar / </a:t>
            </a:r>
            <a:r>
              <a:rPr lang="tr-TR" b="1" dirty="0">
                <a:solidFill>
                  <a:schemeClr val="tx1">
                    <a:lumMod val="75000"/>
                    <a:lumOff val="25000"/>
                  </a:schemeClr>
                </a:solidFill>
              </a:rPr>
              <a:t>Bölücüler </a:t>
            </a:r>
            <a:br>
              <a:rPr lang="tr-TR" dirty="0">
                <a:solidFill>
                  <a:schemeClr val="tx1">
                    <a:lumMod val="75000"/>
                    <a:lumOff val="25000"/>
                  </a:schemeClr>
                </a:solidFill>
              </a:rPr>
            </a:br>
            <a:r>
              <a:rPr lang="tr-TR" sz="2800" dirty="0">
                <a:solidFill>
                  <a:schemeClr val="tx1">
                    <a:lumMod val="75000"/>
                    <a:lumOff val="25000"/>
                  </a:schemeClr>
                </a:solidFill>
              </a:rPr>
              <a:t>Geriye Dönüş Kaybı (Return </a:t>
            </a:r>
            <a:r>
              <a:rPr lang="tr-TR" sz="2800" dirty="0" err="1">
                <a:solidFill>
                  <a:schemeClr val="tx1">
                    <a:lumMod val="75000"/>
                    <a:lumOff val="25000"/>
                  </a:schemeClr>
                </a:solidFill>
              </a:rPr>
              <a:t>Loss</a:t>
            </a:r>
            <a:r>
              <a:rPr lang="tr-TR" sz="2800" dirty="0">
                <a:solidFill>
                  <a:schemeClr val="tx1">
                    <a:lumMod val="75000"/>
                    <a:lumOff val="25000"/>
                  </a:schemeClr>
                </a:solidFill>
              </a:rPr>
              <a:t>)</a:t>
            </a:r>
            <a:endParaRPr lang="tr-TR" sz="2800" dirty="0"/>
          </a:p>
        </p:txBody>
      </p:sp>
      <p:sp>
        <p:nvSpPr>
          <p:cNvPr id="3" name="İçerik Yer Tutucusu 2">
            <a:extLst>
              <a:ext uri="{FF2B5EF4-FFF2-40B4-BE49-F238E27FC236}">
                <a16:creationId xmlns:a16="http://schemas.microsoft.com/office/drawing/2014/main" id="{1935855D-890B-4F46-A80A-5752EA338A9D}"/>
              </a:ext>
            </a:extLst>
          </p:cNvPr>
          <p:cNvSpPr>
            <a:spLocks noGrp="1"/>
          </p:cNvSpPr>
          <p:nvPr>
            <p:ph idx="1"/>
          </p:nvPr>
        </p:nvSpPr>
        <p:spPr>
          <a:xfrm>
            <a:off x="912225" y="2995863"/>
            <a:ext cx="8596668" cy="1857738"/>
          </a:xfrm>
        </p:spPr>
        <p:txBody>
          <a:bodyPr/>
          <a:lstStyle/>
          <a:p>
            <a:r>
              <a:rPr lang="tr-TR" dirty="0"/>
              <a:t>Işığın bölücü girişinden geriye yansıması ve fibere geri dönüşü ile ilgili ölçüdür.</a:t>
            </a:r>
          </a:p>
          <a:p>
            <a:r>
              <a:rPr lang="tr-TR" dirty="0"/>
              <a:t>(</a:t>
            </a:r>
            <a:r>
              <a:rPr lang="tr-TR" dirty="0" err="1"/>
              <a:t>dB</a:t>
            </a:r>
            <a:r>
              <a:rPr lang="tr-TR" dirty="0"/>
              <a:t>) birimi ile ölçülür</a:t>
            </a:r>
          </a:p>
          <a:p>
            <a:r>
              <a:rPr lang="tr-TR" dirty="0"/>
              <a:t>Işığı etkileyen lazeri etkileyerek gürültü problemlerine sebep olduğu için daima tek </a:t>
            </a:r>
            <a:r>
              <a:rPr lang="tr-TR" dirty="0" err="1"/>
              <a:t>modlu</a:t>
            </a:r>
            <a:r>
              <a:rPr lang="tr-TR" dirty="0"/>
              <a:t> optik fiber için uygun olduğu üreticiler tarafından belirtilir.</a:t>
            </a:r>
          </a:p>
        </p:txBody>
      </p:sp>
    </p:spTree>
    <p:extLst>
      <p:ext uri="{BB962C8B-B14F-4D97-AF65-F5344CB8AC3E}">
        <p14:creationId xmlns:p14="http://schemas.microsoft.com/office/powerpoint/2010/main" val="84667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60C9D-69AD-49C7-89F3-383CFA35DFD5}"/>
              </a:ext>
            </a:extLst>
          </p:cNvPr>
          <p:cNvSpPr>
            <a:spLocks noGrp="1"/>
          </p:cNvSpPr>
          <p:nvPr>
            <p:ph type="title"/>
          </p:nvPr>
        </p:nvSpPr>
        <p:spPr>
          <a:xfrm>
            <a:off x="828336" y="1180052"/>
            <a:ext cx="8596668" cy="1320800"/>
          </a:xfrm>
        </p:spPr>
        <p:txBody>
          <a:bodyPr/>
          <a:lstStyle/>
          <a:p>
            <a:r>
              <a:rPr lang="tr-TR" sz="3600" b="1" dirty="0">
                <a:solidFill>
                  <a:schemeClr val="tx1">
                    <a:lumMod val="75000"/>
                    <a:lumOff val="25000"/>
                  </a:schemeClr>
                </a:solidFill>
              </a:rPr>
              <a:t>Pasif Elemanlar / </a:t>
            </a:r>
            <a:r>
              <a:rPr lang="tr-TR" b="1" dirty="0">
                <a:solidFill>
                  <a:schemeClr val="tx1">
                    <a:lumMod val="75000"/>
                    <a:lumOff val="25000"/>
                  </a:schemeClr>
                </a:solidFill>
              </a:rPr>
              <a:t>Bölücüler</a:t>
            </a:r>
            <a:br>
              <a:rPr lang="tr-TR" dirty="0">
                <a:solidFill>
                  <a:schemeClr val="tx1">
                    <a:lumMod val="75000"/>
                    <a:lumOff val="25000"/>
                  </a:schemeClr>
                </a:solidFill>
              </a:rPr>
            </a:br>
            <a:r>
              <a:rPr lang="tr-TR" sz="2800" dirty="0">
                <a:solidFill>
                  <a:schemeClr val="tx1">
                    <a:lumMod val="75000"/>
                    <a:lumOff val="25000"/>
                  </a:schemeClr>
                </a:solidFill>
              </a:rPr>
              <a:t>Araya Giriş Kaybı (</a:t>
            </a:r>
            <a:r>
              <a:rPr lang="tr-TR" sz="2800" dirty="0" err="1">
                <a:solidFill>
                  <a:schemeClr val="tx1">
                    <a:lumMod val="75000"/>
                    <a:lumOff val="25000"/>
                  </a:schemeClr>
                </a:solidFill>
              </a:rPr>
              <a:t>Insertion</a:t>
            </a:r>
            <a:r>
              <a:rPr lang="tr-TR" sz="2800" dirty="0">
                <a:solidFill>
                  <a:schemeClr val="tx1">
                    <a:lumMod val="75000"/>
                    <a:lumOff val="25000"/>
                  </a:schemeClr>
                </a:solidFill>
              </a:rPr>
              <a:t> </a:t>
            </a:r>
            <a:r>
              <a:rPr lang="tr-TR" sz="2800" dirty="0" err="1">
                <a:solidFill>
                  <a:schemeClr val="tx1">
                    <a:lumMod val="75000"/>
                    <a:lumOff val="25000"/>
                  </a:schemeClr>
                </a:solidFill>
              </a:rPr>
              <a:t>Loss</a:t>
            </a:r>
            <a:r>
              <a:rPr lang="tr-TR" sz="2800" dirty="0">
                <a:solidFill>
                  <a:schemeClr val="tx1">
                    <a:lumMod val="75000"/>
                    <a:lumOff val="25000"/>
                  </a:schemeClr>
                </a:solidFill>
              </a:rPr>
              <a:t>)</a:t>
            </a:r>
            <a:endParaRPr lang="tr-TR" sz="2800" dirty="0"/>
          </a:p>
        </p:txBody>
      </p:sp>
      <p:sp>
        <p:nvSpPr>
          <p:cNvPr id="3" name="İçerik Yer Tutucusu 2">
            <a:extLst>
              <a:ext uri="{FF2B5EF4-FFF2-40B4-BE49-F238E27FC236}">
                <a16:creationId xmlns:a16="http://schemas.microsoft.com/office/drawing/2014/main" id="{145FC416-D23A-43B7-97CF-A25BF0A888E8}"/>
              </a:ext>
            </a:extLst>
          </p:cNvPr>
          <p:cNvSpPr>
            <a:spLocks noGrp="1"/>
          </p:cNvSpPr>
          <p:nvPr>
            <p:ph idx="1"/>
          </p:nvPr>
        </p:nvSpPr>
        <p:spPr>
          <a:xfrm>
            <a:off x="828336" y="2630372"/>
            <a:ext cx="8596668" cy="1631235"/>
          </a:xfrm>
        </p:spPr>
        <p:txBody>
          <a:bodyPr/>
          <a:lstStyle/>
          <a:p>
            <a:r>
              <a:rPr lang="tr-TR" dirty="0"/>
              <a:t>Geçiş kaybı olarak da adlandırılır. </a:t>
            </a:r>
          </a:p>
          <a:p>
            <a:r>
              <a:rPr lang="tr-TR" dirty="0"/>
              <a:t>Bağlantı noktasında bir taraftan gönderilen ışığın bir kısmı </a:t>
            </a:r>
            <a:r>
              <a:rPr lang="tr-TR" dirty="0" err="1"/>
              <a:t>konnektörden</a:t>
            </a:r>
            <a:r>
              <a:rPr lang="tr-TR" dirty="0"/>
              <a:t> geçerek diğer fiber kabloya geçiş yapar.</a:t>
            </a:r>
          </a:p>
          <a:p>
            <a:r>
              <a:rPr lang="tr-TR" dirty="0"/>
              <a:t>Araya giriş kaybı, geçen ışığın gönderilen ışığa oranına geçiş kaybıdır.</a:t>
            </a:r>
          </a:p>
        </p:txBody>
      </p:sp>
    </p:spTree>
    <p:extLst>
      <p:ext uri="{BB962C8B-B14F-4D97-AF65-F5344CB8AC3E}">
        <p14:creationId xmlns:p14="http://schemas.microsoft.com/office/powerpoint/2010/main" val="263506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9E92B-77EC-41E4-9E9A-94AE36E3FC2A}"/>
              </a:ext>
            </a:extLst>
          </p:cNvPr>
          <p:cNvSpPr>
            <a:spLocks noGrp="1"/>
          </p:cNvSpPr>
          <p:nvPr>
            <p:ph type="title"/>
          </p:nvPr>
        </p:nvSpPr>
        <p:spPr>
          <a:xfrm>
            <a:off x="853502" y="1194143"/>
            <a:ext cx="8596668" cy="1320800"/>
          </a:xfrm>
        </p:spPr>
        <p:txBody>
          <a:bodyPr/>
          <a:lstStyle/>
          <a:p>
            <a:r>
              <a:rPr lang="tr-TR" sz="3600" b="1" dirty="0">
                <a:solidFill>
                  <a:schemeClr val="tx1">
                    <a:lumMod val="75000"/>
                    <a:lumOff val="25000"/>
                  </a:schemeClr>
                </a:solidFill>
              </a:rPr>
              <a:t>Pasif Elemanlar / </a:t>
            </a:r>
            <a:r>
              <a:rPr lang="tr-TR" b="1" dirty="0">
                <a:solidFill>
                  <a:schemeClr val="tx1">
                    <a:lumMod val="75000"/>
                    <a:lumOff val="25000"/>
                  </a:schemeClr>
                </a:solidFill>
              </a:rPr>
              <a:t>Bölücüler</a:t>
            </a:r>
            <a:br>
              <a:rPr lang="tr-TR" dirty="0">
                <a:solidFill>
                  <a:schemeClr val="tx1">
                    <a:lumMod val="75000"/>
                    <a:lumOff val="25000"/>
                  </a:schemeClr>
                </a:solidFill>
              </a:rPr>
            </a:br>
            <a:r>
              <a:rPr lang="tr-TR" sz="2800" dirty="0">
                <a:solidFill>
                  <a:schemeClr val="tx1">
                    <a:lumMod val="75000"/>
                    <a:lumOff val="25000"/>
                  </a:schemeClr>
                </a:solidFill>
              </a:rPr>
              <a:t>Tek Biçimlilik (</a:t>
            </a:r>
            <a:r>
              <a:rPr lang="tr-TR" sz="2800" dirty="0" err="1">
                <a:solidFill>
                  <a:schemeClr val="tx1">
                    <a:lumMod val="75000"/>
                    <a:lumOff val="25000"/>
                  </a:schemeClr>
                </a:solidFill>
              </a:rPr>
              <a:t>Uniformity</a:t>
            </a:r>
            <a:r>
              <a:rPr lang="tr-TR" sz="2800" dirty="0">
                <a:solidFill>
                  <a:schemeClr val="tx1">
                    <a:lumMod val="75000"/>
                    <a:lumOff val="25000"/>
                  </a:schemeClr>
                </a:solidFill>
              </a:rPr>
              <a:t>)</a:t>
            </a:r>
            <a:endParaRPr lang="tr-TR" sz="2800" dirty="0"/>
          </a:p>
        </p:txBody>
      </p:sp>
      <p:sp>
        <p:nvSpPr>
          <p:cNvPr id="3" name="İçerik Yer Tutucusu 2">
            <a:extLst>
              <a:ext uri="{FF2B5EF4-FFF2-40B4-BE49-F238E27FC236}">
                <a16:creationId xmlns:a16="http://schemas.microsoft.com/office/drawing/2014/main" id="{2D1A1973-7CFF-4691-9589-D77AF48CAE27}"/>
              </a:ext>
            </a:extLst>
          </p:cNvPr>
          <p:cNvSpPr>
            <a:spLocks noGrp="1"/>
          </p:cNvSpPr>
          <p:nvPr>
            <p:ph idx="1"/>
          </p:nvPr>
        </p:nvSpPr>
        <p:spPr>
          <a:xfrm>
            <a:off x="769613" y="2621983"/>
            <a:ext cx="8596668" cy="1387955"/>
          </a:xfrm>
        </p:spPr>
        <p:txBody>
          <a:bodyPr/>
          <a:lstStyle/>
          <a:p>
            <a:r>
              <a:rPr lang="tr-TR" dirty="0"/>
              <a:t>1/n şeklinde bir bölücünün n tane olan çıkış bacaklarından en yüksek araya giriş kaybı ile en düşük araya giriş kaybı olanlar arasındaki maksimum farktır. </a:t>
            </a:r>
          </a:p>
        </p:txBody>
      </p:sp>
    </p:spTree>
    <p:extLst>
      <p:ext uri="{BB962C8B-B14F-4D97-AF65-F5344CB8AC3E}">
        <p14:creationId xmlns:p14="http://schemas.microsoft.com/office/powerpoint/2010/main" val="383959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F7949-41A2-4C18-8621-33018B04E06D}"/>
              </a:ext>
            </a:extLst>
          </p:cNvPr>
          <p:cNvSpPr>
            <a:spLocks noGrp="1"/>
          </p:cNvSpPr>
          <p:nvPr>
            <p:ph type="title"/>
          </p:nvPr>
        </p:nvSpPr>
        <p:spPr>
          <a:xfrm>
            <a:off x="895447" y="1490445"/>
            <a:ext cx="8596668" cy="1320800"/>
          </a:xfrm>
        </p:spPr>
        <p:txBody>
          <a:bodyPr/>
          <a:lstStyle/>
          <a:p>
            <a:r>
              <a:rPr lang="tr-TR" sz="3600" b="1" dirty="0">
                <a:solidFill>
                  <a:schemeClr val="tx1">
                    <a:lumMod val="75000"/>
                    <a:lumOff val="25000"/>
                  </a:schemeClr>
                </a:solidFill>
              </a:rPr>
              <a:t>Pasif Elemanlar / </a:t>
            </a:r>
            <a:r>
              <a:rPr lang="tr-TR" b="1" dirty="0">
                <a:solidFill>
                  <a:schemeClr val="tx1">
                    <a:lumMod val="75000"/>
                    <a:lumOff val="25000"/>
                  </a:schemeClr>
                </a:solidFill>
              </a:rPr>
              <a:t>Bölücüler</a:t>
            </a:r>
            <a:br>
              <a:rPr lang="tr-TR" dirty="0">
                <a:solidFill>
                  <a:schemeClr val="tx1">
                    <a:lumMod val="75000"/>
                    <a:lumOff val="25000"/>
                  </a:schemeClr>
                </a:solidFill>
              </a:rPr>
            </a:br>
            <a:r>
              <a:rPr lang="tr-TR" sz="2800" dirty="0" err="1">
                <a:solidFill>
                  <a:schemeClr val="tx1">
                    <a:lumMod val="75000"/>
                    <a:lumOff val="25000"/>
                  </a:schemeClr>
                </a:solidFill>
              </a:rPr>
              <a:t>Polarization</a:t>
            </a:r>
            <a:r>
              <a:rPr lang="tr-TR" sz="2800" dirty="0">
                <a:solidFill>
                  <a:schemeClr val="tx1">
                    <a:lumMod val="75000"/>
                    <a:lumOff val="25000"/>
                  </a:schemeClr>
                </a:solidFill>
              </a:rPr>
              <a:t> </a:t>
            </a:r>
            <a:r>
              <a:rPr lang="tr-TR" sz="2800" dirty="0" err="1">
                <a:solidFill>
                  <a:schemeClr val="tx1">
                    <a:lumMod val="75000"/>
                    <a:lumOff val="25000"/>
                  </a:schemeClr>
                </a:solidFill>
              </a:rPr>
              <a:t>Dependent</a:t>
            </a:r>
            <a:r>
              <a:rPr lang="tr-TR" sz="2800" dirty="0">
                <a:solidFill>
                  <a:schemeClr val="tx1">
                    <a:lumMod val="75000"/>
                    <a:lumOff val="25000"/>
                  </a:schemeClr>
                </a:solidFill>
              </a:rPr>
              <a:t> </a:t>
            </a:r>
            <a:r>
              <a:rPr lang="tr-TR" sz="2800" dirty="0" err="1">
                <a:solidFill>
                  <a:schemeClr val="tx1">
                    <a:lumMod val="75000"/>
                    <a:lumOff val="25000"/>
                  </a:schemeClr>
                </a:solidFill>
              </a:rPr>
              <a:t>Loss</a:t>
            </a:r>
            <a:r>
              <a:rPr lang="tr-TR" sz="2800" dirty="0">
                <a:solidFill>
                  <a:schemeClr val="tx1">
                    <a:lumMod val="75000"/>
                    <a:lumOff val="25000"/>
                  </a:schemeClr>
                </a:solidFill>
              </a:rPr>
              <a:t> (PDL)</a:t>
            </a:r>
            <a:endParaRPr lang="tr-TR" sz="2800" dirty="0"/>
          </a:p>
        </p:txBody>
      </p:sp>
      <p:sp>
        <p:nvSpPr>
          <p:cNvPr id="3" name="İçerik Yer Tutucusu 2">
            <a:extLst>
              <a:ext uri="{FF2B5EF4-FFF2-40B4-BE49-F238E27FC236}">
                <a16:creationId xmlns:a16="http://schemas.microsoft.com/office/drawing/2014/main" id="{54950E6E-EE33-4152-B84E-B51AA0CA4422}"/>
              </a:ext>
            </a:extLst>
          </p:cNvPr>
          <p:cNvSpPr>
            <a:spLocks noGrp="1"/>
          </p:cNvSpPr>
          <p:nvPr>
            <p:ph idx="1"/>
          </p:nvPr>
        </p:nvSpPr>
        <p:spPr>
          <a:xfrm>
            <a:off x="736057" y="2915598"/>
            <a:ext cx="8596668" cy="3880773"/>
          </a:xfrm>
        </p:spPr>
        <p:txBody>
          <a:bodyPr/>
          <a:lstStyle/>
          <a:p>
            <a:r>
              <a:rPr lang="tr-TR" dirty="0"/>
              <a:t>İşaretin </a:t>
            </a:r>
            <a:r>
              <a:rPr lang="tr-TR" dirty="0" err="1"/>
              <a:t>kutuplanma</a:t>
            </a:r>
            <a:r>
              <a:rPr lang="tr-TR" dirty="0"/>
              <a:t> (</a:t>
            </a:r>
            <a:r>
              <a:rPr lang="tr-TR" dirty="0" err="1"/>
              <a:t>polarization</a:t>
            </a:r>
            <a:r>
              <a:rPr lang="tr-TR" dirty="0"/>
              <a:t>) durumlarının değişmesiyle bölücünün araya giriş kayıplarının değişimine denir.</a:t>
            </a:r>
          </a:p>
        </p:txBody>
      </p:sp>
    </p:spTree>
    <p:extLst>
      <p:ext uri="{BB962C8B-B14F-4D97-AF65-F5344CB8AC3E}">
        <p14:creationId xmlns:p14="http://schemas.microsoft.com/office/powerpoint/2010/main" val="26914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05C82-344A-4486-B488-9445DCCE7B6F}"/>
              </a:ext>
            </a:extLst>
          </p:cNvPr>
          <p:cNvSpPr>
            <a:spLocks noGrp="1"/>
          </p:cNvSpPr>
          <p:nvPr>
            <p:ph type="title"/>
          </p:nvPr>
        </p:nvSpPr>
        <p:spPr>
          <a:xfrm>
            <a:off x="1214229" y="1636743"/>
            <a:ext cx="8596668" cy="1320800"/>
          </a:xfrm>
        </p:spPr>
        <p:txBody>
          <a:bodyPr/>
          <a:lstStyle/>
          <a:p>
            <a:r>
              <a:rPr lang="tr-TR" sz="3600" b="1" dirty="0">
                <a:solidFill>
                  <a:schemeClr val="tx1">
                    <a:lumMod val="75000"/>
                    <a:lumOff val="25000"/>
                  </a:schemeClr>
                </a:solidFill>
              </a:rPr>
              <a:t>Pasif Elemanlar / </a:t>
            </a:r>
            <a:r>
              <a:rPr lang="tr-TR" b="1" dirty="0">
                <a:solidFill>
                  <a:schemeClr val="tx1">
                    <a:lumMod val="75000"/>
                    <a:lumOff val="25000"/>
                  </a:schemeClr>
                </a:solidFill>
              </a:rPr>
              <a:t>Bölücüler</a:t>
            </a:r>
            <a:br>
              <a:rPr lang="tr-TR" dirty="0">
                <a:solidFill>
                  <a:schemeClr val="tx1">
                    <a:lumMod val="75000"/>
                    <a:lumOff val="25000"/>
                  </a:schemeClr>
                </a:solidFill>
              </a:rPr>
            </a:br>
            <a:r>
              <a:rPr lang="tr-TR" sz="2800" dirty="0" err="1">
                <a:solidFill>
                  <a:schemeClr val="tx1">
                    <a:lumMod val="75000"/>
                    <a:lumOff val="25000"/>
                  </a:schemeClr>
                </a:solidFill>
              </a:rPr>
              <a:t>Yönlendirilebilirlik</a:t>
            </a:r>
            <a:r>
              <a:rPr lang="tr-TR" sz="2800" dirty="0">
                <a:solidFill>
                  <a:schemeClr val="tx1">
                    <a:lumMod val="75000"/>
                    <a:lumOff val="25000"/>
                  </a:schemeClr>
                </a:solidFill>
              </a:rPr>
              <a:t> (</a:t>
            </a:r>
            <a:r>
              <a:rPr lang="tr-TR" sz="2800" dirty="0" err="1">
                <a:solidFill>
                  <a:schemeClr val="tx1">
                    <a:lumMod val="75000"/>
                    <a:lumOff val="25000"/>
                  </a:schemeClr>
                </a:solidFill>
              </a:rPr>
              <a:t>Directivity</a:t>
            </a:r>
            <a:r>
              <a:rPr lang="tr-TR" sz="2800" dirty="0">
                <a:solidFill>
                  <a:schemeClr val="tx1">
                    <a:lumMod val="75000"/>
                    <a:lumOff val="25000"/>
                  </a:schemeClr>
                </a:solidFill>
              </a:rPr>
              <a:t>)</a:t>
            </a:r>
            <a:endParaRPr lang="tr-TR" sz="2800" dirty="0"/>
          </a:p>
        </p:txBody>
      </p:sp>
      <p:sp>
        <p:nvSpPr>
          <p:cNvPr id="3" name="İçerik Yer Tutucusu 2">
            <a:extLst>
              <a:ext uri="{FF2B5EF4-FFF2-40B4-BE49-F238E27FC236}">
                <a16:creationId xmlns:a16="http://schemas.microsoft.com/office/drawing/2014/main" id="{02BC5F85-C070-49D9-A1E4-4A12C06850CA}"/>
              </a:ext>
            </a:extLst>
          </p:cNvPr>
          <p:cNvSpPr>
            <a:spLocks noGrp="1"/>
          </p:cNvSpPr>
          <p:nvPr>
            <p:ph idx="1"/>
          </p:nvPr>
        </p:nvSpPr>
        <p:spPr>
          <a:xfrm>
            <a:off x="1138729" y="2957543"/>
            <a:ext cx="5924801" cy="1597257"/>
          </a:xfrm>
        </p:spPr>
        <p:txBody>
          <a:bodyPr/>
          <a:lstStyle/>
          <a:p>
            <a:r>
              <a:rPr lang="tr-TR" dirty="0"/>
              <a:t>Çıkışa aktarılan gücün diğer her yöne aktarılan</a:t>
            </a:r>
          </a:p>
          <a:p>
            <a:pPr marL="0" indent="0">
              <a:buNone/>
            </a:pPr>
            <a:r>
              <a:rPr lang="tr-TR" dirty="0"/>
              <a:t>     gücün ortalamasına oranıdır.</a:t>
            </a:r>
          </a:p>
        </p:txBody>
      </p:sp>
    </p:spTree>
    <p:extLst>
      <p:ext uri="{BB962C8B-B14F-4D97-AF65-F5344CB8AC3E}">
        <p14:creationId xmlns:p14="http://schemas.microsoft.com/office/powerpoint/2010/main" val="2441337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FEBE5-580D-45DB-ACAB-F215D925CD2A}"/>
              </a:ext>
            </a:extLst>
          </p:cNvPr>
          <p:cNvSpPr>
            <a:spLocks noGrp="1"/>
          </p:cNvSpPr>
          <p:nvPr>
            <p:ph type="title"/>
          </p:nvPr>
        </p:nvSpPr>
        <p:spPr>
          <a:xfrm>
            <a:off x="677333" y="1272331"/>
            <a:ext cx="9496336" cy="1571538"/>
          </a:xfrm>
        </p:spPr>
        <p:txBody>
          <a:bodyPr>
            <a:normAutofit/>
          </a:bodyPr>
          <a:lstStyle/>
          <a:p>
            <a:r>
              <a:rPr lang="tr-TR" sz="2800" b="1" dirty="0" err="1">
                <a:solidFill>
                  <a:schemeClr val="tx1">
                    <a:lumMod val="75000"/>
                    <a:lumOff val="25000"/>
                  </a:schemeClr>
                </a:solidFill>
              </a:rPr>
              <a:t>Dalgaboyu</a:t>
            </a:r>
            <a:r>
              <a:rPr lang="tr-TR" sz="2800" b="1" dirty="0">
                <a:solidFill>
                  <a:schemeClr val="tx1">
                    <a:lumMod val="75000"/>
                    <a:lumOff val="25000"/>
                  </a:schemeClr>
                </a:solidFill>
              </a:rPr>
              <a:t> Bölmeli </a:t>
            </a:r>
            <a:r>
              <a:rPr lang="tr-TR" sz="2800" b="1" dirty="0" err="1">
                <a:solidFill>
                  <a:schemeClr val="tx1">
                    <a:lumMod val="75000"/>
                    <a:lumOff val="25000"/>
                  </a:schemeClr>
                </a:solidFill>
              </a:rPr>
              <a:t>Çoğullamalı</a:t>
            </a:r>
            <a:r>
              <a:rPr lang="tr-TR" sz="2800" b="1" dirty="0">
                <a:solidFill>
                  <a:schemeClr val="tx1">
                    <a:lumMod val="75000"/>
                    <a:lumOff val="25000"/>
                  </a:schemeClr>
                </a:solidFill>
              </a:rPr>
              <a:t> ve</a:t>
            </a:r>
            <a:br>
              <a:rPr lang="tr-TR" sz="2800" b="1" dirty="0">
                <a:solidFill>
                  <a:schemeClr val="tx1">
                    <a:lumMod val="75000"/>
                    <a:lumOff val="25000"/>
                  </a:schemeClr>
                </a:solidFill>
              </a:rPr>
            </a:br>
            <a:r>
              <a:rPr lang="tr-TR" sz="2800" b="1" dirty="0">
                <a:solidFill>
                  <a:schemeClr val="tx1">
                    <a:lumMod val="75000"/>
                    <a:lumOff val="25000"/>
                  </a:schemeClr>
                </a:solidFill>
              </a:rPr>
              <a:t>Zaman Bölmeli </a:t>
            </a:r>
            <a:r>
              <a:rPr lang="tr-TR" sz="2800" b="1" dirty="0" err="1">
                <a:solidFill>
                  <a:schemeClr val="tx1">
                    <a:lumMod val="75000"/>
                    <a:lumOff val="25000"/>
                  </a:schemeClr>
                </a:solidFill>
              </a:rPr>
              <a:t>Çoğullamalı</a:t>
            </a:r>
            <a:r>
              <a:rPr lang="tr-TR" sz="2800" b="1" dirty="0">
                <a:solidFill>
                  <a:schemeClr val="tx1">
                    <a:lumMod val="75000"/>
                    <a:lumOff val="25000"/>
                  </a:schemeClr>
                </a:solidFill>
              </a:rPr>
              <a:t> Pasif Optik Ağlar</a:t>
            </a:r>
          </a:p>
        </p:txBody>
      </p:sp>
      <p:sp>
        <p:nvSpPr>
          <p:cNvPr id="3" name="İçerik Yer Tutucusu 2">
            <a:extLst>
              <a:ext uri="{FF2B5EF4-FFF2-40B4-BE49-F238E27FC236}">
                <a16:creationId xmlns:a16="http://schemas.microsoft.com/office/drawing/2014/main" id="{2396E859-EE4B-4C2C-A2D8-277C927B9B70}"/>
              </a:ext>
            </a:extLst>
          </p:cNvPr>
          <p:cNvSpPr>
            <a:spLocks noGrp="1"/>
          </p:cNvSpPr>
          <p:nvPr>
            <p:ph idx="1"/>
          </p:nvPr>
        </p:nvSpPr>
        <p:spPr>
          <a:xfrm>
            <a:off x="677333" y="2736476"/>
            <a:ext cx="8596668" cy="3880773"/>
          </a:xfrm>
        </p:spPr>
        <p:txBody>
          <a:bodyPr/>
          <a:lstStyle/>
          <a:p>
            <a:r>
              <a:rPr lang="tr-TR" dirty="0"/>
              <a:t>Günümüzde standartlaşmış PON yapıları, zaman bölmeli çoklu erişim TDMA (Time </a:t>
            </a:r>
            <a:r>
              <a:rPr lang="tr-TR" dirty="0" err="1"/>
              <a:t>Division</a:t>
            </a:r>
            <a:r>
              <a:rPr lang="tr-TR" dirty="0"/>
              <a:t> </a:t>
            </a:r>
            <a:r>
              <a:rPr lang="tr-TR" dirty="0" err="1"/>
              <a:t>Multiple</a:t>
            </a:r>
            <a:r>
              <a:rPr lang="tr-TR" dirty="0"/>
              <a:t> Access, Zaman Bölmeli Çoklu Erişim) yöntemini kullanmaktadır. Üzerinde çalışmaların oldukça çok olduğu diğer bir çoklu erişim yöntemi de </a:t>
            </a:r>
            <a:r>
              <a:rPr lang="tr-TR" dirty="0" err="1"/>
              <a:t>dalgaboyu</a:t>
            </a:r>
            <a:r>
              <a:rPr lang="tr-TR" dirty="0"/>
              <a:t> bölmeli çoklu erişim WDMA (</a:t>
            </a:r>
            <a:r>
              <a:rPr lang="tr-TR" dirty="0" err="1"/>
              <a:t>Wavelength</a:t>
            </a:r>
            <a:r>
              <a:rPr lang="tr-TR" dirty="0"/>
              <a:t> </a:t>
            </a:r>
            <a:r>
              <a:rPr lang="tr-TR" dirty="0" err="1"/>
              <a:t>Division</a:t>
            </a:r>
            <a:r>
              <a:rPr lang="tr-TR" dirty="0"/>
              <a:t> </a:t>
            </a:r>
            <a:r>
              <a:rPr lang="tr-TR" dirty="0" err="1"/>
              <a:t>Multiple</a:t>
            </a:r>
            <a:r>
              <a:rPr lang="tr-TR" dirty="0"/>
              <a:t> Access, </a:t>
            </a:r>
            <a:r>
              <a:rPr lang="tr-TR" dirty="0" err="1"/>
              <a:t>Dalgaboyu</a:t>
            </a:r>
            <a:r>
              <a:rPr lang="tr-TR" dirty="0"/>
              <a:t> Bölmeli Çoklu Erişim) yöntemidir. </a:t>
            </a:r>
          </a:p>
        </p:txBody>
      </p:sp>
    </p:spTree>
    <p:extLst>
      <p:ext uri="{BB962C8B-B14F-4D97-AF65-F5344CB8AC3E}">
        <p14:creationId xmlns:p14="http://schemas.microsoft.com/office/powerpoint/2010/main" val="186298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A99321-27F6-4224-BDBF-AF09B4740F3A}"/>
              </a:ext>
            </a:extLst>
          </p:cNvPr>
          <p:cNvSpPr>
            <a:spLocks noGrp="1"/>
          </p:cNvSpPr>
          <p:nvPr>
            <p:ph type="title"/>
          </p:nvPr>
        </p:nvSpPr>
        <p:spPr>
          <a:xfrm>
            <a:off x="1007302" y="560197"/>
            <a:ext cx="7566247" cy="832375"/>
          </a:xfrm>
        </p:spPr>
        <p:txBody>
          <a:bodyPr/>
          <a:lstStyle/>
          <a:p>
            <a:r>
              <a:rPr lang="tr-TR" b="1" dirty="0">
                <a:solidFill>
                  <a:schemeClr val="tx1">
                    <a:lumMod val="75000"/>
                    <a:lumOff val="25000"/>
                  </a:schemeClr>
                </a:solidFill>
              </a:rPr>
              <a:t>Amaç:</a:t>
            </a:r>
          </a:p>
        </p:txBody>
      </p:sp>
      <p:sp>
        <p:nvSpPr>
          <p:cNvPr id="3" name="İçerik Yer Tutucusu 2">
            <a:extLst>
              <a:ext uri="{FF2B5EF4-FFF2-40B4-BE49-F238E27FC236}">
                <a16:creationId xmlns:a16="http://schemas.microsoft.com/office/drawing/2014/main" id="{138C01D3-BCE9-4C53-9B2F-FDBAD7C46DAF}"/>
              </a:ext>
            </a:extLst>
          </p:cNvPr>
          <p:cNvSpPr>
            <a:spLocks noGrp="1"/>
          </p:cNvSpPr>
          <p:nvPr>
            <p:ph idx="1"/>
          </p:nvPr>
        </p:nvSpPr>
        <p:spPr>
          <a:xfrm>
            <a:off x="1007302" y="1392572"/>
            <a:ext cx="10569506" cy="5125674"/>
          </a:xfrm>
        </p:spPr>
        <p:txBody>
          <a:bodyPr>
            <a:normAutofit fontScale="32500" lnSpcReduction="20000"/>
          </a:bodyPr>
          <a:lstStyle/>
          <a:p>
            <a:pPr>
              <a:buFont typeface="Wingdings" panose="05000000000000000000" pitchFamily="2" charset="2"/>
              <a:buChar char="q"/>
            </a:pPr>
            <a:r>
              <a:rPr lang="tr-TR" sz="5500" dirty="0"/>
              <a:t>Pasif optik ağ nedir öğrenmek</a:t>
            </a:r>
          </a:p>
          <a:p>
            <a:pPr>
              <a:buFont typeface="Wingdings" panose="05000000000000000000" pitchFamily="2" charset="2"/>
              <a:buChar char="q"/>
            </a:pPr>
            <a:r>
              <a:rPr lang="tr-TR" sz="5500" dirty="0"/>
              <a:t>Pasif optik ağ sistem tasarımına hakim olmak</a:t>
            </a:r>
          </a:p>
          <a:p>
            <a:pPr lvl="1">
              <a:buFont typeface="Wingdings" panose="05000000000000000000" pitchFamily="2" charset="2"/>
              <a:buChar char="q"/>
            </a:pPr>
            <a:r>
              <a:rPr lang="tr-TR" sz="5500" dirty="0"/>
              <a:t>Pasif ağ sistem bileşenleri</a:t>
            </a:r>
          </a:p>
          <a:p>
            <a:pPr lvl="1">
              <a:buFont typeface="Wingdings" panose="05000000000000000000" pitchFamily="2" charset="2"/>
              <a:buChar char="q"/>
            </a:pPr>
            <a:r>
              <a:rPr lang="tr-TR" sz="5500" dirty="0"/>
              <a:t>Pasif optik ağ topoloji çeşitleri</a:t>
            </a:r>
          </a:p>
          <a:p>
            <a:pPr>
              <a:buFont typeface="Wingdings" panose="05000000000000000000" pitchFamily="2" charset="2"/>
              <a:buChar char="q"/>
            </a:pPr>
            <a:r>
              <a:rPr lang="tr-TR" sz="5500" dirty="0"/>
              <a:t>Pasif elemanları tanımak</a:t>
            </a:r>
          </a:p>
          <a:p>
            <a:pPr lvl="1">
              <a:buFont typeface="Wingdings" panose="05000000000000000000" pitchFamily="2" charset="2"/>
              <a:buChar char="q"/>
            </a:pPr>
            <a:r>
              <a:rPr lang="tr-TR" sz="5500" dirty="0"/>
              <a:t>Fiber optik kablolar</a:t>
            </a:r>
          </a:p>
          <a:p>
            <a:pPr lvl="1">
              <a:buFont typeface="Wingdings" panose="05000000000000000000" pitchFamily="2" charset="2"/>
              <a:buChar char="q"/>
            </a:pPr>
            <a:r>
              <a:rPr lang="tr-TR" sz="5500" dirty="0"/>
              <a:t>Bölücüler</a:t>
            </a:r>
          </a:p>
          <a:p>
            <a:pPr lvl="1">
              <a:buFont typeface="Wingdings" panose="05000000000000000000" pitchFamily="2" charset="2"/>
              <a:buChar char="q"/>
            </a:pPr>
            <a:r>
              <a:rPr lang="tr-TR" sz="5500" dirty="0"/>
              <a:t>Ek kutusu ve saha dolabı</a:t>
            </a:r>
          </a:p>
          <a:p>
            <a:pPr>
              <a:buFont typeface="Wingdings" panose="05000000000000000000" pitchFamily="2" charset="2"/>
              <a:buChar char="q"/>
            </a:pPr>
            <a:r>
              <a:rPr lang="tr-TR" sz="5500" dirty="0"/>
              <a:t>WDMA ve TDMA pasif optik ağları tanımak</a:t>
            </a:r>
          </a:p>
          <a:p>
            <a:pPr>
              <a:buFont typeface="Wingdings" panose="05000000000000000000" pitchFamily="2" charset="2"/>
              <a:buChar char="q"/>
            </a:pPr>
            <a:r>
              <a:rPr lang="tr-TR" sz="5500" dirty="0"/>
              <a:t>Pasif optik ağ çeşitlerini tanımak</a:t>
            </a:r>
          </a:p>
          <a:p>
            <a:pPr lvl="1">
              <a:buFont typeface="Wingdings" panose="05000000000000000000" pitchFamily="2" charset="2"/>
              <a:buChar char="q"/>
            </a:pPr>
            <a:r>
              <a:rPr lang="tr-TR" sz="5500" dirty="0"/>
              <a:t>TPON/APON/BPON</a:t>
            </a:r>
          </a:p>
          <a:p>
            <a:pPr lvl="1">
              <a:buFont typeface="Wingdings" panose="05000000000000000000" pitchFamily="2" charset="2"/>
              <a:buChar char="q"/>
            </a:pPr>
            <a:r>
              <a:rPr lang="tr-TR" sz="5500" dirty="0"/>
              <a:t>EPON</a:t>
            </a:r>
          </a:p>
          <a:p>
            <a:pPr lvl="1">
              <a:buFont typeface="Wingdings" panose="05000000000000000000" pitchFamily="2" charset="2"/>
              <a:buChar char="q"/>
            </a:pPr>
            <a:r>
              <a:rPr lang="tr-TR" sz="5500" dirty="0"/>
              <a:t>GPON</a:t>
            </a:r>
          </a:p>
          <a:p>
            <a:pPr lvl="1">
              <a:buFont typeface="Wingdings" panose="05000000000000000000" pitchFamily="2" charset="2"/>
              <a:buChar char="q"/>
            </a:pPr>
            <a:r>
              <a:rPr lang="tr-TR" sz="5500" dirty="0"/>
              <a:t>GEPON</a:t>
            </a:r>
          </a:p>
          <a:p>
            <a:pPr lvl="1"/>
            <a:endParaRPr lang="tr-TR" dirty="0"/>
          </a:p>
          <a:p>
            <a:pPr marL="457200" lvl="1" indent="0">
              <a:buNone/>
            </a:pPr>
            <a:endParaRPr lang="tr-TR" dirty="0"/>
          </a:p>
        </p:txBody>
      </p:sp>
    </p:spTree>
    <p:extLst>
      <p:ext uri="{BB962C8B-B14F-4D97-AF65-F5344CB8AC3E}">
        <p14:creationId xmlns:p14="http://schemas.microsoft.com/office/powerpoint/2010/main" val="631692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80DE4-FBF6-4124-9E7E-1477F6A1B5B1}"/>
              </a:ext>
            </a:extLst>
          </p:cNvPr>
          <p:cNvSpPr>
            <a:spLocks noGrp="1"/>
          </p:cNvSpPr>
          <p:nvPr>
            <p:ph type="title"/>
          </p:nvPr>
        </p:nvSpPr>
        <p:spPr>
          <a:xfrm>
            <a:off x="770323" y="1320237"/>
            <a:ext cx="6994327" cy="1320800"/>
          </a:xfrm>
        </p:spPr>
        <p:txBody>
          <a:bodyPr>
            <a:normAutofit/>
          </a:bodyPr>
          <a:lstStyle/>
          <a:p>
            <a:r>
              <a:rPr lang="tr-TR" sz="2800" dirty="0">
                <a:solidFill>
                  <a:schemeClr val="tx1"/>
                </a:solidFill>
              </a:rPr>
              <a:t>WDMA(</a:t>
            </a:r>
            <a:r>
              <a:rPr lang="tr-TR" sz="2800" dirty="0" err="1">
                <a:solidFill>
                  <a:schemeClr val="tx1"/>
                </a:solidFill>
              </a:rPr>
              <a:t>Dalgaboyu</a:t>
            </a:r>
            <a:r>
              <a:rPr lang="tr-TR" sz="2800" dirty="0">
                <a:solidFill>
                  <a:schemeClr val="tx1"/>
                </a:solidFill>
              </a:rPr>
              <a:t> Bölmeli </a:t>
            </a:r>
            <a:r>
              <a:rPr lang="tr-TR" sz="2800" dirty="0" err="1">
                <a:solidFill>
                  <a:schemeClr val="tx1"/>
                </a:solidFill>
              </a:rPr>
              <a:t>Çoğullamalı</a:t>
            </a:r>
            <a:r>
              <a:rPr lang="tr-TR" sz="2800" dirty="0">
                <a:solidFill>
                  <a:schemeClr val="tx1"/>
                </a:solidFill>
              </a:rPr>
              <a:t>) Pasif Optik Ağlar</a:t>
            </a:r>
          </a:p>
        </p:txBody>
      </p:sp>
      <p:sp>
        <p:nvSpPr>
          <p:cNvPr id="3" name="İçerik Yer Tutucusu 2">
            <a:extLst>
              <a:ext uri="{FF2B5EF4-FFF2-40B4-BE49-F238E27FC236}">
                <a16:creationId xmlns:a16="http://schemas.microsoft.com/office/drawing/2014/main" id="{BA04A150-97CD-4E87-9611-3DDABE8DB3B3}"/>
              </a:ext>
            </a:extLst>
          </p:cNvPr>
          <p:cNvSpPr>
            <a:spLocks noGrp="1"/>
          </p:cNvSpPr>
          <p:nvPr>
            <p:ph idx="1"/>
          </p:nvPr>
        </p:nvSpPr>
        <p:spPr>
          <a:xfrm>
            <a:off x="677334" y="2571294"/>
            <a:ext cx="8596668" cy="3880773"/>
          </a:xfrm>
        </p:spPr>
        <p:txBody>
          <a:bodyPr/>
          <a:lstStyle/>
          <a:p>
            <a:r>
              <a:rPr lang="tr-TR" dirty="0" err="1"/>
              <a:t>ONU’nun</a:t>
            </a:r>
            <a:r>
              <a:rPr lang="tr-TR" dirty="0"/>
              <a:t> yukarı yönde akışını ayırmanın bir yöntemi de </a:t>
            </a:r>
            <a:r>
              <a:rPr lang="tr-TR" dirty="0" err="1"/>
              <a:t>WDM’dir</a:t>
            </a:r>
            <a:r>
              <a:rPr lang="tr-TR" dirty="0"/>
              <a:t>.</a:t>
            </a:r>
          </a:p>
          <a:p>
            <a:r>
              <a:rPr lang="tr-TR" dirty="0"/>
              <a:t>WDM sinyalleri değişik dalga boyu </a:t>
            </a:r>
            <a:r>
              <a:rPr lang="tr-TR" dirty="0" err="1"/>
              <a:t>paternlerine</a:t>
            </a:r>
            <a:r>
              <a:rPr lang="tr-TR" dirty="0"/>
              <a:t> bölünür ve bunlar </a:t>
            </a:r>
            <a:r>
              <a:rPr lang="tr-TR" dirty="0" err="1"/>
              <a:t>Conventional</a:t>
            </a:r>
            <a:r>
              <a:rPr lang="tr-TR" dirty="0"/>
              <a:t> WDM (</a:t>
            </a:r>
            <a:r>
              <a:rPr lang="tr-TR" dirty="0" err="1"/>
              <a:t>Konvensiyonel</a:t>
            </a:r>
            <a:r>
              <a:rPr lang="tr-TR" dirty="0"/>
              <a:t> WDM), Dense WDM (Yoğun WDM) ve </a:t>
            </a:r>
            <a:r>
              <a:rPr lang="tr-TR" dirty="0" err="1"/>
              <a:t>CoarseWDM</a:t>
            </a:r>
            <a:r>
              <a:rPr lang="tr-TR" dirty="0"/>
              <a:t>(Kaba WDM) diye adlandırılır.</a:t>
            </a:r>
          </a:p>
          <a:p>
            <a:r>
              <a:rPr lang="tr-TR" dirty="0"/>
              <a:t>Pasif optik ağlardaki WDM yönteminde, her ONU, farklı bir </a:t>
            </a:r>
            <a:r>
              <a:rPr lang="tr-TR" dirty="0" err="1"/>
              <a:t>dalgaboyunu</a:t>
            </a:r>
            <a:r>
              <a:rPr lang="tr-TR" dirty="0"/>
              <a:t> kullanır.</a:t>
            </a:r>
          </a:p>
          <a:p>
            <a:r>
              <a:rPr lang="tr-TR" dirty="0"/>
              <a:t>WDM çözümü </a:t>
            </a:r>
            <a:r>
              <a:rPr lang="tr-TR" dirty="0" err="1"/>
              <a:t>tünellenebilir</a:t>
            </a:r>
            <a:r>
              <a:rPr lang="tr-TR" dirty="0"/>
              <a:t> bir alıcı veya </a:t>
            </a:r>
            <a:r>
              <a:rPr lang="tr-TR" dirty="0" err="1"/>
              <a:t>OLT’ye</a:t>
            </a:r>
            <a:r>
              <a:rPr lang="tr-TR" dirty="0"/>
              <a:t> birden fazla kanal sağlayan bir alıcı </a:t>
            </a:r>
            <a:r>
              <a:rPr lang="tr-TR" dirty="0" err="1"/>
              <a:t>arayüz</a:t>
            </a:r>
            <a:r>
              <a:rPr lang="tr-TR" dirty="0"/>
              <a:t> gerektirir. </a:t>
            </a:r>
          </a:p>
        </p:txBody>
      </p:sp>
    </p:spTree>
    <p:extLst>
      <p:ext uri="{BB962C8B-B14F-4D97-AF65-F5344CB8AC3E}">
        <p14:creationId xmlns:p14="http://schemas.microsoft.com/office/powerpoint/2010/main" val="255959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2F910A-DF10-4D1D-9878-17CC525DB46E}"/>
              </a:ext>
            </a:extLst>
          </p:cNvPr>
          <p:cNvSpPr>
            <a:spLocks noGrp="1"/>
          </p:cNvSpPr>
          <p:nvPr>
            <p:ph type="title"/>
          </p:nvPr>
        </p:nvSpPr>
        <p:spPr>
          <a:xfrm>
            <a:off x="793571" y="1214033"/>
            <a:ext cx="6870341" cy="1320800"/>
          </a:xfrm>
        </p:spPr>
        <p:txBody>
          <a:bodyPr>
            <a:normAutofit/>
          </a:bodyPr>
          <a:lstStyle/>
          <a:p>
            <a:r>
              <a:rPr lang="tr-TR" sz="2800" dirty="0">
                <a:solidFill>
                  <a:schemeClr val="tx1"/>
                </a:solidFill>
              </a:rPr>
              <a:t>TDMA(Zaman Bölmeli </a:t>
            </a:r>
            <a:r>
              <a:rPr lang="tr-TR" sz="2800" dirty="0" err="1">
                <a:solidFill>
                  <a:schemeClr val="tx1"/>
                </a:solidFill>
              </a:rPr>
              <a:t>Çoğullamalı</a:t>
            </a:r>
            <a:r>
              <a:rPr lang="tr-TR" sz="2800" dirty="0">
                <a:solidFill>
                  <a:schemeClr val="tx1"/>
                </a:solidFill>
              </a:rPr>
              <a:t>) Pasif Optik Ağlar</a:t>
            </a:r>
            <a:endParaRPr lang="tr-TR" sz="2800" dirty="0"/>
          </a:p>
        </p:txBody>
      </p:sp>
      <p:sp>
        <p:nvSpPr>
          <p:cNvPr id="3" name="İçerik Yer Tutucusu 2">
            <a:extLst>
              <a:ext uri="{FF2B5EF4-FFF2-40B4-BE49-F238E27FC236}">
                <a16:creationId xmlns:a16="http://schemas.microsoft.com/office/drawing/2014/main" id="{C6411B00-8359-4A70-944F-0A0810CDB1D1}"/>
              </a:ext>
            </a:extLst>
          </p:cNvPr>
          <p:cNvSpPr>
            <a:spLocks noGrp="1"/>
          </p:cNvSpPr>
          <p:nvPr>
            <p:ph idx="1"/>
          </p:nvPr>
        </p:nvSpPr>
        <p:spPr>
          <a:xfrm>
            <a:off x="677334" y="2623349"/>
            <a:ext cx="8596668" cy="3880773"/>
          </a:xfrm>
        </p:spPr>
        <p:txBody>
          <a:bodyPr/>
          <a:lstStyle/>
          <a:p>
            <a:r>
              <a:rPr lang="tr-TR" dirty="0"/>
              <a:t>TDM </a:t>
            </a:r>
            <a:r>
              <a:rPr lang="tr-TR" dirty="0" err="1"/>
              <a:t>PON’da</a:t>
            </a:r>
            <a:r>
              <a:rPr lang="tr-TR" dirty="0"/>
              <a:t> da iletimlerin çakışmaması için her ONU kendi zaman diliminde veriyi gönderir. TDM </a:t>
            </a:r>
            <a:r>
              <a:rPr lang="tr-TR" dirty="0" err="1"/>
              <a:t>PON’da</a:t>
            </a:r>
            <a:r>
              <a:rPr lang="tr-TR" dirty="0"/>
              <a:t> bütün </a:t>
            </a:r>
            <a:r>
              <a:rPr lang="tr-TR" dirty="0" err="1"/>
              <a:t>ONU’lar</a:t>
            </a:r>
            <a:r>
              <a:rPr lang="tr-TR" dirty="0"/>
              <a:t> aynı </a:t>
            </a:r>
            <a:r>
              <a:rPr lang="tr-TR" dirty="0" err="1"/>
              <a:t>dalgaboyunda</a:t>
            </a:r>
            <a:r>
              <a:rPr lang="tr-TR" dirty="0"/>
              <a:t> iletim yapabilir ve </a:t>
            </a:r>
            <a:r>
              <a:rPr lang="tr-TR" dirty="0" err="1"/>
              <a:t>OLT’nin</a:t>
            </a:r>
            <a:r>
              <a:rPr lang="tr-TR" dirty="0"/>
              <a:t> sadece tek alıcıya sahip olması yeterlidir. </a:t>
            </a:r>
          </a:p>
          <a:p>
            <a:r>
              <a:rPr lang="tr-TR" dirty="0"/>
              <a:t>TDM </a:t>
            </a:r>
            <a:r>
              <a:rPr lang="tr-TR" dirty="0" err="1"/>
              <a:t>PON’da</a:t>
            </a:r>
            <a:r>
              <a:rPr lang="tr-TR" dirty="0"/>
              <a:t> </a:t>
            </a:r>
            <a:r>
              <a:rPr lang="tr-TR" dirty="0" err="1"/>
              <a:t>band</a:t>
            </a:r>
            <a:r>
              <a:rPr lang="tr-TR" dirty="0"/>
              <a:t> genişliği daha verimli değişir ve </a:t>
            </a:r>
            <a:r>
              <a:rPr lang="tr-TR" dirty="0" err="1"/>
              <a:t>atanılan</a:t>
            </a:r>
            <a:r>
              <a:rPr lang="tr-TR" dirty="0"/>
              <a:t> pencere boyutu değişebilir. </a:t>
            </a:r>
          </a:p>
          <a:p>
            <a:r>
              <a:rPr lang="tr-TR" dirty="0"/>
              <a:t>TDM </a:t>
            </a:r>
            <a:r>
              <a:rPr lang="tr-TR" dirty="0" err="1"/>
              <a:t>PON’da</a:t>
            </a:r>
            <a:r>
              <a:rPr lang="tr-TR" dirty="0"/>
              <a:t> istatiksel </a:t>
            </a:r>
            <a:r>
              <a:rPr lang="tr-TR" dirty="0" err="1"/>
              <a:t>çoklama</a:t>
            </a:r>
            <a:r>
              <a:rPr lang="tr-TR" dirty="0"/>
              <a:t> ile kullanılabilir </a:t>
            </a:r>
            <a:r>
              <a:rPr lang="tr-TR" dirty="0" err="1"/>
              <a:t>band</a:t>
            </a:r>
            <a:r>
              <a:rPr lang="tr-TR" dirty="0"/>
              <a:t> genişliğinden tam olarak yararlanılmış olur. </a:t>
            </a:r>
          </a:p>
        </p:txBody>
      </p:sp>
    </p:spTree>
    <p:extLst>
      <p:ext uri="{BB962C8B-B14F-4D97-AF65-F5344CB8AC3E}">
        <p14:creationId xmlns:p14="http://schemas.microsoft.com/office/powerpoint/2010/main" val="94810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8CE83-A19D-421E-A95A-3F1D441F6559}"/>
              </a:ext>
            </a:extLst>
          </p:cNvPr>
          <p:cNvSpPr>
            <a:spLocks noGrp="1"/>
          </p:cNvSpPr>
          <p:nvPr>
            <p:ph type="title"/>
          </p:nvPr>
        </p:nvSpPr>
        <p:spPr>
          <a:xfrm>
            <a:off x="1297266" y="1452069"/>
            <a:ext cx="6653365" cy="585959"/>
          </a:xfrm>
        </p:spPr>
        <p:txBody>
          <a:bodyPr>
            <a:normAutofit fontScale="90000"/>
          </a:bodyPr>
          <a:lstStyle/>
          <a:p>
            <a:r>
              <a:rPr lang="tr-TR" b="1" dirty="0">
                <a:solidFill>
                  <a:schemeClr val="tx1">
                    <a:lumMod val="75000"/>
                    <a:lumOff val="25000"/>
                  </a:schemeClr>
                </a:solidFill>
              </a:rPr>
              <a:t>Pasif Optik Ağ Çeşitleri</a:t>
            </a:r>
          </a:p>
        </p:txBody>
      </p:sp>
      <p:sp>
        <p:nvSpPr>
          <p:cNvPr id="3" name="İçerik Yer Tutucusu 2">
            <a:extLst>
              <a:ext uri="{FF2B5EF4-FFF2-40B4-BE49-F238E27FC236}">
                <a16:creationId xmlns:a16="http://schemas.microsoft.com/office/drawing/2014/main" id="{747AD3FF-45B9-452D-B138-5760950A5210}"/>
              </a:ext>
            </a:extLst>
          </p:cNvPr>
          <p:cNvSpPr>
            <a:spLocks noGrp="1"/>
          </p:cNvSpPr>
          <p:nvPr>
            <p:ph idx="1"/>
          </p:nvPr>
        </p:nvSpPr>
        <p:spPr>
          <a:xfrm>
            <a:off x="1297266" y="2307823"/>
            <a:ext cx="6653365" cy="2620638"/>
          </a:xfrm>
        </p:spPr>
        <p:txBody>
          <a:bodyPr/>
          <a:lstStyle/>
          <a:p>
            <a:r>
              <a:rPr lang="tr-TR" dirty="0"/>
              <a:t>TPON/APON/BPON</a:t>
            </a:r>
          </a:p>
          <a:p>
            <a:r>
              <a:rPr lang="tr-TR" dirty="0"/>
              <a:t>EPON</a:t>
            </a:r>
          </a:p>
          <a:p>
            <a:r>
              <a:rPr lang="tr-TR" dirty="0"/>
              <a:t>GPON</a:t>
            </a:r>
          </a:p>
          <a:p>
            <a:r>
              <a:rPr lang="tr-TR" dirty="0"/>
              <a:t>GEPON</a:t>
            </a:r>
          </a:p>
        </p:txBody>
      </p:sp>
    </p:spTree>
    <p:extLst>
      <p:ext uri="{BB962C8B-B14F-4D97-AF65-F5344CB8AC3E}">
        <p14:creationId xmlns:p14="http://schemas.microsoft.com/office/powerpoint/2010/main" val="105659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31F14-1071-40FC-A2CB-3C2BB2784343}"/>
              </a:ext>
            </a:extLst>
          </p:cNvPr>
          <p:cNvSpPr>
            <a:spLocks noGrp="1"/>
          </p:cNvSpPr>
          <p:nvPr>
            <p:ph type="title"/>
          </p:nvPr>
        </p:nvSpPr>
        <p:spPr>
          <a:xfrm>
            <a:off x="987301" y="754548"/>
            <a:ext cx="8596668" cy="1320800"/>
          </a:xfrm>
        </p:spPr>
        <p:txBody>
          <a:bodyPr>
            <a:normAutofit fontScale="90000"/>
          </a:bodyPr>
          <a:lstStyle/>
          <a:p>
            <a:r>
              <a:rPr lang="tr-TR" b="1" dirty="0">
                <a:solidFill>
                  <a:schemeClr val="tx1">
                    <a:lumMod val="75000"/>
                    <a:lumOff val="25000"/>
                  </a:schemeClr>
                </a:solidFill>
              </a:rPr>
              <a:t>Pasif Optik Ağ Çeşitleri</a:t>
            </a:r>
            <a:br>
              <a:rPr lang="tr-TR" b="1" dirty="0">
                <a:solidFill>
                  <a:schemeClr val="tx1">
                    <a:lumMod val="75000"/>
                    <a:lumOff val="25000"/>
                  </a:schemeClr>
                </a:solidFill>
              </a:rPr>
            </a:br>
            <a:r>
              <a:rPr lang="tr-TR" sz="3100" dirty="0">
                <a:solidFill>
                  <a:schemeClr val="tx1"/>
                </a:solidFill>
              </a:rPr>
              <a:t>TPON/APON/BPON</a:t>
            </a:r>
            <a:br>
              <a:rPr lang="tr-TR" dirty="0"/>
            </a:br>
            <a:endParaRPr lang="tr-TR" dirty="0"/>
          </a:p>
        </p:txBody>
      </p:sp>
      <p:sp>
        <p:nvSpPr>
          <p:cNvPr id="3" name="İçerik Yer Tutucusu 2">
            <a:extLst>
              <a:ext uri="{FF2B5EF4-FFF2-40B4-BE49-F238E27FC236}">
                <a16:creationId xmlns:a16="http://schemas.microsoft.com/office/drawing/2014/main" id="{815BA0BE-FDA2-48EB-AC1A-824D83B6AE24}"/>
              </a:ext>
            </a:extLst>
          </p:cNvPr>
          <p:cNvSpPr>
            <a:spLocks noGrp="1"/>
          </p:cNvSpPr>
          <p:nvPr>
            <p:ph idx="1"/>
          </p:nvPr>
        </p:nvSpPr>
        <p:spPr>
          <a:xfrm>
            <a:off x="987301" y="2137341"/>
            <a:ext cx="7962971" cy="3880773"/>
          </a:xfrm>
        </p:spPr>
        <p:txBody>
          <a:bodyPr>
            <a:normAutofit lnSpcReduction="10000"/>
          </a:bodyPr>
          <a:lstStyle/>
          <a:p>
            <a:pPr>
              <a:buFont typeface="Wingdings" panose="05000000000000000000" pitchFamily="2" charset="2"/>
              <a:buChar char="q"/>
            </a:pPr>
            <a:r>
              <a:rPr lang="tr-TR" dirty="0"/>
              <a:t>BPON (</a:t>
            </a:r>
            <a:r>
              <a:rPr lang="tr-TR" dirty="0" err="1"/>
              <a:t>BroadBand</a:t>
            </a:r>
            <a:r>
              <a:rPr lang="tr-TR" dirty="0"/>
              <a:t> PON, </a:t>
            </a:r>
            <a:r>
              <a:rPr lang="tr-TR" dirty="0" err="1"/>
              <a:t>Genişband</a:t>
            </a:r>
            <a:r>
              <a:rPr lang="tr-TR" dirty="0"/>
              <a:t> PON) :</a:t>
            </a:r>
          </a:p>
          <a:p>
            <a:pPr marL="0" indent="0">
              <a:buNone/>
            </a:pPr>
            <a:r>
              <a:rPr lang="tr-TR" dirty="0"/>
              <a:t>155 </a:t>
            </a:r>
            <a:r>
              <a:rPr lang="tr-TR" dirty="0" err="1"/>
              <a:t>Mbps</a:t>
            </a:r>
            <a:r>
              <a:rPr lang="tr-TR" dirty="0"/>
              <a:t> yukarı yön, 622 </a:t>
            </a:r>
            <a:r>
              <a:rPr lang="tr-TR" dirty="0" err="1"/>
              <a:t>Mbps</a:t>
            </a:r>
            <a:r>
              <a:rPr lang="tr-TR" dirty="0"/>
              <a:t> aşağı yön ve simetrik 622 </a:t>
            </a:r>
            <a:r>
              <a:rPr lang="tr-TR" dirty="0" err="1"/>
              <a:t>mbps</a:t>
            </a:r>
            <a:r>
              <a:rPr lang="tr-TR" dirty="0"/>
              <a:t> iletim ile BPON ortaya çıkmıştır.</a:t>
            </a:r>
          </a:p>
          <a:p>
            <a:pPr marL="0" indent="0">
              <a:buNone/>
            </a:pPr>
            <a:endParaRPr lang="tr-TR" dirty="0"/>
          </a:p>
          <a:p>
            <a:pPr>
              <a:buFont typeface="Wingdings" panose="05000000000000000000" pitchFamily="2" charset="2"/>
              <a:buChar char="q"/>
            </a:pPr>
            <a:r>
              <a:rPr lang="tr-TR" dirty="0"/>
              <a:t>APON(ATM PON):  </a:t>
            </a:r>
          </a:p>
          <a:p>
            <a:pPr marL="0" indent="0">
              <a:buNone/>
            </a:pPr>
            <a:r>
              <a:rPr lang="tr-TR" dirty="0"/>
              <a:t>Simetrik 155 </a:t>
            </a:r>
            <a:r>
              <a:rPr lang="tr-TR" dirty="0" err="1"/>
              <a:t>Mbps</a:t>
            </a:r>
            <a:r>
              <a:rPr lang="tr-TR" dirty="0"/>
              <a:t> aşağı ve yukarı yönde bit hıza sahiptir.</a:t>
            </a:r>
          </a:p>
          <a:p>
            <a:pPr marL="0" indent="0">
              <a:buNone/>
            </a:pPr>
            <a:endParaRPr lang="tr-TR" dirty="0"/>
          </a:p>
          <a:p>
            <a:pPr>
              <a:buFont typeface="Wingdings" panose="05000000000000000000" pitchFamily="2" charset="2"/>
              <a:buChar char="q"/>
            </a:pPr>
            <a:r>
              <a:rPr lang="tr-TR" dirty="0"/>
              <a:t>TPON (</a:t>
            </a:r>
            <a:r>
              <a:rPr lang="tr-TR" dirty="0" err="1"/>
              <a:t>Telephony</a:t>
            </a:r>
            <a:r>
              <a:rPr lang="tr-TR" dirty="0"/>
              <a:t> PON):</a:t>
            </a:r>
          </a:p>
          <a:p>
            <a:pPr marL="0" indent="0">
              <a:buNone/>
            </a:pPr>
            <a:r>
              <a:rPr lang="tr-TR" dirty="0"/>
              <a:t>TPON yapısında kısaca PON ağı üzerinden iletişimin sağlanması olup 256 çift yönlü telefon kanalı, 128 ayrım için yeterli güç hesabı ve güç koruması için CMOS teknolojisini içerir.</a:t>
            </a:r>
          </a:p>
          <a:p>
            <a:pPr marL="0" indent="0">
              <a:buNone/>
            </a:pPr>
            <a:endParaRPr lang="tr-TR" dirty="0"/>
          </a:p>
        </p:txBody>
      </p:sp>
    </p:spTree>
    <p:extLst>
      <p:ext uri="{BB962C8B-B14F-4D97-AF65-F5344CB8AC3E}">
        <p14:creationId xmlns:p14="http://schemas.microsoft.com/office/powerpoint/2010/main" val="352332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04D88A-3D2B-4AF4-AA9F-EC61AB38115E}"/>
              </a:ext>
            </a:extLst>
          </p:cNvPr>
          <p:cNvSpPr>
            <a:spLocks noGrp="1"/>
          </p:cNvSpPr>
          <p:nvPr>
            <p:ph type="title"/>
          </p:nvPr>
        </p:nvSpPr>
        <p:spPr>
          <a:xfrm>
            <a:off x="2606872" y="1503433"/>
            <a:ext cx="4630836" cy="660400"/>
          </a:xfrm>
        </p:spPr>
        <p:txBody>
          <a:bodyPr>
            <a:normAutofit/>
          </a:bodyPr>
          <a:lstStyle/>
          <a:p>
            <a:r>
              <a:rPr lang="tr-TR" sz="2800" dirty="0">
                <a:solidFill>
                  <a:schemeClr val="tx1">
                    <a:lumMod val="75000"/>
                    <a:lumOff val="25000"/>
                  </a:schemeClr>
                </a:solidFill>
              </a:rPr>
              <a:t>APON anahtarlama yapısı</a:t>
            </a:r>
          </a:p>
        </p:txBody>
      </p:sp>
      <p:pic>
        <p:nvPicPr>
          <p:cNvPr id="5" name="İçerik Yer Tutucusu 4">
            <a:extLst>
              <a:ext uri="{FF2B5EF4-FFF2-40B4-BE49-F238E27FC236}">
                <a16:creationId xmlns:a16="http://schemas.microsoft.com/office/drawing/2014/main" id="{960E411A-2B80-4E48-AD0F-122C3BAC3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743" y="2424286"/>
            <a:ext cx="5546416" cy="31067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7878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9AEB0B-5A6C-465A-93F4-8A0B55DCB6CA}"/>
              </a:ext>
            </a:extLst>
          </p:cNvPr>
          <p:cNvSpPr>
            <a:spLocks noGrp="1"/>
          </p:cNvSpPr>
          <p:nvPr>
            <p:ph type="title"/>
          </p:nvPr>
        </p:nvSpPr>
        <p:spPr/>
        <p:txBody>
          <a:bodyPr/>
          <a:lstStyle/>
          <a:p>
            <a:r>
              <a:rPr lang="tr-TR" b="1" dirty="0">
                <a:solidFill>
                  <a:schemeClr val="tx1">
                    <a:lumMod val="75000"/>
                    <a:lumOff val="25000"/>
                  </a:schemeClr>
                </a:solidFill>
              </a:rPr>
              <a:t>Pasif Optik Ağ Çeşitleri</a:t>
            </a:r>
            <a:br>
              <a:rPr lang="tr-TR" b="1" dirty="0">
                <a:solidFill>
                  <a:schemeClr val="tx1">
                    <a:lumMod val="75000"/>
                    <a:lumOff val="25000"/>
                  </a:schemeClr>
                </a:solidFill>
              </a:rPr>
            </a:br>
            <a:r>
              <a:rPr lang="tr-TR" sz="2800" dirty="0">
                <a:solidFill>
                  <a:schemeClr val="tx1"/>
                </a:solidFill>
              </a:rPr>
              <a:t>EPON</a:t>
            </a:r>
            <a:endParaRPr lang="tr-TR" sz="2800" dirty="0"/>
          </a:p>
        </p:txBody>
      </p:sp>
      <p:sp>
        <p:nvSpPr>
          <p:cNvPr id="3" name="İçerik Yer Tutucusu 2">
            <a:extLst>
              <a:ext uri="{FF2B5EF4-FFF2-40B4-BE49-F238E27FC236}">
                <a16:creationId xmlns:a16="http://schemas.microsoft.com/office/drawing/2014/main" id="{C70A8232-54DE-436C-B040-372AAF45E878}"/>
              </a:ext>
            </a:extLst>
          </p:cNvPr>
          <p:cNvSpPr>
            <a:spLocks noGrp="1"/>
          </p:cNvSpPr>
          <p:nvPr>
            <p:ph idx="1"/>
          </p:nvPr>
        </p:nvSpPr>
        <p:spPr/>
        <p:txBody>
          <a:bodyPr/>
          <a:lstStyle/>
          <a:p>
            <a:r>
              <a:rPr lang="tr-TR" dirty="0"/>
              <a:t>EPON, diğer PON standartlarından farklı olarak (diğerleri genelde ATM standardından gelmektedir) </a:t>
            </a:r>
            <a:r>
              <a:rPr lang="tr-TR" dirty="0" err="1"/>
              <a:t>ethernet</a:t>
            </a:r>
            <a:r>
              <a:rPr lang="tr-TR" dirty="0"/>
              <a:t> standardını temel alır. </a:t>
            </a:r>
          </a:p>
          <a:p>
            <a:r>
              <a:rPr lang="tr-TR" dirty="0"/>
              <a:t>Veri iletimi için sabit ATM hücreleri yerine değişken uzunlukta olabilen Ethernet paketleri kullanmaktadır. </a:t>
            </a:r>
          </a:p>
          <a:p>
            <a:r>
              <a:rPr lang="tr-TR" dirty="0"/>
              <a:t>Ethernet teknolojisi bize, kolay yönetim, </a:t>
            </a:r>
            <a:r>
              <a:rPr lang="tr-TR" dirty="0" err="1"/>
              <a:t>ethernet</a:t>
            </a:r>
            <a:r>
              <a:rPr lang="tr-TR" dirty="0"/>
              <a:t> bazında bağlantı, müşteri ve merkezdeki IP ekipmanlarının çalışması yeteneğini sağlar. </a:t>
            </a:r>
            <a:r>
              <a:rPr lang="tr-TR" dirty="0" err="1"/>
              <a:t>Gigabit</a:t>
            </a:r>
            <a:r>
              <a:rPr lang="tr-TR" dirty="0"/>
              <a:t> </a:t>
            </a:r>
            <a:r>
              <a:rPr lang="tr-TR" dirty="0" err="1"/>
              <a:t>ethernet</a:t>
            </a:r>
            <a:r>
              <a:rPr lang="tr-TR" dirty="0"/>
              <a:t> ortamıyla paketli trafik, ses video gibi en iyi şekilde taşınır.</a:t>
            </a:r>
          </a:p>
          <a:p>
            <a:r>
              <a:rPr lang="tr-TR" dirty="0"/>
              <a:t>EPON sistemleri, maliyetin düşük olması, doğası gereği pasif ağ olması, noktadan çok noktaya yapısı ve doğal </a:t>
            </a:r>
            <a:r>
              <a:rPr lang="tr-TR" dirty="0" err="1"/>
              <a:t>ethernet</a:t>
            </a:r>
            <a:r>
              <a:rPr lang="tr-TR" dirty="0"/>
              <a:t> yapısı dolayısıyla çekici bir teknolojidir</a:t>
            </a:r>
          </a:p>
        </p:txBody>
      </p:sp>
    </p:spTree>
    <p:extLst>
      <p:ext uri="{BB962C8B-B14F-4D97-AF65-F5344CB8AC3E}">
        <p14:creationId xmlns:p14="http://schemas.microsoft.com/office/powerpoint/2010/main" val="176061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F6D103-6AD5-4B0F-B783-1170E5E292CC}"/>
              </a:ext>
            </a:extLst>
          </p:cNvPr>
          <p:cNvSpPr>
            <a:spLocks noGrp="1"/>
          </p:cNvSpPr>
          <p:nvPr>
            <p:ph type="title"/>
          </p:nvPr>
        </p:nvSpPr>
        <p:spPr>
          <a:xfrm>
            <a:off x="902059" y="1237281"/>
            <a:ext cx="6800599" cy="583769"/>
          </a:xfrm>
        </p:spPr>
        <p:txBody>
          <a:bodyPr>
            <a:normAutofit fontScale="90000"/>
          </a:bodyPr>
          <a:lstStyle/>
          <a:p>
            <a:r>
              <a:rPr lang="tr-TR" b="1" dirty="0">
                <a:solidFill>
                  <a:schemeClr val="tx1">
                    <a:lumMod val="75000"/>
                    <a:lumOff val="25000"/>
                  </a:schemeClr>
                </a:solidFill>
              </a:rPr>
              <a:t>Pasif Optik Ağ Çeşitleri /</a:t>
            </a:r>
            <a:r>
              <a:rPr lang="tr-TR" b="1" dirty="0" err="1">
                <a:solidFill>
                  <a:schemeClr val="tx1">
                    <a:lumMod val="75000"/>
                    <a:lumOff val="25000"/>
                  </a:schemeClr>
                </a:solidFill>
              </a:rPr>
              <a:t>Epon</a:t>
            </a:r>
            <a:br>
              <a:rPr lang="tr-TR" dirty="0">
                <a:solidFill>
                  <a:schemeClr val="tx1">
                    <a:lumMod val="75000"/>
                    <a:lumOff val="25000"/>
                  </a:schemeClr>
                </a:solidFill>
              </a:rPr>
            </a:br>
            <a:r>
              <a:rPr lang="tr-TR" sz="3100" dirty="0">
                <a:solidFill>
                  <a:schemeClr val="tx1">
                    <a:lumMod val="75000"/>
                    <a:lumOff val="25000"/>
                  </a:schemeClr>
                </a:solidFill>
              </a:rPr>
              <a:t>EPON ağaç topolojisi</a:t>
            </a:r>
          </a:p>
        </p:txBody>
      </p:sp>
      <p:pic>
        <p:nvPicPr>
          <p:cNvPr id="5" name="İçerik Yer Tutucusu 4">
            <a:extLst>
              <a:ext uri="{FF2B5EF4-FFF2-40B4-BE49-F238E27FC236}">
                <a16:creationId xmlns:a16="http://schemas.microsoft.com/office/drawing/2014/main" id="{C2CBECCC-CF74-4C63-AD81-5A9DE434E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478" y="2646699"/>
            <a:ext cx="5679180" cy="28973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9432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01850-8B55-4694-AC6C-9A489352A6B8}"/>
              </a:ext>
            </a:extLst>
          </p:cNvPr>
          <p:cNvSpPr>
            <a:spLocks noGrp="1"/>
          </p:cNvSpPr>
          <p:nvPr>
            <p:ph type="title"/>
          </p:nvPr>
        </p:nvSpPr>
        <p:spPr/>
        <p:txBody>
          <a:bodyPr/>
          <a:lstStyle/>
          <a:p>
            <a:r>
              <a:rPr lang="tr-TR" b="1" dirty="0">
                <a:solidFill>
                  <a:schemeClr val="tx1">
                    <a:lumMod val="75000"/>
                    <a:lumOff val="25000"/>
                  </a:schemeClr>
                </a:solidFill>
              </a:rPr>
              <a:t>Pasif Optik Ağ Çeşitleri</a:t>
            </a:r>
            <a:br>
              <a:rPr lang="tr-TR" b="1" dirty="0">
                <a:solidFill>
                  <a:schemeClr val="tx1">
                    <a:lumMod val="75000"/>
                    <a:lumOff val="25000"/>
                  </a:schemeClr>
                </a:solidFill>
              </a:rPr>
            </a:br>
            <a:r>
              <a:rPr lang="tr-TR" sz="2800" dirty="0">
                <a:solidFill>
                  <a:schemeClr val="tx1"/>
                </a:solidFill>
              </a:rPr>
              <a:t>GPON</a:t>
            </a:r>
            <a:endParaRPr lang="tr-TR" dirty="0"/>
          </a:p>
        </p:txBody>
      </p:sp>
      <p:sp>
        <p:nvSpPr>
          <p:cNvPr id="3" name="İçerik Yer Tutucusu 2">
            <a:extLst>
              <a:ext uri="{FF2B5EF4-FFF2-40B4-BE49-F238E27FC236}">
                <a16:creationId xmlns:a16="http://schemas.microsoft.com/office/drawing/2014/main" id="{81BCFEEC-4117-45CC-9727-26627ED14B93}"/>
              </a:ext>
            </a:extLst>
          </p:cNvPr>
          <p:cNvSpPr>
            <a:spLocks noGrp="1"/>
          </p:cNvSpPr>
          <p:nvPr>
            <p:ph idx="1"/>
          </p:nvPr>
        </p:nvSpPr>
        <p:spPr/>
        <p:txBody>
          <a:bodyPr/>
          <a:lstStyle/>
          <a:p>
            <a:r>
              <a:rPr lang="tr-TR" dirty="0"/>
              <a:t>İlk olarak ITU tarafından 2003 yılında G.984 standardıyla yayınlanan GPON, </a:t>
            </a:r>
            <a:r>
              <a:rPr lang="tr-TR" dirty="0" err="1"/>
              <a:t>BPON’un</a:t>
            </a:r>
            <a:r>
              <a:rPr lang="tr-TR" dirty="0"/>
              <a:t> geliştirilmiş versiyonudur. </a:t>
            </a:r>
          </a:p>
          <a:p>
            <a:r>
              <a:rPr lang="tr-TR" dirty="0"/>
              <a:t>2.488 </a:t>
            </a:r>
            <a:r>
              <a:rPr lang="tr-TR" dirty="0" err="1"/>
              <a:t>Mbps</a:t>
            </a:r>
            <a:r>
              <a:rPr lang="tr-TR" dirty="0"/>
              <a:t> gibi büyük hızları simetrik olarak desteklemekle birlikte daha çok 2488/1244 </a:t>
            </a:r>
            <a:r>
              <a:rPr lang="tr-TR" dirty="0" err="1"/>
              <a:t>Mbps</a:t>
            </a:r>
            <a:r>
              <a:rPr lang="tr-TR" dirty="0"/>
              <a:t> aşağı/yukarı hızlarında kullanılmaktadır. </a:t>
            </a:r>
          </a:p>
          <a:p>
            <a:r>
              <a:rPr lang="tr-TR" dirty="0"/>
              <a:t>Optik bölme oranını 128’e kadar destekleyen GPON mimarisinin en önemli avantajlarından biri </a:t>
            </a:r>
            <a:r>
              <a:rPr lang="tr-TR" dirty="0" err="1"/>
              <a:t>BPON’daki</a:t>
            </a:r>
            <a:r>
              <a:rPr lang="tr-TR" dirty="0"/>
              <a:t> eski nesil ATM çerçeveleri yerine GEM adı verilen çerçevenin kullanılmasıdır. </a:t>
            </a:r>
          </a:p>
          <a:p>
            <a:r>
              <a:rPr lang="tr-TR" dirty="0"/>
              <a:t>Bu yapı ile TDM, </a:t>
            </a:r>
            <a:r>
              <a:rPr lang="tr-TR" dirty="0" err="1"/>
              <a:t>ethernet</a:t>
            </a:r>
            <a:r>
              <a:rPr lang="tr-TR" dirty="0"/>
              <a:t> ve IP gibi farklı yapıdaki paketlerin çerçevelenmesi sağlanmaktadır. Aynı zamanda ATM ve GEM çerçeve </a:t>
            </a:r>
            <a:r>
              <a:rPr lang="tr-TR" dirty="0" err="1"/>
              <a:t>metodlarını</a:t>
            </a:r>
            <a:r>
              <a:rPr lang="tr-TR" dirty="0"/>
              <a:t> eşzamanlı kullanabilmesi sayesinde ATM paketlerini de </a:t>
            </a:r>
            <a:r>
              <a:rPr lang="tr-TR" dirty="0" err="1"/>
              <a:t>desteklemektedi</a:t>
            </a:r>
            <a:r>
              <a:rPr lang="tr-TR" dirty="0"/>
              <a:t>.</a:t>
            </a:r>
          </a:p>
        </p:txBody>
      </p:sp>
    </p:spTree>
    <p:extLst>
      <p:ext uri="{BB962C8B-B14F-4D97-AF65-F5344CB8AC3E}">
        <p14:creationId xmlns:p14="http://schemas.microsoft.com/office/powerpoint/2010/main" val="1222329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88D6DF-1A0D-4C7B-8091-C328388B632F}"/>
              </a:ext>
            </a:extLst>
          </p:cNvPr>
          <p:cNvSpPr>
            <a:spLocks noGrp="1"/>
          </p:cNvSpPr>
          <p:nvPr>
            <p:ph type="title"/>
          </p:nvPr>
        </p:nvSpPr>
        <p:spPr>
          <a:xfrm>
            <a:off x="731578" y="1167539"/>
            <a:ext cx="8596668" cy="1320800"/>
          </a:xfrm>
        </p:spPr>
        <p:txBody>
          <a:bodyPr>
            <a:normAutofit fontScale="90000"/>
          </a:bodyPr>
          <a:lstStyle/>
          <a:p>
            <a:r>
              <a:rPr lang="tr-TR" b="1" dirty="0">
                <a:solidFill>
                  <a:schemeClr val="tx1">
                    <a:lumMod val="75000"/>
                    <a:lumOff val="25000"/>
                  </a:schemeClr>
                </a:solidFill>
              </a:rPr>
              <a:t>Pasif Optik Ağ Çeşitleri / GPON</a:t>
            </a:r>
            <a:br>
              <a:rPr lang="tr-TR" b="1" dirty="0">
                <a:solidFill>
                  <a:schemeClr val="tx1">
                    <a:lumMod val="75000"/>
                    <a:lumOff val="25000"/>
                  </a:schemeClr>
                </a:solidFill>
              </a:rPr>
            </a:br>
            <a:r>
              <a:rPr lang="tr-TR" sz="3100" dirty="0">
                <a:solidFill>
                  <a:schemeClr val="tx1"/>
                </a:solidFill>
              </a:rPr>
              <a:t>GPON katmanlı yapısı</a:t>
            </a:r>
            <a:br>
              <a:rPr lang="tr-TR" sz="2800" dirty="0">
                <a:solidFill>
                  <a:schemeClr val="tx1"/>
                </a:solidFill>
              </a:rPr>
            </a:br>
            <a:endParaRPr lang="tr-TR" dirty="0"/>
          </a:p>
        </p:txBody>
      </p:sp>
      <p:pic>
        <p:nvPicPr>
          <p:cNvPr id="5" name="İçerik Yer Tutucusu 4">
            <a:extLst>
              <a:ext uri="{FF2B5EF4-FFF2-40B4-BE49-F238E27FC236}">
                <a16:creationId xmlns:a16="http://schemas.microsoft.com/office/drawing/2014/main" id="{45062483-323D-4D6B-8C23-0A565E7D2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081" y="2713571"/>
            <a:ext cx="5255662" cy="1904064"/>
          </a:xfrm>
        </p:spPr>
      </p:pic>
    </p:spTree>
    <p:extLst>
      <p:ext uri="{BB962C8B-B14F-4D97-AF65-F5344CB8AC3E}">
        <p14:creationId xmlns:p14="http://schemas.microsoft.com/office/powerpoint/2010/main" val="3275332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41A29-B9FE-488B-8AB2-C8DF8A434A90}"/>
              </a:ext>
            </a:extLst>
          </p:cNvPr>
          <p:cNvSpPr>
            <a:spLocks noGrp="1"/>
          </p:cNvSpPr>
          <p:nvPr>
            <p:ph type="title"/>
          </p:nvPr>
        </p:nvSpPr>
        <p:spPr/>
        <p:txBody>
          <a:bodyPr/>
          <a:lstStyle/>
          <a:p>
            <a:r>
              <a:rPr lang="tr-TR" b="1" dirty="0">
                <a:solidFill>
                  <a:schemeClr val="tx1">
                    <a:lumMod val="75000"/>
                    <a:lumOff val="25000"/>
                  </a:schemeClr>
                </a:solidFill>
              </a:rPr>
              <a:t>Pasif Optik Ağ Çeşitleri</a:t>
            </a:r>
            <a:br>
              <a:rPr lang="tr-TR" b="1" dirty="0">
                <a:solidFill>
                  <a:schemeClr val="tx1">
                    <a:lumMod val="75000"/>
                    <a:lumOff val="25000"/>
                  </a:schemeClr>
                </a:solidFill>
              </a:rPr>
            </a:br>
            <a:r>
              <a:rPr lang="tr-TR" sz="2800" dirty="0">
                <a:solidFill>
                  <a:schemeClr val="tx1"/>
                </a:solidFill>
              </a:rPr>
              <a:t>GEPON</a:t>
            </a:r>
            <a:endParaRPr lang="tr-TR" dirty="0"/>
          </a:p>
        </p:txBody>
      </p:sp>
      <p:sp>
        <p:nvSpPr>
          <p:cNvPr id="3" name="İçerik Yer Tutucusu 2">
            <a:extLst>
              <a:ext uri="{FF2B5EF4-FFF2-40B4-BE49-F238E27FC236}">
                <a16:creationId xmlns:a16="http://schemas.microsoft.com/office/drawing/2014/main" id="{49CA1EE8-6AFB-4301-B061-E2B6F25A1EE6}"/>
              </a:ext>
            </a:extLst>
          </p:cNvPr>
          <p:cNvSpPr>
            <a:spLocks noGrp="1"/>
          </p:cNvSpPr>
          <p:nvPr>
            <p:ph idx="1"/>
          </p:nvPr>
        </p:nvSpPr>
        <p:spPr/>
        <p:txBody>
          <a:bodyPr/>
          <a:lstStyle/>
          <a:p>
            <a:r>
              <a:rPr lang="tr-TR" dirty="0"/>
              <a:t>GEPON, </a:t>
            </a:r>
            <a:r>
              <a:rPr lang="tr-TR" dirty="0" err="1"/>
              <a:t>ethernet</a:t>
            </a:r>
            <a:r>
              <a:rPr lang="tr-TR" dirty="0"/>
              <a:t> ile pasif optik ağ teknolojisinin bir kombinasyonudur. </a:t>
            </a:r>
          </a:p>
          <a:p>
            <a:r>
              <a:rPr lang="tr-TR" dirty="0"/>
              <a:t>GEPON ekipmanları, IEEE802.3ah standardı ile uyumludur. </a:t>
            </a:r>
          </a:p>
          <a:p>
            <a:r>
              <a:rPr lang="tr-TR" dirty="0"/>
              <a:t>GEPON, yüksek entegrasyon, kolay yönetilebilirlik ve esnek uygulama özelliklerine sahiptir. Ayrıca düşük maliyete, yüksek güvenilirliğe sahip olduğu için pasif optik ağlar arasında önemli bir yere sahiptir.</a:t>
            </a:r>
          </a:p>
          <a:p>
            <a:r>
              <a:rPr lang="tr-TR" dirty="0"/>
              <a:t>Aşağı ve yukarı yönde simetrik olarak 1.25 </a:t>
            </a:r>
            <a:r>
              <a:rPr lang="tr-TR" dirty="0" err="1"/>
              <a:t>Gbps’ye</a:t>
            </a:r>
            <a:r>
              <a:rPr lang="tr-TR" dirty="0"/>
              <a:t> kadar hızı ve 1:32 kadar bölme oranını destekler. GEPON WDM teknolojisini kullanır ve 20 km’ye kadar çalışma mesafesi vardır.</a:t>
            </a:r>
          </a:p>
        </p:txBody>
      </p:sp>
    </p:spTree>
    <p:extLst>
      <p:ext uri="{BB962C8B-B14F-4D97-AF65-F5344CB8AC3E}">
        <p14:creationId xmlns:p14="http://schemas.microsoft.com/office/powerpoint/2010/main" val="314998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F14D5A-4C59-429C-A785-C2F28DAE7229}"/>
              </a:ext>
            </a:extLst>
          </p:cNvPr>
          <p:cNvSpPr>
            <a:spLocks noGrp="1"/>
          </p:cNvSpPr>
          <p:nvPr>
            <p:ph type="title"/>
          </p:nvPr>
        </p:nvSpPr>
        <p:spPr/>
        <p:txBody>
          <a:bodyPr/>
          <a:lstStyle/>
          <a:p>
            <a:r>
              <a:rPr lang="tr-TR" b="1" dirty="0">
                <a:solidFill>
                  <a:schemeClr val="tx1">
                    <a:lumMod val="75000"/>
                    <a:lumOff val="25000"/>
                  </a:schemeClr>
                </a:solidFill>
              </a:rPr>
              <a:t>Pasif Optik Ağ Nedir ?</a:t>
            </a:r>
          </a:p>
        </p:txBody>
      </p:sp>
      <p:pic>
        <p:nvPicPr>
          <p:cNvPr id="5" name="İçerik Yer Tutucusu 4">
            <a:extLst>
              <a:ext uri="{FF2B5EF4-FFF2-40B4-BE49-F238E27FC236}">
                <a16:creationId xmlns:a16="http://schemas.microsoft.com/office/drawing/2014/main" id="{4C1C5FEA-B481-4D48-B398-E1B8E9FA67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2236196"/>
            <a:ext cx="3645196" cy="2033800"/>
          </a:xfrm>
        </p:spPr>
      </p:pic>
      <p:sp>
        <p:nvSpPr>
          <p:cNvPr id="8" name="Metin kutusu 7">
            <a:extLst>
              <a:ext uri="{FF2B5EF4-FFF2-40B4-BE49-F238E27FC236}">
                <a16:creationId xmlns:a16="http://schemas.microsoft.com/office/drawing/2014/main" id="{2250FA8B-54B2-428B-8739-ABABF787A984}"/>
              </a:ext>
            </a:extLst>
          </p:cNvPr>
          <p:cNvSpPr txBox="1"/>
          <p:nvPr/>
        </p:nvSpPr>
        <p:spPr>
          <a:xfrm>
            <a:off x="4660057" y="2308556"/>
            <a:ext cx="4613945" cy="1754326"/>
          </a:xfrm>
          <a:prstGeom prst="rect">
            <a:avLst/>
          </a:prstGeom>
          <a:noFill/>
        </p:spPr>
        <p:txBody>
          <a:bodyPr wrap="square" rtlCol="0">
            <a:spAutoFit/>
          </a:bodyPr>
          <a:lstStyle/>
          <a:p>
            <a:r>
              <a:rPr lang="tr-TR" dirty="0"/>
              <a:t>Son kullanıcıya ulaşmayı sağlayan ve pasif elemanlarla oluşturulan sistemlere pasif optik ağlar adı verilir.</a:t>
            </a:r>
          </a:p>
          <a:p>
            <a:endParaRPr lang="tr-TR" dirty="0"/>
          </a:p>
          <a:p>
            <a:r>
              <a:rPr lang="tr-TR" dirty="0"/>
              <a:t>OLT ve ONU arasında hiçbir aktif eleman bulunmaz.</a:t>
            </a:r>
          </a:p>
        </p:txBody>
      </p:sp>
    </p:spTree>
    <p:extLst>
      <p:ext uri="{BB962C8B-B14F-4D97-AF65-F5344CB8AC3E}">
        <p14:creationId xmlns:p14="http://schemas.microsoft.com/office/powerpoint/2010/main" val="2525224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CB1AAB-5A90-4D4E-9DD0-3B8718CBC8D9}"/>
              </a:ext>
            </a:extLst>
          </p:cNvPr>
          <p:cNvSpPr>
            <a:spLocks noGrp="1"/>
          </p:cNvSpPr>
          <p:nvPr>
            <p:ph type="title"/>
          </p:nvPr>
        </p:nvSpPr>
        <p:spPr/>
        <p:txBody>
          <a:bodyPr/>
          <a:lstStyle/>
          <a:p>
            <a:r>
              <a:rPr lang="tr-TR" b="1" dirty="0">
                <a:solidFill>
                  <a:schemeClr val="tx1">
                    <a:lumMod val="75000"/>
                    <a:lumOff val="25000"/>
                  </a:schemeClr>
                </a:solidFill>
              </a:rPr>
              <a:t>Pasif Optik Ağ Çeşitleri</a:t>
            </a:r>
            <a:br>
              <a:rPr lang="tr-TR" b="1" dirty="0">
                <a:solidFill>
                  <a:schemeClr val="tx1">
                    <a:lumMod val="75000"/>
                    <a:lumOff val="25000"/>
                  </a:schemeClr>
                </a:solidFill>
              </a:rPr>
            </a:br>
            <a:r>
              <a:rPr lang="tr-TR" sz="2800" dirty="0">
                <a:solidFill>
                  <a:schemeClr val="tx1">
                    <a:lumMod val="75000"/>
                    <a:lumOff val="25000"/>
                  </a:schemeClr>
                </a:solidFill>
              </a:rPr>
              <a:t>BPON-GPON-</a:t>
            </a:r>
            <a:r>
              <a:rPr lang="tr-TR" sz="2800" dirty="0" err="1">
                <a:solidFill>
                  <a:schemeClr val="tx1">
                    <a:lumMod val="75000"/>
                    <a:lumOff val="25000"/>
                  </a:schemeClr>
                </a:solidFill>
              </a:rPr>
              <a:t>GePON</a:t>
            </a:r>
            <a:r>
              <a:rPr lang="tr-TR" sz="2800" dirty="0">
                <a:solidFill>
                  <a:schemeClr val="tx1">
                    <a:lumMod val="75000"/>
                    <a:lumOff val="25000"/>
                  </a:schemeClr>
                </a:solidFill>
              </a:rPr>
              <a:t> karşılaştırılması</a:t>
            </a:r>
            <a:endParaRPr lang="tr-TR" sz="2800" dirty="0"/>
          </a:p>
        </p:txBody>
      </p:sp>
      <p:pic>
        <p:nvPicPr>
          <p:cNvPr id="5" name="İçerik Yer Tutucusu 4">
            <a:extLst>
              <a:ext uri="{FF2B5EF4-FFF2-40B4-BE49-F238E27FC236}">
                <a16:creationId xmlns:a16="http://schemas.microsoft.com/office/drawing/2014/main" id="{610014D9-0341-4B89-B223-F9FDF1014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817" y="2040644"/>
            <a:ext cx="4931663" cy="4064285"/>
          </a:xfrm>
        </p:spPr>
      </p:pic>
    </p:spTree>
    <p:extLst>
      <p:ext uri="{BB962C8B-B14F-4D97-AF65-F5344CB8AC3E}">
        <p14:creationId xmlns:p14="http://schemas.microsoft.com/office/powerpoint/2010/main" val="201858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0F1E90-DC17-4B1A-B9DE-4CCF97E2254D}"/>
              </a:ext>
            </a:extLst>
          </p:cNvPr>
          <p:cNvSpPr>
            <a:spLocks noGrp="1"/>
          </p:cNvSpPr>
          <p:nvPr>
            <p:ph idx="1"/>
          </p:nvPr>
        </p:nvSpPr>
        <p:spPr>
          <a:xfrm>
            <a:off x="824569" y="1842874"/>
            <a:ext cx="8596668" cy="3880773"/>
          </a:xfrm>
        </p:spPr>
        <p:txBody>
          <a:bodyPr>
            <a:normAutofit/>
          </a:bodyPr>
          <a:lstStyle/>
          <a:p>
            <a:pPr marL="0" indent="0">
              <a:buNone/>
            </a:pPr>
            <a:r>
              <a:rPr lang="tr-TR" sz="3600" dirty="0"/>
              <a:t>			       TEŞEKKÜRLER</a:t>
            </a:r>
          </a:p>
          <a:p>
            <a:pPr marL="0" indent="0">
              <a:buNone/>
            </a:pPr>
            <a:endParaRPr lang="tr-TR" sz="3600" dirty="0"/>
          </a:p>
          <a:p>
            <a:pPr marL="0" indent="0">
              <a:buNone/>
            </a:pPr>
            <a:endParaRPr lang="tr-TR" sz="3600" dirty="0"/>
          </a:p>
          <a:p>
            <a:pPr marL="0" indent="0">
              <a:buNone/>
            </a:pPr>
            <a:r>
              <a:rPr lang="tr-TR" sz="2800" dirty="0"/>
              <a:t>Beyzanur DEMİR</a:t>
            </a:r>
          </a:p>
          <a:p>
            <a:pPr marL="0" indent="0">
              <a:buNone/>
            </a:pPr>
            <a:r>
              <a:rPr lang="tr-TR" sz="2800" dirty="0"/>
              <a:t>G161210045 </a:t>
            </a:r>
          </a:p>
        </p:txBody>
      </p:sp>
    </p:spTree>
    <p:extLst>
      <p:ext uri="{BB962C8B-B14F-4D97-AF65-F5344CB8AC3E}">
        <p14:creationId xmlns:p14="http://schemas.microsoft.com/office/powerpoint/2010/main" val="2407076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CEB872-694C-41A1-8444-C4B9D34DE77D}"/>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584F6EF7-E19A-40DD-8997-6A52E3AD7098}"/>
              </a:ext>
            </a:extLst>
          </p:cNvPr>
          <p:cNvSpPr>
            <a:spLocks noGrp="1"/>
          </p:cNvSpPr>
          <p:nvPr>
            <p:ph idx="1"/>
          </p:nvPr>
        </p:nvSpPr>
        <p:spPr>
          <a:xfrm>
            <a:off x="731578" y="1548406"/>
            <a:ext cx="8596668" cy="4883391"/>
          </a:xfrm>
        </p:spPr>
        <p:txBody>
          <a:bodyPr>
            <a:normAutofit/>
          </a:bodyPr>
          <a:lstStyle/>
          <a:p>
            <a:pPr>
              <a:buFont typeface="Arial" panose="020B0604020202020204" pitchFamily="34" charset="0"/>
              <a:buChar char="•"/>
            </a:pPr>
            <a:r>
              <a:rPr lang="tr-TR" dirty="0" err="1"/>
              <a:t>Sankur</a:t>
            </a:r>
            <a:r>
              <a:rPr lang="tr-TR" dirty="0"/>
              <a:t>, B., (2008). Bilişim Sözlüğü, Pusula Yayınları, 188, İstanbul</a:t>
            </a:r>
          </a:p>
          <a:p>
            <a:pPr>
              <a:buFont typeface="Arial" panose="020B0604020202020204" pitchFamily="34" charset="0"/>
              <a:buChar char="•"/>
            </a:pPr>
            <a:r>
              <a:rPr lang="en-US" dirty="0"/>
              <a:t>Keiser, G., (2006). FTTX Concepts and Applications, John Wiley &amp; Sons., New Jersey. </a:t>
            </a:r>
            <a:endParaRPr lang="tr-TR" dirty="0"/>
          </a:p>
          <a:p>
            <a:pPr>
              <a:buFont typeface="Arial" panose="020B0604020202020204" pitchFamily="34" charset="0"/>
              <a:buChar char="•"/>
            </a:pPr>
            <a:r>
              <a:rPr lang="tr-TR" dirty="0"/>
              <a:t>NAYATEL </a:t>
            </a:r>
            <a:r>
              <a:rPr lang="tr-TR" dirty="0" err="1"/>
              <a:t>Micronet</a:t>
            </a:r>
            <a:r>
              <a:rPr lang="tr-TR" dirty="0"/>
              <a:t> </a:t>
            </a:r>
            <a:r>
              <a:rPr lang="tr-TR" dirty="0" err="1"/>
              <a:t>Company</a:t>
            </a:r>
            <a:r>
              <a:rPr lang="tr-TR" dirty="0"/>
              <a:t>, ONT, http://www.nayatel.pk/</a:t>
            </a:r>
            <a:r>
              <a:rPr lang="tr-TR" dirty="0" err="1"/>
              <a:t>whatisont.php</a:t>
            </a:r>
            <a:r>
              <a:rPr lang="tr-TR" dirty="0"/>
              <a:t>, 29 Nisan 2012.</a:t>
            </a:r>
          </a:p>
          <a:p>
            <a:pPr>
              <a:buFont typeface="Arial" panose="020B0604020202020204" pitchFamily="34" charset="0"/>
              <a:buChar char="•"/>
            </a:pPr>
            <a:r>
              <a:rPr lang="tr-TR" dirty="0" err="1"/>
              <a:t>Kramer</a:t>
            </a:r>
            <a:r>
              <a:rPr lang="tr-TR" dirty="0"/>
              <a:t>, G., </a:t>
            </a:r>
            <a:r>
              <a:rPr lang="tr-TR" dirty="0" err="1"/>
              <a:t>Mukherjee</a:t>
            </a:r>
            <a:r>
              <a:rPr lang="tr-TR" dirty="0"/>
              <a:t>, D. B. ve </a:t>
            </a:r>
            <a:r>
              <a:rPr lang="tr-TR" dirty="0" err="1"/>
              <a:t>Maislos</a:t>
            </a:r>
            <a:r>
              <a:rPr lang="tr-TR" dirty="0"/>
              <a:t>, A., (2003). Ethernet </a:t>
            </a:r>
            <a:r>
              <a:rPr lang="tr-TR" dirty="0" err="1"/>
              <a:t>Passive</a:t>
            </a:r>
            <a:r>
              <a:rPr lang="tr-TR" dirty="0"/>
              <a:t> Optical Network (EPON), John </a:t>
            </a:r>
            <a:r>
              <a:rPr lang="tr-TR" dirty="0" err="1"/>
              <a:t>Wiley</a:t>
            </a:r>
            <a:r>
              <a:rPr lang="tr-TR" dirty="0"/>
              <a:t> &amp; </a:t>
            </a:r>
            <a:r>
              <a:rPr lang="tr-TR" dirty="0" err="1"/>
              <a:t>Sons</a:t>
            </a:r>
            <a:r>
              <a:rPr lang="tr-TR" dirty="0"/>
              <a:t>., </a:t>
            </a:r>
            <a:r>
              <a:rPr lang="tr-TR" dirty="0" err="1"/>
              <a:t>Israel</a:t>
            </a:r>
            <a:r>
              <a:rPr lang="tr-TR" dirty="0"/>
              <a:t>.</a:t>
            </a:r>
          </a:p>
          <a:p>
            <a:pPr>
              <a:buFont typeface="Arial" panose="020B0604020202020204" pitchFamily="34" charset="0"/>
              <a:buChar char="•"/>
            </a:pPr>
            <a:r>
              <a:rPr lang="tr-TR" dirty="0" err="1"/>
              <a:t>Prysmian</a:t>
            </a:r>
            <a:r>
              <a:rPr lang="tr-TR" dirty="0"/>
              <a:t> </a:t>
            </a:r>
            <a:r>
              <a:rPr lang="tr-TR" dirty="0" err="1"/>
              <a:t>Cables</a:t>
            </a:r>
            <a:r>
              <a:rPr lang="tr-TR" dirty="0"/>
              <a:t>, (2008). </a:t>
            </a:r>
            <a:r>
              <a:rPr lang="tr-TR" dirty="0" err="1"/>
              <a:t>Prysmian</a:t>
            </a:r>
            <a:r>
              <a:rPr lang="tr-TR" dirty="0"/>
              <a:t> Kablo ve Sistemler Çalışması, Yayın No:1, Bursa</a:t>
            </a:r>
          </a:p>
          <a:p>
            <a:pPr>
              <a:buFont typeface="Arial" panose="020B0604020202020204" pitchFamily="34" charset="0"/>
              <a:buChar char="•"/>
            </a:pPr>
            <a:r>
              <a:rPr lang="tr-TR" dirty="0"/>
              <a:t>Elektrik.gen.tr, Fiber Optik – Optik İletime Giriş, www.elektrik.gen.tr/</a:t>
            </a:r>
            <a:r>
              <a:rPr lang="tr-TR" dirty="0" err="1"/>
              <a:t>icerik</a:t>
            </a:r>
            <a:r>
              <a:rPr lang="tr-TR" dirty="0"/>
              <a:t>/</a:t>
            </a:r>
            <a:r>
              <a:rPr lang="tr-TR" dirty="0" err="1"/>
              <a:t>fiberoptik</a:t>
            </a:r>
            <a:r>
              <a:rPr lang="tr-TR" dirty="0"/>
              <a:t>, 25 Mart 2011.</a:t>
            </a:r>
          </a:p>
          <a:p>
            <a:pPr>
              <a:buFont typeface="Arial" panose="020B0604020202020204" pitchFamily="34" charset="0"/>
              <a:buChar char="•"/>
            </a:pPr>
            <a:r>
              <a:rPr lang="en-US" dirty="0" err="1"/>
              <a:t>Azadeh</a:t>
            </a:r>
            <a:r>
              <a:rPr lang="en-US" dirty="0"/>
              <a:t>, M., (2009). Fiber Optics Engineering, Springer, </a:t>
            </a:r>
            <a:r>
              <a:rPr lang="en-US" dirty="0" err="1"/>
              <a:t>NewYork</a:t>
            </a:r>
            <a:r>
              <a:rPr lang="en-US" dirty="0"/>
              <a:t>.</a:t>
            </a:r>
            <a:endParaRPr lang="tr-TR" dirty="0"/>
          </a:p>
          <a:p>
            <a:pPr>
              <a:buFont typeface="Arial" panose="020B0604020202020204" pitchFamily="34" charset="0"/>
              <a:buChar char="•"/>
            </a:pPr>
            <a:r>
              <a:rPr lang="en-US" dirty="0"/>
              <a:t>Lam, C. F., (2007). Passive Optical Networks Principles and Practice, Academic Press Elsevier, Burlington</a:t>
            </a:r>
            <a:endParaRPr lang="tr-TR" dirty="0"/>
          </a:p>
        </p:txBody>
      </p:sp>
    </p:spTree>
    <p:extLst>
      <p:ext uri="{BB962C8B-B14F-4D97-AF65-F5344CB8AC3E}">
        <p14:creationId xmlns:p14="http://schemas.microsoft.com/office/powerpoint/2010/main" val="99459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25717-4358-479A-9013-46943B59C5E6}"/>
              </a:ext>
            </a:extLst>
          </p:cNvPr>
          <p:cNvSpPr>
            <a:spLocks noGrp="1"/>
          </p:cNvSpPr>
          <p:nvPr>
            <p:ph type="title"/>
          </p:nvPr>
        </p:nvSpPr>
        <p:spPr>
          <a:xfrm>
            <a:off x="937392" y="1531457"/>
            <a:ext cx="8596668" cy="1320800"/>
          </a:xfrm>
        </p:spPr>
        <p:txBody>
          <a:bodyPr/>
          <a:lstStyle/>
          <a:p>
            <a:r>
              <a:rPr lang="tr-TR" b="1" dirty="0">
                <a:solidFill>
                  <a:schemeClr val="tx1">
                    <a:lumMod val="75000"/>
                    <a:lumOff val="25000"/>
                  </a:schemeClr>
                </a:solidFill>
              </a:rPr>
              <a:t>Pasif Optik Ağ Sistem Bileşenleri</a:t>
            </a:r>
          </a:p>
        </p:txBody>
      </p:sp>
      <p:sp>
        <p:nvSpPr>
          <p:cNvPr id="3" name="İçerik Yer Tutucusu 2">
            <a:extLst>
              <a:ext uri="{FF2B5EF4-FFF2-40B4-BE49-F238E27FC236}">
                <a16:creationId xmlns:a16="http://schemas.microsoft.com/office/drawing/2014/main" id="{A761D427-ED6C-4F4C-B862-744C8306420E}"/>
              </a:ext>
            </a:extLst>
          </p:cNvPr>
          <p:cNvSpPr>
            <a:spLocks noGrp="1"/>
          </p:cNvSpPr>
          <p:nvPr>
            <p:ph idx="1"/>
          </p:nvPr>
        </p:nvSpPr>
        <p:spPr>
          <a:xfrm>
            <a:off x="937392" y="2544727"/>
            <a:ext cx="8596668" cy="3880773"/>
          </a:xfrm>
        </p:spPr>
        <p:txBody>
          <a:bodyPr/>
          <a:lstStyle/>
          <a:p>
            <a:r>
              <a:rPr lang="tr-TR" dirty="0"/>
              <a:t>OLT(Optical </a:t>
            </a:r>
            <a:r>
              <a:rPr lang="tr-TR" dirty="0" err="1"/>
              <a:t>Line</a:t>
            </a:r>
            <a:r>
              <a:rPr lang="tr-TR" dirty="0"/>
              <a:t> </a:t>
            </a:r>
            <a:r>
              <a:rPr lang="tr-TR" dirty="0" err="1"/>
              <a:t>Termination</a:t>
            </a:r>
            <a:r>
              <a:rPr lang="tr-TR" dirty="0"/>
              <a:t>, Optik Hat Sonlandırıcı)</a:t>
            </a:r>
          </a:p>
          <a:p>
            <a:r>
              <a:rPr lang="tr-TR" dirty="0"/>
              <a:t>ONU (Optical Network </a:t>
            </a:r>
            <a:r>
              <a:rPr lang="tr-TR" dirty="0" err="1"/>
              <a:t>Unit</a:t>
            </a:r>
            <a:r>
              <a:rPr lang="tr-TR" dirty="0"/>
              <a:t>, Optik Ağ Ünitesi)</a:t>
            </a:r>
          </a:p>
          <a:p>
            <a:r>
              <a:rPr lang="tr-TR" dirty="0"/>
              <a:t>Fiber Kablolar</a:t>
            </a:r>
          </a:p>
        </p:txBody>
      </p:sp>
    </p:spTree>
    <p:extLst>
      <p:ext uri="{BB962C8B-B14F-4D97-AF65-F5344CB8AC3E}">
        <p14:creationId xmlns:p14="http://schemas.microsoft.com/office/powerpoint/2010/main" val="129191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634653-AE57-4A2A-83AE-B9E6ED2A890C}"/>
              </a:ext>
            </a:extLst>
          </p:cNvPr>
          <p:cNvSpPr>
            <a:spLocks noGrp="1"/>
          </p:cNvSpPr>
          <p:nvPr>
            <p:ph type="title"/>
          </p:nvPr>
        </p:nvSpPr>
        <p:spPr>
          <a:xfrm>
            <a:off x="744445" y="1314276"/>
            <a:ext cx="8190328" cy="879013"/>
          </a:xfrm>
        </p:spPr>
        <p:txBody>
          <a:bodyPr>
            <a:normAutofit fontScale="90000"/>
          </a:bodyPr>
          <a:lstStyle/>
          <a:p>
            <a:r>
              <a:rPr lang="tr-TR" b="1" dirty="0">
                <a:solidFill>
                  <a:schemeClr val="tx1">
                    <a:lumMod val="75000"/>
                    <a:lumOff val="25000"/>
                  </a:schemeClr>
                </a:solidFill>
              </a:rPr>
              <a:t>Pasif Optik Ağ Sistem Bileşenleri</a:t>
            </a:r>
            <a:br>
              <a:rPr lang="tr-TR" b="1" dirty="0">
                <a:solidFill>
                  <a:schemeClr val="tx1">
                    <a:lumMod val="75000"/>
                    <a:lumOff val="25000"/>
                  </a:schemeClr>
                </a:solidFill>
              </a:rPr>
            </a:br>
            <a:r>
              <a:rPr lang="tr-TR" sz="3100" dirty="0">
                <a:solidFill>
                  <a:schemeClr val="tx1">
                    <a:lumMod val="75000"/>
                    <a:lumOff val="25000"/>
                  </a:schemeClr>
                </a:solidFill>
              </a:rPr>
              <a:t>OLT(Optical </a:t>
            </a:r>
            <a:r>
              <a:rPr lang="tr-TR" sz="3100" dirty="0" err="1">
                <a:solidFill>
                  <a:schemeClr val="tx1">
                    <a:lumMod val="75000"/>
                    <a:lumOff val="25000"/>
                  </a:schemeClr>
                </a:solidFill>
              </a:rPr>
              <a:t>Line</a:t>
            </a:r>
            <a:r>
              <a:rPr lang="tr-TR" sz="3100" dirty="0">
                <a:solidFill>
                  <a:schemeClr val="tx1">
                    <a:lumMod val="75000"/>
                    <a:lumOff val="25000"/>
                  </a:schemeClr>
                </a:solidFill>
              </a:rPr>
              <a:t> </a:t>
            </a:r>
            <a:r>
              <a:rPr lang="tr-TR" sz="3100" dirty="0" err="1">
                <a:solidFill>
                  <a:schemeClr val="tx1">
                    <a:lumMod val="75000"/>
                    <a:lumOff val="25000"/>
                  </a:schemeClr>
                </a:solidFill>
              </a:rPr>
              <a:t>Termination</a:t>
            </a:r>
            <a:r>
              <a:rPr lang="tr-TR" sz="3100" dirty="0">
                <a:solidFill>
                  <a:schemeClr val="tx1">
                    <a:lumMod val="75000"/>
                    <a:lumOff val="25000"/>
                  </a:schemeClr>
                </a:solidFill>
              </a:rPr>
              <a:t>)</a:t>
            </a:r>
          </a:p>
        </p:txBody>
      </p:sp>
      <p:sp>
        <p:nvSpPr>
          <p:cNvPr id="3" name="İçerik Yer Tutucusu 2">
            <a:extLst>
              <a:ext uri="{FF2B5EF4-FFF2-40B4-BE49-F238E27FC236}">
                <a16:creationId xmlns:a16="http://schemas.microsoft.com/office/drawing/2014/main" id="{C93D4510-F66C-4732-8115-5AEE4319EB47}"/>
              </a:ext>
            </a:extLst>
          </p:cNvPr>
          <p:cNvSpPr>
            <a:spLocks noGrp="1"/>
          </p:cNvSpPr>
          <p:nvPr>
            <p:ph idx="1"/>
          </p:nvPr>
        </p:nvSpPr>
        <p:spPr>
          <a:xfrm>
            <a:off x="677334" y="2537237"/>
            <a:ext cx="8596668" cy="3880773"/>
          </a:xfrm>
        </p:spPr>
        <p:txBody>
          <a:bodyPr/>
          <a:lstStyle/>
          <a:p>
            <a:r>
              <a:rPr lang="tr-TR" dirty="0"/>
              <a:t>OLT cihazı, merkezi ekipmandır. Merkez ofise yerleştirilen bu birim, verinin optik dağıtım ağı boyunca çift yönlü olarak iletilmesini sağlar. </a:t>
            </a:r>
          </a:p>
          <a:p>
            <a:r>
              <a:rPr lang="tr-TR" dirty="0"/>
              <a:t>Kısaca OLT cihazı, aşağı yöndeki iletim için şehir içi ağdan aldığı ses, veri ve video trafiğini tüm ONT cihazlarına dağıtır. Yukarı yönde ise aşağı yöndeki iletimin tam tersine farklı içerik ve çeşitteki verilerin alınıp şehir içi dağıtımından sorumludur. </a:t>
            </a:r>
          </a:p>
        </p:txBody>
      </p:sp>
    </p:spTree>
    <p:extLst>
      <p:ext uri="{BB962C8B-B14F-4D97-AF65-F5344CB8AC3E}">
        <p14:creationId xmlns:p14="http://schemas.microsoft.com/office/powerpoint/2010/main" val="270982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2FDDD-9190-4927-9673-507A47B64E9C}"/>
              </a:ext>
            </a:extLst>
          </p:cNvPr>
          <p:cNvSpPr>
            <a:spLocks noGrp="1"/>
          </p:cNvSpPr>
          <p:nvPr>
            <p:ph type="title"/>
          </p:nvPr>
        </p:nvSpPr>
        <p:spPr>
          <a:xfrm>
            <a:off x="861892" y="902383"/>
            <a:ext cx="8596668" cy="1320800"/>
          </a:xfrm>
        </p:spPr>
        <p:txBody>
          <a:bodyPr/>
          <a:lstStyle/>
          <a:p>
            <a:r>
              <a:rPr lang="tr-TR" b="1" dirty="0">
                <a:solidFill>
                  <a:schemeClr val="tx1">
                    <a:lumMod val="75000"/>
                    <a:lumOff val="25000"/>
                  </a:schemeClr>
                </a:solidFill>
              </a:rPr>
              <a:t>Pasif Optik Ağ Sistem Bileşenleri</a:t>
            </a:r>
            <a:br>
              <a:rPr lang="tr-TR" b="1" dirty="0">
                <a:solidFill>
                  <a:schemeClr val="tx1">
                    <a:lumMod val="75000"/>
                    <a:lumOff val="25000"/>
                  </a:schemeClr>
                </a:solidFill>
              </a:rPr>
            </a:br>
            <a:r>
              <a:rPr lang="tr-TR" sz="2800" dirty="0">
                <a:solidFill>
                  <a:schemeClr val="tx1">
                    <a:lumMod val="75000"/>
                    <a:lumOff val="25000"/>
                  </a:schemeClr>
                </a:solidFill>
              </a:rPr>
              <a:t>OLT BÖLÜMLERİ</a:t>
            </a:r>
          </a:p>
        </p:txBody>
      </p:sp>
      <p:sp>
        <p:nvSpPr>
          <p:cNvPr id="3" name="İçerik Yer Tutucusu 2">
            <a:extLst>
              <a:ext uri="{FF2B5EF4-FFF2-40B4-BE49-F238E27FC236}">
                <a16:creationId xmlns:a16="http://schemas.microsoft.com/office/drawing/2014/main" id="{EEA7D8B9-38BB-4AD8-93AB-99170C6FD831}"/>
              </a:ext>
            </a:extLst>
          </p:cNvPr>
          <p:cNvSpPr>
            <a:spLocks noGrp="1"/>
          </p:cNvSpPr>
          <p:nvPr>
            <p:ph idx="1"/>
          </p:nvPr>
        </p:nvSpPr>
        <p:spPr>
          <a:xfrm>
            <a:off x="861892" y="2611938"/>
            <a:ext cx="8596668" cy="3880773"/>
          </a:xfrm>
        </p:spPr>
        <p:txBody>
          <a:bodyPr/>
          <a:lstStyle/>
          <a:p>
            <a:r>
              <a:rPr lang="tr-TR" dirty="0" err="1"/>
              <a:t>Olt</a:t>
            </a:r>
            <a:r>
              <a:rPr lang="tr-TR" dirty="0"/>
              <a:t> kasası: </a:t>
            </a:r>
          </a:p>
          <a:p>
            <a:pPr lvl="1"/>
            <a:r>
              <a:rPr lang="tr-TR" dirty="0"/>
              <a:t>Güç kaynağı</a:t>
            </a:r>
          </a:p>
          <a:p>
            <a:pPr lvl="1"/>
            <a:r>
              <a:rPr lang="tr-TR" dirty="0"/>
              <a:t>Fan ve kart yuvaları bulunur</a:t>
            </a:r>
          </a:p>
          <a:p>
            <a:r>
              <a:rPr lang="tr-TR" dirty="0" err="1"/>
              <a:t>Uplink</a:t>
            </a:r>
            <a:r>
              <a:rPr lang="tr-TR" dirty="0"/>
              <a:t> kartı:</a:t>
            </a:r>
          </a:p>
          <a:p>
            <a:pPr lvl="1"/>
            <a:r>
              <a:rPr lang="tr-TR" dirty="0" err="1"/>
              <a:t>ONT’lerden</a:t>
            </a:r>
            <a:r>
              <a:rPr lang="tr-TR" dirty="0"/>
              <a:t> aldığı veri trafiğini uygun şekilde yüksek hızlarda </a:t>
            </a:r>
            <a:r>
              <a:rPr lang="tr-TR" dirty="0" err="1"/>
              <a:t>anahtarlayarak</a:t>
            </a:r>
            <a:r>
              <a:rPr lang="tr-TR" dirty="0"/>
              <a:t> şehir içi ağa doğru yönlendirir, PON ve kontrol modüllerinden oluşur.</a:t>
            </a:r>
          </a:p>
        </p:txBody>
      </p:sp>
      <p:pic>
        <p:nvPicPr>
          <p:cNvPr id="7" name="Resim 6">
            <a:extLst>
              <a:ext uri="{FF2B5EF4-FFF2-40B4-BE49-F238E27FC236}">
                <a16:creationId xmlns:a16="http://schemas.microsoft.com/office/drawing/2014/main" id="{B642FF57-3CA2-4BFF-8616-D814184C8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017" y="1827692"/>
            <a:ext cx="3157020" cy="201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827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A13984-DD15-4DA4-A487-A9BADFF6CD64}"/>
              </a:ext>
            </a:extLst>
          </p:cNvPr>
          <p:cNvSpPr>
            <a:spLocks noGrp="1"/>
          </p:cNvSpPr>
          <p:nvPr>
            <p:ph type="title"/>
          </p:nvPr>
        </p:nvSpPr>
        <p:spPr>
          <a:xfrm>
            <a:off x="708330" y="1116740"/>
            <a:ext cx="8596668" cy="1320800"/>
          </a:xfrm>
        </p:spPr>
        <p:txBody>
          <a:bodyPr/>
          <a:lstStyle/>
          <a:p>
            <a:r>
              <a:rPr lang="tr-TR" b="1" dirty="0">
                <a:solidFill>
                  <a:schemeClr val="tx1">
                    <a:lumMod val="75000"/>
                    <a:lumOff val="25000"/>
                  </a:schemeClr>
                </a:solidFill>
              </a:rPr>
              <a:t>Pasif Optik Ağ Sistem Bileşenleri</a:t>
            </a:r>
            <a:br>
              <a:rPr lang="tr-TR" b="1" dirty="0">
                <a:solidFill>
                  <a:schemeClr val="tx1">
                    <a:lumMod val="75000"/>
                    <a:lumOff val="25000"/>
                  </a:schemeClr>
                </a:solidFill>
              </a:rPr>
            </a:br>
            <a:r>
              <a:rPr lang="tr-TR" sz="2800" dirty="0">
                <a:solidFill>
                  <a:schemeClr val="tx1">
                    <a:lumMod val="75000"/>
                    <a:lumOff val="25000"/>
                  </a:schemeClr>
                </a:solidFill>
              </a:rPr>
              <a:t>ONU(Optical Network </a:t>
            </a:r>
            <a:r>
              <a:rPr lang="tr-TR" sz="2800" dirty="0" err="1">
                <a:solidFill>
                  <a:schemeClr val="tx1">
                    <a:lumMod val="75000"/>
                    <a:lumOff val="25000"/>
                  </a:schemeClr>
                </a:solidFill>
              </a:rPr>
              <a:t>Unit</a:t>
            </a:r>
            <a:r>
              <a:rPr lang="tr-TR" sz="2800" dirty="0">
                <a:solidFill>
                  <a:schemeClr val="tx1">
                    <a:lumMod val="75000"/>
                    <a:lumOff val="25000"/>
                  </a:schemeClr>
                </a:solidFill>
              </a:rPr>
              <a:t>)</a:t>
            </a:r>
          </a:p>
        </p:txBody>
      </p:sp>
      <p:sp>
        <p:nvSpPr>
          <p:cNvPr id="3" name="İçerik Yer Tutucusu 2">
            <a:extLst>
              <a:ext uri="{FF2B5EF4-FFF2-40B4-BE49-F238E27FC236}">
                <a16:creationId xmlns:a16="http://schemas.microsoft.com/office/drawing/2014/main" id="{E9157119-BC17-4773-B618-DA3662FB411F}"/>
              </a:ext>
            </a:extLst>
          </p:cNvPr>
          <p:cNvSpPr>
            <a:spLocks noGrp="1"/>
          </p:cNvSpPr>
          <p:nvPr>
            <p:ph idx="1"/>
          </p:nvPr>
        </p:nvSpPr>
        <p:spPr>
          <a:xfrm>
            <a:off x="623090" y="2695280"/>
            <a:ext cx="7637507" cy="1597751"/>
          </a:xfrm>
        </p:spPr>
        <p:txBody>
          <a:bodyPr/>
          <a:lstStyle/>
          <a:p>
            <a:r>
              <a:rPr lang="tr-TR" dirty="0"/>
              <a:t>ONU birimi, doğrudan kullanıcının evine ya da işyerine yerleştirilir. ONT cihazı gerekli elektriksel-optik dönüşümleri sağlayarak optik ağ içerisinde bağlantı noktası oluşturur. ONT hizmeti verilen hizmete göre farklı haberleşme servislerini sağlayabilir.</a:t>
            </a:r>
          </a:p>
        </p:txBody>
      </p:sp>
    </p:spTree>
    <p:extLst>
      <p:ext uri="{BB962C8B-B14F-4D97-AF65-F5344CB8AC3E}">
        <p14:creationId xmlns:p14="http://schemas.microsoft.com/office/powerpoint/2010/main" val="240147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26A3D9-826B-4978-BBD1-81A03F5C5C85}"/>
              </a:ext>
            </a:extLst>
          </p:cNvPr>
          <p:cNvSpPr>
            <a:spLocks noGrp="1"/>
          </p:cNvSpPr>
          <p:nvPr>
            <p:ph type="title"/>
          </p:nvPr>
        </p:nvSpPr>
        <p:spPr>
          <a:xfrm>
            <a:off x="744446" y="685101"/>
            <a:ext cx="8596668" cy="1320800"/>
          </a:xfrm>
        </p:spPr>
        <p:txBody>
          <a:bodyPr/>
          <a:lstStyle/>
          <a:p>
            <a:r>
              <a:rPr lang="tr-TR" b="1" dirty="0">
                <a:solidFill>
                  <a:schemeClr val="tx1">
                    <a:lumMod val="75000"/>
                    <a:lumOff val="25000"/>
                  </a:schemeClr>
                </a:solidFill>
              </a:rPr>
              <a:t>Pasif Optik Ağ Topoloji Çeşitleri</a:t>
            </a:r>
          </a:p>
        </p:txBody>
      </p:sp>
      <p:sp>
        <p:nvSpPr>
          <p:cNvPr id="3" name="İçerik Yer Tutucusu 2">
            <a:extLst>
              <a:ext uri="{FF2B5EF4-FFF2-40B4-BE49-F238E27FC236}">
                <a16:creationId xmlns:a16="http://schemas.microsoft.com/office/drawing/2014/main" id="{A33479C1-2F7A-4D21-9791-CEEBC56C4276}"/>
              </a:ext>
            </a:extLst>
          </p:cNvPr>
          <p:cNvSpPr>
            <a:spLocks noGrp="1"/>
          </p:cNvSpPr>
          <p:nvPr>
            <p:ph idx="1"/>
          </p:nvPr>
        </p:nvSpPr>
        <p:spPr>
          <a:xfrm>
            <a:off x="677334" y="1783085"/>
            <a:ext cx="8596668" cy="1421510"/>
          </a:xfrm>
        </p:spPr>
        <p:txBody>
          <a:bodyPr/>
          <a:lstStyle/>
          <a:p>
            <a:r>
              <a:rPr lang="tr-TR" dirty="0"/>
              <a:t>Pasif optik ağlarda ağ tipi olarak </a:t>
            </a:r>
            <a:r>
              <a:rPr lang="tr-TR" dirty="0" err="1"/>
              <a:t>bus</a:t>
            </a:r>
            <a:r>
              <a:rPr lang="tr-TR" dirty="0"/>
              <a:t> topoloji, halka topoloji, yıldız topoloji, ağaç topoloji ve örgü topoloji gibi yapı tipleri abone </a:t>
            </a:r>
            <a:r>
              <a:rPr lang="tr-TR" dirty="0" err="1"/>
              <a:t>lokasyonları</a:t>
            </a:r>
            <a:r>
              <a:rPr lang="tr-TR" dirty="0"/>
              <a:t> fiziksel özellikleri, çevre şartları ve maliyet göz önünde bulundurularak kullanılmaktadır</a:t>
            </a:r>
          </a:p>
        </p:txBody>
      </p:sp>
      <p:pic>
        <p:nvPicPr>
          <p:cNvPr id="5" name="Resim 4">
            <a:extLst>
              <a:ext uri="{FF2B5EF4-FFF2-40B4-BE49-F238E27FC236}">
                <a16:creationId xmlns:a16="http://schemas.microsoft.com/office/drawing/2014/main" id="{11F2C3A0-6680-4355-83D8-D37171C4F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745" y="3204595"/>
            <a:ext cx="4725969" cy="25921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2526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FFC62-82F3-44E9-B7E4-29896A30E459}"/>
              </a:ext>
            </a:extLst>
          </p:cNvPr>
          <p:cNvSpPr>
            <a:spLocks noGrp="1"/>
          </p:cNvSpPr>
          <p:nvPr>
            <p:ph type="title"/>
          </p:nvPr>
        </p:nvSpPr>
        <p:spPr>
          <a:xfrm>
            <a:off x="677334" y="609600"/>
            <a:ext cx="8596668" cy="959141"/>
          </a:xfrm>
        </p:spPr>
        <p:txBody>
          <a:bodyPr/>
          <a:lstStyle/>
          <a:p>
            <a:r>
              <a:rPr lang="tr-TR" b="1" dirty="0">
                <a:solidFill>
                  <a:schemeClr val="tx1">
                    <a:lumMod val="75000"/>
                    <a:lumOff val="25000"/>
                  </a:schemeClr>
                </a:solidFill>
              </a:rPr>
              <a:t>Pasif Elemanlar</a:t>
            </a:r>
          </a:p>
        </p:txBody>
      </p:sp>
      <p:sp>
        <p:nvSpPr>
          <p:cNvPr id="3" name="İçerik Yer Tutucusu 2">
            <a:extLst>
              <a:ext uri="{FF2B5EF4-FFF2-40B4-BE49-F238E27FC236}">
                <a16:creationId xmlns:a16="http://schemas.microsoft.com/office/drawing/2014/main" id="{1E88CD2E-3484-428B-BE37-D0E9DA36151D}"/>
              </a:ext>
            </a:extLst>
          </p:cNvPr>
          <p:cNvSpPr>
            <a:spLocks noGrp="1"/>
          </p:cNvSpPr>
          <p:nvPr>
            <p:ph idx="1"/>
          </p:nvPr>
        </p:nvSpPr>
        <p:spPr>
          <a:xfrm>
            <a:off x="677334" y="1568741"/>
            <a:ext cx="8596668" cy="3880773"/>
          </a:xfrm>
        </p:spPr>
        <p:txBody>
          <a:bodyPr/>
          <a:lstStyle/>
          <a:p>
            <a:pPr marL="0" indent="0">
              <a:buNone/>
            </a:pPr>
            <a:r>
              <a:rPr lang="tr-TR" dirty="0"/>
              <a:t>Pasif optik ağlarda, OLT ve ONU arasında hiçbir aktif eleman bulunmaz, hepsi pasiftir.</a:t>
            </a:r>
          </a:p>
          <a:p>
            <a:pPr marL="0" indent="0">
              <a:buNone/>
            </a:pPr>
            <a:endParaRPr lang="tr-TR" dirty="0"/>
          </a:p>
          <a:p>
            <a:pPr marL="0" indent="0">
              <a:buNone/>
            </a:pPr>
            <a:r>
              <a:rPr lang="tr-TR" dirty="0"/>
              <a:t>ODN (Optical Distribution Network, Optik Dağıtım Ağı), genel olarak OLT ve ONT arasında iletimi sağlayan elemanları ve iletim ortamını ifade eder. </a:t>
            </a:r>
          </a:p>
          <a:p>
            <a:pPr marL="0" indent="0">
              <a:buNone/>
            </a:pPr>
            <a:r>
              <a:rPr lang="tr-TR" dirty="0"/>
              <a:t>Bu elemanlar: </a:t>
            </a:r>
          </a:p>
          <a:p>
            <a:pPr>
              <a:buFont typeface="Wingdings" panose="05000000000000000000" pitchFamily="2" charset="2"/>
              <a:buChar char="q"/>
            </a:pPr>
            <a:r>
              <a:rPr lang="tr-TR" dirty="0"/>
              <a:t> Bölücü, </a:t>
            </a:r>
          </a:p>
          <a:p>
            <a:pPr>
              <a:buFont typeface="Wingdings" panose="05000000000000000000" pitchFamily="2" charset="2"/>
              <a:buChar char="q"/>
            </a:pPr>
            <a:r>
              <a:rPr lang="tr-TR" dirty="0"/>
              <a:t> Fiber optik kablolar, </a:t>
            </a:r>
          </a:p>
          <a:p>
            <a:pPr>
              <a:buFont typeface="Wingdings" panose="05000000000000000000" pitchFamily="2" charset="2"/>
              <a:buChar char="q"/>
            </a:pPr>
            <a:r>
              <a:rPr lang="tr-TR" dirty="0"/>
              <a:t> Ek kutusu ve saha dolabı gibi pasif elemanlardır.</a:t>
            </a:r>
          </a:p>
        </p:txBody>
      </p:sp>
    </p:spTree>
    <p:extLst>
      <p:ext uri="{BB962C8B-B14F-4D97-AF65-F5344CB8AC3E}">
        <p14:creationId xmlns:p14="http://schemas.microsoft.com/office/powerpoint/2010/main" val="299583007"/>
      </p:ext>
    </p:extLst>
  </p:cSld>
  <p:clrMapOvr>
    <a:masterClrMapping/>
  </p:clrMapOvr>
</p:sld>
</file>

<file path=ppt/theme/theme1.xml><?xml version="1.0" encoding="utf-8"?>
<a:theme xmlns:a="http://schemas.openxmlformats.org/drawingml/2006/main" name="Yüzeyler">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1582</Words>
  <Application>Microsoft Office PowerPoint</Application>
  <PresentationFormat>Geniş ekran</PresentationFormat>
  <Paragraphs>138</Paragraphs>
  <Slides>32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32</vt:i4>
      </vt:variant>
    </vt:vector>
  </HeadingPairs>
  <TitlesOfParts>
    <vt:vector size="37" baseType="lpstr">
      <vt:lpstr>Arial</vt:lpstr>
      <vt:lpstr>Trebuchet MS</vt:lpstr>
      <vt:lpstr>Wingdings</vt:lpstr>
      <vt:lpstr>Wingdings 3</vt:lpstr>
      <vt:lpstr>Yüzeyler</vt:lpstr>
      <vt:lpstr>PASİF OPTİK AĞLAR</vt:lpstr>
      <vt:lpstr>Amaç:</vt:lpstr>
      <vt:lpstr>Pasif Optik Ağ Nedir ?</vt:lpstr>
      <vt:lpstr>Pasif Optik Ağ Sistem Bileşenleri</vt:lpstr>
      <vt:lpstr>Pasif Optik Ağ Sistem Bileşenleri OLT(Optical Line Termination)</vt:lpstr>
      <vt:lpstr>Pasif Optik Ağ Sistem Bileşenleri OLT BÖLÜMLERİ</vt:lpstr>
      <vt:lpstr>Pasif Optik Ağ Sistem Bileşenleri ONU(Optical Network Unit)</vt:lpstr>
      <vt:lpstr>Pasif Optik Ağ Topoloji Çeşitleri</vt:lpstr>
      <vt:lpstr>Pasif Elemanlar</vt:lpstr>
      <vt:lpstr>Pasif Elemanlar Fiber Optik Kablolar </vt:lpstr>
      <vt:lpstr>PowerPoint Sunusu</vt:lpstr>
      <vt:lpstr>Pasif Elemanlar Fiber Optik Kablolar</vt:lpstr>
      <vt:lpstr>Pasif Elemanlar Bölücüler</vt:lpstr>
      <vt:lpstr>Pasif Elemanlar / Bölücüler  Geriye Dönüş Kaybı (Return Loss)</vt:lpstr>
      <vt:lpstr>Pasif Elemanlar / Bölücüler Araya Giriş Kaybı (Insertion Loss)</vt:lpstr>
      <vt:lpstr>Pasif Elemanlar / Bölücüler Tek Biçimlilik (Uniformity)</vt:lpstr>
      <vt:lpstr>Pasif Elemanlar / Bölücüler Polarization Dependent Loss (PDL)</vt:lpstr>
      <vt:lpstr>Pasif Elemanlar / Bölücüler Yönlendirilebilirlik (Directivity)</vt:lpstr>
      <vt:lpstr>Dalgaboyu Bölmeli Çoğullamalı ve Zaman Bölmeli Çoğullamalı Pasif Optik Ağlar</vt:lpstr>
      <vt:lpstr>WDMA(Dalgaboyu Bölmeli Çoğullamalı) Pasif Optik Ağlar</vt:lpstr>
      <vt:lpstr>TDMA(Zaman Bölmeli Çoğullamalı) Pasif Optik Ağlar</vt:lpstr>
      <vt:lpstr>Pasif Optik Ağ Çeşitleri</vt:lpstr>
      <vt:lpstr>Pasif Optik Ağ Çeşitleri TPON/APON/BPON </vt:lpstr>
      <vt:lpstr>APON anahtarlama yapısı</vt:lpstr>
      <vt:lpstr>Pasif Optik Ağ Çeşitleri EPON</vt:lpstr>
      <vt:lpstr>Pasif Optik Ağ Çeşitleri /Epon EPON ağaç topolojisi</vt:lpstr>
      <vt:lpstr>Pasif Optik Ağ Çeşitleri GPON</vt:lpstr>
      <vt:lpstr>Pasif Optik Ağ Çeşitleri / GPON GPON katmanlı yapısı </vt:lpstr>
      <vt:lpstr>Pasif Optik Ağ Çeşitleri GEPON</vt:lpstr>
      <vt:lpstr>Pasif Optik Ağ Çeşitleri BPON-GPON-GePON karşılaştırılması</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PASİF OPTİK AĞLAR</dc:title>
  <dc:creator>Beyzanur Demir</dc:creator>
  <cp:lastModifiedBy>Beyzanur Demir</cp:lastModifiedBy>
  <cp:revision>12</cp:revision>
  <dcterms:created xsi:type="dcterms:W3CDTF">2021-05-23T14:29:59Z</dcterms:created>
  <dcterms:modified xsi:type="dcterms:W3CDTF">2021-05-23T16:45:09Z</dcterms:modified>
</cp:coreProperties>
</file>