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7"/>
  </p:notesMasterIdLst>
  <p:handoutMasterIdLst>
    <p:handoutMasterId r:id="rId18"/>
  </p:handout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9900"/>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1" autoAdjust="0"/>
    <p:restoredTop sz="94660"/>
  </p:normalViewPr>
  <p:slideViewPr>
    <p:cSldViewPr snapToGrid="0">
      <p:cViewPr varScale="1">
        <p:scale>
          <a:sx n="107" d="100"/>
          <a:sy n="107" d="100"/>
        </p:scale>
        <p:origin x="34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30149713-49C3-4999-92B4-E05B099C583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27370632-C4D1-440D-BFB9-8CACEFF6C8B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3FDBBA2D-AA24-4AFF-839B-9F312CEE755F}"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61563" y="6400800"/>
            <a:ext cx="3276600" cy="457200"/>
          </a:xfrm>
          <a:prstGeom prst="rect">
            <a:avLst/>
          </a:prstGeom>
          <a:noFill/>
          <a:ln w="9525">
            <a:noFill/>
            <a:miter lim="800000"/>
            <a:headEnd/>
            <a:tailEnd/>
          </a:ln>
          <a:effectLst/>
        </p:spPr>
        <p:txBody>
          <a:bodyPr lIns="45720" rIns="45720" anchor="ctr" anchorCtr="1"/>
          <a:lstStyle/>
          <a:p>
            <a:pPr algn="ctr"/>
            <a:r>
              <a:rPr lang="tr-TR" sz="1200" b="0" i="1" dirty="0" smtClean="0">
                <a:latin typeface="Comic Sans MS" pitchFamily="66" charset="0"/>
              </a:rPr>
              <a:t>Ali </a:t>
            </a:r>
            <a:r>
              <a:rPr lang="tr-TR" sz="1200" b="0" i="1" dirty="0" err="1" smtClean="0">
                <a:latin typeface="Comic Sans MS" pitchFamily="66" charset="0"/>
              </a:rPr>
              <a:t>Gülbağ</a:t>
            </a:r>
            <a:r>
              <a:rPr lang="en-US" sz="1200" b="0" i="1" dirty="0" smtClean="0">
                <a:latin typeface="Comic Sans MS" pitchFamily="66" charset="0"/>
              </a:rPr>
              <a:t> (Translated by Sinan </a:t>
            </a:r>
            <a:r>
              <a:rPr lang="en-US" sz="1200" b="0" i="1" dirty="0" err="1" smtClean="0">
                <a:latin typeface="Comic Sans MS" pitchFamily="66" charset="0"/>
              </a:rPr>
              <a:t>İlyas</a:t>
            </a:r>
            <a:r>
              <a:rPr lang="en-US" sz="1200" b="0" i="1" dirty="0" smtClean="0">
                <a:latin typeface="Comic Sans MS" pitchFamily="66" charset="0"/>
              </a:rPr>
              <a:t>)</a:t>
            </a:r>
            <a:endParaRPr lang="en-US" sz="1200" b="0" i="1"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09602" name="Rectangle 2"/>
          <p:cNvSpPr>
            <a:spLocks noGrp="1" noChangeArrowheads="1"/>
          </p:cNvSpPr>
          <p:nvPr>
            <p:ph type="title"/>
          </p:nvPr>
        </p:nvSpPr>
        <p:spPr/>
        <p:txBody>
          <a:bodyPr/>
          <a:lstStyle/>
          <a:p>
            <a:r>
              <a:rPr lang="en-US" sz="3600" b="1" dirty="0" smtClean="0"/>
              <a:t>Number Systems</a:t>
            </a:r>
            <a:endParaRPr lang="tr-TR" sz="3600" b="1" dirty="0"/>
          </a:p>
        </p:txBody>
      </p:sp>
      <p:sp>
        <p:nvSpPr>
          <p:cNvPr id="409603" name="Rectangle 3"/>
          <p:cNvSpPr>
            <a:spLocks noGrp="1" noChangeArrowheads="1"/>
          </p:cNvSpPr>
          <p:nvPr>
            <p:ph type="body" idx="1"/>
          </p:nvPr>
        </p:nvSpPr>
        <p:spPr>
          <a:xfrm>
            <a:off x="374650" y="1055688"/>
            <a:ext cx="8375650" cy="5078412"/>
          </a:xfrm>
        </p:spPr>
        <p:txBody>
          <a:bodyPr/>
          <a:lstStyle/>
          <a:p>
            <a:pPr marL="0" indent="0" algn="just">
              <a:buFontTx/>
              <a:buNone/>
            </a:pPr>
            <a:r>
              <a:rPr lang="en-US" sz="2400" b="1" dirty="0" smtClean="0">
                <a:solidFill>
                  <a:srgbClr val="FF0000"/>
                </a:solidFill>
              </a:rPr>
              <a:t>Last Week</a:t>
            </a:r>
            <a:endParaRPr lang="tr-TR" sz="2400" b="1" dirty="0" smtClean="0">
              <a:solidFill>
                <a:srgbClr val="FF0000"/>
              </a:solidFill>
            </a:endParaRPr>
          </a:p>
          <a:p>
            <a:pPr marL="0" indent="0" algn="just"/>
            <a:r>
              <a:rPr lang="en-US" sz="2400" b="1" dirty="0" smtClean="0"/>
              <a:t> Floating Point Numbers</a:t>
            </a:r>
            <a:endParaRPr lang="tr-TR" sz="2400" b="1" dirty="0" smtClean="0"/>
          </a:p>
          <a:p>
            <a:pPr marL="0" indent="0" algn="just"/>
            <a:r>
              <a:rPr lang="tr-TR" sz="2400" b="1" dirty="0" smtClean="0"/>
              <a:t> </a:t>
            </a:r>
            <a:r>
              <a:rPr lang="en-US" sz="2400" b="1" dirty="0" smtClean="0"/>
              <a:t>Arithmetic Operations on Signed Numbers</a:t>
            </a:r>
            <a:endParaRPr lang="tr-TR" sz="2400" b="1" dirty="0" smtClean="0"/>
          </a:p>
          <a:p>
            <a:pPr marL="0" indent="0" algn="just">
              <a:buFontTx/>
              <a:buNone/>
            </a:pPr>
            <a:r>
              <a:rPr lang="tr-TR" sz="2400" b="1" dirty="0" smtClean="0"/>
              <a:t>	</a:t>
            </a:r>
            <a:r>
              <a:rPr lang="en-US" sz="2400" b="1" dirty="0" smtClean="0"/>
              <a:t>Addition and Subtraction</a:t>
            </a:r>
            <a:endParaRPr lang="tr-TR" sz="2400" dirty="0" smtClean="0"/>
          </a:p>
          <a:p>
            <a:pPr marL="0" indent="0" algn="just">
              <a:buFontTx/>
              <a:buNone/>
            </a:pPr>
            <a:r>
              <a:rPr lang="tr-TR" sz="2400" b="1" dirty="0" smtClean="0"/>
              <a:t>	</a:t>
            </a:r>
            <a:r>
              <a:rPr lang="en-US" sz="2400" b="1" dirty="0" smtClean="0"/>
              <a:t>Multiplication and Division</a:t>
            </a:r>
            <a:endParaRPr lang="tr-TR" sz="2400" b="1" dirty="0" smtClean="0"/>
          </a:p>
          <a:p>
            <a:pPr marL="0" indent="0" algn="just">
              <a:buFontTx/>
              <a:buNone/>
            </a:pPr>
            <a:endParaRPr lang="tr-TR" sz="2400" b="1" dirty="0">
              <a:solidFill>
                <a:srgbClr val="FF0000"/>
              </a:solidFill>
            </a:endParaRPr>
          </a:p>
          <a:p>
            <a:pPr marL="0" indent="0" algn="just">
              <a:buFontTx/>
              <a:buNone/>
            </a:pPr>
            <a:r>
              <a:rPr lang="en-US" sz="2400" b="1" dirty="0" smtClean="0">
                <a:solidFill>
                  <a:srgbClr val="FF0000"/>
                </a:solidFill>
              </a:rPr>
              <a:t>This Week</a:t>
            </a:r>
            <a:endParaRPr lang="tr-TR" sz="2400" b="1" dirty="0" smtClean="0">
              <a:solidFill>
                <a:srgbClr val="FF0000"/>
              </a:solidFill>
            </a:endParaRPr>
          </a:p>
          <a:p>
            <a:pPr marL="0" indent="0" algn="just"/>
            <a:r>
              <a:rPr lang="tr-TR" sz="2400" b="1" dirty="0" smtClean="0"/>
              <a:t> </a:t>
            </a:r>
            <a:r>
              <a:rPr lang="en-US" sz="2400" b="1" dirty="0" smtClean="0"/>
              <a:t>Hexadecimal Number System</a:t>
            </a:r>
            <a:endParaRPr lang="tr-TR" sz="2400" b="1" dirty="0" smtClean="0"/>
          </a:p>
          <a:p>
            <a:pPr marL="0" indent="0" algn="just"/>
            <a:r>
              <a:rPr lang="tr-TR" sz="2400" b="1" dirty="0" smtClean="0">
                <a:solidFill>
                  <a:schemeClr val="tx1"/>
                </a:solidFill>
                <a:latin typeface="+mn-lt"/>
                <a:ea typeface="+mn-ea"/>
                <a:cs typeface="+mn-cs"/>
              </a:rPr>
              <a:t> </a:t>
            </a:r>
            <a:r>
              <a:rPr lang="en-US" sz="2400" b="1" dirty="0" smtClean="0">
                <a:solidFill>
                  <a:schemeClr val="tx1"/>
                </a:solidFill>
                <a:latin typeface="+mn-lt"/>
                <a:ea typeface="+mn-ea"/>
                <a:cs typeface="+mn-cs"/>
              </a:rPr>
              <a:t>Octal Number System</a:t>
            </a:r>
            <a:endParaRPr lang="tr-TR" sz="2400" b="1" dirty="0" smtClean="0">
              <a:solidFill>
                <a:schemeClr val="tx1"/>
              </a:solidFill>
              <a:latin typeface="+mn-lt"/>
              <a:ea typeface="+mn-ea"/>
              <a:cs typeface="+mn-cs"/>
            </a:endParaRPr>
          </a:p>
          <a:p>
            <a:pPr marL="0" indent="0" algn="just"/>
            <a:r>
              <a:rPr lang="tr-TR" sz="2400" b="1" dirty="0"/>
              <a:t> </a:t>
            </a:r>
            <a:r>
              <a:rPr lang="en-US" sz="2400" b="1" dirty="0" smtClean="0"/>
              <a:t>Conversion Between Hexadecimal/Octal/Decimal Systems</a:t>
            </a:r>
            <a:endParaRPr lang="tr-TR" sz="2400" b="1" dirty="0"/>
          </a:p>
          <a:p>
            <a:pPr marL="0" indent="0" algn="just">
              <a:buFontTx/>
              <a:buNone/>
            </a:pPr>
            <a:endParaRPr lang="tr-TR"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Subtraction on Hexadecimal Numbers</a:t>
            </a:r>
            <a:endParaRPr lang="tr-TR" sz="2400" dirty="0"/>
          </a:p>
        </p:txBody>
      </p:sp>
      <p:sp>
        <p:nvSpPr>
          <p:cNvPr id="3" name="2 İçerik Yer Tutucusu"/>
          <p:cNvSpPr>
            <a:spLocks noGrp="1"/>
          </p:cNvSpPr>
          <p:nvPr>
            <p:ph idx="1"/>
          </p:nvPr>
        </p:nvSpPr>
        <p:spPr>
          <a:xfrm>
            <a:off x="374650" y="874121"/>
            <a:ext cx="8375650" cy="5078412"/>
          </a:xfrm>
        </p:spPr>
        <p:txBody>
          <a:bodyPr/>
          <a:lstStyle/>
          <a:p>
            <a:pPr marL="0" indent="0" algn="just">
              <a:buNone/>
            </a:pPr>
            <a:r>
              <a:rPr lang="en-US" sz="2200" dirty="0" smtClean="0"/>
              <a:t>As you remember, we do binary subtraction by converting the second number to two’s complement and then adding up these two numbers.</a:t>
            </a:r>
            <a:endParaRPr lang="en-US" sz="2200" dirty="0" smtClean="0">
              <a:solidFill>
                <a:schemeClr val="tx1"/>
              </a:solidFill>
              <a:latin typeface="+mn-lt"/>
              <a:ea typeface="+mn-ea"/>
              <a:cs typeface="+mn-cs"/>
            </a:endParaRPr>
          </a:p>
          <a:p>
            <a:pPr marL="0" indent="0" algn="just">
              <a:buNone/>
            </a:pPr>
            <a:r>
              <a:rPr lang="en-US" sz="2200" dirty="0" smtClean="0">
                <a:solidFill>
                  <a:schemeClr val="tx1"/>
                </a:solidFill>
                <a:latin typeface="+mn-lt"/>
                <a:ea typeface="+mn-ea"/>
                <a:cs typeface="+mn-cs"/>
              </a:rPr>
              <a:t>We can use the same method </a:t>
            </a:r>
            <a:r>
              <a:rPr lang="en-US" sz="2200" dirty="0" smtClean="0"/>
              <a:t>to do hexadecimal subtraction. </a:t>
            </a:r>
            <a:r>
              <a:rPr lang="en-US" sz="2200" dirty="0" smtClean="0">
                <a:solidFill>
                  <a:schemeClr val="tx1"/>
                </a:solidFill>
                <a:latin typeface="+mn-lt"/>
                <a:ea typeface="+mn-ea"/>
                <a:cs typeface="+mn-cs"/>
              </a:rPr>
              <a:t>To do this, we first convert the second number to binary, calculate two’s complement, and convert back to hexadecimal. Then add the numbers.</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calculate </a:t>
            </a:r>
            <a:r>
              <a:rPr lang="tr-TR" sz="2200" dirty="0" smtClean="0">
                <a:solidFill>
                  <a:schemeClr val="tx1"/>
                </a:solidFill>
                <a:latin typeface="+mn-lt"/>
                <a:ea typeface="+mn-ea"/>
                <a:cs typeface="+mn-cs"/>
              </a:rPr>
              <a:t>25</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 - 1B</a:t>
            </a:r>
            <a:r>
              <a:rPr lang="tr-TR" sz="2200" baseline="-25000" dirty="0" smtClean="0">
                <a:solidFill>
                  <a:schemeClr val="tx1"/>
                </a:solidFill>
                <a:latin typeface="+mn-lt"/>
                <a:ea typeface="+mn-ea"/>
                <a:cs typeface="+mn-cs"/>
              </a:rPr>
              <a:t>16</a:t>
            </a:r>
            <a:endParaRPr lang="tr-TR" sz="2200" dirty="0">
              <a:solidFill>
                <a:schemeClr val="tx1"/>
              </a:solidFill>
              <a:latin typeface="+mn-lt"/>
              <a:ea typeface="+mn-ea"/>
              <a:cs typeface="+mn-cs"/>
            </a:endParaRPr>
          </a:p>
          <a:p>
            <a:pPr marL="0" indent="0" algn="just">
              <a:buNone/>
            </a:pPr>
            <a:r>
              <a:rPr lang="tr-TR" sz="2200" dirty="0">
                <a:solidFill>
                  <a:schemeClr val="tx1"/>
                </a:solidFill>
                <a:latin typeface="+mn-lt"/>
                <a:ea typeface="+mn-ea"/>
                <a:cs typeface="+mn-cs"/>
              </a:rPr>
              <a:t>1B</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 </a:t>
            </a:r>
            <a:r>
              <a:rPr lang="tr-TR" sz="2200" dirty="0" smtClean="0">
                <a:solidFill>
                  <a:schemeClr val="tx1"/>
                </a:solidFill>
                <a:latin typeface="+mn-lt"/>
                <a:ea typeface="+mn-ea"/>
                <a:cs typeface="+mn-cs"/>
              </a:rPr>
              <a:t>00011011</a:t>
            </a:r>
            <a:r>
              <a:rPr lang="tr-TR" sz="2200" baseline="-25000" dirty="0" smtClean="0">
                <a:solidFill>
                  <a:schemeClr val="tx1"/>
                </a:solidFill>
                <a:latin typeface="+mn-lt"/>
                <a:ea typeface="+mn-ea"/>
                <a:cs typeface="+mn-cs"/>
              </a:rPr>
              <a:t>2</a:t>
            </a:r>
            <a:r>
              <a:rPr lang="en-US" sz="2200" dirty="0" smtClean="0"/>
              <a:t>. Two’s complement of </a:t>
            </a:r>
            <a:r>
              <a:rPr lang="tr-TR" sz="2200" dirty="0" smtClean="0"/>
              <a:t>00011011</a:t>
            </a:r>
            <a:r>
              <a:rPr lang="en-US" sz="2200" dirty="0" smtClean="0"/>
              <a:t> is </a:t>
            </a:r>
            <a:r>
              <a:rPr lang="tr-TR" sz="2200" dirty="0" smtClean="0">
                <a:solidFill>
                  <a:schemeClr val="tx1"/>
                </a:solidFill>
                <a:latin typeface="+mn-lt"/>
                <a:ea typeface="+mn-ea"/>
                <a:cs typeface="+mn-cs"/>
              </a:rPr>
              <a:t>11100101</a:t>
            </a:r>
            <a:r>
              <a:rPr lang="tr-TR" sz="2200" baseline="-25000" dirty="0" smtClean="0">
                <a:solidFill>
                  <a:schemeClr val="tx1"/>
                </a:solidFill>
                <a:latin typeface="+mn-lt"/>
                <a:ea typeface="+mn-ea"/>
                <a:cs typeface="+mn-cs"/>
              </a:rPr>
              <a:t>2</a:t>
            </a:r>
            <a:r>
              <a:rPr lang="en-US" sz="2200" dirty="0" smtClean="0">
                <a:solidFill>
                  <a:schemeClr val="tx1"/>
                </a:solidFill>
                <a:latin typeface="+mn-lt"/>
                <a:ea typeface="+mn-ea"/>
                <a:cs typeface="+mn-cs"/>
              </a:rPr>
              <a:t> which is </a:t>
            </a:r>
            <a:r>
              <a:rPr lang="tr-TR" sz="2200" dirty="0" smtClean="0">
                <a:solidFill>
                  <a:schemeClr val="tx1"/>
                </a:solidFill>
                <a:latin typeface="+mn-lt"/>
                <a:ea typeface="+mn-ea"/>
                <a:cs typeface="+mn-cs"/>
              </a:rPr>
              <a:t>E5</a:t>
            </a:r>
            <a:r>
              <a:rPr lang="tr-TR" sz="2200" baseline="-25000" dirty="0" smtClean="0">
                <a:solidFill>
                  <a:schemeClr val="tx1"/>
                </a:solidFill>
                <a:latin typeface="+mn-lt"/>
                <a:ea typeface="+mn-ea"/>
                <a:cs typeface="+mn-cs"/>
              </a:rPr>
              <a:t>16</a:t>
            </a:r>
            <a:r>
              <a:rPr lang="en-US" sz="2200" dirty="0" smtClean="0"/>
              <a:t>.</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   25</a:t>
            </a:r>
            <a:r>
              <a:rPr lang="tr-TR" sz="2200"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E5</a:t>
            </a:r>
            <a:r>
              <a:rPr lang="tr-TR" sz="2200"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smtClean="0">
                <a:solidFill>
                  <a:schemeClr val="tx1"/>
                </a:solidFill>
                <a:latin typeface="+mn-lt"/>
                <a:ea typeface="+mn-ea"/>
                <a:cs typeface="+mn-cs"/>
              </a:rPr>
              <a:t> </a:t>
            </a:r>
            <a:r>
              <a:rPr lang="tr-TR" sz="2200" b="1" dirty="0">
                <a:solidFill>
                  <a:srgbClr val="FF0000"/>
                </a:solidFill>
                <a:latin typeface="+mn-lt"/>
                <a:ea typeface="+mn-ea"/>
                <a:cs typeface="+mn-cs"/>
              </a:rPr>
              <a:t>1</a:t>
            </a:r>
            <a:r>
              <a:rPr lang="tr-TR" sz="2200" dirty="0">
                <a:solidFill>
                  <a:schemeClr val="tx1"/>
                </a:solidFill>
                <a:latin typeface="+mn-lt"/>
                <a:ea typeface="+mn-ea"/>
                <a:cs typeface="+mn-cs"/>
              </a:rPr>
              <a:t>0A</a:t>
            </a:r>
            <a:r>
              <a:rPr lang="tr-TR" sz="2200" baseline="-25000" dirty="0">
                <a:solidFill>
                  <a:schemeClr val="tx1"/>
                </a:solidFill>
                <a:latin typeface="+mn-lt"/>
                <a:ea typeface="+mn-ea"/>
                <a:cs typeface="+mn-cs"/>
              </a:rPr>
              <a:t>16	</a:t>
            </a:r>
            <a:r>
              <a:rPr lang="tr-TR" sz="2200" b="1" dirty="0">
                <a:solidFill>
                  <a:schemeClr val="tx1"/>
                </a:solidFill>
                <a:latin typeface="+mn-lt"/>
                <a:ea typeface="+mn-ea"/>
                <a:cs typeface="+mn-cs"/>
              </a:rPr>
              <a:t>  </a:t>
            </a:r>
            <a:r>
              <a:rPr lang="en-US" sz="2200" dirty="0" smtClean="0">
                <a:solidFill>
                  <a:schemeClr val="tx1"/>
                </a:solidFill>
                <a:latin typeface="+mn-lt"/>
                <a:ea typeface="+mn-ea"/>
                <a:cs typeface="+mn-cs"/>
              </a:rPr>
              <a:t>The result is 0A</a:t>
            </a:r>
            <a:r>
              <a:rPr lang="en-US" sz="2200" b="1" dirty="0" smtClean="0">
                <a:solidFill>
                  <a:schemeClr val="tx1"/>
                </a:solidFill>
                <a:latin typeface="+mn-lt"/>
                <a:ea typeface="+mn-ea"/>
                <a:cs typeface="+mn-cs"/>
              </a:rPr>
              <a:t> </a:t>
            </a:r>
            <a:r>
              <a:rPr lang="en-US" sz="2200" dirty="0" smtClean="0">
                <a:solidFill>
                  <a:schemeClr val="tx1"/>
                </a:solidFill>
                <a:latin typeface="+mn-lt"/>
                <a:ea typeface="+mn-ea"/>
                <a:cs typeface="+mn-cs"/>
              </a:rPr>
              <a:t>(</a:t>
            </a:r>
            <a:r>
              <a:rPr lang="en-US" sz="2200" dirty="0"/>
              <a:t>w</a:t>
            </a:r>
            <a:r>
              <a:rPr lang="en-US" sz="2200" dirty="0" smtClean="0">
                <a:solidFill>
                  <a:schemeClr val="tx1"/>
                </a:solidFill>
                <a:latin typeface="+mn-lt"/>
                <a:ea typeface="+mn-ea"/>
                <a:cs typeface="+mn-cs"/>
              </a:rPr>
              <a:t>e ignore the carry bit)</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a:t>
            </a:r>
          </a:p>
          <a:p>
            <a:pPr>
              <a:buNone/>
            </a:pPr>
            <a:endParaRPr lang="tr-TR" sz="2200" dirty="0"/>
          </a:p>
        </p:txBody>
      </p:sp>
      <p:sp>
        <p:nvSpPr>
          <p:cNvPr id="4" name="3 Altbilgi Yer Tutucusu"/>
          <p:cNvSpPr>
            <a:spLocks noGrp="1"/>
          </p:cNvSpPr>
          <p:nvPr>
            <p:ph type="ftr" sz="quarter" idx="10"/>
          </p:nvPr>
        </p:nvSpPr>
        <p:spPr/>
        <p:txBody>
          <a:bodyPr/>
          <a:lstStyle/>
          <a:p>
            <a:r>
              <a:rPr lang="en-US" dirty="0" smtClean="0"/>
              <a:t>Logic Circuits</a:t>
            </a:r>
          </a:p>
        </p:txBody>
      </p:sp>
      <p:cxnSp>
        <p:nvCxnSpPr>
          <p:cNvPr id="5" name="4 Düz Bağlayıcı"/>
          <p:cNvCxnSpPr/>
          <p:nvPr/>
        </p:nvCxnSpPr>
        <p:spPr bwMode="auto">
          <a:xfrm>
            <a:off x="520490" y="4937764"/>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Octal Number System</a:t>
            </a:r>
            <a:endParaRPr lang="tr-TR" sz="2400" dirty="0"/>
          </a:p>
        </p:txBody>
      </p:sp>
      <p:sp>
        <p:nvSpPr>
          <p:cNvPr id="3" name="2 İçerik Yer Tutucusu"/>
          <p:cNvSpPr>
            <a:spLocks noGrp="1"/>
          </p:cNvSpPr>
          <p:nvPr>
            <p:ph idx="1"/>
          </p:nvPr>
        </p:nvSpPr>
        <p:spPr>
          <a:xfrm>
            <a:off x="360582" y="860053"/>
            <a:ext cx="8375650" cy="5078412"/>
          </a:xfrm>
        </p:spPr>
        <p:txBody>
          <a:bodyPr/>
          <a:lstStyle/>
          <a:p>
            <a:pPr marL="0" indent="0" algn="just">
              <a:buNone/>
            </a:pPr>
            <a:r>
              <a:rPr lang="en-US" sz="2200" dirty="0" smtClean="0">
                <a:solidFill>
                  <a:schemeClr val="tx1"/>
                </a:solidFill>
                <a:latin typeface="+mn-lt"/>
                <a:ea typeface="+mn-ea"/>
                <a:cs typeface="+mn-cs"/>
              </a:rPr>
              <a:t>Octal system is not as widely used as hexadecimal system</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In octal system, numbers from 0 to 7 are used.</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7 is followed by 10.</a:t>
            </a:r>
          </a:p>
          <a:p>
            <a:pPr marL="0" indent="0" algn="just">
              <a:buNone/>
            </a:pPr>
            <a:r>
              <a:rPr lang="en-US" sz="2200" dirty="0" smtClean="0"/>
              <a:t>0,1,…,6,7,10,11,…,16,17,20,21,…</a:t>
            </a:r>
            <a:endParaRPr lang="tr-TR" sz="2200" dirty="0">
              <a:solidFill>
                <a:schemeClr val="tx1"/>
              </a:solidFill>
              <a:latin typeface="+mn-lt"/>
              <a:ea typeface="+mn-ea"/>
              <a:cs typeface="+mn-cs"/>
            </a:endParaRPr>
          </a:p>
          <a:p>
            <a:pPr algn="just">
              <a:buNone/>
            </a:pPr>
            <a:endParaRPr lang="tr-TR" sz="1000" dirty="0">
              <a:solidFill>
                <a:schemeClr val="tx1"/>
              </a:solidFill>
              <a:latin typeface="+mn-lt"/>
              <a:ea typeface="+mn-ea"/>
              <a:cs typeface="+mn-cs"/>
            </a:endParaRPr>
          </a:p>
          <a:p>
            <a:pPr marL="0" indent="0" algn="just">
              <a:buNone/>
            </a:pPr>
            <a:r>
              <a:rPr lang="en-US" sz="2200" dirty="0" smtClean="0"/>
              <a:t>We convert octal numbers to decimal using sum of weights method.</a:t>
            </a:r>
            <a:endParaRPr lang="tr-TR" sz="1000" dirty="0">
              <a:solidFill>
                <a:schemeClr val="tx1"/>
              </a:solidFill>
              <a:latin typeface="+mn-lt"/>
              <a:ea typeface="+mn-ea"/>
              <a:cs typeface="+mn-cs"/>
            </a:endParaRPr>
          </a:p>
          <a:p>
            <a:pPr algn="just">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1234</a:t>
            </a:r>
            <a:r>
              <a:rPr lang="tr-TR" sz="2200" baseline="-25000" dirty="0" smtClean="0">
                <a:solidFill>
                  <a:schemeClr val="tx1"/>
                </a:solidFill>
                <a:latin typeface="+mn-lt"/>
                <a:ea typeface="+mn-ea"/>
                <a:cs typeface="+mn-cs"/>
              </a:rPr>
              <a:t>8</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decimal.</a:t>
            </a:r>
            <a:endParaRPr lang="tr-TR" sz="2200" dirty="0">
              <a:solidFill>
                <a:schemeClr val="tx1"/>
              </a:solidFill>
              <a:latin typeface="+mn-lt"/>
              <a:ea typeface="+mn-ea"/>
              <a:cs typeface="+mn-cs"/>
            </a:endParaRPr>
          </a:p>
          <a:p>
            <a:pPr algn="just">
              <a:buNone/>
            </a:pPr>
            <a:r>
              <a:rPr lang="tr-TR" sz="2200" dirty="0">
                <a:solidFill>
                  <a:schemeClr val="tx1"/>
                </a:solidFill>
                <a:latin typeface="+mn-lt"/>
                <a:ea typeface="+mn-ea"/>
                <a:cs typeface="+mn-cs"/>
              </a:rPr>
              <a:t>1234</a:t>
            </a:r>
            <a:r>
              <a:rPr lang="tr-TR" sz="2200" baseline="-25000" dirty="0">
                <a:solidFill>
                  <a:schemeClr val="tx1"/>
                </a:solidFill>
                <a:latin typeface="+mn-lt"/>
                <a:ea typeface="+mn-ea"/>
                <a:cs typeface="+mn-cs"/>
              </a:rPr>
              <a:t>8</a:t>
            </a:r>
            <a:r>
              <a:rPr lang="tr-TR" sz="2200" dirty="0">
                <a:solidFill>
                  <a:schemeClr val="tx1"/>
                </a:solidFill>
                <a:latin typeface="+mn-lt"/>
                <a:ea typeface="+mn-ea"/>
                <a:cs typeface="+mn-cs"/>
              </a:rPr>
              <a:t> = 1×8</a:t>
            </a:r>
            <a:r>
              <a:rPr lang="tr-TR" sz="2200" baseline="30000" dirty="0">
                <a:solidFill>
                  <a:schemeClr val="tx1"/>
                </a:solidFill>
                <a:latin typeface="+mn-lt"/>
                <a:ea typeface="+mn-ea"/>
                <a:cs typeface="+mn-cs"/>
              </a:rPr>
              <a:t>3 </a:t>
            </a:r>
            <a:r>
              <a:rPr lang="tr-TR" sz="2200" dirty="0">
                <a:solidFill>
                  <a:schemeClr val="tx1"/>
                </a:solidFill>
                <a:latin typeface="+mn-lt"/>
                <a:ea typeface="+mn-ea"/>
                <a:cs typeface="+mn-cs"/>
              </a:rPr>
              <a:t>+</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2×8</a:t>
            </a:r>
            <a:r>
              <a:rPr lang="tr-TR" sz="2200" baseline="30000" dirty="0">
                <a:solidFill>
                  <a:schemeClr val="tx1"/>
                </a:solidFill>
                <a:latin typeface="+mn-lt"/>
                <a:ea typeface="+mn-ea"/>
                <a:cs typeface="+mn-cs"/>
              </a:rPr>
              <a:t>2</a:t>
            </a:r>
            <a:r>
              <a:rPr lang="tr-TR" sz="2200" dirty="0">
                <a:solidFill>
                  <a:schemeClr val="tx1"/>
                </a:solidFill>
                <a:latin typeface="+mn-lt"/>
                <a:ea typeface="+mn-ea"/>
                <a:cs typeface="+mn-cs"/>
              </a:rPr>
              <a:t> + 3×8</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 + 4×8</a:t>
            </a:r>
            <a:r>
              <a:rPr lang="tr-TR" sz="2200" baseline="30000" dirty="0">
                <a:solidFill>
                  <a:schemeClr val="tx1"/>
                </a:solidFill>
                <a:latin typeface="+mn-lt"/>
                <a:ea typeface="+mn-ea"/>
                <a:cs typeface="+mn-cs"/>
              </a:rPr>
              <a:t>0</a:t>
            </a:r>
            <a:r>
              <a:rPr lang="tr-TR" sz="2200" baseline="-25000" dirty="0">
                <a:solidFill>
                  <a:schemeClr val="tx1"/>
                </a:solidFill>
                <a:latin typeface="+mn-lt"/>
                <a:ea typeface="+mn-ea"/>
                <a:cs typeface="+mn-cs"/>
              </a:rPr>
              <a:t> </a:t>
            </a:r>
            <a:r>
              <a:rPr lang="tr-TR" sz="2200" dirty="0">
                <a:solidFill>
                  <a:schemeClr val="tx1"/>
                </a:solidFill>
                <a:latin typeface="+mn-lt"/>
                <a:ea typeface="+mn-ea"/>
                <a:cs typeface="+mn-cs"/>
              </a:rPr>
              <a:t>= 668</a:t>
            </a:r>
            <a:r>
              <a:rPr lang="tr-TR" sz="2200" baseline="-25000" dirty="0">
                <a:solidFill>
                  <a:schemeClr val="tx1"/>
                </a:solidFill>
                <a:latin typeface="+mn-lt"/>
                <a:ea typeface="+mn-ea"/>
                <a:cs typeface="+mn-cs"/>
              </a:rPr>
              <a:t>10</a:t>
            </a:r>
            <a:endParaRPr lang="tr-TR" sz="2200" dirty="0">
              <a:solidFill>
                <a:schemeClr val="tx1"/>
              </a:solidFill>
              <a:latin typeface="+mn-lt"/>
              <a:ea typeface="+mn-ea"/>
              <a:cs typeface="+mn-cs"/>
            </a:endParaRPr>
          </a:p>
          <a:p>
            <a:pPr algn="just">
              <a:buNone/>
            </a:pPr>
            <a:endParaRPr lang="tr-TR" sz="1000" dirty="0">
              <a:solidFill>
                <a:schemeClr val="tx1"/>
              </a:solidFill>
              <a:latin typeface="+mn-lt"/>
              <a:ea typeface="+mn-ea"/>
              <a:cs typeface="+mn-cs"/>
            </a:endParaRPr>
          </a:p>
          <a:p>
            <a:pPr algn="just">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a:t>
            </a:r>
            <a:r>
              <a:rPr lang="tr-TR" sz="2200" dirty="0" smtClean="0">
                <a:solidFill>
                  <a:schemeClr val="tx1"/>
                </a:solidFill>
                <a:latin typeface="+mn-lt"/>
                <a:ea typeface="+mn-ea"/>
                <a:cs typeface="+mn-cs"/>
              </a:rPr>
              <a:t> </a:t>
            </a:r>
            <a:r>
              <a:rPr lang="en-US" sz="2200" dirty="0" smtClean="0"/>
              <a:t>Let’s convert </a:t>
            </a:r>
            <a:r>
              <a:rPr lang="tr-TR" sz="2200" dirty="0" smtClean="0">
                <a:solidFill>
                  <a:schemeClr val="tx1"/>
                </a:solidFill>
                <a:latin typeface="+mn-lt"/>
                <a:ea typeface="+mn-ea"/>
                <a:cs typeface="+mn-cs"/>
              </a:rPr>
              <a:t>12.34</a:t>
            </a:r>
            <a:r>
              <a:rPr lang="tr-TR" sz="2200" baseline="-25000" dirty="0" smtClean="0">
                <a:solidFill>
                  <a:schemeClr val="tx1"/>
                </a:solidFill>
                <a:latin typeface="+mn-lt"/>
                <a:ea typeface="+mn-ea"/>
                <a:cs typeface="+mn-cs"/>
              </a:rPr>
              <a:t>8 </a:t>
            </a:r>
            <a:r>
              <a:rPr lang="en-US" sz="2200" dirty="0" smtClean="0"/>
              <a:t>to decimal.</a:t>
            </a:r>
            <a:endParaRPr lang="tr-TR" sz="2200" dirty="0">
              <a:solidFill>
                <a:schemeClr val="tx1"/>
              </a:solidFill>
              <a:latin typeface="+mn-lt"/>
              <a:ea typeface="+mn-ea"/>
              <a:cs typeface="+mn-cs"/>
            </a:endParaRPr>
          </a:p>
          <a:p>
            <a:pPr algn="just">
              <a:buNone/>
            </a:pPr>
            <a:r>
              <a:rPr lang="tr-TR" sz="2200" dirty="0">
                <a:solidFill>
                  <a:schemeClr val="tx1"/>
                </a:solidFill>
                <a:latin typeface="+mn-lt"/>
                <a:ea typeface="+mn-ea"/>
                <a:cs typeface="+mn-cs"/>
              </a:rPr>
              <a:t>12.34</a:t>
            </a:r>
            <a:r>
              <a:rPr lang="tr-TR" sz="2200" baseline="-25000" dirty="0">
                <a:solidFill>
                  <a:schemeClr val="tx1"/>
                </a:solidFill>
                <a:latin typeface="+mn-lt"/>
                <a:ea typeface="+mn-ea"/>
                <a:cs typeface="+mn-cs"/>
              </a:rPr>
              <a:t>8</a:t>
            </a:r>
            <a:r>
              <a:rPr lang="tr-TR" sz="2200" dirty="0">
                <a:solidFill>
                  <a:schemeClr val="tx1"/>
                </a:solidFill>
                <a:latin typeface="+mn-lt"/>
                <a:ea typeface="+mn-ea"/>
                <a:cs typeface="+mn-cs"/>
              </a:rPr>
              <a:t> = 1×8</a:t>
            </a:r>
            <a:r>
              <a:rPr lang="tr-TR" sz="2200" baseline="30000" dirty="0">
                <a:solidFill>
                  <a:schemeClr val="tx1"/>
                </a:solidFill>
                <a:latin typeface="+mn-lt"/>
                <a:ea typeface="+mn-ea"/>
                <a:cs typeface="+mn-cs"/>
              </a:rPr>
              <a:t>1 </a:t>
            </a:r>
            <a:r>
              <a:rPr lang="tr-TR" sz="2200" dirty="0">
                <a:solidFill>
                  <a:schemeClr val="tx1"/>
                </a:solidFill>
                <a:latin typeface="+mn-lt"/>
                <a:ea typeface="+mn-ea"/>
                <a:cs typeface="+mn-cs"/>
              </a:rPr>
              <a:t>+</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2×8</a:t>
            </a:r>
            <a:r>
              <a:rPr lang="tr-TR" sz="2200" baseline="30000" dirty="0">
                <a:solidFill>
                  <a:schemeClr val="tx1"/>
                </a:solidFill>
                <a:latin typeface="+mn-lt"/>
                <a:ea typeface="+mn-ea"/>
                <a:cs typeface="+mn-cs"/>
              </a:rPr>
              <a:t>0</a:t>
            </a:r>
            <a:r>
              <a:rPr lang="tr-TR" sz="2200" dirty="0">
                <a:solidFill>
                  <a:schemeClr val="tx1"/>
                </a:solidFill>
                <a:latin typeface="+mn-lt"/>
                <a:ea typeface="+mn-ea"/>
                <a:cs typeface="+mn-cs"/>
              </a:rPr>
              <a:t> + 3×8</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 + 4×8</a:t>
            </a:r>
            <a:r>
              <a:rPr lang="tr-TR" sz="2200" baseline="30000" dirty="0">
                <a:solidFill>
                  <a:schemeClr val="tx1"/>
                </a:solidFill>
                <a:latin typeface="+mn-lt"/>
                <a:ea typeface="+mn-ea"/>
                <a:cs typeface="+mn-cs"/>
              </a:rPr>
              <a:t>-2</a:t>
            </a:r>
            <a:r>
              <a:rPr lang="tr-TR" sz="2200" baseline="-25000" dirty="0">
                <a:solidFill>
                  <a:schemeClr val="tx1"/>
                </a:solidFill>
                <a:latin typeface="+mn-lt"/>
                <a:ea typeface="+mn-ea"/>
                <a:cs typeface="+mn-cs"/>
              </a:rPr>
              <a:t> </a:t>
            </a:r>
            <a:r>
              <a:rPr lang="tr-TR" sz="2200" dirty="0">
                <a:solidFill>
                  <a:schemeClr val="tx1"/>
                </a:solidFill>
                <a:latin typeface="+mn-lt"/>
                <a:ea typeface="+mn-ea"/>
                <a:cs typeface="+mn-cs"/>
              </a:rPr>
              <a:t>= 8+2+3/8+4/64 </a:t>
            </a:r>
            <a:r>
              <a:rPr lang="tr-TR" sz="2200" dirty="0">
                <a:solidFill>
                  <a:schemeClr val="tx1"/>
                </a:solidFill>
                <a:latin typeface="+mn-lt"/>
                <a:ea typeface="+mn-ea"/>
                <a:cs typeface="+mn-cs"/>
                <a:sym typeface="Symbol"/>
              </a:rPr>
              <a:t></a:t>
            </a:r>
            <a:r>
              <a:rPr lang="tr-TR" sz="2200" dirty="0">
                <a:solidFill>
                  <a:schemeClr val="tx1"/>
                </a:solidFill>
                <a:latin typeface="+mn-lt"/>
                <a:ea typeface="+mn-ea"/>
                <a:cs typeface="+mn-cs"/>
              </a:rPr>
              <a:t> 10.44</a:t>
            </a:r>
          </a:p>
          <a:p>
            <a:pPr algn="just">
              <a:buNone/>
            </a:pP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Conversion</a:t>
            </a:r>
            <a:endParaRPr lang="tr-TR" sz="2400" dirty="0"/>
          </a:p>
        </p:txBody>
      </p:sp>
      <p:sp>
        <p:nvSpPr>
          <p:cNvPr id="3" name="2 İçerik Yer Tutucusu"/>
          <p:cNvSpPr>
            <a:spLocks noGrp="1"/>
          </p:cNvSpPr>
          <p:nvPr>
            <p:ph idx="1"/>
          </p:nvPr>
        </p:nvSpPr>
        <p:spPr>
          <a:xfrm>
            <a:off x="360582" y="860053"/>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convert a decimal number to octal, we divide the number by 8 repeatedly. Then, we concatenate the remainders and form the octal number.</a:t>
            </a:r>
          </a:p>
          <a:p>
            <a:pPr marL="0" indent="0" algn="just">
              <a:buFont typeface="Wingdings" pitchFamily="2" charset="2"/>
              <a:buChar char="Ø"/>
            </a:pPr>
            <a:endParaRPr lang="tr-TR" sz="1000" dirty="0">
              <a:solidFill>
                <a:schemeClr val="tx1"/>
              </a:solidFill>
              <a:latin typeface="+mn-lt"/>
              <a:ea typeface="+mn-ea"/>
              <a:cs typeface="+mn-cs"/>
            </a:endParaRPr>
          </a:p>
          <a:p>
            <a:pPr>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123</a:t>
            </a:r>
            <a:r>
              <a:rPr lang="tr-TR" sz="2200" baseline="-25000" dirty="0" smtClean="0">
                <a:solidFill>
                  <a:schemeClr val="tx1"/>
                </a:solidFill>
                <a:latin typeface="+mn-lt"/>
                <a:ea typeface="+mn-ea"/>
                <a:cs typeface="+mn-cs"/>
              </a:rPr>
              <a:t>10</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octal.</a:t>
            </a:r>
            <a:endParaRPr lang="tr-TR" sz="2200" dirty="0" smtClean="0">
              <a:solidFill>
                <a:schemeClr val="tx1"/>
              </a:solidFill>
              <a:latin typeface="+mn-lt"/>
              <a:ea typeface="+mn-ea"/>
              <a:cs typeface="+mn-cs"/>
            </a:endParaRPr>
          </a:p>
          <a:p>
            <a:pPr>
              <a:buNone/>
            </a:pPr>
            <a:endParaRPr lang="tr-TR" sz="1000" dirty="0" smtClean="0"/>
          </a:p>
          <a:p>
            <a:pPr>
              <a:buNone/>
            </a:pPr>
            <a:r>
              <a:rPr lang="tr-TR" sz="2200" dirty="0" smtClean="0">
                <a:solidFill>
                  <a:schemeClr val="tx1"/>
                </a:solidFill>
                <a:latin typeface="+mn-lt"/>
                <a:ea typeface="+mn-ea"/>
                <a:cs typeface="+mn-cs"/>
              </a:rPr>
              <a:t>123   </a:t>
            </a:r>
            <a:r>
              <a:rPr lang="tr-TR" sz="2200" dirty="0">
                <a:solidFill>
                  <a:schemeClr val="tx1"/>
                </a:solidFill>
                <a:latin typeface="+mn-lt"/>
                <a:ea typeface="+mn-ea"/>
                <a:cs typeface="+mn-cs"/>
              </a:rPr>
              <a:t>8</a:t>
            </a:r>
          </a:p>
          <a:p>
            <a:pPr>
              <a:buNone/>
            </a:pPr>
            <a:r>
              <a:rPr lang="tr-TR" sz="2200" dirty="0">
                <a:solidFill>
                  <a:schemeClr val="tx1"/>
                </a:solidFill>
                <a:latin typeface="+mn-lt"/>
                <a:ea typeface="+mn-ea"/>
                <a:cs typeface="+mn-cs"/>
              </a:rPr>
              <a:t>-</a:t>
            </a:r>
            <a:r>
              <a:rPr lang="tr-TR" sz="2200" b="1" dirty="0">
                <a:solidFill>
                  <a:schemeClr val="tx1"/>
                </a:solidFill>
                <a:latin typeface="+mn-lt"/>
                <a:ea typeface="+mn-ea"/>
                <a:cs typeface="+mn-cs"/>
              </a:rPr>
              <a:t> </a:t>
            </a:r>
            <a:r>
              <a:rPr lang="tr-TR" sz="2200" dirty="0">
                <a:solidFill>
                  <a:schemeClr val="tx1"/>
                </a:solidFill>
                <a:latin typeface="+mn-lt"/>
                <a:ea typeface="+mn-ea"/>
                <a:cs typeface="+mn-cs"/>
              </a:rPr>
              <a:t>8   </a:t>
            </a:r>
            <a:r>
              <a:rPr lang="tr-TR" sz="2200" dirty="0" smtClean="0">
                <a:solidFill>
                  <a:schemeClr val="tx1"/>
                </a:solidFill>
                <a:latin typeface="+mn-lt"/>
                <a:ea typeface="+mn-ea"/>
                <a:cs typeface="+mn-cs"/>
              </a:rPr>
              <a:t> 15  </a:t>
            </a:r>
            <a:r>
              <a:rPr lang="tr-TR" sz="2200" dirty="0">
                <a:solidFill>
                  <a:schemeClr val="tx1"/>
                </a:solidFill>
                <a:latin typeface="+mn-lt"/>
                <a:ea typeface="+mn-ea"/>
                <a:cs typeface="+mn-cs"/>
              </a:rPr>
              <a:t>8</a:t>
            </a: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43 </a:t>
            </a: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8  </a:t>
            </a:r>
            <a:r>
              <a:rPr lang="tr-TR" sz="2200" b="1" dirty="0" smtClean="0">
                <a:solidFill>
                  <a:schemeClr val="tx1"/>
                </a:solidFill>
                <a:latin typeface="+mn-lt"/>
                <a:ea typeface="+mn-ea"/>
                <a:cs typeface="+mn-cs"/>
              </a:rPr>
              <a:t>1</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- 40    </a:t>
            </a:r>
            <a:r>
              <a:rPr lang="tr-TR" sz="2200" b="1" dirty="0" smtClean="0">
                <a:solidFill>
                  <a:schemeClr val="tx1"/>
                </a:solidFill>
                <a:latin typeface="+mn-lt"/>
                <a:ea typeface="+mn-ea"/>
                <a:cs typeface="+mn-cs"/>
              </a:rPr>
              <a:t>7</a:t>
            </a:r>
            <a:endParaRPr lang="tr-TR" sz="2200" dirty="0">
              <a:solidFill>
                <a:schemeClr val="tx1"/>
              </a:solidFill>
              <a:latin typeface="+mn-lt"/>
              <a:ea typeface="+mn-ea"/>
              <a:cs typeface="+mn-cs"/>
            </a:endParaRPr>
          </a:p>
          <a:p>
            <a:pPr>
              <a:buNone/>
            </a:pPr>
            <a:r>
              <a:rPr lang="tr-TR" sz="2200" b="1" dirty="0">
                <a:solidFill>
                  <a:schemeClr val="tx1"/>
                </a:solidFill>
                <a:latin typeface="+mn-lt"/>
                <a:ea typeface="+mn-ea"/>
                <a:cs typeface="+mn-cs"/>
              </a:rPr>
              <a:t>    </a:t>
            </a:r>
            <a:r>
              <a:rPr lang="tr-TR" sz="2200" dirty="0">
                <a:solidFill>
                  <a:schemeClr val="tx1"/>
                </a:solidFill>
                <a:latin typeface="+mn-lt"/>
                <a:ea typeface="+mn-ea"/>
                <a:cs typeface="+mn-cs"/>
              </a:rPr>
              <a:t> </a:t>
            </a:r>
            <a:r>
              <a:rPr lang="tr-TR" sz="2200" b="1" dirty="0">
                <a:solidFill>
                  <a:schemeClr val="tx1"/>
                </a:solidFill>
                <a:latin typeface="+mn-lt"/>
                <a:ea typeface="+mn-ea"/>
                <a:cs typeface="+mn-cs"/>
              </a:rPr>
              <a:t>3</a:t>
            </a:r>
            <a:endParaRPr lang="tr-TR" sz="2200" dirty="0">
              <a:solidFill>
                <a:schemeClr val="tx1"/>
              </a:solidFill>
              <a:latin typeface="+mn-lt"/>
              <a:ea typeface="+mn-ea"/>
              <a:cs typeface="+mn-cs"/>
            </a:endParaRPr>
          </a:p>
          <a:p>
            <a:pPr>
              <a:buNone/>
            </a:pPr>
            <a:endParaRPr lang="tr-TR" sz="2200" dirty="0" smtClean="0">
              <a:solidFill>
                <a:schemeClr val="tx1"/>
              </a:solidFill>
              <a:latin typeface="+mn-lt"/>
              <a:ea typeface="+mn-ea"/>
              <a:cs typeface="+mn-cs"/>
            </a:endParaRPr>
          </a:p>
          <a:p>
            <a:pPr>
              <a:buNone/>
            </a:pPr>
            <a:r>
              <a:rPr lang="en-US" sz="2200" dirty="0" smtClean="0">
                <a:solidFill>
                  <a:schemeClr val="tx1"/>
                </a:solidFill>
                <a:latin typeface="+mn-lt"/>
                <a:ea typeface="+mn-ea"/>
                <a:cs typeface="+mn-cs"/>
              </a:rPr>
              <a:t>Then, </a:t>
            </a:r>
            <a:r>
              <a:rPr lang="tr-TR" sz="2200" dirty="0" smtClean="0">
                <a:solidFill>
                  <a:schemeClr val="tx1"/>
                </a:solidFill>
                <a:latin typeface="+mn-lt"/>
                <a:ea typeface="+mn-ea"/>
                <a:cs typeface="+mn-cs"/>
              </a:rPr>
              <a:t>123</a:t>
            </a:r>
            <a:r>
              <a:rPr lang="tr-TR" sz="2200" baseline="-25000" dirty="0" smtClean="0">
                <a:solidFill>
                  <a:schemeClr val="tx1"/>
                </a:solidFill>
                <a:latin typeface="+mn-lt"/>
                <a:ea typeface="+mn-ea"/>
                <a:cs typeface="+mn-cs"/>
              </a:rPr>
              <a:t>10 </a:t>
            </a:r>
            <a:r>
              <a:rPr lang="tr-TR" sz="2200" dirty="0" smtClean="0">
                <a:solidFill>
                  <a:schemeClr val="tx1"/>
                </a:solidFill>
                <a:latin typeface="+mn-lt"/>
                <a:ea typeface="+mn-ea"/>
                <a:cs typeface="+mn-cs"/>
              </a:rPr>
              <a:t>= 173</a:t>
            </a:r>
            <a:r>
              <a:rPr lang="tr-TR" sz="2200" baseline="-25000" dirty="0" smtClean="0">
                <a:solidFill>
                  <a:schemeClr val="tx1"/>
                </a:solidFill>
                <a:latin typeface="+mn-lt"/>
                <a:ea typeface="+mn-ea"/>
                <a:cs typeface="+mn-cs"/>
              </a:rPr>
              <a:t>8</a:t>
            </a: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cxnSp>
        <p:nvCxnSpPr>
          <p:cNvPr id="5" name="4 Düz Bağlayıcı"/>
          <p:cNvCxnSpPr/>
          <p:nvPr/>
        </p:nvCxnSpPr>
        <p:spPr bwMode="auto">
          <a:xfrm rot="5400000">
            <a:off x="668211" y="3172265"/>
            <a:ext cx="6330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5 Düz Bağlayıcı"/>
          <p:cNvCxnSpPr/>
          <p:nvPr/>
        </p:nvCxnSpPr>
        <p:spPr bwMode="auto">
          <a:xfrm>
            <a:off x="984734" y="3151163"/>
            <a:ext cx="4783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6 Düz Bağlayıcı"/>
          <p:cNvCxnSpPr/>
          <p:nvPr/>
        </p:nvCxnSpPr>
        <p:spPr bwMode="auto">
          <a:xfrm>
            <a:off x="450165" y="4304711"/>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7 Düz Bağlayıcı"/>
          <p:cNvCxnSpPr/>
          <p:nvPr/>
        </p:nvCxnSpPr>
        <p:spPr bwMode="auto">
          <a:xfrm>
            <a:off x="464232" y="3488787"/>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Düz Bağlayıcı"/>
          <p:cNvCxnSpPr/>
          <p:nvPr/>
        </p:nvCxnSpPr>
        <p:spPr bwMode="auto">
          <a:xfrm rot="5400000">
            <a:off x="1005835" y="3509890"/>
            <a:ext cx="6330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9 Düz Bağlayıcı"/>
          <p:cNvCxnSpPr/>
          <p:nvPr/>
        </p:nvCxnSpPr>
        <p:spPr bwMode="auto">
          <a:xfrm>
            <a:off x="1322358" y="3488788"/>
            <a:ext cx="30949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11 Düz Bağlayıcı"/>
          <p:cNvCxnSpPr/>
          <p:nvPr/>
        </p:nvCxnSpPr>
        <p:spPr bwMode="auto">
          <a:xfrm>
            <a:off x="914399" y="3882683"/>
            <a:ext cx="36576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Conversion</a:t>
            </a:r>
            <a:endParaRPr lang="tr-TR" sz="2400" dirty="0"/>
          </a:p>
        </p:txBody>
      </p:sp>
      <p:sp>
        <p:nvSpPr>
          <p:cNvPr id="3" name="2 İçerik Yer Tutucusu"/>
          <p:cNvSpPr>
            <a:spLocks noGrp="1"/>
          </p:cNvSpPr>
          <p:nvPr>
            <p:ph idx="1"/>
          </p:nvPr>
        </p:nvSpPr>
        <p:spPr>
          <a:xfrm>
            <a:off x="346514" y="930393"/>
            <a:ext cx="8375650" cy="5343798"/>
          </a:xfrm>
        </p:spPr>
        <p:txBody>
          <a:bodyPr/>
          <a:lstStyle/>
          <a:p>
            <a:pPr>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34.45</a:t>
            </a:r>
            <a:r>
              <a:rPr lang="en-US" sz="2200" baseline="-25000" dirty="0" smtClean="0">
                <a:solidFill>
                  <a:schemeClr val="tx1"/>
                </a:solidFill>
                <a:latin typeface="+mn-lt"/>
                <a:ea typeface="+mn-ea"/>
                <a:cs typeface="+mn-cs"/>
              </a:rPr>
              <a:t>10</a:t>
            </a:r>
            <a:r>
              <a:rPr lang="en-US" sz="2200" dirty="0" smtClean="0">
                <a:solidFill>
                  <a:schemeClr val="tx1"/>
                </a:solidFill>
                <a:latin typeface="+mn-lt"/>
                <a:ea typeface="+mn-ea"/>
                <a:cs typeface="+mn-cs"/>
              </a:rPr>
              <a:t> to octal.</a:t>
            </a:r>
            <a:endParaRPr lang="tr-TR" sz="2200" dirty="0" smtClean="0">
              <a:solidFill>
                <a:schemeClr val="tx1"/>
              </a:solidFill>
              <a:latin typeface="+mn-lt"/>
              <a:ea typeface="+mn-ea"/>
              <a:cs typeface="+mn-cs"/>
            </a:endParaRPr>
          </a:p>
          <a:p>
            <a:pPr>
              <a:buNone/>
            </a:pPr>
            <a:endParaRPr lang="tr-TR" sz="2200" dirty="0"/>
          </a:p>
          <a:p>
            <a:pPr>
              <a:buNone/>
            </a:pPr>
            <a:endParaRPr lang="tr-TR" sz="2200" dirty="0"/>
          </a:p>
          <a:p>
            <a:pPr>
              <a:buNone/>
            </a:pP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         </a:t>
            </a:r>
            <a:r>
              <a:rPr lang="tr-TR" sz="2200" dirty="0" smtClean="0">
                <a:solidFill>
                  <a:schemeClr val="tx1"/>
                </a:solidFill>
                <a:latin typeface="+mn-lt"/>
                <a:ea typeface="+mn-ea"/>
                <a:cs typeface="+mn-cs"/>
              </a:rPr>
              <a:t>34.45 </a:t>
            </a:r>
            <a:r>
              <a:rPr lang="tr-TR" sz="2200" dirty="0" smtClean="0">
                <a:solidFill>
                  <a:schemeClr val="tx1"/>
                </a:solidFill>
                <a:latin typeface="+mn-lt"/>
                <a:ea typeface="+mn-ea"/>
                <a:cs typeface="+mn-cs"/>
                <a:sym typeface="Symbol"/>
              </a:rPr>
              <a:t></a:t>
            </a:r>
            <a:r>
              <a:rPr lang="tr-TR" sz="2200" dirty="0" smtClean="0">
                <a:solidFill>
                  <a:schemeClr val="tx1"/>
                </a:solidFill>
                <a:latin typeface="+mn-lt"/>
                <a:ea typeface="+mn-ea"/>
                <a:cs typeface="+mn-cs"/>
              </a:rPr>
              <a:t> 42.346</a:t>
            </a:r>
            <a:r>
              <a:rPr lang="tr-TR" sz="2200" baseline="-25000" dirty="0" smtClean="0">
                <a:solidFill>
                  <a:schemeClr val="tx1"/>
                </a:solidFill>
                <a:latin typeface="+mn-lt"/>
                <a:ea typeface="+mn-ea"/>
                <a:cs typeface="+mn-cs"/>
              </a:rPr>
              <a:t>8</a:t>
            </a:r>
            <a:endParaRPr lang="tr-TR" sz="2200" dirty="0" smtClean="0">
              <a:solidFill>
                <a:schemeClr val="tx1"/>
              </a:solidFill>
              <a:latin typeface="+mn-lt"/>
              <a:ea typeface="+mn-ea"/>
              <a:cs typeface="+mn-cs"/>
            </a:endParaRPr>
          </a:p>
          <a:p>
            <a:pPr>
              <a:buNone/>
            </a:pPr>
            <a:endParaRPr lang="tr-TR" sz="2200" dirty="0">
              <a:solidFill>
                <a:schemeClr val="tx1"/>
              </a:solidFill>
              <a:latin typeface="+mn-lt"/>
              <a:ea typeface="+mn-ea"/>
              <a:cs typeface="+mn-cs"/>
            </a:endParaRPr>
          </a:p>
          <a:p>
            <a:pPr>
              <a:buNone/>
            </a:pPr>
            <a:endParaRPr lang="tr-TR" sz="1000" dirty="0" smtClean="0">
              <a:solidFill>
                <a:schemeClr val="tx1"/>
              </a:solidFill>
              <a:latin typeface="+mn-lt"/>
              <a:ea typeface="+mn-ea"/>
              <a:cs typeface="+mn-cs"/>
            </a:endParaRPr>
          </a:p>
          <a:p>
            <a:pPr marL="0" indent="0" algn="just">
              <a:buFont typeface="Wingdings" pitchFamily="2" charset="2"/>
              <a:buChar char="Ø"/>
            </a:pPr>
            <a:r>
              <a:rPr lang="en-US" sz="2200" dirty="0" smtClean="0">
                <a:solidFill>
                  <a:schemeClr val="tx1"/>
                </a:solidFill>
                <a:latin typeface="+mn-lt"/>
                <a:ea typeface="+mn-ea"/>
                <a:cs typeface="+mn-cs"/>
              </a:rPr>
              <a:t>Conversion from octal to binary is just like hexadecimal system. </a:t>
            </a:r>
            <a:r>
              <a:rPr lang="en-US" sz="2200" dirty="0" smtClean="0"/>
              <a:t>We convert each digit to 3-bit binary numbers and concatenate these numbers.</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en-US" sz="2000" b="1" dirty="0" smtClean="0">
                <a:solidFill>
                  <a:schemeClr val="tx1"/>
                </a:solidFill>
                <a:latin typeface="+mn-lt"/>
                <a:ea typeface="+mn-ea"/>
                <a:cs typeface="+mn-cs"/>
              </a:rPr>
              <a:t>Example</a:t>
            </a:r>
            <a:r>
              <a:rPr lang="tr-TR" sz="2000" b="1" dirty="0" smtClean="0">
                <a:solidFill>
                  <a:schemeClr val="tx1"/>
                </a:solidFill>
                <a:latin typeface="+mn-lt"/>
                <a:ea typeface="+mn-ea"/>
                <a:cs typeface="+mn-cs"/>
              </a:rPr>
              <a:t>: </a:t>
            </a:r>
            <a:r>
              <a:rPr lang="en-US" sz="2000" dirty="0" smtClean="0">
                <a:solidFill>
                  <a:schemeClr val="tx1"/>
                </a:solidFill>
                <a:latin typeface="+mn-lt"/>
                <a:ea typeface="+mn-ea"/>
                <a:cs typeface="+mn-cs"/>
              </a:rPr>
              <a:t>Let’s convert </a:t>
            </a:r>
            <a:r>
              <a:rPr lang="tr-TR" sz="2000" dirty="0" smtClean="0">
                <a:solidFill>
                  <a:schemeClr val="tx1"/>
                </a:solidFill>
                <a:latin typeface="+mn-lt"/>
                <a:ea typeface="+mn-ea"/>
                <a:cs typeface="+mn-cs"/>
              </a:rPr>
              <a:t>456</a:t>
            </a:r>
            <a:r>
              <a:rPr lang="tr-TR" sz="2000" baseline="-25000" dirty="0" smtClean="0">
                <a:solidFill>
                  <a:schemeClr val="tx1"/>
                </a:solidFill>
                <a:latin typeface="+mn-lt"/>
                <a:ea typeface="+mn-ea"/>
                <a:cs typeface="+mn-cs"/>
              </a:rPr>
              <a:t>8</a:t>
            </a:r>
            <a:r>
              <a:rPr lang="tr-TR" sz="2000" dirty="0" smtClean="0">
                <a:solidFill>
                  <a:schemeClr val="tx1"/>
                </a:solidFill>
                <a:latin typeface="+mn-lt"/>
                <a:ea typeface="+mn-ea"/>
                <a:cs typeface="+mn-cs"/>
              </a:rPr>
              <a:t> </a:t>
            </a:r>
            <a:r>
              <a:rPr lang="en-US" sz="2000" dirty="0" smtClean="0">
                <a:solidFill>
                  <a:schemeClr val="tx1"/>
                </a:solidFill>
                <a:latin typeface="+mn-lt"/>
                <a:ea typeface="+mn-ea"/>
                <a:cs typeface="+mn-cs"/>
              </a:rPr>
              <a:t>to binary.</a:t>
            </a:r>
            <a:endParaRPr lang="tr-TR" sz="2000" dirty="0">
              <a:solidFill>
                <a:schemeClr val="tx1"/>
              </a:solidFill>
              <a:latin typeface="+mn-lt"/>
              <a:ea typeface="+mn-ea"/>
              <a:cs typeface="+mn-cs"/>
            </a:endParaRPr>
          </a:p>
          <a:p>
            <a:pPr>
              <a:buNone/>
            </a:pPr>
            <a:r>
              <a:rPr lang="tr-TR" sz="2000" dirty="0" smtClean="0">
                <a:solidFill>
                  <a:schemeClr val="tx1"/>
                </a:solidFill>
                <a:latin typeface="+mn-lt"/>
                <a:ea typeface="+mn-ea"/>
                <a:cs typeface="+mn-cs"/>
              </a:rPr>
              <a:t>4</a:t>
            </a:r>
            <a:r>
              <a:rPr lang="tr-TR" sz="2000" b="1" dirty="0" smtClean="0">
                <a:solidFill>
                  <a:srgbClr val="FF0000"/>
                </a:solidFill>
                <a:latin typeface="+mn-lt"/>
                <a:ea typeface="+mn-ea"/>
                <a:cs typeface="+mn-cs"/>
              </a:rPr>
              <a:t>5</a:t>
            </a:r>
            <a:r>
              <a:rPr lang="tr-TR" sz="2000" dirty="0" smtClean="0">
                <a:solidFill>
                  <a:schemeClr val="tx1"/>
                </a:solidFill>
                <a:latin typeface="+mn-lt"/>
                <a:ea typeface="+mn-ea"/>
                <a:cs typeface="+mn-cs"/>
              </a:rPr>
              <a:t>6</a:t>
            </a:r>
            <a:r>
              <a:rPr lang="tr-TR" sz="2000" baseline="-25000" dirty="0" smtClean="0">
                <a:solidFill>
                  <a:schemeClr val="tx1"/>
                </a:solidFill>
                <a:latin typeface="+mn-lt"/>
                <a:ea typeface="+mn-ea"/>
                <a:cs typeface="+mn-cs"/>
              </a:rPr>
              <a:t>8</a:t>
            </a:r>
            <a:r>
              <a:rPr lang="tr-TR" sz="2000" dirty="0" smtClean="0">
                <a:solidFill>
                  <a:schemeClr val="tx1"/>
                </a:solidFill>
                <a:latin typeface="+mn-lt"/>
                <a:ea typeface="+mn-ea"/>
                <a:cs typeface="+mn-cs"/>
              </a:rPr>
              <a:t> = 100</a:t>
            </a:r>
            <a:r>
              <a:rPr lang="tr-TR" sz="2000" b="1" dirty="0" smtClean="0">
                <a:solidFill>
                  <a:srgbClr val="FF0000"/>
                </a:solidFill>
                <a:latin typeface="+mn-lt"/>
                <a:ea typeface="+mn-ea"/>
                <a:cs typeface="+mn-cs"/>
              </a:rPr>
              <a:t>101</a:t>
            </a:r>
            <a:r>
              <a:rPr lang="tr-TR" sz="2000" dirty="0" smtClean="0">
                <a:solidFill>
                  <a:schemeClr val="tx1"/>
                </a:solidFill>
                <a:latin typeface="+mn-lt"/>
                <a:ea typeface="+mn-ea"/>
                <a:cs typeface="+mn-cs"/>
              </a:rPr>
              <a:t>110</a:t>
            </a:r>
            <a:r>
              <a:rPr lang="tr-TR" sz="2000" baseline="-25000" dirty="0" smtClean="0">
                <a:solidFill>
                  <a:schemeClr val="tx1"/>
                </a:solidFill>
                <a:latin typeface="+mn-lt"/>
                <a:ea typeface="+mn-ea"/>
                <a:cs typeface="+mn-cs"/>
              </a:rPr>
              <a:t>2</a:t>
            </a:r>
            <a:endParaRPr lang="tr-TR" sz="20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en-US" sz="2000" b="1" dirty="0" smtClean="0">
                <a:solidFill>
                  <a:schemeClr val="tx1"/>
                </a:solidFill>
                <a:latin typeface="+mn-lt"/>
                <a:ea typeface="+mn-ea"/>
                <a:cs typeface="+mn-cs"/>
              </a:rPr>
              <a:t>Example</a:t>
            </a:r>
            <a:r>
              <a:rPr lang="tr-TR" sz="2000" b="1" dirty="0" smtClean="0">
                <a:solidFill>
                  <a:schemeClr val="tx1"/>
                </a:solidFill>
                <a:latin typeface="+mn-lt"/>
                <a:ea typeface="+mn-ea"/>
                <a:cs typeface="+mn-cs"/>
              </a:rPr>
              <a:t>: </a:t>
            </a:r>
            <a:r>
              <a:rPr lang="en-US" sz="2000" dirty="0" smtClean="0"/>
              <a:t>Let’s convert </a:t>
            </a:r>
            <a:r>
              <a:rPr lang="tr-TR" sz="2000" dirty="0" smtClean="0">
                <a:solidFill>
                  <a:schemeClr val="tx1"/>
                </a:solidFill>
                <a:latin typeface="+mn-lt"/>
                <a:ea typeface="+mn-ea"/>
                <a:cs typeface="+mn-cs"/>
              </a:rPr>
              <a:t>56.34</a:t>
            </a:r>
            <a:r>
              <a:rPr lang="tr-TR" sz="2000" baseline="-25000" dirty="0" smtClean="0">
                <a:solidFill>
                  <a:schemeClr val="tx1"/>
                </a:solidFill>
                <a:latin typeface="+mn-lt"/>
                <a:ea typeface="+mn-ea"/>
                <a:cs typeface="+mn-cs"/>
              </a:rPr>
              <a:t>8</a:t>
            </a:r>
            <a:r>
              <a:rPr lang="tr-TR" sz="2000" dirty="0" smtClean="0">
                <a:solidFill>
                  <a:schemeClr val="tx1"/>
                </a:solidFill>
                <a:latin typeface="+mn-lt"/>
                <a:ea typeface="+mn-ea"/>
                <a:cs typeface="+mn-cs"/>
              </a:rPr>
              <a:t> </a:t>
            </a:r>
            <a:r>
              <a:rPr lang="en-US" sz="2000" dirty="0" smtClean="0">
                <a:solidFill>
                  <a:schemeClr val="tx1"/>
                </a:solidFill>
                <a:latin typeface="+mn-lt"/>
                <a:ea typeface="+mn-ea"/>
                <a:cs typeface="+mn-cs"/>
              </a:rPr>
              <a:t>to binary.</a:t>
            </a:r>
            <a:endParaRPr lang="tr-TR" sz="2000" dirty="0">
              <a:solidFill>
                <a:schemeClr val="tx1"/>
              </a:solidFill>
              <a:latin typeface="+mn-lt"/>
              <a:ea typeface="+mn-ea"/>
              <a:cs typeface="+mn-cs"/>
            </a:endParaRPr>
          </a:p>
          <a:p>
            <a:pPr>
              <a:buNone/>
            </a:pPr>
            <a:r>
              <a:rPr lang="tr-TR" sz="2000" b="1" dirty="0" smtClean="0">
                <a:solidFill>
                  <a:srgbClr val="FF0000"/>
                </a:solidFill>
                <a:latin typeface="+mn-lt"/>
                <a:ea typeface="+mn-ea"/>
                <a:cs typeface="+mn-cs"/>
              </a:rPr>
              <a:t>5</a:t>
            </a:r>
            <a:r>
              <a:rPr lang="tr-TR" sz="2000" dirty="0" smtClean="0">
                <a:solidFill>
                  <a:schemeClr val="tx1"/>
                </a:solidFill>
                <a:latin typeface="+mn-lt"/>
                <a:ea typeface="+mn-ea"/>
                <a:cs typeface="+mn-cs"/>
              </a:rPr>
              <a:t>6.</a:t>
            </a:r>
            <a:r>
              <a:rPr lang="tr-TR" sz="2000" b="1" dirty="0" smtClean="0">
                <a:solidFill>
                  <a:srgbClr val="FF0000"/>
                </a:solidFill>
                <a:latin typeface="+mn-lt"/>
                <a:ea typeface="+mn-ea"/>
                <a:cs typeface="+mn-cs"/>
              </a:rPr>
              <a:t>3</a:t>
            </a:r>
            <a:r>
              <a:rPr lang="tr-TR" sz="2000" dirty="0" smtClean="0">
                <a:solidFill>
                  <a:schemeClr val="tx1"/>
                </a:solidFill>
                <a:latin typeface="+mn-lt"/>
                <a:ea typeface="+mn-ea"/>
                <a:cs typeface="+mn-cs"/>
              </a:rPr>
              <a:t>4</a:t>
            </a:r>
            <a:r>
              <a:rPr lang="tr-TR" sz="2000" baseline="-25000" dirty="0" smtClean="0">
                <a:solidFill>
                  <a:schemeClr val="tx1"/>
                </a:solidFill>
                <a:latin typeface="+mn-lt"/>
                <a:ea typeface="+mn-ea"/>
                <a:cs typeface="+mn-cs"/>
              </a:rPr>
              <a:t>8</a:t>
            </a:r>
            <a:r>
              <a:rPr lang="tr-TR" sz="2000" dirty="0" smtClean="0">
                <a:solidFill>
                  <a:schemeClr val="tx1"/>
                </a:solidFill>
                <a:latin typeface="+mn-lt"/>
                <a:ea typeface="+mn-ea"/>
                <a:cs typeface="+mn-cs"/>
              </a:rPr>
              <a:t> </a:t>
            </a:r>
            <a:r>
              <a:rPr lang="tr-TR" sz="2000" dirty="0">
                <a:solidFill>
                  <a:schemeClr val="tx1"/>
                </a:solidFill>
                <a:latin typeface="+mn-lt"/>
                <a:ea typeface="+mn-ea"/>
                <a:cs typeface="+mn-cs"/>
              </a:rPr>
              <a:t>= </a:t>
            </a:r>
            <a:r>
              <a:rPr lang="tr-TR" sz="2000" b="1" dirty="0">
                <a:solidFill>
                  <a:srgbClr val="FF0000"/>
                </a:solidFill>
                <a:latin typeface="+mn-lt"/>
                <a:ea typeface="+mn-ea"/>
                <a:cs typeface="+mn-cs"/>
              </a:rPr>
              <a:t>101</a:t>
            </a:r>
            <a:r>
              <a:rPr lang="tr-TR" sz="2000" dirty="0">
                <a:solidFill>
                  <a:schemeClr val="tx1"/>
                </a:solidFill>
                <a:latin typeface="+mn-lt"/>
                <a:ea typeface="+mn-ea"/>
                <a:cs typeface="+mn-cs"/>
              </a:rPr>
              <a:t>110.</a:t>
            </a:r>
            <a:r>
              <a:rPr lang="tr-TR" sz="2000" b="1" dirty="0">
                <a:solidFill>
                  <a:srgbClr val="FF0000"/>
                </a:solidFill>
                <a:latin typeface="+mn-lt"/>
                <a:ea typeface="+mn-ea"/>
                <a:cs typeface="+mn-cs"/>
              </a:rPr>
              <a:t>011</a:t>
            </a:r>
            <a:r>
              <a:rPr lang="tr-TR" sz="2000" dirty="0">
                <a:solidFill>
                  <a:schemeClr val="tx1"/>
                </a:solidFill>
                <a:latin typeface="+mn-lt"/>
                <a:ea typeface="+mn-ea"/>
                <a:cs typeface="+mn-cs"/>
              </a:rPr>
              <a:t>100</a:t>
            </a:r>
            <a:r>
              <a:rPr lang="tr-TR" sz="2000" baseline="-25000" dirty="0">
                <a:solidFill>
                  <a:schemeClr val="tx1"/>
                </a:solidFill>
                <a:latin typeface="+mn-lt"/>
                <a:ea typeface="+mn-ea"/>
                <a:cs typeface="+mn-cs"/>
              </a:rPr>
              <a:t>2</a:t>
            </a:r>
            <a:endParaRPr lang="tr-TR" sz="2000" dirty="0">
              <a:solidFill>
                <a:schemeClr val="tx1"/>
              </a:solidFill>
              <a:latin typeface="+mn-lt"/>
              <a:ea typeface="+mn-ea"/>
              <a:cs typeface="+mn-cs"/>
            </a:endParaRPr>
          </a:p>
          <a:p>
            <a:pPr>
              <a:buNone/>
            </a:pPr>
            <a:endParaRPr lang="tr-TR" dirty="0" smtClean="0"/>
          </a:p>
        </p:txBody>
      </p:sp>
      <p:sp>
        <p:nvSpPr>
          <p:cNvPr id="4" name="3 Altbilgi Yer Tutucusu"/>
          <p:cNvSpPr>
            <a:spLocks noGrp="1"/>
          </p:cNvSpPr>
          <p:nvPr>
            <p:ph type="ftr" sz="quarter" idx="10"/>
          </p:nvPr>
        </p:nvSpPr>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229533908"/>
              </p:ext>
            </p:extLst>
          </p:nvPr>
        </p:nvGraphicFramePr>
        <p:xfrm>
          <a:off x="499916" y="1580856"/>
          <a:ext cx="3363872" cy="1219200"/>
        </p:xfrm>
        <a:graphic>
          <a:graphicData uri="http://schemas.openxmlformats.org/drawingml/2006/table">
            <a:tbl>
              <a:tblPr/>
              <a:tblGrid>
                <a:gridCol w="802031">
                  <a:extLst>
                    <a:ext uri="{9D8B030D-6E8A-4147-A177-3AD203B41FA5}">
                      <a16:colId xmlns:a16="http://schemas.microsoft.com/office/drawing/2014/main" val="20000"/>
                    </a:ext>
                  </a:extLst>
                </a:gridCol>
                <a:gridCol w="1127488">
                  <a:extLst>
                    <a:ext uri="{9D8B030D-6E8A-4147-A177-3AD203B41FA5}">
                      <a16:colId xmlns:a16="http://schemas.microsoft.com/office/drawing/2014/main" val="20001"/>
                    </a:ext>
                  </a:extLst>
                </a:gridCol>
                <a:gridCol w="1434353">
                  <a:extLst>
                    <a:ext uri="{9D8B030D-6E8A-4147-A177-3AD203B41FA5}">
                      <a16:colId xmlns:a16="http://schemas.microsoft.com/office/drawing/2014/main" val="20002"/>
                    </a:ext>
                  </a:extLst>
                </a:gridCol>
              </a:tblGrid>
              <a:tr h="0">
                <a:tc gridSpan="3">
                  <a:txBody>
                    <a:bodyPr/>
                    <a:lstStyle/>
                    <a:p>
                      <a:pPr algn="ctr">
                        <a:spcAft>
                          <a:spcPts val="0"/>
                        </a:spcAft>
                      </a:pPr>
                      <a:r>
                        <a:rPr lang="en-US" sz="2000" b="1" dirty="0" smtClean="0">
                          <a:latin typeface="Times New Roman"/>
                          <a:ea typeface="Times New Roman"/>
                        </a:rPr>
                        <a:t>Whole Part</a:t>
                      </a:r>
                      <a:endParaRPr lang="tr-TR" sz="20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0">
                <a:tc>
                  <a:txBody>
                    <a:bodyPr/>
                    <a:lstStyle/>
                    <a:p>
                      <a:pPr algn="l">
                        <a:spcAft>
                          <a:spcPts val="0"/>
                        </a:spcAft>
                      </a:pP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smtClean="0">
                          <a:latin typeface="Times New Roman"/>
                          <a:ea typeface="Times New Roman"/>
                        </a:rPr>
                        <a:t>Quotient</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smtClean="0">
                          <a:latin typeface="Times New Roman"/>
                          <a:ea typeface="Times New Roman"/>
                        </a:rPr>
                        <a:t>Remainder</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2000" dirty="0">
                          <a:latin typeface="Times New Roman"/>
                          <a:ea typeface="Times New Roman"/>
                        </a:rPr>
                        <a:t>34/8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2</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2000">
                          <a:latin typeface="Times New Roman"/>
                          <a:ea typeface="Times New Roman"/>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4</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5 Tablo"/>
          <p:cNvGraphicFramePr>
            <a:graphicFrameLocks noGrp="1"/>
          </p:cNvGraphicFramePr>
          <p:nvPr>
            <p:extLst>
              <p:ext uri="{D42A27DB-BD31-4B8C-83A1-F6EECF244321}">
                <p14:modId xmlns:p14="http://schemas.microsoft.com/office/powerpoint/2010/main" val="38583140"/>
              </p:ext>
            </p:extLst>
          </p:nvPr>
        </p:nvGraphicFramePr>
        <p:xfrm>
          <a:off x="4146801" y="1602544"/>
          <a:ext cx="2043674" cy="1219200"/>
        </p:xfrm>
        <a:graphic>
          <a:graphicData uri="http://schemas.openxmlformats.org/drawingml/2006/table">
            <a:tbl>
              <a:tblPr/>
              <a:tblGrid>
                <a:gridCol w="1075832">
                  <a:extLst>
                    <a:ext uri="{9D8B030D-6E8A-4147-A177-3AD203B41FA5}">
                      <a16:colId xmlns:a16="http://schemas.microsoft.com/office/drawing/2014/main" val="20000"/>
                    </a:ext>
                  </a:extLst>
                </a:gridCol>
                <a:gridCol w="967842">
                  <a:extLst>
                    <a:ext uri="{9D8B030D-6E8A-4147-A177-3AD203B41FA5}">
                      <a16:colId xmlns:a16="http://schemas.microsoft.com/office/drawing/2014/main" val="20001"/>
                    </a:ext>
                  </a:extLst>
                </a:gridCol>
              </a:tblGrid>
              <a:tr h="0">
                <a:tc gridSpan="2">
                  <a:txBody>
                    <a:bodyPr/>
                    <a:lstStyle/>
                    <a:p>
                      <a:pPr algn="ctr">
                        <a:spcAft>
                          <a:spcPts val="0"/>
                        </a:spcAft>
                      </a:pPr>
                      <a:r>
                        <a:rPr lang="en-US" sz="2000" b="1" dirty="0" smtClean="0">
                          <a:latin typeface="Times New Roman"/>
                          <a:ea typeface="Times New Roman"/>
                        </a:rPr>
                        <a:t>Fractional Part</a:t>
                      </a:r>
                      <a:endParaRPr lang="tr-TR" sz="20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extLst>
                  <a:ext uri="{0D108BD9-81ED-4DB2-BD59-A6C34878D82A}">
                    <a16:rowId xmlns:a16="http://schemas.microsoft.com/office/drawing/2014/main" val="10000"/>
                  </a:ext>
                </a:extLst>
              </a:tr>
              <a:tr h="0">
                <a:tc>
                  <a:txBody>
                    <a:bodyPr/>
                    <a:lstStyle/>
                    <a:p>
                      <a:pPr algn="ctr">
                        <a:spcAft>
                          <a:spcPts val="0"/>
                        </a:spcAft>
                      </a:pPr>
                      <a:r>
                        <a:rPr lang="tr-TR" sz="2000">
                          <a:latin typeface="Times New Roman"/>
                          <a:ea typeface="Times New Roman"/>
                        </a:rPr>
                        <a:t>0.45×8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3</a:t>
                      </a:r>
                      <a:r>
                        <a:rPr lang="tr-TR" sz="2000">
                          <a:latin typeface="Times New Roman"/>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2000">
                          <a:latin typeface="Times New Roman"/>
                          <a:ea typeface="Times New Roman"/>
                        </a:rPr>
                        <a:t>0.6×8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4</a:t>
                      </a:r>
                      <a:r>
                        <a:rPr lang="tr-TR" sz="2000">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2000">
                          <a:latin typeface="Times New Roman"/>
                          <a:ea typeface="Times New Roman"/>
                        </a:rPr>
                        <a:t>0.8×8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6</a:t>
                      </a:r>
                      <a:r>
                        <a:rPr lang="tr-TR" sz="2000" dirty="0">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 name="7 Düz Bağlayıcı"/>
          <p:cNvCxnSpPr/>
          <p:nvPr/>
        </p:nvCxnSpPr>
        <p:spPr bwMode="auto">
          <a:xfrm>
            <a:off x="1208303" y="5067402"/>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9 Düz Bağlayıcı"/>
          <p:cNvCxnSpPr/>
          <p:nvPr/>
        </p:nvCxnSpPr>
        <p:spPr bwMode="auto">
          <a:xfrm>
            <a:off x="1584269" y="5067402"/>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10 Düz Bağlayıcı"/>
          <p:cNvCxnSpPr/>
          <p:nvPr/>
        </p:nvCxnSpPr>
        <p:spPr bwMode="auto">
          <a:xfrm>
            <a:off x="1955131" y="5067401"/>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Conversion</a:t>
            </a:r>
            <a:endParaRPr lang="tr-TR" sz="2400" dirty="0"/>
          </a:p>
        </p:txBody>
      </p:sp>
      <p:sp>
        <p:nvSpPr>
          <p:cNvPr id="3" name="2 İçerik Yer Tutucusu"/>
          <p:cNvSpPr>
            <a:spLocks noGrp="1"/>
          </p:cNvSpPr>
          <p:nvPr>
            <p:ph idx="1"/>
          </p:nvPr>
        </p:nvSpPr>
        <p:spPr>
          <a:xfrm>
            <a:off x="360582" y="902257"/>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Conversion of binary numbers to octal is just like hexadecimal numbers</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The only difference is that we divide the binary number into groups of four</a:t>
            </a:r>
            <a:r>
              <a:rPr lang="tr-TR" sz="2200" dirty="0" smtClean="0">
                <a:solidFill>
                  <a:schemeClr val="tx1"/>
                </a:solidFill>
                <a:latin typeface="+mn-lt"/>
                <a:ea typeface="+mn-ea"/>
                <a:cs typeface="+mn-cs"/>
              </a:rPr>
              <a:t>.</a:t>
            </a:r>
            <a:r>
              <a:rPr lang="en-US" sz="2200" dirty="0" smtClean="0">
                <a:solidFill>
                  <a:schemeClr val="tx1"/>
                </a:solidFill>
                <a:latin typeface="+mn-lt"/>
                <a:ea typeface="+mn-ea"/>
                <a:cs typeface="+mn-cs"/>
              </a:rPr>
              <a:t> We start grouping of the whole part from right to left, and the fractional part from left to right. Remember that we can add extra 0’s to the left of the whole part, and to the right of the fractional part.</a:t>
            </a:r>
            <a:endParaRPr lang="tr-TR" sz="2200" dirty="0"/>
          </a:p>
          <a:p>
            <a:pPr marL="0" indent="0" algn="just">
              <a:buNone/>
            </a:pPr>
            <a:endParaRPr lang="tr-TR" sz="1000" dirty="0"/>
          </a:p>
          <a:p>
            <a:pPr>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101110001</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octal</a:t>
            </a:r>
            <a:r>
              <a:rPr lang="en-US" sz="2200" dirty="0"/>
              <a:t>.</a:t>
            </a:r>
            <a:endParaRPr lang="tr-TR" sz="2200" dirty="0">
              <a:solidFill>
                <a:schemeClr val="tx1"/>
              </a:solidFill>
              <a:latin typeface="+mn-lt"/>
              <a:ea typeface="+mn-ea"/>
              <a:cs typeface="+mn-cs"/>
            </a:endParaRPr>
          </a:p>
          <a:p>
            <a:pPr>
              <a:buNone/>
            </a:pPr>
            <a:r>
              <a:rPr lang="tr-TR" sz="2200" dirty="0" smtClean="0">
                <a:solidFill>
                  <a:schemeClr val="tx1"/>
                </a:solidFill>
                <a:latin typeface="+mn-lt"/>
                <a:ea typeface="+mn-ea"/>
                <a:cs typeface="+mn-cs"/>
              </a:rPr>
              <a:t>101110001</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561</a:t>
            </a:r>
            <a:r>
              <a:rPr lang="tr-TR" sz="2200" baseline="-25000" dirty="0">
                <a:solidFill>
                  <a:schemeClr val="tx1"/>
                </a:solidFill>
                <a:latin typeface="+mn-lt"/>
                <a:ea typeface="+mn-ea"/>
                <a:cs typeface="+mn-cs"/>
              </a:rPr>
              <a:t>8</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10011.11010</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octal.</a:t>
            </a:r>
            <a:endParaRPr lang="tr-TR" sz="2200" dirty="0">
              <a:solidFill>
                <a:schemeClr val="tx1"/>
              </a:solidFill>
              <a:latin typeface="+mn-lt"/>
              <a:ea typeface="+mn-ea"/>
              <a:cs typeface="+mn-cs"/>
            </a:endParaRPr>
          </a:p>
          <a:p>
            <a:pPr>
              <a:buNone/>
            </a:pPr>
            <a:r>
              <a:rPr lang="tr-TR" sz="2200" b="1" dirty="0">
                <a:solidFill>
                  <a:srgbClr val="FF0000"/>
                </a:solidFill>
                <a:latin typeface="+mn-lt"/>
                <a:ea typeface="+mn-ea"/>
                <a:cs typeface="+mn-cs"/>
              </a:rPr>
              <a:t>0</a:t>
            </a:r>
            <a:r>
              <a:rPr lang="tr-TR" sz="2200" dirty="0">
                <a:solidFill>
                  <a:schemeClr val="tx1"/>
                </a:solidFill>
                <a:latin typeface="+mn-lt"/>
                <a:ea typeface="+mn-ea"/>
                <a:cs typeface="+mn-cs"/>
              </a:rPr>
              <a:t>10  011  .  110  </a:t>
            </a:r>
            <a:r>
              <a:rPr lang="tr-TR" sz="2200" dirty="0" smtClean="0">
                <a:solidFill>
                  <a:schemeClr val="tx1"/>
                </a:solidFill>
                <a:latin typeface="+mn-lt"/>
                <a:ea typeface="+mn-ea"/>
                <a:cs typeface="+mn-cs"/>
              </a:rPr>
              <a:t>10</a:t>
            </a:r>
            <a:r>
              <a:rPr lang="tr-TR" sz="2200" b="1" dirty="0" smtClean="0">
                <a:solidFill>
                  <a:srgbClr val="FF0000"/>
                </a:solidFill>
                <a:latin typeface="+mn-lt"/>
                <a:ea typeface="+mn-ea"/>
                <a:cs typeface="+mn-cs"/>
              </a:rPr>
              <a:t>0   </a:t>
            </a:r>
            <a:r>
              <a:rPr lang="en-US" sz="2200" b="1" dirty="0" smtClean="0">
                <a:solidFill>
                  <a:srgbClr val="FF0000"/>
                </a:solidFill>
                <a:latin typeface="+mn-lt"/>
                <a:ea typeface="+mn-ea"/>
                <a:cs typeface="+mn-cs"/>
              </a:rPr>
              <a:t>(</a:t>
            </a:r>
            <a:r>
              <a:rPr lang="en-US" sz="2200" dirty="0" smtClean="0">
                <a:latin typeface="+mn-lt"/>
                <a:ea typeface="+mn-ea"/>
                <a:cs typeface="+mn-cs"/>
              </a:rPr>
              <a:t>Divided into groups of three and added extra 0’s.)</a:t>
            </a:r>
            <a:endParaRPr lang="tr-TR" sz="2200" dirty="0">
              <a:latin typeface="+mn-lt"/>
              <a:ea typeface="+mn-ea"/>
              <a:cs typeface="+mn-cs"/>
            </a:endParaRPr>
          </a:p>
          <a:p>
            <a:pPr>
              <a:buNone/>
            </a:pPr>
            <a:endParaRPr lang="tr-TR" sz="1000" dirty="0">
              <a:solidFill>
                <a:schemeClr val="tx1"/>
              </a:solidFill>
              <a:latin typeface="+mn-lt"/>
              <a:ea typeface="+mn-ea"/>
              <a:cs typeface="+mn-cs"/>
            </a:endParaRPr>
          </a:p>
          <a:p>
            <a:pPr>
              <a:buNone/>
            </a:pPr>
            <a:r>
              <a:rPr lang="en-US" sz="2200" dirty="0" smtClean="0">
                <a:solidFill>
                  <a:schemeClr val="tx1"/>
                </a:solidFill>
                <a:latin typeface="+mn-lt"/>
                <a:ea typeface="+mn-ea"/>
                <a:cs typeface="+mn-cs"/>
              </a:rPr>
              <a:t>Then, </a:t>
            </a:r>
            <a:r>
              <a:rPr lang="tr-TR" sz="2200" dirty="0" smtClean="0">
                <a:solidFill>
                  <a:schemeClr val="tx1"/>
                </a:solidFill>
                <a:latin typeface="+mn-lt"/>
                <a:ea typeface="+mn-ea"/>
                <a:cs typeface="+mn-cs"/>
              </a:rPr>
              <a:t>10011.11010</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23.64</a:t>
            </a:r>
            <a:r>
              <a:rPr lang="tr-TR" sz="2200" baseline="-25000" dirty="0">
                <a:solidFill>
                  <a:schemeClr val="tx1"/>
                </a:solidFill>
                <a:latin typeface="+mn-lt"/>
                <a:ea typeface="+mn-ea"/>
                <a:cs typeface="+mn-cs"/>
              </a:rPr>
              <a:t>8</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cxnSp>
        <p:nvCxnSpPr>
          <p:cNvPr id="5" name="4 Düz Bağlayıcı"/>
          <p:cNvCxnSpPr/>
          <p:nvPr/>
        </p:nvCxnSpPr>
        <p:spPr bwMode="auto">
          <a:xfrm>
            <a:off x="492368" y="3938954"/>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5 Düz Bağlayıcı"/>
          <p:cNvCxnSpPr/>
          <p:nvPr/>
        </p:nvCxnSpPr>
        <p:spPr bwMode="auto">
          <a:xfrm>
            <a:off x="900330" y="3938954"/>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6 Düz Bağlayıcı"/>
          <p:cNvCxnSpPr/>
          <p:nvPr/>
        </p:nvCxnSpPr>
        <p:spPr bwMode="auto">
          <a:xfrm>
            <a:off x="1322361" y="3938954"/>
            <a:ext cx="32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Conversion</a:t>
            </a:r>
            <a:endParaRPr lang="tr-TR" sz="2400" dirty="0"/>
          </a:p>
        </p:txBody>
      </p:sp>
      <p:sp>
        <p:nvSpPr>
          <p:cNvPr id="3" name="2 İçerik Yer Tutucusu"/>
          <p:cNvSpPr>
            <a:spLocks noGrp="1"/>
          </p:cNvSpPr>
          <p:nvPr>
            <p:ph idx="1"/>
          </p:nvPr>
        </p:nvSpPr>
        <p:spPr>
          <a:xfrm>
            <a:off x="360582" y="874120"/>
            <a:ext cx="8375650" cy="5983880"/>
          </a:xfrm>
        </p:spPr>
        <p:txBody>
          <a:bodyPr/>
          <a:lstStyle/>
          <a:p>
            <a:pPr marL="0" indent="0" algn="just">
              <a:buFont typeface="Wingdings" pitchFamily="2" charset="2"/>
              <a:buChar char="Ø"/>
            </a:pPr>
            <a:r>
              <a:rPr lang="tr-TR" sz="2000" dirty="0" smtClean="0">
                <a:solidFill>
                  <a:schemeClr val="tx1"/>
                </a:solidFill>
                <a:latin typeface="+mn-lt"/>
                <a:ea typeface="+mn-ea"/>
                <a:cs typeface="+mn-cs"/>
              </a:rPr>
              <a:t> </a:t>
            </a:r>
            <a:r>
              <a:rPr lang="en-US" sz="2000" dirty="0" smtClean="0">
                <a:solidFill>
                  <a:schemeClr val="tx1"/>
                </a:solidFill>
                <a:latin typeface="+mn-lt"/>
                <a:ea typeface="+mn-ea"/>
                <a:cs typeface="+mn-cs"/>
              </a:rPr>
              <a:t>To convert from octal to hexadecimal, we first convert from octal to binary, then to hexadecimal.</a:t>
            </a:r>
            <a:r>
              <a:rPr lang="tr-TR" sz="2000" dirty="0" smtClean="0">
                <a:solidFill>
                  <a:schemeClr val="tx1"/>
                </a:solidFill>
                <a:latin typeface="+mn-lt"/>
                <a:ea typeface="+mn-ea"/>
                <a:cs typeface="+mn-cs"/>
              </a:rPr>
              <a:t> </a:t>
            </a:r>
            <a:r>
              <a:rPr lang="en-US" sz="2000" dirty="0" smtClean="0">
                <a:solidFill>
                  <a:schemeClr val="tx1"/>
                </a:solidFill>
                <a:latin typeface="+mn-lt"/>
                <a:ea typeface="+mn-ea"/>
                <a:cs typeface="+mn-cs"/>
              </a:rPr>
              <a:t>Likewise, to convert from hexadecimal to octal, we first convert from hexadecimal to binary, then to octal.</a:t>
            </a:r>
            <a:endParaRPr lang="tr-TR" sz="2000" dirty="0" smtClean="0">
              <a:solidFill>
                <a:schemeClr val="tx1"/>
              </a:solidFill>
              <a:latin typeface="+mn-lt"/>
              <a:ea typeface="+mn-ea"/>
              <a:cs typeface="+mn-cs"/>
            </a:endParaRPr>
          </a:p>
          <a:p>
            <a:pPr>
              <a:buNone/>
            </a:pPr>
            <a:endParaRPr lang="tr-TR" sz="1000" b="1" dirty="0" smtClean="0">
              <a:solidFill>
                <a:schemeClr val="tx1"/>
              </a:solidFill>
              <a:latin typeface="+mn-lt"/>
              <a:ea typeface="+mn-ea"/>
              <a:cs typeface="+mn-cs"/>
            </a:endParaRPr>
          </a:p>
          <a:p>
            <a:pPr>
              <a:buNone/>
            </a:pPr>
            <a:r>
              <a:rPr lang="en-US" sz="2000" b="1" dirty="0" smtClean="0">
                <a:solidFill>
                  <a:schemeClr val="tx1"/>
                </a:solidFill>
                <a:latin typeface="+mn-lt"/>
                <a:ea typeface="+mn-ea"/>
                <a:cs typeface="+mn-cs"/>
              </a:rPr>
              <a:t>Example</a:t>
            </a:r>
            <a:r>
              <a:rPr lang="tr-TR" sz="2000" b="1" dirty="0" smtClean="0">
                <a:solidFill>
                  <a:schemeClr val="tx1"/>
                </a:solidFill>
                <a:latin typeface="+mn-lt"/>
                <a:ea typeface="+mn-ea"/>
                <a:cs typeface="+mn-cs"/>
              </a:rPr>
              <a:t>: </a:t>
            </a:r>
            <a:r>
              <a:rPr lang="en-US" sz="2000" dirty="0" smtClean="0">
                <a:solidFill>
                  <a:schemeClr val="tx1"/>
                </a:solidFill>
                <a:latin typeface="+mn-lt"/>
                <a:ea typeface="+mn-ea"/>
                <a:cs typeface="+mn-cs"/>
              </a:rPr>
              <a:t>Let’s convert </a:t>
            </a:r>
            <a:r>
              <a:rPr lang="tr-TR" sz="2000" dirty="0" smtClean="0">
                <a:solidFill>
                  <a:schemeClr val="tx1"/>
                </a:solidFill>
                <a:latin typeface="+mn-lt"/>
                <a:ea typeface="+mn-ea"/>
                <a:cs typeface="+mn-cs"/>
              </a:rPr>
              <a:t>45.63</a:t>
            </a:r>
            <a:r>
              <a:rPr lang="tr-TR" sz="2000" baseline="-25000" dirty="0" smtClean="0">
                <a:solidFill>
                  <a:schemeClr val="tx1"/>
                </a:solidFill>
                <a:latin typeface="+mn-lt"/>
                <a:ea typeface="+mn-ea"/>
                <a:cs typeface="+mn-cs"/>
              </a:rPr>
              <a:t>8 </a:t>
            </a:r>
            <a:r>
              <a:rPr lang="en-US" sz="2000" dirty="0" smtClean="0">
                <a:solidFill>
                  <a:schemeClr val="tx1"/>
                </a:solidFill>
                <a:latin typeface="+mn-lt"/>
                <a:ea typeface="+mn-ea"/>
                <a:cs typeface="+mn-cs"/>
              </a:rPr>
              <a:t>to hexadecimal.</a:t>
            </a:r>
          </a:p>
          <a:p>
            <a:pPr>
              <a:buNone/>
            </a:pPr>
            <a:endParaRPr lang="tr-TR" sz="2000" dirty="0">
              <a:solidFill>
                <a:schemeClr val="tx1"/>
              </a:solidFill>
              <a:latin typeface="+mn-lt"/>
              <a:ea typeface="+mn-ea"/>
              <a:cs typeface="+mn-cs"/>
            </a:endParaRPr>
          </a:p>
          <a:p>
            <a:pPr>
              <a:buNone/>
            </a:pPr>
            <a:r>
              <a:rPr lang="tr-TR" sz="2000" b="1" dirty="0" smtClean="0">
                <a:solidFill>
                  <a:schemeClr val="tx1"/>
                </a:solidFill>
                <a:latin typeface="+mn-lt"/>
                <a:ea typeface="+mn-ea"/>
                <a:cs typeface="+mn-cs"/>
              </a:rPr>
              <a:t>4</a:t>
            </a:r>
            <a:r>
              <a:rPr lang="tr-TR" sz="2000" dirty="0" smtClean="0">
                <a:solidFill>
                  <a:schemeClr val="tx1"/>
                </a:solidFill>
                <a:latin typeface="+mn-lt"/>
                <a:ea typeface="+mn-ea"/>
                <a:cs typeface="+mn-cs"/>
              </a:rPr>
              <a:t>5.</a:t>
            </a:r>
            <a:r>
              <a:rPr lang="tr-TR" sz="2000" b="1" dirty="0" smtClean="0">
                <a:solidFill>
                  <a:schemeClr val="tx1"/>
                </a:solidFill>
                <a:latin typeface="+mn-lt"/>
                <a:ea typeface="+mn-ea"/>
                <a:cs typeface="+mn-cs"/>
              </a:rPr>
              <a:t>6</a:t>
            </a:r>
            <a:r>
              <a:rPr lang="tr-TR" sz="2000" dirty="0" smtClean="0">
                <a:solidFill>
                  <a:schemeClr val="tx1"/>
                </a:solidFill>
                <a:latin typeface="+mn-lt"/>
                <a:ea typeface="+mn-ea"/>
                <a:cs typeface="+mn-cs"/>
              </a:rPr>
              <a:t>3</a:t>
            </a:r>
            <a:r>
              <a:rPr lang="tr-TR" sz="2000" baseline="-25000" dirty="0" smtClean="0">
                <a:solidFill>
                  <a:schemeClr val="tx1"/>
                </a:solidFill>
                <a:latin typeface="+mn-lt"/>
                <a:ea typeface="+mn-ea"/>
                <a:cs typeface="+mn-cs"/>
              </a:rPr>
              <a:t>8 </a:t>
            </a:r>
            <a:r>
              <a:rPr lang="tr-TR" sz="2000" dirty="0">
                <a:solidFill>
                  <a:schemeClr val="tx1"/>
                </a:solidFill>
                <a:latin typeface="+mn-lt"/>
                <a:ea typeface="+mn-ea"/>
                <a:cs typeface="+mn-cs"/>
              </a:rPr>
              <a:t>= </a:t>
            </a:r>
            <a:r>
              <a:rPr lang="tr-TR" sz="2000" b="1" dirty="0">
                <a:solidFill>
                  <a:schemeClr val="tx1"/>
                </a:solidFill>
                <a:latin typeface="+mn-lt"/>
                <a:ea typeface="+mn-ea"/>
                <a:cs typeface="+mn-cs"/>
              </a:rPr>
              <a:t>100</a:t>
            </a:r>
            <a:r>
              <a:rPr lang="tr-TR" sz="2000" dirty="0">
                <a:solidFill>
                  <a:schemeClr val="tx1"/>
                </a:solidFill>
                <a:latin typeface="+mn-lt"/>
                <a:ea typeface="+mn-ea"/>
                <a:cs typeface="+mn-cs"/>
              </a:rPr>
              <a:t>101.</a:t>
            </a:r>
            <a:r>
              <a:rPr lang="tr-TR" sz="2000" b="1" dirty="0">
                <a:solidFill>
                  <a:schemeClr val="tx1"/>
                </a:solidFill>
                <a:latin typeface="+mn-lt"/>
                <a:ea typeface="+mn-ea"/>
                <a:cs typeface="+mn-cs"/>
              </a:rPr>
              <a:t>110</a:t>
            </a:r>
            <a:r>
              <a:rPr lang="tr-TR" sz="2000" dirty="0">
                <a:solidFill>
                  <a:schemeClr val="tx1"/>
                </a:solidFill>
                <a:latin typeface="+mn-lt"/>
                <a:ea typeface="+mn-ea"/>
                <a:cs typeface="+mn-cs"/>
              </a:rPr>
              <a:t>011</a:t>
            </a:r>
            <a:r>
              <a:rPr lang="tr-TR" sz="2000" baseline="-25000" dirty="0">
                <a:solidFill>
                  <a:schemeClr val="tx1"/>
                </a:solidFill>
                <a:latin typeface="+mn-lt"/>
                <a:ea typeface="+mn-ea"/>
                <a:cs typeface="+mn-cs"/>
              </a:rPr>
              <a:t>2 </a:t>
            </a:r>
            <a:r>
              <a:rPr lang="tr-TR" sz="2000" dirty="0">
                <a:solidFill>
                  <a:schemeClr val="tx1"/>
                </a:solidFill>
                <a:latin typeface="+mn-lt"/>
                <a:ea typeface="+mn-ea"/>
                <a:cs typeface="+mn-cs"/>
              </a:rPr>
              <a:t> </a:t>
            </a:r>
          </a:p>
          <a:p>
            <a:pPr>
              <a:buNone/>
            </a:pPr>
            <a:r>
              <a:rPr lang="tr-TR" sz="2000" b="1" dirty="0" smtClean="0">
                <a:solidFill>
                  <a:srgbClr val="FF0000"/>
                </a:solidFill>
                <a:latin typeface="+mn-lt"/>
                <a:ea typeface="+mn-ea"/>
                <a:cs typeface="+mn-cs"/>
              </a:rPr>
              <a:t>00</a:t>
            </a:r>
            <a:r>
              <a:rPr lang="tr-TR" sz="2000" dirty="0" smtClean="0">
                <a:solidFill>
                  <a:schemeClr val="tx1"/>
                </a:solidFill>
                <a:latin typeface="+mn-lt"/>
                <a:ea typeface="+mn-ea"/>
                <a:cs typeface="+mn-cs"/>
              </a:rPr>
              <a:t>10  </a:t>
            </a:r>
            <a:r>
              <a:rPr lang="tr-TR" sz="2000" dirty="0">
                <a:solidFill>
                  <a:schemeClr val="tx1"/>
                </a:solidFill>
                <a:latin typeface="+mn-lt"/>
                <a:ea typeface="+mn-ea"/>
                <a:cs typeface="+mn-cs"/>
              </a:rPr>
              <a:t>0101  .  1100  </a:t>
            </a:r>
            <a:r>
              <a:rPr lang="tr-TR" sz="2000" dirty="0" smtClean="0">
                <a:solidFill>
                  <a:schemeClr val="tx1"/>
                </a:solidFill>
                <a:latin typeface="+mn-lt"/>
                <a:ea typeface="+mn-ea"/>
                <a:cs typeface="+mn-cs"/>
              </a:rPr>
              <a:t>11</a:t>
            </a:r>
            <a:r>
              <a:rPr lang="tr-TR" sz="2000" b="1" dirty="0" smtClean="0">
                <a:solidFill>
                  <a:srgbClr val="FF0000"/>
                </a:solidFill>
                <a:latin typeface="+mn-lt"/>
                <a:ea typeface="+mn-ea"/>
                <a:cs typeface="+mn-cs"/>
              </a:rPr>
              <a:t>00    </a:t>
            </a:r>
            <a:r>
              <a:rPr lang="tr-TR" sz="2000" dirty="0" smtClean="0">
                <a:latin typeface="+mn-lt"/>
                <a:ea typeface="+mn-ea"/>
                <a:cs typeface="+mn-cs"/>
              </a:rPr>
              <a:t>(</a:t>
            </a:r>
            <a:r>
              <a:rPr lang="en-US" sz="2000" dirty="0" smtClean="0"/>
              <a:t>Divide the binary number to groups of four</a:t>
            </a:r>
            <a:r>
              <a:rPr lang="tr-TR" sz="2000" dirty="0" smtClean="0">
                <a:latin typeface="+mn-lt"/>
                <a:ea typeface="+mn-ea"/>
                <a:cs typeface="+mn-cs"/>
              </a:rPr>
              <a:t>)</a:t>
            </a:r>
            <a:endParaRPr lang="tr-TR" sz="1000" dirty="0">
              <a:solidFill>
                <a:schemeClr val="tx1"/>
              </a:solidFill>
              <a:latin typeface="+mn-lt"/>
              <a:ea typeface="+mn-ea"/>
              <a:cs typeface="+mn-cs"/>
            </a:endParaRPr>
          </a:p>
          <a:p>
            <a:pPr>
              <a:buNone/>
            </a:pPr>
            <a:r>
              <a:rPr lang="en-US" sz="2000" dirty="0" smtClean="0">
                <a:solidFill>
                  <a:schemeClr val="tx1"/>
                </a:solidFill>
                <a:latin typeface="+mn-lt"/>
                <a:ea typeface="+mn-ea"/>
                <a:cs typeface="+mn-cs"/>
              </a:rPr>
              <a:t>Then,</a:t>
            </a:r>
            <a:r>
              <a:rPr lang="tr-TR" sz="2000" b="1" dirty="0" smtClean="0">
                <a:solidFill>
                  <a:schemeClr val="tx1"/>
                </a:solidFill>
                <a:latin typeface="+mn-lt"/>
                <a:ea typeface="+mn-ea"/>
                <a:cs typeface="+mn-cs"/>
              </a:rPr>
              <a:t> </a:t>
            </a:r>
            <a:r>
              <a:rPr lang="tr-TR" sz="2000" dirty="0">
                <a:solidFill>
                  <a:schemeClr val="tx1"/>
                </a:solidFill>
                <a:latin typeface="+mn-lt"/>
                <a:ea typeface="+mn-ea"/>
                <a:cs typeface="+mn-cs"/>
              </a:rPr>
              <a:t>45.63</a:t>
            </a:r>
            <a:r>
              <a:rPr lang="tr-TR" sz="2000" baseline="-25000" dirty="0">
                <a:solidFill>
                  <a:schemeClr val="tx1"/>
                </a:solidFill>
                <a:latin typeface="+mn-lt"/>
                <a:ea typeface="+mn-ea"/>
                <a:cs typeface="+mn-cs"/>
              </a:rPr>
              <a:t>8 </a:t>
            </a:r>
            <a:r>
              <a:rPr lang="tr-TR" sz="2000" dirty="0">
                <a:solidFill>
                  <a:schemeClr val="tx1"/>
                </a:solidFill>
                <a:latin typeface="+mn-lt"/>
                <a:ea typeface="+mn-ea"/>
                <a:cs typeface="+mn-cs"/>
              </a:rPr>
              <a:t> = </a:t>
            </a:r>
            <a:r>
              <a:rPr lang="tr-TR" sz="2000" dirty="0" smtClean="0">
                <a:solidFill>
                  <a:schemeClr val="tx1"/>
                </a:solidFill>
                <a:latin typeface="+mn-lt"/>
                <a:ea typeface="+mn-ea"/>
                <a:cs typeface="+mn-cs"/>
              </a:rPr>
              <a:t>25.CC</a:t>
            </a:r>
            <a:r>
              <a:rPr lang="tr-TR" sz="2000" baseline="-25000" dirty="0" smtClean="0">
                <a:solidFill>
                  <a:schemeClr val="tx1"/>
                </a:solidFill>
                <a:latin typeface="+mn-lt"/>
                <a:ea typeface="+mn-ea"/>
                <a:cs typeface="+mn-cs"/>
              </a:rPr>
              <a:t>16</a:t>
            </a:r>
            <a:endParaRPr lang="en-US" sz="2000" baseline="-25000" dirty="0" smtClean="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en-US" sz="2000" b="1" dirty="0" smtClean="0">
                <a:solidFill>
                  <a:schemeClr val="tx1"/>
                </a:solidFill>
                <a:latin typeface="+mn-lt"/>
                <a:ea typeface="+mn-ea"/>
                <a:cs typeface="+mn-cs"/>
              </a:rPr>
              <a:t>Example</a:t>
            </a:r>
            <a:r>
              <a:rPr lang="tr-TR" sz="2000" b="1" dirty="0" smtClean="0">
                <a:solidFill>
                  <a:schemeClr val="tx1"/>
                </a:solidFill>
                <a:latin typeface="+mn-lt"/>
                <a:ea typeface="+mn-ea"/>
                <a:cs typeface="+mn-cs"/>
              </a:rPr>
              <a:t>: </a:t>
            </a:r>
            <a:r>
              <a:rPr lang="en-US" sz="2000" dirty="0" smtClean="0"/>
              <a:t>Let’s convert </a:t>
            </a:r>
            <a:r>
              <a:rPr lang="tr-TR" sz="2000" dirty="0" smtClean="0">
                <a:solidFill>
                  <a:schemeClr val="tx1"/>
                </a:solidFill>
                <a:latin typeface="+mn-lt"/>
                <a:ea typeface="+mn-ea"/>
                <a:cs typeface="+mn-cs"/>
              </a:rPr>
              <a:t>A2.B3</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 </a:t>
            </a:r>
            <a:r>
              <a:rPr lang="en-US" sz="2000" dirty="0" smtClean="0">
                <a:solidFill>
                  <a:schemeClr val="tx1"/>
                </a:solidFill>
                <a:latin typeface="+mn-lt"/>
                <a:ea typeface="+mn-ea"/>
                <a:cs typeface="+mn-cs"/>
              </a:rPr>
              <a:t>to octal.</a:t>
            </a:r>
            <a:endParaRPr lang="tr-TR" sz="20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000" b="1" dirty="0">
                <a:solidFill>
                  <a:schemeClr val="tx1"/>
                </a:solidFill>
                <a:latin typeface="+mn-lt"/>
                <a:ea typeface="+mn-ea"/>
                <a:cs typeface="+mn-cs"/>
              </a:rPr>
              <a:t>A</a:t>
            </a:r>
            <a:r>
              <a:rPr lang="tr-TR" sz="2000" dirty="0">
                <a:solidFill>
                  <a:schemeClr val="tx1"/>
                </a:solidFill>
                <a:latin typeface="+mn-lt"/>
                <a:ea typeface="+mn-ea"/>
                <a:cs typeface="+mn-cs"/>
              </a:rPr>
              <a:t>2.</a:t>
            </a:r>
            <a:r>
              <a:rPr lang="tr-TR" sz="2000" b="1" dirty="0">
                <a:solidFill>
                  <a:schemeClr val="tx1"/>
                </a:solidFill>
                <a:latin typeface="+mn-lt"/>
                <a:ea typeface="+mn-ea"/>
                <a:cs typeface="+mn-cs"/>
              </a:rPr>
              <a:t>B</a:t>
            </a:r>
            <a:r>
              <a:rPr lang="tr-TR" sz="2000" dirty="0">
                <a:solidFill>
                  <a:schemeClr val="tx1"/>
                </a:solidFill>
                <a:latin typeface="+mn-lt"/>
                <a:ea typeface="+mn-ea"/>
                <a:cs typeface="+mn-cs"/>
              </a:rPr>
              <a:t>3</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a:t>
            </a:r>
            <a:r>
              <a:rPr lang="tr-TR" sz="2000" b="1" dirty="0">
                <a:solidFill>
                  <a:schemeClr val="tx1"/>
                </a:solidFill>
                <a:latin typeface="+mn-lt"/>
                <a:ea typeface="+mn-ea"/>
                <a:cs typeface="+mn-cs"/>
              </a:rPr>
              <a:t>1010</a:t>
            </a:r>
            <a:r>
              <a:rPr lang="tr-TR" sz="2000" dirty="0">
                <a:solidFill>
                  <a:schemeClr val="tx1"/>
                </a:solidFill>
                <a:latin typeface="+mn-lt"/>
                <a:ea typeface="+mn-ea"/>
                <a:cs typeface="+mn-cs"/>
              </a:rPr>
              <a:t>0010.</a:t>
            </a:r>
            <a:r>
              <a:rPr lang="tr-TR" sz="2000" b="1" dirty="0">
                <a:solidFill>
                  <a:schemeClr val="tx1"/>
                </a:solidFill>
                <a:latin typeface="+mn-lt"/>
                <a:ea typeface="+mn-ea"/>
                <a:cs typeface="+mn-cs"/>
              </a:rPr>
              <a:t>1011</a:t>
            </a:r>
            <a:r>
              <a:rPr lang="tr-TR" sz="2000" dirty="0">
                <a:solidFill>
                  <a:schemeClr val="tx1"/>
                </a:solidFill>
                <a:latin typeface="+mn-lt"/>
                <a:ea typeface="+mn-ea"/>
                <a:cs typeface="+mn-cs"/>
              </a:rPr>
              <a:t>0011</a:t>
            </a:r>
            <a:r>
              <a:rPr lang="tr-TR" sz="2000" baseline="-25000" dirty="0">
                <a:solidFill>
                  <a:schemeClr val="tx1"/>
                </a:solidFill>
                <a:latin typeface="+mn-lt"/>
                <a:ea typeface="+mn-ea"/>
                <a:cs typeface="+mn-cs"/>
              </a:rPr>
              <a:t>2</a:t>
            </a:r>
            <a:endParaRPr lang="tr-TR" sz="2000" dirty="0">
              <a:solidFill>
                <a:schemeClr val="tx1"/>
              </a:solidFill>
              <a:latin typeface="+mn-lt"/>
              <a:ea typeface="+mn-ea"/>
              <a:cs typeface="+mn-cs"/>
            </a:endParaRPr>
          </a:p>
          <a:p>
            <a:pPr>
              <a:buNone/>
            </a:pPr>
            <a:r>
              <a:rPr lang="tr-TR" sz="2000" b="1" dirty="0" smtClean="0">
                <a:solidFill>
                  <a:srgbClr val="FF0000"/>
                </a:solidFill>
                <a:latin typeface="+mn-lt"/>
                <a:ea typeface="+mn-ea"/>
                <a:cs typeface="+mn-cs"/>
              </a:rPr>
              <a:t>0</a:t>
            </a:r>
            <a:r>
              <a:rPr lang="tr-TR" sz="2000" dirty="0" smtClean="0">
                <a:solidFill>
                  <a:schemeClr val="tx1"/>
                </a:solidFill>
                <a:latin typeface="+mn-lt"/>
                <a:ea typeface="+mn-ea"/>
                <a:cs typeface="+mn-cs"/>
              </a:rPr>
              <a:t>10  100  </a:t>
            </a:r>
            <a:r>
              <a:rPr lang="tr-TR" sz="2000" dirty="0">
                <a:solidFill>
                  <a:schemeClr val="tx1"/>
                </a:solidFill>
                <a:latin typeface="+mn-lt"/>
                <a:ea typeface="+mn-ea"/>
                <a:cs typeface="+mn-cs"/>
              </a:rPr>
              <a:t>010  .  101  100  </a:t>
            </a:r>
            <a:r>
              <a:rPr lang="tr-TR" sz="2000" dirty="0" smtClean="0">
                <a:solidFill>
                  <a:schemeClr val="tx1"/>
                </a:solidFill>
                <a:latin typeface="+mn-lt"/>
                <a:ea typeface="+mn-ea"/>
                <a:cs typeface="+mn-cs"/>
              </a:rPr>
              <a:t>11</a:t>
            </a:r>
            <a:r>
              <a:rPr lang="tr-TR" sz="2000" b="1" dirty="0" smtClean="0">
                <a:solidFill>
                  <a:srgbClr val="FF0000"/>
                </a:solidFill>
                <a:latin typeface="+mn-lt"/>
                <a:ea typeface="+mn-ea"/>
                <a:cs typeface="+mn-cs"/>
              </a:rPr>
              <a:t>0</a:t>
            </a:r>
            <a:r>
              <a:rPr lang="tr-TR" sz="2000" b="1" dirty="0" smtClean="0">
                <a:solidFill>
                  <a:schemeClr val="tx1"/>
                </a:solidFill>
                <a:latin typeface="+mn-lt"/>
                <a:ea typeface="+mn-ea"/>
                <a:cs typeface="+mn-cs"/>
              </a:rPr>
              <a:t>    </a:t>
            </a:r>
            <a:r>
              <a:rPr lang="tr-TR" sz="2000" dirty="0" smtClean="0">
                <a:latin typeface="+mn-lt"/>
                <a:ea typeface="+mn-ea"/>
                <a:cs typeface="+mn-cs"/>
              </a:rPr>
              <a:t>(</a:t>
            </a:r>
            <a:r>
              <a:rPr lang="en-US" sz="2000" dirty="0"/>
              <a:t>Divide the binary number to groups </a:t>
            </a:r>
            <a:r>
              <a:rPr lang="en-US" sz="2000" dirty="0" smtClean="0"/>
              <a:t>of three</a:t>
            </a:r>
            <a:r>
              <a:rPr lang="tr-TR" sz="2000" dirty="0" smtClean="0">
                <a:latin typeface="+mn-lt"/>
                <a:ea typeface="+mn-ea"/>
                <a:cs typeface="+mn-cs"/>
              </a:rPr>
              <a:t>)</a:t>
            </a:r>
            <a:endParaRPr lang="tr-TR" sz="2000" dirty="0">
              <a:solidFill>
                <a:schemeClr val="tx1"/>
              </a:solidFill>
              <a:latin typeface="+mn-lt"/>
              <a:ea typeface="+mn-ea"/>
              <a:cs typeface="+mn-cs"/>
            </a:endParaRPr>
          </a:p>
          <a:p>
            <a:pPr>
              <a:buNone/>
            </a:pPr>
            <a:r>
              <a:rPr lang="en-US" sz="2000" dirty="0" smtClean="0">
                <a:solidFill>
                  <a:schemeClr val="tx1"/>
                </a:solidFill>
                <a:latin typeface="+mn-lt"/>
                <a:ea typeface="+mn-ea"/>
                <a:cs typeface="+mn-cs"/>
              </a:rPr>
              <a:t>Then,</a:t>
            </a:r>
            <a:r>
              <a:rPr lang="tr-TR" sz="2000" dirty="0" smtClean="0">
                <a:solidFill>
                  <a:schemeClr val="tx1"/>
                </a:solidFill>
                <a:latin typeface="+mn-lt"/>
                <a:ea typeface="+mn-ea"/>
                <a:cs typeface="+mn-cs"/>
              </a:rPr>
              <a:t> </a:t>
            </a:r>
            <a:r>
              <a:rPr lang="tr-TR" sz="2000" dirty="0">
                <a:solidFill>
                  <a:schemeClr val="tx1"/>
                </a:solidFill>
                <a:latin typeface="+mn-lt"/>
                <a:ea typeface="+mn-ea"/>
                <a:cs typeface="+mn-cs"/>
              </a:rPr>
              <a:t>A2.B3</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242.546</a:t>
            </a:r>
            <a:r>
              <a:rPr lang="tr-TR" sz="2000" baseline="-25000" dirty="0" smtClean="0">
                <a:solidFill>
                  <a:schemeClr val="tx1"/>
                </a:solidFill>
                <a:latin typeface="+mn-lt"/>
                <a:ea typeface="+mn-ea"/>
                <a:cs typeface="+mn-cs"/>
              </a:rPr>
              <a:t>8</a:t>
            </a:r>
            <a:endParaRPr lang="tr-TR" sz="2000" dirty="0">
              <a:solidFill>
                <a:schemeClr val="tx1"/>
              </a:solidFill>
              <a:latin typeface="+mn-lt"/>
              <a:ea typeface="+mn-ea"/>
              <a:cs typeface="+mn-cs"/>
            </a:endParaRPr>
          </a:p>
          <a:p>
            <a:pPr algn="just">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11650" name="Rectangle 2"/>
          <p:cNvSpPr>
            <a:spLocks noGrp="1" noChangeArrowheads="1"/>
          </p:cNvSpPr>
          <p:nvPr>
            <p:ph type="title"/>
          </p:nvPr>
        </p:nvSpPr>
        <p:spPr>
          <a:xfrm>
            <a:off x="539750" y="76200"/>
            <a:ext cx="8151813" cy="790575"/>
          </a:xfrm>
        </p:spPr>
        <p:txBody>
          <a:bodyPr/>
          <a:lstStyle/>
          <a:p>
            <a:r>
              <a:rPr lang="tr-TR" sz="2400" b="1" dirty="0" err="1" smtClean="0"/>
              <a:t>Hexadecimal</a:t>
            </a:r>
            <a:r>
              <a:rPr lang="en-US" sz="2400" b="1" dirty="0"/>
              <a:t> </a:t>
            </a:r>
            <a:r>
              <a:rPr lang="en-US" sz="2400" b="1" dirty="0" smtClean="0"/>
              <a:t>Number System</a:t>
            </a:r>
            <a:endParaRPr lang="tr-TR" sz="2400" b="1" dirty="0"/>
          </a:p>
        </p:txBody>
      </p:sp>
      <p:sp>
        <p:nvSpPr>
          <p:cNvPr id="411651" name="Rectangle 3"/>
          <p:cNvSpPr>
            <a:spLocks noGrp="1" noChangeArrowheads="1"/>
          </p:cNvSpPr>
          <p:nvPr>
            <p:ph type="body" idx="1"/>
          </p:nvPr>
        </p:nvSpPr>
        <p:spPr>
          <a:xfrm>
            <a:off x="303213" y="912813"/>
            <a:ext cx="4789292" cy="5078412"/>
          </a:xfrm>
        </p:spPr>
        <p:txBody>
          <a:bodyPr/>
          <a:lstStyle/>
          <a:p>
            <a:pPr marL="0" indent="0" algn="just">
              <a:buNone/>
            </a:pPr>
            <a:r>
              <a:rPr lang="en-US" sz="2200" dirty="0" smtClean="0">
                <a:solidFill>
                  <a:schemeClr val="tx1"/>
                </a:solidFill>
                <a:latin typeface="+mn-lt"/>
                <a:ea typeface="+mn-ea"/>
                <a:cs typeface="+mn-cs"/>
              </a:rPr>
              <a:t>There are 16 figures in hexadecimal system.</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First ten figures are numbers from 0 to 9, and the last 6 figures are the letters from A to F. It </a:t>
            </a:r>
            <a:r>
              <a:rPr lang="en-US" sz="2200" dirty="0" smtClean="0"/>
              <a:t>gets difficult to write and read large binary numbers. But computers work only with binary numbers.</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Considering that a computer command consists of 32 bits, it would require a massive effort to write a computer program using binary system. Using hexadecimal system instead makes this process easier. In hexadecimal system, each digit corresponds to a 4 bit binary number.</a:t>
            </a:r>
            <a:endParaRPr lang="tr-TR" sz="2200" dirty="0">
              <a:solidFill>
                <a:schemeClr val="tx1"/>
              </a:solidFill>
              <a:latin typeface="+mn-lt"/>
              <a:ea typeface="+mn-ea"/>
              <a:cs typeface="+mn-cs"/>
            </a:endParaRPr>
          </a:p>
        </p:txBody>
      </p:sp>
      <p:graphicFrame>
        <p:nvGraphicFramePr>
          <p:cNvPr id="5" name="4 Tablo"/>
          <p:cNvGraphicFramePr>
            <a:graphicFrameLocks noGrp="1"/>
          </p:cNvGraphicFramePr>
          <p:nvPr>
            <p:extLst>
              <p:ext uri="{D42A27DB-BD31-4B8C-83A1-F6EECF244321}">
                <p14:modId xmlns:p14="http://schemas.microsoft.com/office/powerpoint/2010/main" val="2106993140"/>
              </p:ext>
            </p:extLst>
          </p:nvPr>
        </p:nvGraphicFramePr>
        <p:xfrm>
          <a:off x="5275385" y="960382"/>
          <a:ext cx="3488788" cy="5362956"/>
        </p:xfrm>
        <a:graphic>
          <a:graphicData uri="http://schemas.openxmlformats.org/drawingml/2006/table">
            <a:tbl>
              <a:tblPr/>
              <a:tblGrid>
                <a:gridCol w="881251">
                  <a:extLst>
                    <a:ext uri="{9D8B030D-6E8A-4147-A177-3AD203B41FA5}">
                      <a16:colId xmlns:a16="http://schemas.microsoft.com/office/drawing/2014/main" val="20000"/>
                    </a:ext>
                  </a:extLst>
                </a:gridCol>
                <a:gridCol w="1223655">
                  <a:extLst>
                    <a:ext uri="{9D8B030D-6E8A-4147-A177-3AD203B41FA5}">
                      <a16:colId xmlns:a16="http://schemas.microsoft.com/office/drawing/2014/main" val="20001"/>
                    </a:ext>
                  </a:extLst>
                </a:gridCol>
                <a:gridCol w="1383882">
                  <a:extLst>
                    <a:ext uri="{9D8B030D-6E8A-4147-A177-3AD203B41FA5}">
                      <a16:colId xmlns:a16="http://schemas.microsoft.com/office/drawing/2014/main" val="20002"/>
                    </a:ext>
                  </a:extLst>
                </a:gridCol>
              </a:tblGrid>
              <a:tr h="199390">
                <a:tc>
                  <a:txBody>
                    <a:bodyPr/>
                    <a:lstStyle/>
                    <a:p>
                      <a:pPr marL="90170" algn="just">
                        <a:lnSpc>
                          <a:spcPct val="115000"/>
                        </a:lnSpc>
                        <a:spcBef>
                          <a:spcPts val="600"/>
                        </a:spcBef>
                        <a:spcAft>
                          <a:spcPts val="0"/>
                        </a:spcAft>
                      </a:pPr>
                      <a:r>
                        <a:rPr lang="en-US" sz="1800" b="0" dirty="0" smtClean="0">
                          <a:solidFill>
                            <a:srgbClr val="000000"/>
                          </a:solidFill>
                          <a:latin typeface="Calibri"/>
                          <a:ea typeface="Times New Roman"/>
                        </a:rPr>
                        <a:t>Decimal</a:t>
                      </a:r>
                      <a:endParaRPr lang="tr-TR" sz="1800" b="1" dirty="0">
                        <a:solidFill>
                          <a:srgbClr val="000000"/>
                        </a:solidFill>
                        <a:latin typeface="Calibri"/>
                        <a:ea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D9D9D9"/>
                      </a:bgClr>
                    </a:pattFill>
                  </a:tcPr>
                </a:tc>
                <a:tc>
                  <a:txBody>
                    <a:bodyPr/>
                    <a:lstStyle/>
                    <a:p>
                      <a:pPr marL="90170" algn="ctr">
                        <a:lnSpc>
                          <a:spcPct val="115000"/>
                        </a:lnSpc>
                        <a:spcAft>
                          <a:spcPts val="0"/>
                        </a:spcAft>
                      </a:pPr>
                      <a:r>
                        <a:rPr lang="en-US" sz="1800" dirty="0" smtClean="0">
                          <a:latin typeface="Times New Roman"/>
                          <a:ea typeface="Times New Roman"/>
                        </a:rPr>
                        <a:t>Binary</a:t>
                      </a:r>
                      <a:endParaRPr lang="tr-TR" sz="1800" dirty="0">
                        <a:latin typeface="Times New Roman"/>
                        <a:ea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D9D9D9"/>
                      </a:bgClr>
                    </a:pattFill>
                  </a:tcPr>
                </a:tc>
                <a:tc>
                  <a:txBody>
                    <a:bodyPr/>
                    <a:lstStyle/>
                    <a:p>
                      <a:pPr marL="90170" algn="ctr">
                        <a:lnSpc>
                          <a:spcPct val="115000"/>
                        </a:lnSpc>
                        <a:spcAft>
                          <a:spcPts val="0"/>
                        </a:spcAft>
                      </a:pPr>
                      <a:r>
                        <a:rPr lang="en-US" sz="1800" dirty="0" smtClean="0">
                          <a:latin typeface="Times New Roman"/>
                          <a:ea typeface="Times New Roman"/>
                        </a:rPr>
                        <a:t>Hexadecimal</a:t>
                      </a:r>
                      <a:endParaRPr lang="tr-TR" sz="1800" dirty="0">
                        <a:latin typeface="Times New Roman"/>
                        <a:ea typeface="Times New Roman"/>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D9D9D9"/>
                      </a:bgClr>
                    </a:pattFill>
                  </a:tcPr>
                </a:tc>
                <a:extLst>
                  <a:ext uri="{0D108BD9-81ED-4DB2-BD59-A6C34878D82A}">
                    <a16:rowId xmlns:a16="http://schemas.microsoft.com/office/drawing/2014/main" val="10000"/>
                  </a:ext>
                </a:extLst>
              </a:tr>
              <a:tr h="120865">
                <a:tc>
                  <a:txBody>
                    <a:bodyPr/>
                    <a:lstStyle/>
                    <a:p>
                      <a:pPr marL="90170" algn="ctr">
                        <a:lnSpc>
                          <a:spcPct val="115000"/>
                        </a:lnSpc>
                        <a:spcAft>
                          <a:spcPts val="0"/>
                        </a:spcAft>
                      </a:pPr>
                      <a:r>
                        <a:rPr lang="tr-TR" sz="1800">
                          <a:latin typeface="Times New Roman"/>
                          <a:ea typeface="Times New Roman"/>
                        </a:rPr>
                        <a:t>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90170" algn="ctr">
                        <a:lnSpc>
                          <a:spcPct val="115000"/>
                        </a:lnSpc>
                        <a:spcAft>
                          <a:spcPts val="0"/>
                        </a:spcAft>
                      </a:pPr>
                      <a:r>
                        <a:rPr lang="tr-TR" sz="1800">
                          <a:latin typeface="Times New Roman"/>
                          <a:ea typeface="Times New Roman"/>
                        </a:rPr>
                        <a:t>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90170" algn="ctr">
                        <a:lnSpc>
                          <a:spcPct val="115000"/>
                        </a:lnSpc>
                        <a:spcAft>
                          <a:spcPts val="0"/>
                        </a:spcAft>
                      </a:pPr>
                      <a:r>
                        <a:rPr lang="tr-TR" sz="1800">
                          <a:latin typeface="Times New Roman"/>
                          <a:ea typeface="Times New Roman"/>
                        </a:rPr>
                        <a:t>2</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2</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028">
                <a:tc>
                  <a:txBody>
                    <a:bodyPr/>
                    <a:lstStyle/>
                    <a:p>
                      <a:pPr marL="90170" algn="ctr">
                        <a:lnSpc>
                          <a:spcPct val="115000"/>
                        </a:lnSpc>
                        <a:spcAft>
                          <a:spcPts val="0"/>
                        </a:spcAft>
                      </a:pPr>
                      <a:r>
                        <a:rPr lang="tr-TR" sz="1800">
                          <a:latin typeface="Times New Roman"/>
                          <a:ea typeface="Times New Roman"/>
                        </a:rPr>
                        <a:t>3</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0011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3</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90170" algn="ctr">
                        <a:lnSpc>
                          <a:spcPct val="115000"/>
                        </a:lnSpc>
                        <a:spcAft>
                          <a:spcPts val="0"/>
                        </a:spcAft>
                      </a:pPr>
                      <a:r>
                        <a:rPr lang="tr-TR" sz="1800">
                          <a:latin typeface="Times New Roman"/>
                          <a:ea typeface="Times New Roman"/>
                        </a:rPr>
                        <a:t>4</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4</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90170" algn="ctr">
                        <a:lnSpc>
                          <a:spcPct val="115000"/>
                        </a:lnSpc>
                        <a:spcAft>
                          <a:spcPts val="0"/>
                        </a:spcAft>
                      </a:pPr>
                      <a:r>
                        <a:rPr lang="tr-TR" sz="1800">
                          <a:latin typeface="Times New Roman"/>
                          <a:ea typeface="Times New Roman"/>
                        </a:rPr>
                        <a:t>5</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5</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90170" algn="ctr">
                        <a:lnSpc>
                          <a:spcPct val="115000"/>
                        </a:lnSpc>
                        <a:spcAft>
                          <a:spcPts val="0"/>
                        </a:spcAft>
                      </a:pPr>
                      <a:r>
                        <a:rPr lang="tr-TR" sz="1800">
                          <a:latin typeface="Times New Roman"/>
                          <a:ea typeface="Times New Roman"/>
                        </a:rPr>
                        <a:t>6</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6</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90170" algn="ctr">
                        <a:lnSpc>
                          <a:spcPct val="115000"/>
                        </a:lnSpc>
                        <a:spcAft>
                          <a:spcPts val="0"/>
                        </a:spcAft>
                      </a:pPr>
                      <a:r>
                        <a:rPr lang="tr-TR" sz="1800">
                          <a:latin typeface="Times New Roman"/>
                          <a:ea typeface="Times New Roman"/>
                        </a:rPr>
                        <a:t>7</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0111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7</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90170" algn="ctr">
                        <a:lnSpc>
                          <a:spcPct val="115000"/>
                        </a:lnSpc>
                        <a:spcAft>
                          <a:spcPts val="0"/>
                        </a:spcAft>
                      </a:pPr>
                      <a:r>
                        <a:rPr lang="tr-TR" sz="1800">
                          <a:latin typeface="Times New Roman"/>
                          <a:ea typeface="Times New Roman"/>
                        </a:rPr>
                        <a:t>8</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8</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90170" algn="ctr">
                        <a:lnSpc>
                          <a:spcPct val="115000"/>
                        </a:lnSpc>
                        <a:spcAft>
                          <a:spcPts val="0"/>
                        </a:spcAft>
                      </a:pPr>
                      <a:r>
                        <a:rPr lang="tr-TR" sz="1800">
                          <a:latin typeface="Times New Roman"/>
                          <a:ea typeface="Times New Roman"/>
                        </a:rPr>
                        <a:t>9</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9</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90170" algn="ctr">
                        <a:lnSpc>
                          <a:spcPct val="115000"/>
                        </a:lnSpc>
                        <a:spcAft>
                          <a:spcPts val="0"/>
                        </a:spcAft>
                      </a:pPr>
                      <a:r>
                        <a:rPr lang="tr-TR" sz="1800">
                          <a:latin typeface="Times New Roman"/>
                          <a:ea typeface="Times New Roman"/>
                        </a:rPr>
                        <a:t>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A</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marL="90170" algn="ctr">
                        <a:lnSpc>
                          <a:spcPct val="115000"/>
                        </a:lnSpc>
                        <a:spcAft>
                          <a:spcPts val="0"/>
                        </a:spcAft>
                      </a:pPr>
                      <a:r>
                        <a:rPr lang="tr-TR" sz="1800">
                          <a:latin typeface="Times New Roman"/>
                          <a:ea typeface="Times New Roman"/>
                        </a:rPr>
                        <a:t>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1011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B</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marL="90170" algn="ctr">
                        <a:lnSpc>
                          <a:spcPct val="115000"/>
                        </a:lnSpc>
                        <a:spcAft>
                          <a:spcPts val="0"/>
                        </a:spcAft>
                      </a:pPr>
                      <a:r>
                        <a:rPr lang="tr-TR" sz="1800">
                          <a:latin typeface="Times New Roman"/>
                          <a:ea typeface="Times New Roman"/>
                        </a:rPr>
                        <a:t>12</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1100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C</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marL="90170" algn="ctr">
                        <a:lnSpc>
                          <a:spcPct val="115000"/>
                        </a:lnSpc>
                        <a:spcAft>
                          <a:spcPts val="0"/>
                        </a:spcAft>
                      </a:pPr>
                      <a:r>
                        <a:rPr lang="tr-TR" sz="1800">
                          <a:latin typeface="Times New Roman"/>
                          <a:ea typeface="Times New Roman"/>
                        </a:rPr>
                        <a:t>13</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1101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D</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0">
                <a:tc>
                  <a:txBody>
                    <a:bodyPr/>
                    <a:lstStyle/>
                    <a:p>
                      <a:pPr marL="90170" algn="ctr">
                        <a:lnSpc>
                          <a:spcPct val="115000"/>
                        </a:lnSpc>
                        <a:spcAft>
                          <a:spcPts val="0"/>
                        </a:spcAft>
                      </a:pPr>
                      <a:r>
                        <a:rPr lang="tr-TR" sz="1800">
                          <a:latin typeface="Times New Roman"/>
                          <a:ea typeface="Times New Roman"/>
                        </a:rPr>
                        <a:t>14</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1110</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E</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0">
                <a:tc>
                  <a:txBody>
                    <a:bodyPr/>
                    <a:lstStyle/>
                    <a:p>
                      <a:pPr marL="90170" algn="ctr">
                        <a:lnSpc>
                          <a:spcPct val="115000"/>
                        </a:lnSpc>
                        <a:spcAft>
                          <a:spcPts val="0"/>
                        </a:spcAft>
                      </a:pPr>
                      <a:r>
                        <a:rPr lang="tr-TR" sz="1800">
                          <a:latin typeface="Times New Roman"/>
                          <a:ea typeface="Times New Roman"/>
                        </a:rPr>
                        <a:t>15</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a:latin typeface="Times New Roman"/>
                          <a:ea typeface="Times New Roman"/>
                        </a:rPr>
                        <a:t>1111</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algn="ctr">
                        <a:lnSpc>
                          <a:spcPct val="115000"/>
                        </a:lnSpc>
                        <a:spcAft>
                          <a:spcPts val="0"/>
                        </a:spcAft>
                      </a:pPr>
                      <a:r>
                        <a:rPr lang="tr-TR" sz="1800" dirty="0">
                          <a:latin typeface="Times New Roman"/>
                          <a:ea typeface="Times New Roman"/>
                        </a:rPr>
                        <a:t>F</a:t>
                      </a:r>
                    </a:p>
                  </a:txBody>
                  <a:tcPr marL="19050" marR="19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a:t>Hexadecimal</a:t>
            </a:r>
            <a:r>
              <a:rPr lang="en-US" sz="2400" b="1" dirty="0"/>
              <a:t> Number System</a:t>
            </a:r>
            <a:endParaRPr lang="tr-TR" sz="2400" dirty="0"/>
          </a:p>
        </p:txBody>
      </p:sp>
      <p:sp>
        <p:nvSpPr>
          <p:cNvPr id="3" name="2 İçerik Yer Tutucusu"/>
          <p:cNvSpPr>
            <a:spLocks noGrp="1"/>
          </p:cNvSpPr>
          <p:nvPr>
            <p:ph idx="1"/>
          </p:nvPr>
        </p:nvSpPr>
        <p:spPr>
          <a:xfrm>
            <a:off x="388718" y="930393"/>
            <a:ext cx="8375650" cy="5078412"/>
          </a:xfrm>
        </p:spPr>
        <p:txBody>
          <a:bodyPr/>
          <a:lstStyle/>
          <a:p>
            <a:pPr marL="0" indent="0" algn="just">
              <a:buNone/>
            </a:pPr>
            <a:r>
              <a:rPr lang="en-US" sz="2200" dirty="0" smtClean="0">
                <a:solidFill>
                  <a:schemeClr val="tx1"/>
                </a:solidFill>
                <a:latin typeface="+mn-lt"/>
                <a:ea typeface="+mn-ea"/>
                <a:cs typeface="+mn-cs"/>
              </a:rPr>
              <a:t>In hexadecimal system</a:t>
            </a:r>
            <a:r>
              <a:rPr lang="tr-TR" sz="2200" dirty="0" smtClean="0">
                <a:solidFill>
                  <a:schemeClr val="tx1"/>
                </a:solidFill>
                <a:latin typeface="+mn-lt"/>
                <a:ea typeface="+mn-ea"/>
                <a:cs typeface="+mn-cs"/>
              </a:rPr>
              <a:t> F</a:t>
            </a:r>
            <a:r>
              <a:rPr lang="tr-TR" sz="2200" baseline="-25000" dirty="0" smtClean="0">
                <a:solidFill>
                  <a:schemeClr val="tx1"/>
                </a:solidFill>
                <a:latin typeface="+mn-lt"/>
                <a:ea typeface="+mn-ea"/>
                <a:cs typeface="+mn-cs"/>
              </a:rPr>
              <a:t>16</a:t>
            </a:r>
            <a:r>
              <a:rPr lang="en-US" sz="2200" baseline="-25000" dirty="0" smtClean="0">
                <a:solidFill>
                  <a:schemeClr val="tx1"/>
                </a:solidFill>
                <a:latin typeface="+mn-lt"/>
                <a:ea typeface="+mn-ea"/>
                <a:cs typeface="+mn-cs"/>
              </a:rPr>
              <a:t> </a:t>
            </a:r>
            <a:r>
              <a:rPr lang="en-US" sz="2200" dirty="0" smtClean="0">
                <a:solidFill>
                  <a:schemeClr val="tx1"/>
                </a:solidFill>
                <a:latin typeface="+mn-lt"/>
                <a:ea typeface="+mn-ea"/>
                <a:cs typeface="+mn-cs"/>
              </a:rPr>
              <a:t>is followed by </a:t>
            </a:r>
            <a:r>
              <a:rPr lang="tr-TR" sz="2200" dirty="0" smtClean="0">
                <a:solidFill>
                  <a:schemeClr val="tx1"/>
                </a:solidFill>
                <a:latin typeface="+mn-lt"/>
                <a:ea typeface="+mn-ea"/>
                <a:cs typeface="+mn-cs"/>
              </a:rPr>
              <a:t>10</a:t>
            </a:r>
            <a:r>
              <a:rPr lang="tr-TR" sz="2200" baseline="-25000" dirty="0" smtClean="0">
                <a:solidFill>
                  <a:schemeClr val="tx1"/>
                </a:solidFill>
                <a:latin typeface="+mn-lt"/>
                <a:ea typeface="+mn-ea"/>
                <a:cs typeface="+mn-cs"/>
              </a:rPr>
              <a:t>16</a:t>
            </a:r>
            <a:r>
              <a:rPr lang="en-US" sz="2200" dirty="0" smtClean="0">
                <a:solidFill>
                  <a:schemeClr val="tx1"/>
                </a:solidFill>
                <a:latin typeface="+mn-lt"/>
                <a:ea typeface="+mn-ea"/>
                <a:cs typeface="+mn-cs"/>
              </a:rPr>
              <a:t> and continues as </a:t>
            </a:r>
            <a:r>
              <a:rPr lang="tr-TR" sz="2200" dirty="0" smtClean="0">
                <a:solidFill>
                  <a:schemeClr val="tx1"/>
                </a:solidFill>
                <a:latin typeface="+mn-lt"/>
                <a:ea typeface="+mn-ea"/>
                <a:cs typeface="+mn-cs"/>
              </a:rPr>
              <a:t>11</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,12</a:t>
            </a:r>
            <a:r>
              <a:rPr lang="tr-TR" sz="2200" baseline="-25000" dirty="0" smtClean="0">
                <a:solidFill>
                  <a:schemeClr val="tx1"/>
                </a:solidFill>
                <a:latin typeface="+mn-lt"/>
                <a:ea typeface="+mn-ea"/>
                <a:cs typeface="+mn-cs"/>
              </a:rPr>
              <a:t>16</a:t>
            </a:r>
            <a:r>
              <a:rPr lang="tr-TR" sz="2200" dirty="0">
                <a:solidFill>
                  <a:schemeClr val="tx1"/>
                </a:solidFill>
                <a:latin typeface="+mn-lt"/>
                <a:ea typeface="+mn-ea"/>
                <a:cs typeface="+mn-cs"/>
              </a:rPr>
              <a:t>,...,</a:t>
            </a:r>
            <a:r>
              <a:rPr lang="tr-TR" sz="2200" dirty="0" smtClean="0">
                <a:solidFill>
                  <a:schemeClr val="tx1"/>
                </a:solidFill>
                <a:latin typeface="+mn-lt"/>
                <a:ea typeface="+mn-ea"/>
                <a:cs typeface="+mn-cs"/>
              </a:rPr>
              <a:t>19</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,1A</a:t>
            </a:r>
            <a:r>
              <a:rPr lang="tr-TR" sz="2200" baseline="-25000" dirty="0" smtClean="0">
                <a:solidFill>
                  <a:schemeClr val="tx1"/>
                </a:solidFill>
                <a:latin typeface="+mn-lt"/>
                <a:ea typeface="+mn-ea"/>
                <a:cs typeface="+mn-cs"/>
              </a:rPr>
              <a:t>16</a:t>
            </a: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1F</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a:t>
            </a:r>
          </a:p>
          <a:p>
            <a:pPr marL="0" indent="0" algn="just">
              <a:buNone/>
            </a:pPr>
            <a:endParaRPr lang="tr-TR" sz="2200" dirty="0"/>
          </a:p>
          <a:p>
            <a:pPr marL="0" indent="0" algn="just">
              <a:buNone/>
            </a:pPr>
            <a:r>
              <a:rPr lang="en-US" sz="2200" dirty="0" smtClean="0"/>
              <a:t>Two digits in hexadecimal can represent numbers between </a:t>
            </a:r>
            <a:r>
              <a:rPr lang="tr-TR" sz="2200" dirty="0" smtClean="0">
                <a:solidFill>
                  <a:schemeClr val="tx1"/>
                </a:solidFill>
                <a:latin typeface="+mn-lt"/>
                <a:ea typeface="+mn-ea"/>
                <a:cs typeface="+mn-cs"/>
              </a:rPr>
              <a:t>0 </a:t>
            </a:r>
            <a:r>
              <a:rPr lang="tr-TR" sz="2200" dirty="0">
                <a:solidFill>
                  <a:schemeClr val="tx1"/>
                </a:solidFill>
                <a:latin typeface="+mn-lt"/>
                <a:ea typeface="+mn-ea"/>
                <a:cs typeface="+mn-cs"/>
              </a:rPr>
              <a:t>(00</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a:t>
            </a:r>
            <a:r>
              <a:rPr lang="en-US" sz="2200" dirty="0" smtClean="0">
                <a:solidFill>
                  <a:schemeClr val="tx1"/>
                </a:solidFill>
                <a:latin typeface="+mn-lt"/>
                <a:ea typeface="+mn-ea"/>
                <a:cs typeface="+mn-cs"/>
              </a:rPr>
              <a:t>and</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255 (FF</a:t>
            </a:r>
            <a:r>
              <a:rPr lang="tr-TR" sz="2200" baseline="-25000" dirty="0">
                <a:solidFill>
                  <a:schemeClr val="tx1"/>
                </a:solidFill>
                <a:latin typeface="+mn-lt"/>
                <a:ea typeface="+mn-ea"/>
                <a:cs typeface="+mn-cs"/>
              </a:rPr>
              <a:t>16</a:t>
            </a:r>
            <a:r>
              <a:rPr lang="tr-TR" sz="2200" dirty="0" smtClean="0">
                <a:solidFill>
                  <a:schemeClr val="tx1"/>
                </a:solidFill>
                <a:latin typeface="+mn-lt"/>
                <a:ea typeface="+mn-ea"/>
                <a:cs typeface="+mn-cs"/>
              </a:rPr>
              <a:t>)</a:t>
            </a:r>
            <a:r>
              <a:rPr lang="en-US" sz="2200" dirty="0" smtClean="0">
                <a:solidFill>
                  <a:schemeClr val="tx1"/>
                </a:solidFill>
                <a:latin typeface="+mn-lt"/>
                <a:ea typeface="+mn-ea"/>
                <a:cs typeface="+mn-cs"/>
              </a:rPr>
              <a:t>.</a:t>
            </a:r>
            <a:endParaRPr lang="tr-TR" sz="2200" dirty="0" smtClean="0">
              <a:solidFill>
                <a:schemeClr val="tx1"/>
              </a:solidFill>
              <a:latin typeface="+mn-lt"/>
              <a:ea typeface="+mn-ea"/>
              <a:cs typeface="+mn-cs"/>
            </a:endParaRPr>
          </a:p>
          <a:p>
            <a:pPr marL="0" indent="0" algn="just">
              <a:buNone/>
            </a:pPr>
            <a:endParaRPr lang="tr-TR" sz="2200" dirty="0"/>
          </a:p>
          <a:p>
            <a:pPr marL="0" indent="0" algn="just">
              <a:buFont typeface="Wingdings" pitchFamily="2" charset="2"/>
              <a:buChar char="Ø"/>
            </a:pP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convert a binary number to hexadecimal, we divide the binary number into groups of four. We start grouping from the right side of the whole part, and from the left side of the fractional part. Remember that we can add 0’s to the left side of the whole part, and to the right side of the fractional part.</a:t>
            </a:r>
            <a:endParaRPr lang="tr-TR" sz="2200" dirty="0">
              <a:solidFill>
                <a:schemeClr val="tx1"/>
              </a:solidFill>
              <a:latin typeface="+mn-lt"/>
              <a:ea typeface="+mn-ea"/>
              <a:cs typeface="+mn-cs"/>
            </a:endParaRPr>
          </a:p>
          <a:p>
            <a:pPr marL="0" indent="0" algn="just">
              <a:buNone/>
            </a:pP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87197" y="174676"/>
            <a:ext cx="7772400" cy="790575"/>
          </a:xfrm>
        </p:spPr>
        <p:txBody>
          <a:bodyPr/>
          <a:lstStyle/>
          <a:p>
            <a:r>
              <a:rPr lang="en-US" sz="2400" b="1" dirty="0" smtClean="0"/>
              <a:t>Example</a:t>
            </a:r>
            <a:endParaRPr lang="tr-TR" sz="2400" b="1" dirty="0">
              <a:solidFill>
                <a:schemeClr val="tx1"/>
              </a:solidFill>
            </a:endParaRPr>
          </a:p>
        </p:txBody>
      </p:sp>
      <p:sp>
        <p:nvSpPr>
          <p:cNvPr id="3" name="2 İçerik Yer Tutucusu"/>
          <p:cNvSpPr>
            <a:spLocks noGrp="1"/>
          </p:cNvSpPr>
          <p:nvPr>
            <p:ph idx="1"/>
          </p:nvPr>
        </p:nvSpPr>
        <p:spPr>
          <a:xfrm>
            <a:off x="346514" y="930393"/>
            <a:ext cx="8375650" cy="5078412"/>
          </a:xfrm>
        </p:spPr>
        <p:txBody>
          <a:bodyPr/>
          <a:lstStyle/>
          <a:p>
            <a:pPr marL="0" indent="0" algn="just">
              <a:buFont typeface="Wingdings" pitchFamily="2" charset="2"/>
              <a:buChar char="v"/>
            </a:pP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010001111110001</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hexadecimal. First, we need to divide this number into groups of four.</a:t>
            </a:r>
            <a:endParaRPr lang="tr-TR" sz="2200" dirty="0" smtClean="0">
              <a:solidFill>
                <a:schemeClr val="tx1"/>
              </a:solidFill>
              <a:latin typeface="+mn-lt"/>
              <a:ea typeface="+mn-ea"/>
              <a:cs typeface="+mn-cs"/>
            </a:endParaRPr>
          </a:p>
          <a:p>
            <a:pPr marL="0" indent="0" algn="just">
              <a:buNone/>
            </a:pPr>
            <a:endParaRPr lang="tr-TR" sz="1000" b="1" dirty="0" smtClean="0">
              <a:solidFill>
                <a:schemeClr val="tx1"/>
              </a:solidFill>
              <a:latin typeface="+mn-lt"/>
              <a:ea typeface="+mn-ea"/>
              <a:cs typeface="+mn-cs"/>
            </a:endParaRPr>
          </a:p>
          <a:p>
            <a:pPr marL="0" indent="0" algn="just">
              <a:buNone/>
            </a:pPr>
            <a:r>
              <a:rPr lang="tr-TR" sz="2400" b="1" dirty="0" smtClean="0">
                <a:solidFill>
                  <a:srgbClr val="FF0000"/>
                </a:solidFill>
                <a:latin typeface="+mn-lt"/>
                <a:ea typeface="+mn-ea"/>
                <a:cs typeface="+mn-cs"/>
              </a:rPr>
              <a:t>0</a:t>
            </a:r>
            <a:r>
              <a:rPr lang="tr-TR" sz="2400" dirty="0" smtClean="0">
                <a:solidFill>
                  <a:schemeClr val="tx1"/>
                </a:solidFill>
                <a:latin typeface="+mn-lt"/>
                <a:ea typeface="+mn-ea"/>
                <a:cs typeface="+mn-cs"/>
              </a:rPr>
              <a:t>010  0011  </a:t>
            </a:r>
            <a:r>
              <a:rPr lang="tr-TR" sz="2400" dirty="0">
                <a:solidFill>
                  <a:schemeClr val="tx1"/>
                </a:solidFill>
                <a:latin typeface="+mn-lt"/>
                <a:ea typeface="+mn-ea"/>
                <a:cs typeface="+mn-cs"/>
              </a:rPr>
              <a:t>1111  </a:t>
            </a:r>
            <a:r>
              <a:rPr lang="tr-TR" sz="2400" dirty="0" smtClean="0">
                <a:solidFill>
                  <a:schemeClr val="tx1"/>
                </a:solidFill>
                <a:latin typeface="+mn-lt"/>
                <a:ea typeface="+mn-ea"/>
                <a:cs typeface="+mn-cs"/>
              </a:rPr>
              <a:t>0001  </a:t>
            </a:r>
            <a:r>
              <a:rPr lang="en-US" sz="2400" dirty="0"/>
              <a:t>(Notice that, we add </a:t>
            </a:r>
            <a:r>
              <a:rPr lang="en-US" sz="2400" dirty="0" smtClean="0"/>
              <a:t>an extra </a:t>
            </a:r>
            <a:r>
              <a:rPr lang="en-US" sz="2400" b="1" dirty="0" smtClean="0">
                <a:solidFill>
                  <a:srgbClr val="FF0000"/>
                </a:solidFill>
              </a:rPr>
              <a:t>0</a:t>
            </a:r>
            <a:r>
              <a:rPr lang="en-US" sz="2400" dirty="0" smtClean="0"/>
              <a:t> to the left)</a:t>
            </a:r>
            <a:endParaRPr lang="tr-TR" sz="2400" dirty="0" smtClean="0">
              <a:solidFill>
                <a:schemeClr val="tx1"/>
              </a:solidFill>
              <a:latin typeface="+mn-lt"/>
              <a:ea typeface="+mn-ea"/>
              <a:cs typeface="+mn-cs"/>
            </a:endParaRPr>
          </a:p>
          <a:p>
            <a:pPr marL="0" indent="0" algn="just">
              <a:buNone/>
            </a:pPr>
            <a:r>
              <a:rPr lang="tr-TR" sz="2400" dirty="0" smtClean="0">
                <a:solidFill>
                  <a:schemeClr val="tx1"/>
                </a:solidFill>
                <a:latin typeface="+mn-lt"/>
                <a:ea typeface="+mn-ea"/>
                <a:cs typeface="+mn-cs"/>
              </a:rPr>
              <a:t>    2       </a:t>
            </a:r>
            <a:r>
              <a:rPr lang="tr-TR" sz="2400" dirty="0">
                <a:solidFill>
                  <a:schemeClr val="tx1"/>
                </a:solidFill>
                <a:latin typeface="+mn-lt"/>
                <a:ea typeface="+mn-ea"/>
                <a:cs typeface="+mn-cs"/>
              </a:rPr>
              <a:t>3        F      </a:t>
            </a:r>
            <a:r>
              <a:rPr lang="tr-TR" sz="2400" dirty="0" smtClean="0">
                <a:solidFill>
                  <a:schemeClr val="tx1"/>
                </a:solidFill>
                <a:latin typeface="+mn-lt"/>
                <a:ea typeface="+mn-ea"/>
                <a:cs typeface="+mn-cs"/>
              </a:rPr>
              <a:t> </a:t>
            </a:r>
            <a:r>
              <a:rPr lang="tr-TR" sz="2400" dirty="0">
                <a:solidFill>
                  <a:schemeClr val="tx1"/>
                </a:solidFill>
                <a:latin typeface="+mn-lt"/>
                <a:ea typeface="+mn-ea"/>
                <a:cs typeface="+mn-cs"/>
              </a:rPr>
              <a:t>1</a:t>
            </a:r>
          </a:p>
          <a:p>
            <a:pPr marL="0" indent="0" algn="just">
              <a:buNone/>
            </a:pPr>
            <a:r>
              <a:rPr lang="en-US" sz="2200" dirty="0" smtClean="0">
                <a:solidFill>
                  <a:schemeClr val="tx1"/>
                </a:solidFill>
                <a:latin typeface="+mn-lt"/>
                <a:ea typeface="+mn-ea"/>
                <a:cs typeface="+mn-cs"/>
              </a:rPr>
              <a:t>Then, </a:t>
            </a:r>
            <a:r>
              <a:rPr lang="tr-TR" sz="2200" dirty="0" smtClean="0">
                <a:solidFill>
                  <a:schemeClr val="tx1"/>
                </a:solidFill>
                <a:latin typeface="+mn-lt"/>
                <a:ea typeface="+mn-ea"/>
                <a:cs typeface="+mn-cs"/>
              </a:rPr>
              <a:t>(010001111110001)</a:t>
            </a:r>
            <a:r>
              <a:rPr lang="tr-TR" sz="2200" baseline="-25000" dirty="0" smtClean="0">
                <a:solidFill>
                  <a:schemeClr val="tx1"/>
                </a:solidFill>
                <a:latin typeface="+mn-lt"/>
                <a:ea typeface="+mn-ea"/>
                <a:cs typeface="+mn-cs"/>
              </a:rPr>
              <a:t>2 </a:t>
            </a:r>
            <a:r>
              <a:rPr lang="tr-TR" sz="2200" dirty="0" smtClean="0">
                <a:solidFill>
                  <a:schemeClr val="tx1"/>
                </a:solidFill>
                <a:latin typeface="+mn-lt"/>
                <a:ea typeface="+mn-ea"/>
                <a:cs typeface="+mn-cs"/>
              </a:rPr>
              <a:t>= (23F1)</a:t>
            </a:r>
            <a:r>
              <a:rPr lang="tr-TR" sz="2200" baseline="-25000" dirty="0" smtClean="0">
                <a:solidFill>
                  <a:schemeClr val="tx1"/>
                </a:solidFill>
                <a:latin typeface="+mn-lt"/>
                <a:ea typeface="+mn-ea"/>
                <a:cs typeface="+mn-cs"/>
              </a:rPr>
              <a:t>16</a:t>
            </a:r>
          </a:p>
          <a:p>
            <a:pPr marL="0" indent="0" algn="just">
              <a:buNone/>
            </a:pPr>
            <a:endParaRPr lang="tr-TR" sz="2200" baseline="-25000" dirty="0" smtClean="0"/>
          </a:p>
          <a:p>
            <a:pPr marL="0" indent="0" algn="just">
              <a:buNone/>
            </a:pPr>
            <a:endParaRPr lang="tr-TR" sz="2200" baseline="-25000" dirty="0"/>
          </a:p>
          <a:p>
            <a:pPr marL="0" indent="0" algn="just">
              <a:buFont typeface="Wingdings" pitchFamily="2" charset="2"/>
              <a:buChar char="v"/>
            </a:pPr>
            <a:r>
              <a:rPr lang="tr-TR" sz="2400" dirty="0" smtClean="0">
                <a:solidFill>
                  <a:schemeClr val="tx1"/>
                </a:solidFill>
                <a:latin typeface="+mn-lt"/>
                <a:ea typeface="+mn-ea"/>
                <a:cs typeface="+mn-cs"/>
              </a:rPr>
              <a:t> </a:t>
            </a:r>
            <a:r>
              <a:rPr lang="en-US" sz="24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1011001101.110010</a:t>
            </a:r>
            <a:r>
              <a:rPr lang="tr-TR" sz="2200" baseline="-25000" dirty="0" smtClean="0">
                <a:solidFill>
                  <a:schemeClr val="tx1"/>
                </a:solidFill>
                <a:latin typeface="+mn-lt"/>
                <a:ea typeface="+mn-ea"/>
                <a:cs typeface="+mn-cs"/>
              </a:rPr>
              <a:t>2</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hexadecimal.</a:t>
            </a:r>
            <a:endParaRPr lang="tr-TR" sz="2200" dirty="0" smtClean="0">
              <a:solidFill>
                <a:schemeClr val="tx1"/>
              </a:solidFill>
              <a:latin typeface="+mn-lt"/>
              <a:ea typeface="+mn-ea"/>
              <a:cs typeface="+mn-cs"/>
            </a:endParaRPr>
          </a:p>
          <a:p>
            <a:pPr marL="0" indent="0" algn="just">
              <a:buNone/>
            </a:pPr>
            <a:endParaRPr lang="tr-TR" sz="1000" dirty="0" smtClean="0">
              <a:solidFill>
                <a:schemeClr val="tx1"/>
              </a:solidFill>
              <a:latin typeface="+mn-lt"/>
              <a:ea typeface="+mn-ea"/>
              <a:cs typeface="+mn-cs"/>
            </a:endParaRPr>
          </a:p>
          <a:p>
            <a:pPr marL="0" indent="0" algn="just">
              <a:buNone/>
            </a:pPr>
            <a:r>
              <a:rPr lang="tr-TR" sz="2200" b="1" dirty="0" smtClean="0">
                <a:solidFill>
                  <a:srgbClr val="FF0000"/>
                </a:solidFill>
                <a:latin typeface="+mn-lt"/>
                <a:ea typeface="+mn-ea"/>
                <a:cs typeface="+mn-cs"/>
              </a:rPr>
              <a:t>00</a:t>
            </a:r>
            <a:r>
              <a:rPr lang="tr-TR" sz="2200" dirty="0" smtClean="0">
                <a:solidFill>
                  <a:schemeClr val="tx1"/>
                </a:solidFill>
                <a:latin typeface="+mn-lt"/>
                <a:ea typeface="+mn-ea"/>
                <a:cs typeface="+mn-cs"/>
              </a:rPr>
              <a:t>10 </a:t>
            </a:r>
            <a:r>
              <a:rPr lang="tr-TR" sz="2200" dirty="0">
                <a:solidFill>
                  <a:schemeClr val="tx1"/>
                </a:solidFill>
                <a:latin typeface="+mn-lt"/>
                <a:ea typeface="+mn-ea"/>
                <a:cs typeface="+mn-cs"/>
              </a:rPr>
              <a:t>1100 1101 . 1100 10</a:t>
            </a:r>
            <a:r>
              <a:rPr lang="tr-TR" sz="2200" b="1" dirty="0">
                <a:solidFill>
                  <a:srgbClr val="FF0000"/>
                </a:solidFill>
                <a:latin typeface="+mn-lt"/>
                <a:ea typeface="+mn-ea"/>
                <a:cs typeface="+mn-cs"/>
              </a:rPr>
              <a:t>00</a:t>
            </a:r>
            <a:r>
              <a:rPr lang="tr-TR" sz="2200" b="1" baseline="-25000" dirty="0">
                <a:solidFill>
                  <a:schemeClr val="tx1"/>
                </a:solidFill>
                <a:latin typeface="+mn-lt"/>
                <a:ea typeface="+mn-ea"/>
                <a:cs typeface="+mn-cs"/>
              </a:rPr>
              <a:t>2 </a:t>
            </a:r>
            <a:r>
              <a:rPr lang="tr-TR" sz="2200" b="1" dirty="0">
                <a:solidFill>
                  <a:schemeClr val="tx1"/>
                </a:solidFill>
                <a:latin typeface="+mn-lt"/>
                <a:ea typeface="+mn-ea"/>
                <a:cs typeface="+mn-cs"/>
              </a:rPr>
              <a:t>= </a:t>
            </a:r>
            <a:r>
              <a:rPr lang="tr-TR" sz="2200" dirty="0" smtClean="0">
                <a:solidFill>
                  <a:schemeClr val="tx1"/>
                </a:solidFill>
                <a:latin typeface="+mn-lt"/>
                <a:ea typeface="+mn-ea"/>
                <a:cs typeface="+mn-cs"/>
              </a:rPr>
              <a:t>2CD.C8</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a:t>
            </a:r>
            <a:endParaRPr lang="tr-TR" sz="2200" dirty="0">
              <a:solidFill>
                <a:schemeClr val="tx1"/>
              </a:solidFill>
              <a:latin typeface="+mn-lt"/>
              <a:ea typeface="+mn-ea"/>
              <a:cs typeface="+mn-cs"/>
            </a:endParaRPr>
          </a:p>
          <a:p>
            <a:pPr marL="0" indent="0" algn="just">
              <a:buNone/>
            </a:pPr>
            <a:r>
              <a:rPr lang="en-US" sz="2200" dirty="0" smtClean="0"/>
              <a:t>Notice that, we add extra 0’s to the left side of the whole part and to the right side of the fractional part.</a:t>
            </a:r>
            <a:endParaRPr lang="tr-TR" sz="2200" dirty="0" smtClean="0">
              <a:solidFill>
                <a:schemeClr val="tx1"/>
              </a:solidFill>
              <a:latin typeface="+mn-lt"/>
              <a:ea typeface="+mn-ea"/>
              <a:cs typeface="+mn-cs"/>
            </a:endParaRPr>
          </a:p>
          <a:p>
            <a:pPr marL="0" indent="0" algn="just">
              <a:buNone/>
            </a:pPr>
            <a:endParaRPr lang="tr-TR" sz="2200" dirty="0"/>
          </a:p>
        </p:txBody>
      </p:sp>
      <p:sp>
        <p:nvSpPr>
          <p:cNvPr id="4" name="3 Altbilgi Yer Tutucusu"/>
          <p:cNvSpPr>
            <a:spLocks noGrp="1"/>
          </p:cNvSpPr>
          <p:nvPr>
            <p:ph type="ftr" sz="quarter" idx="10"/>
          </p:nvPr>
        </p:nvSpPr>
        <p:spPr>
          <a:xfrm>
            <a:off x="2803085" y="6400800"/>
            <a:ext cx="3276600" cy="457200"/>
          </a:xfrm>
        </p:spPr>
        <p:txBody>
          <a:bodyPr/>
          <a:lstStyle/>
          <a:p>
            <a:r>
              <a:rPr lang="en-US" dirty="0"/>
              <a:t>Logic Circuits</a:t>
            </a:r>
          </a:p>
        </p:txBody>
      </p:sp>
      <p:sp>
        <p:nvSpPr>
          <p:cNvPr id="463874" name="AutoShape 2"/>
          <p:cNvSpPr>
            <a:spLocks/>
          </p:cNvSpPr>
          <p:nvPr/>
        </p:nvSpPr>
        <p:spPr bwMode="auto">
          <a:xfrm rot="5400000">
            <a:off x="697962" y="2048456"/>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6" name="AutoShape 2"/>
          <p:cNvSpPr>
            <a:spLocks/>
          </p:cNvSpPr>
          <p:nvPr/>
        </p:nvSpPr>
        <p:spPr bwMode="auto">
          <a:xfrm rot="5400000">
            <a:off x="1443550" y="2048457"/>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7" name="AutoShape 2"/>
          <p:cNvSpPr>
            <a:spLocks/>
          </p:cNvSpPr>
          <p:nvPr/>
        </p:nvSpPr>
        <p:spPr bwMode="auto">
          <a:xfrm rot="5400000">
            <a:off x="2203207" y="2048458"/>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8" name="AutoShape 2"/>
          <p:cNvSpPr>
            <a:spLocks/>
          </p:cNvSpPr>
          <p:nvPr/>
        </p:nvSpPr>
        <p:spPr bwMode="auto">
          <a:xfrm rot="5400000">
            <a:off x="2934727" y="2048459"/>
            <a:ext cx="93883" cy="507804"/>
          </a:xfrm>
          <a:prstGeom prst="rightBrace">
            <a:avLst>
              <a:gd name="adj1" fmla="val 166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a:t>Conversion</a:t>
            </a:r>
            <a:endParaRPr lang="tr-TR" sz="2400" b="1" dirty="0"/>
          </a:p>
        </p:txBody>
      </p:sp>
      <p:sp>
        <p:nvSpPr>
          <p:cNvPr id="3" name="2 İçerik Yer Tutucusu"/>
          <p:cNvSpPr>
            <a:spLocks noGrp="1"/>
          </p:cNvSpPr>
          <p:nvPr>
            <p:ph idx="1"/>
          </p:nvPr>
        </p:nvSpPr>
        <p:spPr>
          <a:xfrm>
            <a:off x="346514" y="874121"/>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convert a hexadecimal number to binary, we convert each digit in</a:t>
            </a:r>
            <a:r>
              <a:rPr lang="en-US" sz="2200" dirty="0" smtClean="0"/>
              <a:t>dependently, and then concatenate the result.</a:t>
            </a:r>
            <a:endParaRPr lang="tr-TR" sz="2200" dirty="0" smtClean="0">
              <a:solidFill>
                <a:schemeClr val="tx1"/>
              </a:solidFill>
              <a:latin typeface="+mn-lt"/>
              <a:ea typeface="+mn-ea"/>
              <a:cs typeface="+mn-cs"/>
            </a:endParaRPr>
          </a:p>
          <a:p>
            <a:pPr marL="0" indent="0" algn="just">
              <a:buNone/>
            </a:pPr>
            <a:endParaRPr lang="tr-TR" sz="1000" dirty="0"/>
          </a:p>
          <a:p>
            <a:pPr marL="0" indent="0" algn="just">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t>Let’s convert </a:t>
            </a:r>
            <a:r>
              <a:rPr lang="tr-TR" sz="2200" dirty="0" smtClean="0">
                <a:solidFill>
                  <a:schemeClr val="tx1"/>
                </a:solidFill>
                <a:latin typeface="+mn-lt"/>
                <a:ea typeface="+mn-ea"/>
                <a:cs typeface="+mn-cs"/>
              </a:rPr>
              <a:t>4A3F</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binary.</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4       </a:t>
            </a:r>
            <a:r>
              <a:rPr lang="tr-TR" sz="2200" dirty="0">
                <a:solidFill>
                  <a:schemeClr val="tx1"/>
                </a:solidFill>
                <a:latin typeface="+mn-lt"/>
                <a:ea typeface="+mn-ea"/>
                <a:cs typeface="+mn-cs"/>
              </a:rPr>
              <a:t>A       3       </a:t>
            </a:r>
            <a:r>
              <a:rPr lang="tr-TR" sz="2200" dirty="0" smtClean="0">
                <a:solidFill>
                  <a:schemeClr val="tx1"/>
                </a:solidFill>
                <a:latin typeface="+mn-lt"/>
                <a:ea typeface="+mn-ea"/>
                <a:cs typeface="+mn-cs"/>
              </a:rPr>
              <a:t> F</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0100  1010  0011  1111 </a:t>
            </a:r>
          </a:p>
          <a:p>
            <a:pPr>
              <a:buNone/>
            </a:pPr>
            <a:endParaRPr lang="tr-TR" sz="1000" dirty="0">
              <a:solidFill>
                <a:schemeClr val="tx1"/>
              </a:solidFill>
              <a:latin typeface="+mn-lt"/>
              <a:ea typeface="+mn-ea"/>
              <a:cs typeface="+mn-cs"/>
            </a:endParaRPr>
          </a:p>
          <a:p>
            <a:pPr>
              <a:buNone/>
            </a:pPr>
            <a:r>
              <a:rPr lang="tr-TR" sz="2200" dirty="0" smtClean="0">
                <a:solidFill>
                  <a:schemeClr val="tx1"/>
                </a:solidFill>
                <a:latin typeface="+mn-lt"/>
                <a:ea typeface="+mn-ea"/>
                <a:cs typeface="+mn-cs"/>
              </a:rPr>
              <a:t>4A3F</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0100101000111111</a:t>
            </a:r>
            <a:r>
              <a:rPr lang="tr-TR" sz="2200" baseline="-25000" dirty="0">
                <a:solidFill>
                  <a:schemeClr val="tx1"/>
                </a:solidFill>
                <a:latin typeface="+mn-lt"/>
                <a:ea typeface="+mn-ea"/>
                <a:cs typeface="+mn-cs"/>
              </a:rPr>
              <a:t>2</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lgn="just">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t>Let’s convert </a:t>
            </a:r>
            <a:r>
              <a:rPr lang="tr-TR" sz="2200" dirty="0" smtClean="0">
                <a:solidFill>
                  <a:schemeClr val="tx1"/>
                </a:solidFill>
                <a:latin typeface="+mn-lt"/>
                <a:ea typeface="+mn-ea"/>
                <a:cs typeface="+mn-cs"/>
              </a:rPr>
              <a:t>ABC.DE</a:t>
            </a:r>
            <a:r>
              <a:rPr lang="tr-TR" sz="2200" baseline="-25000" dirty="0" smtClean="0">
                <a:solidFill>
                  <a:schemeClr val="tx1"/>
                </a:solidFill>
                <a:latin typeface="+mn-lt"/>
                <a:ea typeface="+mn-ea"/>
                <a:cs typeface="+mn-cs"/>
              </a:rPr>
              <a:t>16 </a:t>
            </a:r>
            <a:r>
              <a:rPr lang="en-US" sz="2200" dirty="0" smtClean="0">
                <a:solidFill>
                  <a:schemeClr val="tx1"/>
                </a:solidFill>
                <a:latin typeface="+mn-lt"/>
                <a:ea typeface="+mn-ea"/>
                <a:cs typeface="+mn-cs"/>
              </a:rPr>
              <a:t>to binary.</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200" dirty="0">
                <a:solidFill>
                  <a:srgbClr val="FF0000"/>
                </a:solidFill>
                <a:latin typeface="+mn-lt"/>
                <a:ea typeface="+mn-ea"/>
                <a:cs typeface="+mn-cs"/>
              </a:rPr>
              <a:t>A</a:t>
            </a:r>
            <a:r>
              <a:rPr lang="tr-TR" sz="2200" dirty="0">
                <a:solidFill>
                  <a:srgbClr val="0070C0"/>
                </a:solidFill>
                <a:latin typeface="+mn-lt"/>
                <a:ea typeface="+mn-ea"/>
                <a:cs typeface="+mn-cs"/>
              </a:rPr>
              <a:t>B</a:t>
            </a:r>
            <a:r>
              <a:rPr lang="tr-TR" sz="2200" dirty="0">
                <a:solidFill>
                  <a:schemeClr val="accent5">
                    <a:lumMod val="50000"/>
                  </a:schemeClr>
                </a:solidFill>
                <a:latin typeface="+mn-lt"/>
                <a:ea typeface="+mn-ea"/>
                <a:cs typeface="+mn-cs"/>
              </a:rPr>
              <a:t>C</a:t>
            </a:r>
            <a:r>
              <a:rPr lang="tr-TR" sz="2200" dirty="0">
                <a:solidFill>
                  <a:schemeClr val="tx1"/>
                </a:solidFill>
                <a:latin typeface="+mn-lt"/>
                <a:ea typeface="+mn-ea"/>
                <a:cs typeface="+mn-cs"/>
              </a:rPr>
              <a:t>.</a:t>
            </a:r>
            <a:r>
              <a:rPr lang="tr-TR" sz="2200" dirty="0">
                <a:solidFill>
                  <a:srgbClr val="FF66FF"/>
                </a:solidFill>
                <a:latin typeface="+mn-lt"/>
                <a:ea typeface="+mn-ea"/>
                <a:cs typeface="+mn-cs"/>
              </a:rPr>
              <a:t>D</a:t>
            </a:r>
            <a:r>
              <a:rPr lang="tr-TR" sz="2200" dirty="0">
                <a:solidFill>
                  <a:srgbClr val="FF9900"/>
                </a:solidFill>
                <a:latin typeface="+mn-lt"/>
                <a:ea typeface="+mn-ea"/>
                <a:cs typeface="+mn-cs"/>
              </a:rPr>
              <a:t>E</a:t>
            </a:r>
            <a:r>
              <a:rPr lang="tr-TR" sz="2200" baseline="-25000" dirty="0">
                <a:solidFill>
                  <a:schemeClr val="tx1"/>
                </a:solidFill>
                <a:latin typeface="+mn-lt"/>
                <a:ea typeface="+mn-ea"/>
                <a:cs typeface="+mn-cs"/>
              </a:rPr>
              <a:t>16</a:t>
            </a:r>
            <a:r>
              <a:rPr lang="tr-TR" sz="2200" dirty="0">
                <a:solidFill>
                  <a:schemeClr val="tx1"/>
                </a:solidFill>
                <a:latin typeface="+mn-lt"/>
                <a:ea typeface="+mn-ea"/>
                <a:cs typeface="+mn-cs"/>
              </a:rPr>
              <a:t> = </a:t>
            </a:r>
            <a:r>
              <a:rPr lang="tr-TR" sz="2200" dirty="0">
                <a:solidFill>
                  <a:srgbClr val="FF0000"/>
                </a:solidFill>
                <a:latin typeface="+mn-lt"/>
                <a:ea typeface="+mn-ea"/>
                <a:cs typeface="+mn-cs"/>
              </a:rPr>
              <a:t>1010</a:t>
            </a:r>
            <a:r>
              <a:rPr lang="tr-TR" sz="2200" dirty="0">
                <a:solidFill>
                  <a:srgbClr val="0070C0"/>
                </a:solidFill>
                <a:latin typeface="+mn-lt"/>
                <a:ea typeface="+mn-ea"/>
                <a:cs typeface="+mn-cs"/>
              </a:rPr>
              <a:t>1011</a:t>
            </a:r>
            <a:r>
              <a:rPr lang="tr-TR" sz="2200" dirty="0">
                <a:solidFill>
                  <a:schemeClr val="accent5">
                    <a:lumMod val="50000"/>
                  </a:schemeClr>
                </a:solidFill>
                <a:latin typeface="+mn-lt"/>
                <a:ea typeface="+mn-ea"/>
                <a:cs typeface="+mn-cs"/>
              </a:rPr>
              <a:t>1100</a:t>
            </a:r>
            <a:r>
              <a:rPr lang="tr-TR" sz="2200" dirty="0">
                <a:solidFill>
                  <a:schemeClr val="tx1"/>
                </a:solidFill>
                <a:latin typeface="+mn-lt"/>
                <a:ea typeface="+mn-ea"/>
                <a:cs typeface="+mn-cs"/>
              </a:rPr>
              <a:t>.</a:t>
            </a:r>
            <a:r>
              <a:rPr lang="tr-TR" sz="2200" dirty="0">
                <a:solidFill>
                  <a:srgbClr val="FF66FF"/>
                </a:solidFill>
                <a:latin typeface="+mn-lt"/>
                <a:ea typeface="+mn-ea"/>
                <a:cs typeface="+mn-cs"/>
              </a:rPr>
              <a:t>1101</a:t>
            </a:r>
            <a:r>
              <a:rPr lang="tr-TR" sz="2200" dirty="0">
                <a:solidFill>
                  <a:srgbClr val="FF9900"/>
                </a:solidFill>
                <a:latin typeface="+mn-lt"/>
                <a:ea typeface="+mn-ea"/>
                <a:cs typeface="+mn-cs"/>
              </a:rPr>
              <a:t>1110</a:t>
            </a:r>
            <a:r>
              <a:rPr lang="tr-TR" sz="2200" baseline="-25000" dirty="0">
                <a:solidFill>
                  <a:schemeClr val="tx1"/>
                </a:solidFill>
                <a:latin typeface="+mn-lt"/>
                <a:ea typeface="+mn-ea"/>
                <a:cs typeface="+mn-cs"/>
              </a:rPr>
              <a:t>2</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Conversion</a:t>
            </a:r>
            <a:endParaRPr lang="tr-TR" sz="2400" dirty="0"/>
          </a:p>
        </p:txBody>
      </p:sp>
      <p:sp>
        <p:nvSpPr>
          <p:cNvPr id="3" name="2 İçerik Yer Tutucusu"/>
          <p:cNvSpPr>
            <a:spLocks noGrp="1"/>
          </p:cNvSpPr>
          <p:nvPr>
            <p:ph idx="1"/>
          </p:nvPr>
        </p:nvSpPr>
        <p:spPr>
          <a:xfrm>
            <a:off x="346514" y="860053"/>
            <a:ext cx="8375650" cy="5078412"/>
          </a:xfrm>
        </p:spPr>
        <p:txBody>
          <a:bodyPr/>
          <a:lstStyle/>
          <a:p>
            <a:pPr marL="0" indent="0" algn="just">
              <a:buFont typeface="Wingdings" pitchFamily="2" charset="2"/>
              <a:buChar char="Ø"/>
            </a:pP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There are two ways to convert hexadecimal numbers to decimal.</a:t>
            </a:r>
          </a:p>
          <a:p>
            <a:pPr marL="0" indent="0" algn="just">
              <a:buNone/>
            </a:pPr>
            <a:r>
              <a:rPr lang="en-US" sz="2000" b="1" i="1" dirty="0" smtClean="0">
                <a:solidFill>
                  <a:srgbClr val="FF0000"/>
                </a:solidFill>
              </a:rPr>
              <a:t>1</a:t>
            </a:r>
            <a:r>
              <a:rPr lang="en-US" sz="2000" b="1" i="1" baseline="30000" dirty="0" smtClean="0">
                <a:solidFill>
                  <a:srgbClr val="FF0000"/>
                </a:solidFill>
              </a:rPr>
              <a:t>st</a:t>
            </a:r>
            <a:r>
              <a:rPr lang="en-US" sz="2000" b="1" i="1" dirty="0" smtClean="0">
                <a:solidFill>
                  <a:srgbClr val="FF0000"/>
                </a:solidFill>
              </a:rPr>
              <a:t> Way</a:t>
            </a:r>
          </a:p>
          <a:p>
            <a:pPr marL="0" indent="0" algn="just">
              <a:buNone/>
            </a:pPr>
            <a:r>
              <a:rPr lang="en-US" sz="2000" dirty="0" smtClean="0"/>
              <a:t>We convert the number to binary, then convert to decimal.</a:t>
            </a:r>
            <a:endParaRPr lang="tr-TR" sz="2000" dirty="0"/>
          </a:p>
          <a:p>
            <a:pPr>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2A</a:t>
            </a:r>
            <a:r>
              <a:rPr lang="tr-TR" sz="2200" baseline="-25000" dirty="0">
                <a:solidFill>
                  <a:schemeClr val="tx1"/>
                </a:solidFill>
                <a:latin typeface="+mn-lt"/>
                <a:ea typeface="+mn-ea"/>
                <a:cs typeface="+mn-cs"/>
              </a:rPr>
              <a:t>16 </a:t>
            </a:r>
            <a:r>
              <a:rPr lang="tr-TR" sz="2200" dirty="0">
                <a:solidFill>
                  <a:schemeClr val="tx1"/>
                </a:solidFill>
                <a:latin typeface="+mn-lt"/>
                <a:ea typeface="+mn-ea"/>
                <a:cs typeface="+mn-cs"/>
              </a:rPr>
              <a:t>= 00101010</a:t>
            </a:r>
            <a:r>
              <a:rPr lang="tr-TR" sz="2200" baseline="-25000" dirty="0">
                <a:solidFill>
                  <a:schemeClr val="tx1"/>
                </a:solidFill>
                <a:latin typeface="+mn-lt"/>
                <a:ea typeface="+mn-ea"/>
                <a:cs typeface="+mn-cs"/>
              </a:rPr>
              <a:t>2</a:t>
            </a:r>
            <a:r>
              <a:rPr lang="tr-TR" sz="2200" dirty="0">
                <a:solidFill>
                  <a:schemeClr val="tx1"/>
                </a:solidFill>
                <a:latin typeface="+mn-lt"/>
                <a:ea typeface="+mn-ea"/>
                <a:cs typeface="+mn-cs"/>
              </a:rPr>
              <a:t>= 2</a:t>
            </a:r>
            <a:r>
              <a:rPr lang="tr-TR" sz="2200" baseline="30000" dirty="0">
                <a:solidFill>
                  <a:schemeClr val="tx1"/>
                </a:solidFill>
                <a:latin typeface="+mn-lt"/>
                <a:ea typeface="+mn-ea"/>
                <a:cs typeface="+mn-cs"/>
              </a:rPr>
              <a:t>5</a:t>
            </a:r>
            <a:r>
              <a:rPr lang="tr-TR" sz="2200" dirty="0">
                <a:solidFill>
                  <a:schemeClr val="tx1"/>
                </a:solidFill>
                <a:latin typeface="+mn-lt"/>
                <a:ea typeface="+mn-ea"/>
                <a:cs typeface="+mn-cs"/>
              </a:rPr>
              <a:t>+2</a:t>
            </a:r>
            <a:r>
              <a:rPr lang="tr-TR" sz="2200" baseline="30000" dirty="0">
                <a:solidFill>
                  <a:schemeClr val="tx1"/>
                </a:solidFill>
                <a:latin typeface="+mn-lt"/>
                <a:ea typeface="+mn-ea"/>
                <a:cs typeface="+mn-cs"/>
              </a:rPr>
              <a:t>3</a:t>
            </a:r>
            <a:r>
              <a:rPr lang="tr-TR" sz="2200" dirty="0">
                <a:solidFill>
                  <a:schemeClr val="tx1"/>
                </a:solidFill>
                <a:latin typeface="+mn-lt"/>
                <a:ea typeface="+mn-ea"/>
                <a:cs typeface="+mn-cs"/>
              </a:rPr>
              <a:t>+2</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 42</a:t>
            </a:r>
            <a:r>
              <a:rPr lang="tr-TR" sz="2200" baseline="-25000" dirty="0">
                <a:solidFill>
                  <a:schemeClr val="tx1"/>
                </a:solidFill>
                <a:latin typeface="+mn-lt"/>
                <a:ea typeface="+mn-ea"/>
                <a:cs typeface="+mn-cs"/>
              </a:rPr>
              <a:t>10</a:t>
            </a:r>
            <a:endParaRPr lang="tr-TR" sz="2200" dirty="0">
              <a:solidFill>
                <a:schemeClr val="tx1"/>
              </a:solidFill>
              <a:latin typeface="+mn-lt"/>
              <a:ea typeface="+mn-ea"/>
              <a:cs typeface="+mn-cs"/>
            </a:endParaRPr>
          </a:p>
          <a:p>
            <a:pPr>
              <a:buNone/>
            </a:pPr>
            <a:r>
              <a:rPr lang="en-US" sz="2000" b="1" i="1" dirty="0">
                <a:solidFill>
                  <a:srgbClr val="FF0000"/>
                </a:solidFill>
              </a:rPr>
              <a:t>2nd </a:t>
            </a:r>
            <a:r>
              <a:rPr lang="en-US" sz="2000" b="1" i="1" dirty="0" smtClean="0">
                <a:solidFill>
                  <a:srgbClr val="FF0000"/>
                </a:solidFill>
              </a:rPr>
              <a:t>Way</a:t>
            </a:r>
            <a:endParaRPr lang="tr-TR" sz="2000" b="1" i="1" dirty="0" smtClean="0">
              <a:solidFill>
                <a:srgbClr val="FF0000"/>
              </a:solidFill>
            </a:endParaRPr>
          </a:p>
          <a:p>
            <a:pPr marL="0" indent="0" algn="just">
              <a:buNone/>
            </a:pPr>
            <a:r>
              <a:rPr lang="en-US" sz="2200" dirty="0" smtClean="0">
                <a:solidFill>
                  <a:schemeClr val="tx1"/>
                </a:solidFill>
                <a:latin typeface="+mn-lt"/>
                <a:ea typeface="+mn-ea"/>
                <a:cs typeface="+mn-cs"/>
              </a:rPr>
              <a:t>We convert the number to binary using sum of weights method.</a:t>
            </a:r>
            <a:endParaRPr lang="tr-TR" sz="2200" dirty="0" smtClean="0">
              <a:solidFill>
                <a:schemeClr val="tx1"/>
              </a:solidFill>
              <a:latin typeface="+mn-lt"/>
              <a:ea typeface="+mn-ea"/>
              <a:cs typeface="+mn-cs"/>
            </a:endParaRPr>
          </a:p>
          <a:p>
            <a:pPr>
              <a:buNone/>
            </a:pPr>
            <a:r>
              <a:rPr lang="en-US" sz="2200" b="1" dirty="0" smtClean="0"/>
              <a:t>Example</a:t>
            </a:r>
            <a:r>
              <a:rPr lang="tr-TR" sz="2200" b="1" dirty="0" smtClean="0">
                <a:solidFill>
                  <a:schemeClr val="tx1"/>
                </a:solidFill>
              </a:rPr>
              <a:t>:</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(1B.1A)</a:t>
            </a:r>
            <a:r>
              <a:rPr lang="tr-TR" sz="2200" baseline="-25000" dirty="0" smtClean="0">
                <a:solidFill>
                  <a:schemeClr val="tx1"/>
                </a:solidFill>
                <a:latin typeface="+mn-lt"/>
                <a:ea typeface="+mn-ea"/>
                <a:cs typeface="+mn-cs"/>
              </a:rPr>
              <a:t>16</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decimal.</a:t>
            </a:r>
            <a:endParaRPr lang="tr-TR" sz="2200" dirty="0">
              <a:solidFill>
                <a:schemeClr val="tx1"/>
              </a:solidFill>
              <a:latin typeface="+mn-lt"/>
              <a:ea typeface="+mn-ea"/>
              <a:cs typeface="+mn-cs"/>
            </a:endParaRPr>
          </a:p>
          <a:p>
            <a:pPr>
              <a:buNone/>
            </a:pPr>
            <a:r>
              <a:rPr lang="tr-TR" sz="2200" dirty="0" smtClean="0">
                <a:solidFill>
                  <a:schemeClr val="tx1"/>
                </a:solidFill>
                <a:latin typeface="+mn-lt"/>
                <a:ea typeface="+mn-ea"/>
                <a:cs typeface="+mn-cs"/>
              </a:rPr>
              <a:t>(</a:t>
            </a:r>
            <a:r>
              <a:rPr lang="tr-TR" sz="2200" dirty="0">
                <a:solidFill>
                  <a:schemeClr val="tx1"/>
                </a:solidFill>
                <a:latin typeface="+mn-lt"/>
                <a:ea typeface="+mn-ea"/>
                <a:cs typeface="+mn-cs"/>
              </a:rPr>
              <a:t>1B.1A)</a:t>
            </a:r>
            <a:r>
              <a:rPr lang="tr-TR" sz="2200" baseline="-25000" dirty="0">
                <a:solidFill>
                  <a:schemeClr val="tx1"/>
                </a:solidFill>
                <a:latin typeface="+mn-lt"/>
                <a:ea typeface="+mn-ea"/>
                <a:cs typeface="+mn-cs"/>
              </a:rPr>
              <a:t>16 </a:t>
            </a:r>
            <a:r>
              <a:rPr lang="tr-TR" sz="2200" dirty="0">
                <a:solidFill>
                  <a:schemeClr val="tx1"/>
                </a:solidFill>
                <a:latin typeface="+mn-lt"/>
                <a:ea typeface="+mn-ea"/>
                <a:cs typeface="+mn-cs"/>
              </a:rPr>
              <a:t>= 1×16</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+11×16</a:t>
            </a:r>
            <a:r>
              <a:rPr lang="tr-TR" sz="2200" baseline="30000" dirty="0">
                <a:solidFill>
                  <a:schemeClr val="tx1"/>
                </a:solidFill>
                <a:latin typeface="+mn-lt"/>
                <a:ea typeface="+mn-ea"/>
                <a:cs typeface="+mn-cs"/>
              </a:rPr>
              <a:t>0</a:t>
            </a:r>
            <a:r>
              <a:rPr lang="tr-TR" sz="2200" dirty="0">
                <a:solidFill>
                  <a:schemeClr val="tx1"/>
                </a:solidFill>
                <a:latin typeface="+mn-lt"/>
                <a:ea typeface="+mn-ea"/>
                <a:cs typeface="+mn-cs"/>
              </a:rPr>
              <a:t>+1×16</a:t>
            </a:r>
            <a:r>
              <a:rPr lang="tr-TR" sz="2200" baseline="30000" dirty="0">
                <a:solidFill>
                  <a:schemeClr val="tx1"/>
                </a:solidFill>
                <a:latin typeface="+mn-lt"/>
                <a:ea typeface="+mn-ea"/>
                <a:cs typeface="+mn-cs"/>
              </a:rPr>
              <a:t>-1</a:t>
            </a:r>
            <a:r>
              <a:rPr lang="tr-TR" sz="2200" dirty="0">
                <a:solidFill>
                  <a:schemeClr val="tx1"/>
                </a:solidFill>
                <a:latin typeface="+mn-lt"/>
                <a:ea typeface="+mn-ea"/>
                <a:cs typeface="+mn-cs"/>
              </a:rPr>
              <a:t>+10×16</a:t>
            </a:r>
            <a:r>
              <a:rPr lang="tr-TR" sz="2200" baseline="30000" dirty="0">
                <a:solidFill>
                  <a:schemeClr val="tx1"/>
                </a:solidFill>
                <a:latin typeface="+mn-lt"/>
                <a:ea typeface="+mn-ea"/>
                <a:cs typeface="+mn-cs"/>
              </a:rPr>
              <a:t>-2</a:t>
            </a:r>
            <a:r>
              <a:rPr lang="tr-TR" sz="2200" dirty="0">
                <a:solidFill>
                  <a:schemeClr val="tx1"/>
                </a:solidFill>
                <a:latin typeface="+mn-lt"/>
                <a:ea typeface="+mn-ea"/>
                <a:cs typeface="+mn-cs"/>
              </a:rPr>
              <a:t> =16+11+1/16+10/256 </a:t>
            </a:r>
            <a:r>
              <a:rPr lang="tr-TR" sz="2200" dirty="0" smtClean="0">
                <a:solidFill>
                  <a:schemeClr val="tx1"/>
                </a:solidFill>
                <a:latin typeface="+mn-lt"/>
                <a:ea typeface="+mn-ea"/>
                <a:cs typeface="+mn-cs"/>
                <a:sym typeface="Symbol"/>
              </a:rPr>
              <a:t></a:t>
            </a:r>
            <a:r>
              <a:rPr lang="tr-TR" sz="2200" dirty="0" smtClean="0">
                <a:solidFill>
                  <a:schemeClr val="tx1"/>
                </a:solidFill>
                <a:latin typeface="+mn-lt"/>
                <a:ea typeface="+mn-ea"/>
                <a:cs typeface="+mn-cs"/>
              </a:rPr>
              <a:t>27.1</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a:t>Conversion</a:t>
            </a:r>
            <a:endParaRPr lang="tr-TR" sz="2400" dirty="0"/>
          </a:p>
        </p:txBody>
      </p:sp>
      <p:sp>
        <p:nvSpPr>
          <p:cNvPr id="3" name="2 İçerik Yer Tutucusu"/>
          <p:cNvSpPr>
            <a:spLocks noGrp="1"/>
          </p:cNvSpPr>
          <p:nvPr>
            <p:ph idx="1"/>
          </p:nvPr>
        </p:nvSpPr>
        <p:spPr>
          <a:xfrm>
            <a:off x="360582" y="845985"/>
            <a:ext cx="8375650" cy="5078412"/>
          </a:xfrm>
        </p:spPr>
        <p:txBody>
          <a:bodyPr/>
          <a:lstStyle/>
          <a:p>
            <a:pPr marL="0" indent="0" algn="just">
              <a:buNone/>
            </a:pPr>
            <a:r>
              <a:rPr lang="en-US" sz="2200" dirty="0" smtClean="0">
                <a:solidFill>
                  <a:schemeClr val="tx1"/>
                </a:solidFill>
                <a:latin typeface="+mn-lt"/>
                <a:ea typeface="+mn-ea"/>
                <a:cs typeface="+mn-cs"/>
              </a:rPr>
              <a:t>To convert from decimal to hexadecimal, we divide the number to 16 repeatedly, and take the remainders.</a:t>
            </a:r>
          </a:p>
          <a:p>
            <a:pPr marL="0" indent="0" algn="just">
              <a:buNone/>
            </a:pPr>
            <a:endParaRPr lang="en-US" sz="1000" dirty="0" smtClean="0"/>
          </a:p>
          <a:p>
            <a:pPr marL="0" indent="0" algn="just">
              <a:buNone/>
            </a:pPr>
            <a:endParaRPr lang="en-US" sz="1000" dirty="0"/>
          </a:p>
          <a:p>
            <a:pPr marL="0" indent="0" algn="just">
              <a:buNone/>
            </a:pPr>
            <a:endParaRPr lang="tr-TR" sz="1000" dirty="0"/>
          </a:p>
          <a:p>
            <a:pPr>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2577</a:t>
            </a:r>
            <a:r>
              <a:rPr lang="tr-TR" sz="2200" baseline="-25000" dirty="0" smtClean="0">
                <a:solidFill>
                  <a:schemeClr val="tx1"/>
                </a:solidFill>
                <a:latin typeface="+mn-lt"/>
                <a:ea typeface="+mn-ea"/>
                <a:cs typeface="+mn-cs"/>
              </a:rPr>
              <a:t>10</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to hexadecimal.</a:t>
            </a:r>
            <a:endParaRPr lang="tr-TR" sz="2200" dirty="0">
              <a:solidFill>
                <a:schemeClr val="tx1"/>
              </a:solidFill>
              <a:latin typeface="+mn-lt"/>
              <a:ea typeface="+mn-ea"/>
              <a:cs typeface="+mn-cs"/>
            </a:endParaRPr>
          </a:p>
          <a:p>
            <a:pPr>
              <a:buNone/>
            </a:pPr>
            <a:endParaRPr lang="tr-TR" sz="1000" dirty="0">
              <a:solidFill>
                <a:schemeClr val="tx1"/>
              </a:solidFill>
              <a:latin typeface="+mn-lt"/>
              <a:ea typeface="+mn-ea"/>
              <a:cs typeface="+mn-cs"/>
            </a:endParaRPr>
          </a:p>
          <a:p>
            <a:pPr>
              <a:buNone/>
            </a:pPr>
            <a:r>
              <a:rPr lang="tr-TR" sz="2400" dirty="0">
                <a:solidFill>
                  <a:schemeClr val="tx1"/>
                </a:solidFill>
                <a:latin typeface="+mn-lt"/>
                <a:ea typeface="+mn-ea"/>
                <a:cs typeface="+mn-cs"/>
              </a:rPr>
              <a:t>  </a:t>
            </a:r>
            <a:r>
              <a:rPr lang="tr-TR" sz="2200" dirty="0">
                <a:solidFill>
                  <a:schemeClr val="tx1"/>
                </a:solidFill>
                <a:latin typeface="+mn-lt"/>
                <a:ea typeface="+mn-ea"/>
                <a:cs typeface="+mn-cs"/>
              </a:rPr>
              <a:t>2577  16	</a:t>
            </a:r>
          </a:p>
          <a:p>
            <a:pPr>
              <a:buNone/>
            </a:pPr>
            <a:r>
              <a:rPr lang="tr-TR" sz="2200" dirty="0">
                <a:solidFill>
                  <a:schemeClr val="tx1"/>
                </a:solidFill>
                <a:latin typeface="+mn-lt"/>
                <a:ea typeface="+mn-ea"/>
                <a:cs typeface="+mn-cs"/>
              </a:rPr>
              <a:t>-16     </a:t>
            </a:r>
            <a:r>
              <a:rPr lang="tr-TR" sz="2200" dirty="0" smtClean="0">
                <a:solidFill>
                  <a:schemeClr val="tx1"/>
                </a:solidFill>
                <a:latin typeface="+mn-lt"/>
                <a:ea typeface="+mn-ea"/>
                <a:cs typeface="+mn-cs"/>
              </a:rPr>
              <a:t> 161 </a:t>
            </a:r>
            <a:r>
              <a:rPr lang="tr-TR" sz="2200" dirty="0">
                <a:solidFill>
                  <a:schemeClr val="tx1"/>
                </a:solidFill>
                <a:latin typeface="+mn-lt"/>
                <a:ea typeface="+mn-ea"/>
                <a:cs typeface="+mn-cs"/>
              </a:rPr>
              <a:t>16 </a:t>
            </a: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97 </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160 </a:t>
            </a:r>
            <a:r>
              <a:rPr lang="tr-TR" sz="2200" dirty="0" smtClean="0">
                <a:solidFill>
                  <a:schemeClr val="tx1"/>
                </a:solidFill>
                <a:latin typeface="+mn-lt"/>
                <a:ea typeface="+mn-ea"/>
                <a:cs typeface="+mn-cs"/>
              </a:rPr>
              <a:t> </a:t>
            </a:r>
            <a:r>
              <a:rPr lang="tr-TR" sz="2200" b="1" dirty="0" smtClean="0">
                <a:solidFill>
                  <a:schemeClr val="tx1"/>
                </a:solidFill>
                <a:latin typeface="+mn-lt"/>
                <a:ea typeface="+mn-ea"/>
                <a:cs typeface="+mn-cs"/>
              </a:rPr>
              <a:t>10      </a:t>
            </a:r>
            <a:r>
              <a:rPr lang="tr-TR" sz="2200" b="1" dirty="0">
                <a:solidFill>
                  <a:schemeClr val="tx1"/>
                </a:solidFill>
                <a:latin typeface="+mn-lt"/>
                <a:ea typeface="+mn-ea"/>
                <a:cs typeface="+mn-cs"/>
              </a:rPr>
              <a:t>A</a:t>
            </a:r>
            <a:r>
              <a:rPr lang="tr-TR" sz="2200" b="1"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- 96       </a:t>
            </a:r>
            <a:r>
              <a:rPr lang="tr-TR" sz="2200" b="1" dirty="0">
                <a:solidFill>
                  <a:schemeClr val="tx1"/>
                </a:solidFill>
                <a:latin typeface="+mn-lt"/>
                <a:ea typeface="+mn-ea"/>
                <a:cs typeface="+mn-cs"/>
              </a:rPr>
              <a:t>1</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17	</a:t>
            </a:r>
          </a:p>
          <a:p>
            <a:pPr>
              <a:buNone/>
            </a:pPr>
            <a:r>
              <a:rPr lang="tr-TR" sz="2200" dirty="0">
                <a:solidFill>
                  <a:schemeClr val="tx1"/>
                </a:solidFill>
                <a:latin typeface="+mn-lt"/>
                <a:ea typeface="+mn-ea"/>
                <a:cs typeface="+mn-cs"/>
              </a:rPr>
              <a:t>     - 16            </a:t>
            </a:r>
            <a:r>
              <a:rPr lang="tr-TR" sz="2200" dirty="0" smtClean="0">
                <a:solidFill>
                  <a:schemeClr val="tx1"/>
                </a:solidFill>
                <a:latin typeface="+mn-lt"/>
                <a:ea typeface="+mn-ea"/>
                <a:cs typeface="+mn-cs"/>
              </a:rPr>
              <a:t>                 </a:t>
            </a:r>
            <a:r>
              <a:rPr lang="en-US" sz="2200" dirty="0" smtClean="0">
                <a:solidFill>
                  <a:schemeClr val="tx1"/>
                </a:solidFill>
                <a:latin typeface="+mn-lt"/>
                <a:ea typeface="+mn-ea"/>
                <a:cs typeface="+mn-cs"/>
              </a:rPr>
              <a:t>Then, </a:t>
            </a:r>
            <a:r>
              <a:rPr lang="tr-TR" sz="2200" dirty="0" smtClean="0">
                <a:solidFill>
                  <a:schemeClr val="tx1"/>
                </a:solidFill>
                <a:latin typeface="+mn-lt"/>
                <a:ea typeface="+mn-ea"/>
                <a:cs typeface="+mn-cs"/>
              </a:rPr>
              <a:t>2577</a:t>
            </a:r>
            <a:r>
              <a:rPr lang="tr-TR" sz="2200" baseline="-25000" dirty="0" smtClean="0">
                <a:solidFill>
                  <a:schemeClr val="tx1"/>
                </a:solidFill>
                <a:latin typeface="+mn-lt"/>
                <a:ea typeface="+mn-ea"/>
                <a:cs typeface="+mn-cs"/>
              </a:rPr>
              <a:t>10</a:t>
            </a:r>
            <a:r>
              <a:rPr lang="tr-TR" sz="2200" dirty="0" smtClean="0">
                <a:solidFill>
                  <a:schemeClr val="tx1"/>
                </a:solidFill>
                <a:latin typeface="+mn-lt"/>
                <a:ea typeface="+mn-ea"/>
                <a:cs typeface="+mn-cs"/>
              </a:rPr>
              <a:t> </a:t>
            </a:r>
            <a:r>
              <a:rPr lang="tr-TR" sz="2200" dirty="0">
                <a:solidFill>
                  <a:schemeClr val="tx1"/>
                </a:solidFill>
                <a:latin typeface="+mn-lt"/>
                <a:ea typeface="+mn-ea"/>
                <a:cs typeface="+mn-cs"/>
              </a:rPr>
              <a:t>= A11</a:t>
            </a:r>
            <a:r>
              <a:rPr lang="tr-TR" sz="2200" baseline="-25000" dirty="0">
                <a:solidFill>
                  <a:schemeClr val="tx1"/>
                </a:solidFill>
                <a:latin typeface="+mn-lt"/>
                <a:ea typeface="+mn-ea"/>
                <a:cs typeface="+mn-cs"/>
              </a:rPr>
              <a:t>16</a:t>
            </a:r>
            <a:endParaRPr lang="tr-TR" sz="2200" dirty="0">
              <a:solidFill>
                <a:schemeClr val="tx1"/>
              </a:solidFill>
              <a:latin typeface="+mn-lt"/>
              <a:ea typeface="+mn-ea"/>
              <a:cs typeface="+mn-cs"/>
            </a:endParaRPr>
          </a:p>
          <a:p>
            <a:pPr>
              <a:buNone/>
            </a:pPr>
            <a:r>
              <a:rPr lang="tr-TR" sz="2200" dirty="0">
                <a:solidFill>
                  <a:schemeClr val="tx1"/>
                </a:solidFill>
                <a:latin typeface="+mn-lt"/>
                <a:ea typeface="+mn-ea"/>
                <a:cs typeface="+mn-cs"/>
              </a:rPr>
              <a:t>        </a:t>
            </a:r>
            <a:r>
              <a:rPr lang="tr-TR" sz="2200" dirty="0" smtClean="0">
                <a:solidFill>
                  <a:schemeClr val="tx1"/>
                </a:solidFill>
                <a:latin typeface="+mn-lt"/>
                <a:ea typeface="+mn-ea"/>
                <a:cs typeface="+mn-cs"/>
              </a:rPr>
              <a:t> </a:t>
            </a:r>
            <a:r>
              <a:rPr lang="tr-TR" sz="2200" b="1" dirty="0">
                <a:solidFill>
                  <a:schemeClr val="tx1"/>
                </a:solidFill>
                <a:latin typeface="+mn-lt"/>
                <a:ea typeface="+mn-ea"/>
                <a:cs typeface="+mn-cs"/>
              </a:rPr>
              <a:t>1 </a:t>
            </a:r>
            <a:endParaRPr lang="tr-TR" sz="22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cxnSp>
        <p:nvCxnSpPr>
          <p:cNvPr id="6" name="5 Düz Bağlayıcı"/>
          <p:cNvCxnSpPr/>
          <p:nvPr/>
        </p:nvCxnSpPr>
        <p:spPr bwMode="auto">
          <a:xfrm rot="5400000">
            <a:off x="893299" y="3172265"/>
            <a:ext cx="63304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7 Düz Bağlayıcı"/>
          <p:cNvCxnSpPr/>
          <p:nvPr/>
        </p:nvCxnSpPr>
        <p:spPr bwMode="auto">
          <a:xfrm>
            <a:off x="1209822" y="3151163"/>
            <a:ext cx="4783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9 Düz Bağlayıcı"/>
          <p:cNvCxnSpPr/>
          <p:nvPr/>
        </p:nvCxnSpPr>
        <p:spPr bwMode="auto">
          <a:xfrm rot="5400000">
            <a:off x="1402358" y="3580227"/>
            <a:ext cx="60491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11 Düz Bağlayıcı"/>
          <p:cNvCxnSpPr/>
          <p:nvPr/>
        </p:nvCxnSpPr>
        <p:spPr bwMode="auto">
          <a:xfrm>
            <a:off x="1704813" y="3573194"/>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12 Düz Bağlayıcı"/>
          <p:cNvCxnSpPr/>
          <p:nvPr/>
        </p:nvCxnSpPr>
        <p:spPr bwMode="auto">
          <a:xfrm>
            <a:off x="534573" y="3516923"/>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13 Düz Bağlayıcı"/>
          <p:cNvCxnSpPr/>
          <p:nvPr/>
        </p:nvCxnSpPr>
        <p:spPr bwMode="auto">
          <a:xfrm>
            <a:off x="618979" y="4318782"/>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14 Düz Bağlayıcı"/>
          <p:cNvCxnSpPr/>
          <p:nvPr/>
        </p:nvCxnSpPr>
        <p:spPr bwMode="auto">
          <a:xfrm>
            <a:off x="1139484" y="3938954"/>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15 Düz Bağlayıcı"/>
          <p:cNvCxnSpPr/>
          <p:nvPr/>
        </p:nvCxnSpPr>
        <p:spPr bwMode="auto">
          <a:xfrm>
            <a:off x="773724" y="5134708"/>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19 Düz Ok Bağlayıcısı"/>
          <p:cNvCxnSpPr/>
          <p:nvPr/>
        </p:nvCxnSpPr>
        <p:spPr bwMode="auto">
          <a:xfrm>
            <a:off x="2138289" y="3713869"/>
            <a:ext cx="323557"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9061" y="160608"/>
            <a:ext cx="7772400" cy="790575"/>
          </a:xfrm>
        </p:spPr>
        <p:txBody>
          <a:bodyPr/>
          <a:lstStyle/>
          <a:p>
            <a:r>
              <a:rPr lang="en-US" sz="2400" b="1" dirty="0" smtClean="0"/>
              <a:t>Example</a:t>
            </a:r>
            <a:endParaRPr lang="tr-TR" sz="2400" b="1" dirty="0"/>
          </a:p>
        </p:txBody>
      </p:sp>
      <p:sp>
        <p:nvSpPr>
          <p:cNvPr id="3" name="2 İçerik Yer Tutucusu"/>
          <p:cNvSpPr>
            <a:spLocks noGrp="1"/>
          </p:cNvSpPr>
          <p:nvPr>
            <p:ph idx="1"/>
          </p:nvPr>
        </p:nvSpPr>
        <p:spPr/>
        <p:txBody>
          <a:bodyPr/>
          <a:lstStyle/>
          <a:p>
            <a:pPr marL="0" indent="0">
              <a:buNone/>
            </a:pPr>
            <a:r>
              <a:rPr lang="en-US" sz="2200" b="1" dirty="0" smtClean="0">
                <a:solidFill>
                  <a:schemeClr val="tx1"/>
                </a:solidFill>
                <a:latin typeface="+mn-lt"/>
                <a:ea typeface="+mn-ea"/>
                <a:cs typeface="+mn-cs"/>
              </a:rPr>
              <a:t>Example</a:t>
            </a:r>
            <a:r>
              <a:rPr lang="tr-TR" sz="2200" b="1" dirty="0" smtClean="0">
                <a:solidFill>
                  <a:schemeClr val="tx1"/>
                </a:solidFill>
                <a:latin typeface="+mn-lt"/>
                <a:ea typeface="+mn-ea"/>
                <a:cs typeface="+mn-cs"/>
              </a:rPr>
              <a:t>: </a:t>
            </a:r>
            <a:r>
              <a:rPr lang="en-US" sz="2200" dirty="0" smtClean="0">
                <a:solidFill>
                  <a:schemeClr val="tx1"/>
                </a:solidFill>
                <a:latin typeface="+mn-lt"/>
                <a:ea typeface="+mn-ea"/>
                <a:cs typeface="+mn-cs"/>
              </a:rPr>
              <a:t>Let’s convert </a:t>
            </a:r>
            <a:r>
              <a:rPr lang="tr-TR" sz="2200" dirty="0" smtClean="0">
                <a:solidFill>
                  <a:schemeClr val="tx1"/>
                </a:solidFill>
                <a:latin typeface="+mn-lt"/>
                <a:ea typeface="+mn-ea"/>
                <a:cs typeface="+mn-cs"/>
              </a:rPr>
              <a:t>123.256 </a:t>
            </a:r>
            <a:r>
              <a:rPr lang="en-US" sz="2200" dirty="0" smtClean="0"/>
              <a:t>to hexadecimal</a:t>
            </a:r>
            <a:r>
              <a:rPr lang="tr-TR" sz="2200" dirty="0" smtClean="0">
                <a:solidFill>
                  <a:schemeClr val="tx1"/>
                </a:solidFill>
                <a:latin typeface="+mn-lt"/>
                <a:ea typeface="+mn-ea"/>
                <a:cs typeface="+mn-cs"/>
              </a:rPr>
              <a:t>.</a:t>
            </a:r>
            <a:endParaRPr lang="tr-TR" sz="2200" dirty="0">
              <a:solidFill>
                <a:schemeClr val="tx1"/>
              </a:solidFill>
              <a:latin typeface="+mn-lt"/>
              <a:ea typeface="+mn-ea"/>
              <a:cs typeface="+mn-cs"/>
            </a:endParaRPr>
          </a:p>
          <a:p>
            <a:pPr marL="0" indent="0" algn="just">
              <a:buNone/>
            </a:pPr>
            <a:endParaRPr lang="tr-TR" sz="1000" dirty="0">
              <a:solidFill>
                <a:schemeClr val="tx1"/>
              </a:solidFill>
              <a:latin typeface="+mn-lt"/>
              <a:ea typeface="+mn-ea"/>
              <a:cs typeface="+mn-cs"/>
            </a:endParaRPr>
          </a:p>
          <a:p>
            <a:pPr marL="0" indent="0" algn="just">
              <a:buNone/>
            </a:pPr>
            <a:r>
              <a:rPr lang="en-US" sz="2200" dirty="0" smtClean="0"/>
              <a:t>We need to convert the whole part and the fractional part separately.</a:t>
            </a:r>
            <a:endParaRPr lang="tr-TR" sz="2200" dirty="0"/>
          </a:p>
          <a:p>
            <a:pPr marL="0" indent="0" algn="just">
              <a:buNone/>
            </a:pPr>
            <a:endParaRPr lang="tr-TR" sz="2200" dirty="0" smtClean="0">
              <a:solidFill>
                <a:schemeClr val="tx1"/>
              </a:solidFill>
              <a:latin typeface="+mn-lt"/>
              <a:ea typeface="+mn-ea"/>
              <a:cs typeface="+mn-cs"/>
            </a:endParaRPr>
          </a:p>
          <a:p>
            <a:pPr marL="0" indent="0" algn="just">
              <a:buNone/>
            </a:pPr>
            <a:endParaRPr lang="tr-TR" sz="2200" dirty="0"/>
          </a:p>
          <a:p>
            <a:pPr marL="0" indent="0" algn="just">
              <a:buNone/>
            </a:pPr>
            <a:endParaRPr lang="tr-TR" sz="2200" dirty="0" smtClean="0">
              <a:solidFill>
                <a:schemeClr val="tx1"/>
              </a:solidFill>
              <a:latin typeface="+mn-lt"/>
              <a:ea typeface="+mn-ea"/>
              <a:cs typeface="+mn-cs"/>
            </a:endParaRPr>
          </a:p>
          <a:p>
            <a:pPr marL="0" indent="0" algn="just">
              <a:buNone/>
            </a:pPr>
            <a:endParaRPr lang="tr-TR" sz="2200" dirty="0"/>
          </a:p>
          <a:p>
            <a:pPr marL="0" indent="0" algn="just">
              <a:buNone/>
            </a:pPr>
            <a:r>
              <a:rPr lang="tr-TR" sz="2400" dirty="0">
                <a:solidFill>
                  <a:schemeClr val="tx1"/>
                </a:solidFill>
                <a:latin typeface="+mn-lt"/>
                <a:ea typeface="+mn-ea"/>
                <a:cs typeface="+mn-cs"/>
              </a:rPr>
              <a:t>123.536 </a:t>
            </a:r>
            <a:r>
              <a:rPr lang="tr-TR" sz="2400" dirty="0">
                <a:solidFill>
                  <a:schemeClr val="tx1"/>
                </a:solidFill>
                <a:latin typeface="+mn-lt"/>
                <a:ea typeface="+mn-ea"/>
                <a:cs typeface="+mn-cs"/>
                <a:sym typeface="Symbol"/>
              </a:rPr>
              <a:t></a:t>
            </a:r>
            <a:r>
              <a:rPr lang="tr-TR" sz="2400" dirty="0">
                <a:solidFill>
                  <a:schemeClr val="tx1"/>
                </a:solidFill>
                <a:latin typeface="+mn-lt"/>
                <a:ea typeface="+mn-ea"/>
                <a:cs typeface="+mn-cs"/>
              </a:rPr>
              <a:t> 7B.418</a:t>
            </a:r>
            <a:r>
              <a:rPr lang="tr-TR" sz="2400" baseline="-25000" dirty="0">
                <a:solidFill>
                  <a:schemeClr val="tx1"/>
                </a:solidFill>
                <a:latin typeface="+mn-lt"/>
                <a:ea typeface="+mn-ea"/>
                <a:cs typeface="+mn-cs"/>
              </a:rPr>
              <a:t>16</a:t>
            </a:r>
            <a:endParaRPr lang="tr-TR" sz="2400" dirty="0">
              <a:solidFill>
                <a:schemeClr val="tx1"/>
              </a:solidFill>
              <a:latin typeface="+mn-lt"/>
              <a:ea typeface="+mn-ea"/>
              <a:cs typeface="+mn-cs"/>
            </a:endParaRPr>
          </a:p>
          <a:p>
            <a:pPr marL="0" indent="0" algn="just">
              <a:buNone/>
            </a:pPr>
            <a:endParaRPr lang="tr-TR" sz="22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207393833"/>
              </p:ext>
            </p:extLst>
          </p:nvPr>
        </p:nvGraphicFramePr>
        <p:xfrm>
          <a:off x="1034485" y="2410850"/>
          <a:ext cx="3797491" cy="1219200"/>
        </p:xfrm>
        <a:graphic>
          <a:graphicData uri="http://schemas.openxmlformats.org/drawingml/2006/table">
            <a:tbl>
              <a:tblPr/>
              <a:tblGrid>
                <a:gridCol w="884642">
                  <a:extLst>
                    <a:ext uri="{9D8B030D-6E8A-4147-A177-3AD203B41FA5}">
                      <a16:colId xmlns:a16="http://schemas.microsoft.com/office/drawing/2014/main" val="20000"/>
                    </a:ext>
                  </a:extLst>
                </a:gridCol>
                <a:gridCol w="1200591">
                  <a:extLst>
                    <a:ext uri="{9D8B030D-6E8A-4147-A177-3AD203B41FA5}">
                      <a16:colId xmlns:a16="http://schemas.microsoft.com/office/drawing/2014/main" val="20001"/>
                    </a:ext>
                  </a:extLst>
                </a:gridCol>
                <a:gridCol w="1712258">
                  <a:extLst>
                    <a:ext uri="{9D8B030D-6E8A-4147-A177-3AD203B41FA5}">
                      <a16:colId xmlns:a16="http://schemas.microsoft.com/office/drawing/2014/main" val="20002"/>
                    </a:ext>
                  </a:extLst>
                </a:gridCol>
              </a:tblGrid>
              <a:tr h="0">
                <a:tc gridSpan="3">
                  <a:txBody>
                    <a:bodyPr/>
                    <a:lstStyle/>
                    <a:p>
                      <a:pPr algn="ctr">
                        <a:spcAft>
                          <a:spcPts val="0"/>
                        </a:spcAft>
                      </a:pPr>
                      <a:r>
                        <a:rPr lang="en-US" sz="2000" b="1" dirty="0" smtClean="0">
                          <a:latin typeface="Times New Roman"/>
                          <a:ea typeface="Times New Roman"/>
                        </a:rPr>
                        <a:t>Whole Part</a:t>
                      </a:r>
                      <a:endParaRPr lang="tr-TR" sz="20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0">
                <a:tc>
                  <a:txBody>
                    <a:bodyPr/>
                    <a:lstStyle/>
                    <a:p>
                      <a:pPr algn="l">
                        <a:spcAft>
                          <a:spcPts val="0"/>
                        </a:spcAft>
                      </a:pP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smtClean="0">
                          <a:latin typeface="Times New Roman"/>
                          <a:ea typeface="Times New Roman"/>
                        </a:rPr>
                        <a:t>Quotient</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smtClean="0">
                          <a:latin typeface="Times New Roman"/>
                          <a:ea typeface="Times New Roman"/>
                        </a:rPr>
                        <a:t>Remainder</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2000">
                          <a:latin typeface="Times New Roman"/>
                          <a:ea typeface="Times New Roman"/>
                        </a:rPr>
                        <a:t>123/16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11 (B)</a:t>
                      </a:r>
                      <a:endParaRPr lang="tr-TR"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2000">
                          <a:latin typeface="Times New Roman"/>
                          <a:ea typeface="Times New Roman"/>
                        </a:rPr>
                        <a:t>7/16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7</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6 Tablo"/>
          <p:cNvGraphicFramePr>
            <a:graphicFrameLocks noGrp="1"/>
          </p:cNvGraphicFramePr>
          <p:nvPr>
            <p:extLst>
              <p:ext uri="{D42A27DB-BD31-4B8C-83A1-F6EECF244321}">
                <p14:modId xmlns:p14="http://schemas.microsoft.com/office/powerpoint/2010/main" val="1529993653"/>
              </p:ext>
            </p:extLst>
          </p:nvPr>
        </p:nvGraphicFramePr>
        <p:xfrm>
          <a:off x="5528329" y="2410850"/>
          <a:ext cx="2282825" cy="1219200"/>
        </p:xfrm>
        <a:graphic>
          <a:graphicData uri="http://schemas.openxmlformats.org/drawingml/2006/table">
            <a:tbl>
              <a:tblPr/>
              <a:tblGrid>
                <a:gridCol w="1201726">
                  <a:extLst>
                    <a:ext uri="{9D8B030D-6E8A-4147-A177-3AD203B41FA5}">
                      <a16:colId xmlns:a16="http://schemas.microsoft.com/office/drawing/2014/main" val="20000"/>
                    </a:ext>
                  </a:extLst>
                </a:gridCol>
                <a:gridCol w="1081099">
                  <a:extLst>
                    <a:ext uri="{9D8B030D-6E8A-4147-A177-3AD203B41FA5}">
                      <a16:colId xmlns:a16="http://schemas.microsoft.com/office/drawing/2014/main" val="20001"/>
                    </a:ext>
                  </a:extLst>
                </a:gridCol>
              </a:tblGrid>
              <a:tr h="0">
                <a:tc gridSpan="2">
                  <a:txBody>
                    <a:bodyPr/>
                    <a:lstStyle/>
                    <a:p>
                      <a:pPr algn="ctr">
                        <a:spcAft>
                          <a:spcPts val="0"/>
                        </a:spcAft>
                      </a:pPr>
                      <a:r>
                        <a:rPr lang="en-US" sz="2000" b="1" dirty="0" smtClean="0">
                          <a:latin typeface="Times New Roman"/>
                          <a:ea typeface="Times New Roman"/>
                        </a:rPr>
                        <a:t>Fractional</a:t>
                      </a:r>
                      <a:r>
                        <a:rPr lang="en-US" sz="2000" b="1" baseline="0" dirty="0" smtClean="0">
                          <a:latin typeface="Times New Roman"/>
                          <a:ea typeface="Times New Roman"/>
                        </a:rPr>
                        <a:t> Part</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extLst>
                  <a:ext uri="{0D108BD9-81ED-4DB2-BD59-A6C34878D82A}">
                    <a16:rowId xmlns:a16="http://schemas.microsoft.com/office/drawing/2014/main" val="10000"/>
                  </a:ext>
                </a:extLst>
              </a:tr>
              <a:tr h="0">
                <a:tc>
                  <a:txBody>
                    <a:bodyPr/>
                    <a:lstStyle/>
                    <a:p>
                      <a:pPr algn="ctr">
                        <a:spcAft>
                          <a:spcPts val="0"/>
                        </a:spcAft>
                      </a:pPr>
                      <a:r>
                        <a:rPr lang="tr-TR" sz="2000">
                          <a:latin typeface="Times New Roman"/>
                          <a:ea typeface="Times New Roman"/>
                        </a:rPr>
                        <a:t>0.256×16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4</a:t>
                      </a:r>
                      <a:r>
                        <a:rPr lang="tr-TR" sz="2000">
                          <a:latin typeface="Times New Roman"/>
                          <a:ea typeface="Times New Roman"/>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tr-TR" sz="2000">
                          <a:latin typeface="Times New Roman"/>
                          <a:ea typeface="Times New Roman"/>
                        </a:rPr>
                        <a:t>0.096×16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a:latin typeface="Times New Roman"/>
                          <a:ea typeface="Times New Roman"/>
                        </a:rPr>
                        <a:t>1</a:t>
                      </a:r>
                      <a:r>
                        <a:rPr lang="tr-TR" sz="2000">
                          <a:latin typeface="Times New Roman"/>
                          <a:ea typeface="Times New Roman"/>
                        </a:rPr>
                        <a:t>.536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tr-TR" sz="2000">
                          <a:latin typeface="Times New Roman"/>
                          <a:ea typeface="Times New Roman"/>
                        </a:rPr>
                        <a:t>0.536×16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2000" b="1" dirty="0">
                          <a:latin typeface="Times New Roman"/>
                          <a:ea typeface="Times New Roman"/>
                        </a:rPr>
                        <a:t>8</a:t>
                      </a:r>
                      <a:r>
                        <a:rPr lang="tr-TR" sz="2000" dirty="0">
                          <a:latin typeface="Times New Roman"/>
                          <a:ea typeface="Times New Roman"/>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smtClean="0"/>
              <a:t>Addition on Hexadecimal Numbers</a:t>
            </a:r>
            <a:endParaRPr lang="tr-TR" sz="2400" dirty="0"/>
          </a:p>
        </p:txBody>
      </p:sp>
      <p:sp>
        <p:nvSpPr>
          <p:cNvPr id="3" name="2 İçerik Yer Tutucusu"/>
          <p:cNvSpPr>
            <a:spLocks noGrp="1"/>
          </p:cNvSpPr>
          <p:nvPr>
            <p:ph idx="1"/>
          </p:nvPr>
        </p:nvSpPr>
        <p:spPr>
          <a:xfrm>
            <a:off x="360582" y="902257"/>
            <a:ext cx="8375650" cy="5343798"/>
          </a:xfrm>
        </p:spPr>
        <p:txBody>
          <a:bodyPr/>
          <a:lstStyle/>
          <a:p>
            <a:pPr marL="0" indent="0" algn="just">
              <a:buNone/>
            </a:pPr>
            <a:r>
              <a:rPr lang="en-US" sz="2200" dirty="0" smtClean="0">
                <a:solidFill>
                  <a:schemeClr val="tx1"/>
                </a:solidFill>
                <a:latin typeface="+mn-lt"/>
                <a:ea typeface="+mn-ea"/>
                <a:cs typeface="+mn-cs"/>
              </a:rPr>
              <a:t>In hexadecimal addition, we add up each digits decimal values. If the sum is less than or equal to 15, we write the corresponding hexadecimal digit to the result. If the sum is greater than 15, than we subtract 16 from the sum and write the difference to the sum and carry 1 to the next digit.</a:t>
            </a:r>
          </a:p>
          <a:p>
            <a:pPr marL="0" indent="0" algn="just">
              <a:buNone/>
            </a:pPr>
            <a:endParaRPr lang="en-US" sz="2200" dirty="0" smtClean="0">
              <a:solidFill>
                <a:schemeClr val="tx1"/>
              </a:solidFill>
              <a:latin typeface="+mn-lt"/>
              <a:ea typeface="+mn-ea"/>
              <a:cs typeface="+mn-cs"/>
            </a:endParaRPr>
          </a:p>
          <a:p>
            <a:pPr marL="0" indent="0" algn="just">
              <a:buNone/>
            </a:pPr>
            <a:endParaRPr lang="tr-TR" sz="1000" dirty="0"/>
          </a:p>
          <a:p>
            <a:pPr>
              <a:buNone/>
            </a:pPr>
            <a:r>
              <a:rPr lang="en-US" sz="2000" b="1" dirty="0" smtClean="0"/>
              <a:t>Example</a:t>
            </a:r>
            <a:r>
              <a:rPr lang="tr-TR" sz="2000" b="1" dirty="0" smtClean="0">
                <a:solidFill>
                  <a:schemeClr val="tx1"/>
                </a:solidFill>
                <a:latin typeface="+mn-lt"/>
                <a:ea typeface="+mn-ea"/>
                <a:cs typeface="+mn-cs"/>
              </a:rPr>
              <a:t>:   </a:t>
            </a:r>
            <a:r>
              <a:rPr lang="tr-TR" sz="2000" dirty="0">
                <a:solidFill>
                  <a:schemeClr val="tx1"/>
                </a:solidFill>
                <a:latin typeface="+mn-lt"/>
                <a:ea typeface="+mn-ea"/>
                <a:cs typeface="+mn-cs"/>
              </a:rPr>
              <a:t>29</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9</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+A</a:t>
            </a:r>
            <a:r>
              <a:rPr lang="tr-TR" sz="2000" baseline="-25000" dirty="0" smtClean="0">
                <a:solidFill>
                  <a:schemeClr val="tx1"/>
                </a:solidFill>
                <a:latin typeface="+mn-lt"/>
                <a:ea typeface="+mn-ea"/>
                <a:cs typeface="+mn-cs"/>
              </a:rPr>
              <a:t>16 </a:t>
            </a:r>
            <a:r>
              <a:rPr lang="tr-TR" sz="2000" dirty="0" smtClean="0">
                <a:solidFill>
                  <a:schemeClr val="tx1"/>
                </a:solidFill>
                <a:latin typeface="+mn-lt"/>
                <a:ea typeface="+mn-ea"/>
                <a:cs typeface="+mn-cs"/>
              </a:rPr>
              <a:t>= 9</a:t>
            </a:r>
            <a:r>
              <a:rPr lang="tr-TR" sz="2000" baseline="-25000" dirty="0" smtClean="0">
                <a:solidFill>
                  <a:schemeClr val="tx1"/>
                </a:solidFill>
                <a:latin typeface="+mn-lt"/>
                <a:ea typeface="+mn-ea"/>
                <a:cs typeface="+mn-cs"/>
              </a:rPr>
              <a:t>10</a:t>
            </a:r>
            <a:r>
              <a:rPr lang="tr-TR" sz="2000" dirty="0" smtClean="0">
                <a:solidFill>
                  <a:schemeClr val="tx1"/>
                </a:solidFill>
                <a:latin typeface="+mn-lt"/>
                <a:ea typeface="+mn-ea"/>
                <a:cs typeface="+mn-cs"/>
              </a:rPr>
              <a:t>+10</a:t>
            </a:r>
            <a:r>
              <a:rPr lang="tr-TR" sz="2000" baseline="-25000" dirty="0" smtClean="0">
                <a:solidFill>
                  <a:schemeClr val="tx1"/>
                </a:solidFill>
                <a:latin typeface="+mn-lt"/>
                <a:ea typeface="+mn-ea"/>
                <a:cs typeface="+mn-cs"/>
              </a:rPr>
              <a:t>10 </a:t>
            </a:r>
            <a:r>
              <a:rPr lang="tr-TR" sz="2000" dirty="0" smtClean="0">
                <a:solidFill>
                  <a:schemeClr val="tx1"/>
                </a:solidFill>
                <a:latin typeface="+mn-lt"/>
                <a:ea typeface="+mn-ea"/>
                <a:cs typeface="+mn-cs"/>
              </a:rPr>
              <a:t>= 19</a:t>
            </a:r>
            <a:r>
              <a:rPr lang="tr-TR" sz="2000" baseline="-25000" dirty="0" smtClean="0">
                <a:solidFill>
                  <a:schemeClr val="tx1"/>
                </a:solidFill>
                <a:latin typeface="+mn-lt"/>
                <a:ea typeface="+mn-ea"/>
                <a:cs typeface="+mn-cs"/>
              </a:rPr>
              <a:t>10</a:t>
            </a:r>
            <a:endParaRPr lang="tr-TR" sz="2000" dirty="0">
              <a:solidFill>
                <a:schemeClr val="tx1"/>
              </a:solidFill>
              <a:latin typeface="+mn-lt"/>
              <a:ea typeface="+mn-ea"/>
              <a:cs typeface="+mn-cs"/>
            </a:endParaRPr>
          </a:p>
          <a:p>
            <a:pPr>
              <a:buNone/>
            </a:pPr>
            <a:r>
              <a:rPr lang="tr-TR" sz="2000" dirty="0">
                <a:solidFill>
                  <a:schemeClr val="tx1"/>
                </a:solidFill>
                <a:latin typeface="+mn-lt"/>
                <a:ea typeface="+mn-ea"/>
                <a:cs typeface="+mn-cs"/>
              </a:rPr>
              <a:t>            </a:t>
            </a:r>
            <a:r>
              <a:rPr lang="en-US" sz="2000" dirty="0" smtClean="0">
                <a:solidFill>
                  <a:schemeClr val="tx1"/>
                </a:solidFill>
                <a:latin typeface="+mn-lt"/>
                <a:ea typeface="+mn-ea"/>
                <a:cs typeface="+mn-cs"/>
              </a:rPr>
              <a:t>    </a:t>
            </a:r>
            <a:r>
              <a:rPr lang="tr-TR" sz="2000" dirty="0" smtClean="0">
                <a:solidFill>
                  <a:schemeClr val="tx1"/>
                </a:solidFill>
                <a:latin typeface="+mn-lt"/>
                <a:ea typeface="+mn-ea"/>
                <a:cs typeface="+mn-cs"/>
              </a:rPr>
              <a:t>+</a:t>
            </a:r>
            <a:r>
              <a:rPr lang="en-US" sz="2000" dirty="0" smtClean="0">
                <a:solidFill>
                  <a:schemeClr val="tx1"/>
                </a:solidFill>
                <a:latin typeface="+mn-lt"/>
                <a:ea typeface="+mn-ea"/>
                <a:cs typeface="+mn-cs"/>
              </a:rPr>
              <a:t> </a:t>
            </a:r>
            <a:r>
              <a:rPr lang="tr-TR" sz="2000" dirty="0" smtClean="0">
                <a:solidFill>
                  <a:schemeClr val="tx1"/>
                </a:solidFill>
                <a:latin typeface="+mn-lt"/>
                <a:ea typeface="+mn-ea"/>
                <a:cs typeface="+mn-cs"/>
              </a:rPr>
              <a:t>1A</a:t>
            </a:r>
            <a:r>
              <a:rPr lang="tr-TR" sz="2000" baseline="-25000" dirty="0" smtClean="0">
                <a:solidFill>
                  <a:schemeClr val="tx1"/>
                </a:solidFill>
                <a:latin typeface="+mn-lt"/>
                <a:ea typeface="+mn-ea"/>
                <a:cs typeface="+mn-cs"/>
              </a:rPr>
              <a:t>16</a:t>
            </a:r>
            <a:r>
              <a:rPr lang="tr-TR" sz="2000" baseline="-25000" dirty="0">
                <a:solidFill>
                  <a:schemeClr val="tx1"/>
                </a:solidFill>
                <a:latin typeface="+mn-lt"/>
                <a:ea typeface="+mn-ea"/>
                <a:cs typeface="+mn-cs"/>
              </a:rPr>
              <a:t>		</a:t>
            </a:r>
            <a:r>
              <a:rPr lang="tr-TR" sz="2000" dirty="0">
                <a:solidFill>
                  <a:schemeClr val="tx1"/>
                </a:solidFill>
                <a:latin typeface="+mn-lt"/>
                <a:ea typeface="+mn-ea"/>
                <a:cs typeface="+mn-cs"/>
              </a:rPr>
              <a:t>19-16 = 3 </a:t>
            </a:r>
            <a:r>
              <a:rPr lang="en-US" sz="2000" dirty="0" smtClean="0">
                <a:solidFill>
                  <a:schemeClr val="tx1"/>
                </a:solidFill>
                <a:latin typeface="+mn-lt"/>
                <a:ea typeface="+mn-ea"/>
                <a:cs typeface="+mn-cs"/>
              </a:rPr>
              <a:t>carry</a:t>
            </a:r>
            <a:r>
              <a:rPr lang="tr-TR" sz="2000" dirty="0" smtClean="0">
                <a:solidFill>
                  <a:schemeClr val="tx1"/>
                </a:solidFill>
                <a:latin typeface="+mn-lt"/>
                <a:ea typeface="+mn-ea"/>
                <a:cs typeface="+mn-cs"/>
              </a:rPr>
              <a:t> </a:t>
            </a:r>
            <a:r>
              <a:rPr lang="tr-TR" sz="2000" dirty="0">
                <a:solidFill>
                  <a:schemeClr val="tx1"/>
                </a:solidFill>
                <a:latin typeface="+mn-lt"/>
                <a:ea typeface="+mn-ea"/>
                <a:cs typeface="+mn-cs"/>
              </a:rPr>
              <a:t>1</a:t>
            </a:r>
          </a:p>
          <a:p>
            <a:pPr>
              <a:buNone/>
            </a:pPr>
            <a:r>
              <a:rPr lang="tr-TR" sz="2000" b="1" dirty="0">
                <a:solidFill>
                  <a:schemeClr val="tx1"/>
                </a:solidFill>
                <a:latin typeface="+mn-lt"/>
                <a:ea typeface="+mn-ea"/>
                <a:cs typeface="+mn-cs"/>
              </a:rPr>
              <a:t>               </a:t>
            </a:r>
            <a:r>
              <a:rPr lang="en-US" sz="2000" b="1" dirty="0" smtClean="0">
                <a:solidFill>
                  <a:schemeClr val="tx1"/>
                </a:solidFill>
                <a:latin typeface="+mn-lt"/>
                <a:ea typeface="+mn-ea"/>
                <a:cs typeface="+mn-cs"/>
              </a:rPr>
              <a:t>    </a:t>
            </a:r>
            <a:r>
              <a:rPr lang="tr-TR" sz="2000" dirty="0" smtClean="0">
                <a:solidFill>
                  <a:schemeClr val="tx1"/>
                </a:solidFill>
                <a:latin typeface="+mn-lt"/>
                <a:ea typeface="+mn-ea"/>
                <a:cs typeface="+mn-cs"/>
              </a:rPr>
              <a:t>43</a:t>
            </a:r>
            <a:r>
              <a:rPr lang="tr-TR" sz="2000" baseline="-25000" dirty="0" smtClean="0">
                <a:solidFill>
                  <a:schemeClr val="tx1"/>
                </a:solidFill>
                <a:latin typeface="+mn-lt"/>
                <a:ea typeface="+mn-ea"/>
                <a:cs typeface="+mn-cs"/>
              </a:rPr>
              <a:t>16</a:t>
            </a: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2+1+1(</a:t>
            </a:r>
            <a:r>
              <a:rPr lang="en-US" sz="2000" dirty="0" smtClean="0">
                <a:solidFill>
                  <a:schemeClr val="tx1"/>
                </a:solidFill>
                <a:latin typeface="+mn-lt"/>
                <a:ea typeface="+mn-ea"/>
                <a:cs typeface="+mn-cs"/>
              </a:rPr>
              <a:t>carry</a:t>
            </a:r>
            <a:r>
              <a:rPr lang="tr-TR" sz="2000" dirty="0" smtClean="0">
                <a:solidFill>
                  <a:schemeClr val="tx1"/>
                </a:solidFill>
                <a:latin typeface="+mn-lt"/>
                <a:ea typeface="+mn-ea"/>
                <a:cs typeface="+mn-cs"/>
              </a:rPr>
              <a:t>) </a:t>
            </a:r>
            <a:r>
              <a:rPr lang="tr-TR" sz="2000" dirty="0">
                <a:solidFill>
                  <a:schemeClr val="tx1"/>
                </a:solidFill>
                <a:latin typeface="+mn-lt"/>
                <a:ea typeface="+mn-ea"/>
                <a:cs typeface="+mn-cs"/>
              </a:rPr>
              <a:t>= 4</a:t>
            </a:r>
          </a:p>
          <a:p>
            <a:pPr>
              <a:buNone/>
            </a:pPr>
            <a:r>
              <a:rPr lang="tr-TR" sz="2000" dirty="0">
                <a:solidFill>
                  <a:schemeClr val="tx1"/>
                </a:solidFill>
                <a:latin typeface="+mn-lt"/>
                <a:ea typeface="+mn-ea"/>
                <a:cs typeface="+mn-cs"/>
              </a:rPr>
              <a:t> </a:t>
            </a:r>
          </a:p>
          <a:p>
            <a:pPr>
              <a:buNone/>
            </a:pPr>
            <a:r>
              <a:rPr lang="en-US" sz="2000" b="1" dirty="0" smtClean="0">
                <a:solidFill>
                  <a:schemeClr val="tx1"/>
                </a:solidFill>
                <a:latin typeface="+mn-lt"/>
                <a:ea typeface="+mn-ea"/>
                <a:cs typeface="+mn-cs"/>
              </a:rPr>
              <a:t>Example</a:t>
            </a:r>
            <a:r>
              <a:rPr lang="tr-TR" sz="2000" b="1" dirty="0" smtClean="0">
                <a:solidFill>
                  <a:schemeClr val="tx1"/>
                </a:solidFill>
                <a:latin typeface="+mn-lt"/>
                <a:ea typeface="+mn-ea"/>
                <a:cs typeface="+mn-cs"/>
              </a:rPr>
              <a:t>:   </a:t>
            </a:r>
            <a:r>
              <a:rPr lang="tr-TR" sz="2000" dirty="0">
                <a:solidFill>
                  <a:schemeClr val="tx1"/>
                </a:solidFill>
                <a:latin typeface="+mn-lt"/>
                <a:ea typeface="+mn-ea"/>
                <a:cs typeface="+mn-cs"/>
              </a:rPr>
              <a:t>EF</a:t>
            </a:r>
            <a:r>
              <a:rPr lang="tr-TR" sz="2000" baseline="-25000" dirty="0">
                <a:solidFill>
                  <a:schemeClr val="tx1"/>
                </a:solidFill>
                <a:latin typeface="+mn-lt"/>
                <a:ea typeface="+mn-ea"/>
                <a:cs typeface="+mn-cs"/>
              </a:rPr>
              <a:t>16     </a:t>
            </a: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F</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+B</a:t>
            </a:r>
            <a:r>
              <a:rPr lang="tr-TR" sz="2000" baseline="-25000" dirty="0" smtClean="0">
                <a:solidFill>
                  <a:schemeClr val="tx1"/>
                </a:solidFill>
                <a:latin typeface="+mn-lt"/>
                <a:ea typeface="+mn-ea"/>
                <a:cs typeface="+mn-cs"/>
              </a:rPr>
              <a:t>16 </a:t>
            </a:r>
            <a:r>
              <a:rPr lang="tr-TR" sz="2000" dirty="0" smtClean="0">
                <a:solidFill>
                  <a:schemeClr val="tx1"/>
                </a:solidFill>
                <a:latin typeface="+mn-lt"/>
                <a:ea typeface="+mn-ea"/>
                <a:cs typeface="+mn-cs"/>
              </a:rPr>
              <a:t>= 15</a:t>
            </a:r>
            <a:r>
              <a:rPr lang="tr-TR" sz="2000" baseline="-25000" dirty="0" smtClean="0">
                <a:solidFill>
                  <a:schemeClr val="tx1"/>
                </a:solidFill>
                <a:latin typeface="+mn-lt"/>
                <a:ea typeface="+mn-ea"/>
                <a:cs typeface="+mn-cs"/>
              </a:rPr>
              <a:t>10</a:t>
            </a:r>
            <a:r>
              <a:rPr lang="tr-TR" sz="2000" dirty="0" smtClean="0">
                <a:solidFill>
                  <a:schemeClr val="tx1"/>
                </a:solidFill>
                <a:latin typeface="+mn-lt"/>
                <a:ea typeface="+mn-ea"/>
                <a:cs typeface="+mn-cs"/>
              </a:rPr>
              <a:t>+11</a:t>
            </a:r>
            <a:r>
              <a:rPr lang="tr-TR" sz="2000" baseline="-25000" dirty="0" smtClean="0">
                <a:solidFill>
                  <a:schemeClr val="tx1"/>
                </a:solidFill>
                <a:latin typeface="+mn-lt"/>
                <a:ea typeface="+mn-ea"/>
                <a:cs typeface="+mn-cs"/>
              </a:rPr>
              <a:t>10 </a:t>
            </a:r>
            <a:r>
              <a:rPr lang="tr-TR" sz="2000" dirty="0" smtClean="0">
                <a:solidFill>
                  <a:schemeClr val="tx1"/>
                </a:solidFill>
                <a:latin typeface="+mn-lt"/>
                <a:ea typeface="+mn-ea"/>
                <a:cs typeface="+mn-cs"/>
              </a:rPr>
              <a:t>= 26</a:t>
            </a:r>
            <a:r>
              <a:rPr lang="tr-TR" sz="2000" baseline="-25000" dirty="0" smtClean="0">
                <a:solidFill>
                  <a:schemeClr val="tx1"/>
                </a:solidFill>
                <a:latin typeface="+mn-lt"/>
                <a:ea typeface="+mn-ea"/>
                <a:cs typeface="+mn-cs"/>
              </a:rPr>
              <a:t>10</a:t>
            </a:r>
            <a:endParaRPr lang="tr-TR" sz="2000" dirty="0">
              <a:solidFill>
                <a:schemeClr val="tx1"/>
              </a:solidFill>
              <a:latin typeface="+mn-lt"/>
              <a:ea typeface="+mn-ea"/>
              <a:cs typeface="+mn-cs"/>
            </a:endParaRPr>
          </a:p>
          <a:p>
            <a:pPr>
              <a:buNone/>
            </a:pPr>
            <a:r>
              <a:rPr lang="tr-TR" sz="2000" dirty="0">
                <a:solidFill>
                  <a:schemeClr val="tx1"/>
                </a:solidFill>
                <a:latin typeface="+mn-lt"/>
                <a:ea typeface="+mn-ea"/>
                <a:cs typeface="+mn-cs"/>
              </a:rPr>
              <a:t>            </a:t>
            </a:r>
            <a:r>
              <a:rPr lang="en-US" sz="2000" dirty="0" smtClean="0">
                <a:solidFill>
                  <a:schemeClr val="tx1"/>
                </a:solidFill>
                <a:latin typeface="+mn-lt"/>
                <a:ea typeface="+mn-ea"/>
                <a:cs typeface="+mn-cs"/>
              </a:rPr>
              <a:t>    </a:t>
            </a:r>
            <a:r>
              <a:rPr lang="tr-TR" sz="2000" dirty="0" smtClean="0">
                <a:solidFill>
                  <a:schemeClr val="tx1"/>
                </a:solidFill>
                <a:latin typeface="+mn-lt"/>
                <a:ea typeface="+mn-ea"/>
                <a:cs typeface="+mn-cs"/>
              </a:rPr>
              <a:t>+</a:t>
            </a:r>
            <a:r>
              <a:rPr lang="en-US" sz="2000" dirty="0" smtClean="0">
                <a:solidFill>
                  <a:schemeClr val="tx1"/>
                </a:solidFill>
                <a:latin typeface="+mn-lt"/>
                <a:ea typeface="+mn-ea"/>
                <a:cs typeface="+mn-cs"/>
              </a:rPr>
              <a:t> </a:t>
            </a:r>
            <a:r>
              <a:rPr lang="tr-TR" sz="2000" dirty="0" smtClean="0">
                <a:solidFill>
                  <a:schemeClr val="tx1"/>
                </a:solidFill>
                <a:latin typeface="+mn-lt"/>
                <a:ea typeface="+mn-ea"/>
                <a:cs typeface="+mn-cs"/>
              </a:rPr>
              <a:t>9B</a:t>
            </a:r>
            <a:r>
              <a:rPr lang="tr-TR" sz="2000" baseline="-25000" dirty="0" smtClean="0">
                <a:solidFill>
                  <a:schemeClr val="tx1"/>
                </a:solidFill>
                <a:latin typeface="+mn-lt"/>
                <a:ea typeface="+mn-ea"/>
                <a:cs typeface="+mn-cs"/>
              </a:rPr>
              <a:t>16</a:t>
            </a:r>
            <a:r>
              <a:rPr lang="tr-TR" sz="2000" baseline="-25000" dirty="0">
                <a:solidFill>
                  <a:schemeClr val="tx1"/>
                </a:solidFill>
                <a:latin typeface="+mn-lt"/>
                <a:ea typeface="+mn-ea"/>
                <a:cs typeface="+mn-cs"/>
              </a:rPr>
              <a:t>		</a:t>
            </a:r>
            <a:r>
              <a:rPr lang="tr-TR" sz="2000" dirty="0">
                <a:solidFill>
                  <a:schemeClr val="tx1"/>
                </a:solidFill>
                <a:latin typeface="+mn-lt"/>
                <a:ea typeface="+mn-ea"/>
                <a:cs typeface="+mn-cs"/>
              </a:rPr>
              <a:t>26-16 = 10 = A</a:t>
            </a:r>
            <a:r>
              <a:rPr lang="tr-TR" sz="2000" baseline="-25000" dirty="0">
                <a:solidFill>
                  <a:schemeClr val="tx1"/>
                </a:solidFill>
                <a:latin typeface="+mn-lt"/>
                <a:ea typeface="+mn-ea"/>
                <a:cs typeface="+mn-cs"/>
              </a:rPr>
              <a:t>16</a:t>
            </a:r>
            <a:r>
              <a:rPr lang="tr-TR" sz="2000" dirty="0">
                <a:solidFill>
                  <a:schemeClr val="tx1"/>
                </a:solidFill>
                <a:latin typeface="+mn-lt"/>
                <a:ea typeface="+mn-ea"/>
                <a:cs typeface="+mn-cs"/>
              </a:rPr>
              <a:t> </a:t>
            </a:r>
            <a:r>
              <a:rPr lang="en-US" sz="2000" dirty="0" smtClean="0">
                <a:solidFill>
                  <a:schemeClr val="tx1"/>
                </a:solidFill>
                <a:latin typeface="+mn-lt"/>
                <a:ea typeface="+mn-ea"/>
                <a:cs typeface="+mn-cs"/>
              </a:rPr>
              <a:t>carry</a:t>
            </a:r>
            <a:r>
              <a:rPr lang="tr-TR" sz="2000" dirty="0" smtClean="0">
                <a:solidFill>
                  <a:schemeClr val="tx1"/>
                </a:solidFill>
                <a:latin typeface="+mn-lt"/>
                <a:ea typeface="+mn-ea"/>
                <a:cs typeface="+mn-cs"/>
              </a:rPr>
              <a:t> </a:t>
            </a:r>
            <a:r>
              <a:rPr lang="tr-TR" sz="2000" dirty="0">
                <a:solidFill>
                  <a:schemeClr val="tx1"/>
                </a:solidFill>
                <a:latin typeface="+mn-lt"/>
                <a:ea typeface="+mn-ea"/>
                <a:cs typeface="+mn-cs"/>
              </a:rPr>
              <a:t>1</a:t>
            </a:r>
          </a:p>
          <a:p>
            <a:pPr>
              <a:buNone/>
            </a:pPr>
            <a:r>
              <a:rPr lang="tr-TR" sz="2000" b="1" dirty="0">
                <a:solidFill>
                  <a:schemeClr val="tx1"/>
                </a:solidFill>
                <a:latin typeface="+mn-lt"/>
                <a:ea typeface="+mn-ea"/>
                <a:cs typeface="+mn-cs"/>
              </a:rPr>
              <a:t>              </a:t>
            </a:r>
            <a:r>
              <a:rPr lang="en-US" sz="2000" b="1" dirty="0" smtClean="0">
                <a:solidFill>
                  <a:schemeClr val="tx1"/>
                </a:solidFill>
                <a:latin typeface="+mn-lt"/>
                <a:ea typeface="+mn-ea"/>
                <a:cs typeface="+mn-cs"/>
              </a:rPr>
              <a:t>    </a:t>
            </a:r>
            <a:r>
              <a:rPr lang="tr-TR" sz="2000" dirty="0" smtClean="0">
                <a:solidFill>
                  <a:schemeClr val="tx1"/>
                </a:solidFill>
                <a:latin typeface="+mn-lt"/>
                <a:ea typeface="+mn-ea"/>
                <a:cs typeface="+mn-cs"/>
              </a:rPr>
              <a:t>18A</a:t>
            </a:r>
            <a:r>
              <a:rPr lang="tr-TR" sz="2000" baseline="-25000" dirty="0" smtClean="0">
                <a:solidFill>
                  <a:schemeClr val="tx1"/>
                </a:solidFill>
                <a:latin typeface="+mn-lt"/>
                <a:ea typeface="+mn-ea"/>
                <a:cs typeface="+mn-cs"/>
              </a:rPr>
              <a:t>16</a:t>
            </a:r>
            <a:r>
              <a:rPr lang="tr-TR" sz="2000" dirty="0">
                <a:solidFill>
                  <a:schemeClr val="tx1"/>
                </a:solidFill>
                <a:latin typeface="+mn-lt"/>
                <a:ea typeface="+mn-ea"/>
                <a:cs typeface="+mn-cs"/>
              </a:rPr>
              <a:t>		</a:t>
            </a:r>
          </a:p>
          <a:p>
            <a:pPr>
              <a:buNone/>
            </a:pP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	E</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+9</a:t>
            </a:r>
            <a:r>
              <a:rPr lang="tr-TR" sz="2000" baseline="-25000" dirty="0" smtClean="0">
                <a:solidFill>
                  <a:schemeClr val="tx1"/>
                </a:solidFill>
                <a:latin typeface="+mn-lt"/>
                <a:ea typeface="+mn-ea"/>
                <a:cs typeface="+mn-cs"/>
              </a:rPr>
              <a:t>16</a:t>
            </a:r>
            <a:r>
              <a:rPr lang="tr-TR" sz="2000" dirty="0" smtClean="0">
                <a:solidFill>
                  <a:schemeClr val="tx1"/>
                </a:solidFill>
                <a:latin typeface="+mn-lt"/>
                <a:ea typeface="+mn-ea"/>
                <a:cs typeface="+mn-cs"/>
              </a:rPr>
              <a:t>+1(</a:t>
            </a:r>
            <a:r>
              <a:rPr lang="en-US" sz="2000" dirty="0" smtClean="0">
                <a:solidFill>
                  <a:schemeClr val="tx1"/>
                </a:solidFill>
                <a:latin typeface="+mn-lt"/>
                <a:ea typeface="+mn-ea"/>
                <a:cs typeface="+mn-cs"/>
              </a:rPr>
              <a:t>carry</a:t>
            </a:r>
            <a:r>
              <a:rPr lang="tr-TR" sz="2000" dirty="0" smtClean="0">
                <a:solidFill>
                  <a:schemeClr val="tx1"/>
                </a:solidFill>
                <a:latin typeface="+mn-lt"/>
                <a:ea typeface="+mn-ea"/>
                <a:cs typeface="+mn-cs"/>
              </a:rPr>
              <a:t>) </a:t>
            </a:r>
            <a:r>
              <a:rPr lang="tr-TR" sz="2000" dirty="0">
                <a:solidFill>
                  <a:schemeClr val="tx1"/>
                </a:solidFill>
                <a:latin typeface="+mn-lt"/>
                <a:ea typeface="+mn-ea"/>
                <a:cs typeface="+mn-cs"/>
              </a:rPr>
              <a:t>= 14</a:t>
            </a:r>
            <a:r>
              <a:rPr lang="tr-TR" sz="2000" baseline="-25000" dirty="0">
                <a:solidFill>
                  <a:schemeClr val="tx1"/>
                </a:solidFill>
                <a:latin typeface="+mn-lt"/>
                <a:ea typeface="+mn-ea"/>
                <a:cs typeface="+mn-cs"/>
              </a:rPr>
              <a:t>10</a:t>
            </a:r>
            <a:r>
              <a:rPr lang="tr-TR" sz="2000" dirty="0">
                <a:solidFill>
                  <a:schemeClr val="tx1"/>
                </a:solidFill>
                <a:latin typeface="+mn-lt"/>
                <a:ea typeface="+mn-ea"/>
                <a:cs typeface="+mn-cs"/>
              </a:rPr>
              <a:t>+9</a:t>
            </a:r>
            <a:r>
              <a:rPr lang="tr-TR" sz="2000" baseline="-25000" dirty="0">
                <a:solidFill>
                  <a:schemeClr val="tx1"/>
                </a:solidFill>
                <a:latin typeface="+mn-lt"/>
                <a:ea typeface="+mn-ea"/>
                <a:cs typeface="+mn-cs"/>
              </a:rPr>
              <a:t>10</a:t>
            </a:r>
            <a:r>
              <a:rPr lang="tr-TR" sz="2000" dirty="0">
                <a:solidFill>
                  <a:schemeClr val="tx1"/>
                </a:solidFill>
                <a:latin typeface="+mn-lt"/>
                <a:ea typeface="+mn-ea"/>
                <a:cs typeface="+mn-cs"/>
              </a:rPr>
              <a:t>+1=24</a:t>
            </a:r>
            <a:r>
              <a:rPr lang="tr-TR" sz="2000" baseline="-25000" dirty="0">
                <a:solidFill>
                  <a:schemeClr val="tx1"/>
                </a:solidFill>
                <a:latin typeface="+mn-lt"/>
                <a:ea typeface="+mn-ea"/>
                <a:cs typeface="+mn-cs"/>
              </a:rPr>
              <a:t>10</a:t>
            </a:r>
            <a:endParaRPr lang="tr-TR" sz="2000" dirty="0">
              <a:solidFill>
                <a:schemeClr val="tx1"/>
              </a:solidFill>
              <a:latin typeface="+mn-lt"/>
              <a:ea typeface="+mn-ea"/>
              <a:cs typeface="+mn-cs"/>
            </a:endParaRPr>
          </a:p>
          <a:p>
            <a:pPr>
              <a:buNone/>
            </a:pPr>
            <a:r>
              <a:rPr lang="tr-TR" sz="2000" dirty="0">
                <a:solidFill>
                  <a:schemeClr val="tx1"/>
                </a:solidFill>
                <a:latin typeface="+mn-lt"/>
                <a:ea typeface="+mn-ea"/>
                <a:cs typeface="+mn-cs"/>
              </a:rPr>
              <a:t>			</a:t>
            </a:r>
            <a:r>
              <a:rPr lang="tr-TR" sz="2000" dirty="0" smtClean="0">
                <a:solidFill>
                  <a:schemeClr val="tx1"/>
                </a:solidFill>
                <a:latin typeface="+mn-lt"/>
                <a:ea typeface="+mn-ea"/>
                <a:cs typeface="+mn-cs"/>
              </a:rPr>
              <a:t>	24-16 </a:t>
            </a:r>
            <a:r>
              <a:rPr lang="tr-TR" sz="2000" dirty="0">
                <a:solidFill>
                  <a:schemeClr val="tx1"/>
                </a:solidFill>
                <a:latin typeface="+mn-lt"/>
                <a:ea typeface="+mn-ea"/>
                <a:cs typeface="+mn-cs"/>
              </a:rPr>
              <a:t>= 8 </a:t>
            </a:r>
            <a:r>
              <a:rPr lang="en-US" sz="2000" dirty="0" smtClean="0">
                <a:solidFill>
                  <a:schemeClr val="tx1"/>
                </a:solidFill>
                <a:latin typeface="+mn-lt"/>
                <a:ea typeface="+mn-ea"/>
                <a:cs typeface="+mn-cs"/>
              </a:rPr>
              <a:t>carry</a:t>
            </a:r>
            <a:r>
              <a:rPr lang="tr-TR" sz="2000" dirty="0" smtClean="0">
                <a:solidFill>
                  <a:schemeClr val="tx1"/>
                </a:solidFill>
                <a:latin typeface="+mn-lt"/>
                <a:ea typeface="+mn-ea"/>
                <a:cs typeface="+mn-cs"/>
              </a:rPr>
              <a:t> </a:t>
            </a:r>
            <a:r>
              <a:rPr lang="tr-TR" sz="2000" dirty="0">
                <a:solidFill>
                  <a:schemeClr val="tx1"/>
                </a:solidFill>
                <a:latin typeface="+mn-lt"/>
                <a:ea typeface="+mn-ea"/>
                <a:cs typeface="+mn-cs"/>
              </a:rPr>
              <a:t>1</a:t>
            </a:r>
          </a:p>
          <a:p>
            <a:pPr marL="0" indent="0" algn="just">
              <a:buNone/>
            </a:pPr>
            <a:endParaRPr lang="tr-TR" sz="2000" dirty="0">
              <a:solidFill>
                <a:schemeClr val="tx1"/>
              </a:solidFill>
              <a:latin typeface="+mn-lt"/>
              <a:ea typeface="+mn-ea"/>
              <a:cs typeface="+mn-cs"/>
            </a:endParaRPr>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cxnSp>
        <p:nvCxnSpPr>
          <p:cNvPr id="5" name="4 Düz Bağlayıcı"/>
          <p:cNvCxnSpPr/>
          <p:nvPr/>
        </p:nvCxnSpPr>
        <p:spPr bwMode="auto">
          <a:xfrm>
            <a:off x="1544023" y="3573195"/>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5 Düz Bağlayıcı"/>
          <p:cNvCxnSpPr/>
          <p:nvPr/>
        </p:nvCxnSpPr>
        <p:spPr bwMode="auto">
          <a:xfrm>
            <a:off x="1515872" y="5064376"/>
            <a:ext cx="4360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14196</TotalTime>
  <Words>1151</Words>
  <Application>Microsoft Office PowerPoint</Application>
  <PresentationFormat>Ekran Gösterisi (4:3)</PresentationFormat>
  <Paragraphs>258</Paragraphs>
  <Slides>15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Calibri</vt:lpstr>
      <vt:lpstr>Comic Sans MS</vt:lpstr>
      <vt:lpstr>Helvetica</vt:lpstr>
      <vt:lpstr>Symbol</vt:lpstr>
      <vt:lpstr>Times New Roman</vt:lpstr>
      <vt:lpstr>Wingdings</vt:lpstr>
      <vt:lpstr>overview</vt:lpstr>
      <vt:lpstr>Number Systems</vt:lpstr>
      <vt:lpstr>Hexadecimal Number System</vt:lpstr>
      <vt:lpstr>Hexadecimal Number System</vt:lpstr>
      <vt:lpstr>Example</vt:lpstr>
      <vt:lpstr>Conversion</vt:lpstr>
      <vt:lpstr>Conversion</vt:lpstr>
      <vt:lpstr>Conversion</vt:lpstr>
      <vt:lpstr>Example</vt:lpstr>
      <vt:lpstr>Addition on Hexadecimal Numbers</vt:lpstr>
      <vt:lpstr>Subtraction on Hexadecimal Numbers</vt:lpstr>
      <vt:lpstr>Octal Number System</vt:lpstr>
      <vt:lpstr>Conversion</vt:lpstr>
      <vt:lpstr>Conversion</vt:lpstr>
      <vt:lpstr>Conversion</vt:lpstr>
      <vt:lpstr>Conversion</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240</cp:revision>
  <cp:lastPrinted>2001-01-30T20:22:47Z</cp:lastPrinted>
  <dcterms:created xsi:type="dcterms:W3CDTF">1999-07-07T12:46:17Z</dcterms:created>
  <dcterms:modified xsi:type="dcterms:W3CDTF">2018-09-27T12:59:41Z</dcterms:modified>
</cp:coreProperties>
</file>